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7"/>
  </p:notesMasterIdLst>
  <p:sldIdLst>
    <p:sldId id="263" r:id="rId2"/>
    <p:sldId id="283" r:id="rId3"/>
    <p:sldId id="275" r:id="rId4"/>
    <p:sldId id="268" r:id="rId5"/>
    <p:sldId id="274" r:id="rId6"/>
    <p:sldId id="287" r:id="rId7"/>
    <p:sldId id="266" r:id="rId8"/>
    <p:sldId id="288" r:id="rId9"/>
    <p:sldId id="290" r:id="rId10"/>
    <p:sldId id="267" r:id="rId11"/>
    <p:sldId id="271" r:id="rId12"/>
    <p:sldId id="272" r:id="rId13"/>
    <p:sldId id="273" r:id="rId14"/>
    <p:sldId id="276" r:id="rId15"/>
    <p:sldId id="291" r:id="rId16"/>
    <p:sldId id="292" r:id="rId17"/>
    <p:sldId id="278" r:id="rId18"/>
    <p:sldId id="293" r:id="rId19"/>
    <p:sldId id="279" r:id="rId20"/>
    <p:sldId id="280" r:id="rId21"/>
    <p:sldId id="296" r:id="rId22"/>
    <p:sldId id="297" r:id="rId23"/>
    <p:sldId id="298" r:id="rId24"/>
    <p:sldId id="299" r:id="rId25"/>
    <p:sldId id="300" r:id="rId26"/>
    <p:sldId id="302" r:id="rId27"/>
    <p:sldId id="295" r:id="rId28"/>
    <p:sldId id="294" r:id="rId29"/>
    <p:sldId id="286" r:id="rId30"/>
    <p:sldId id="284" r:id="rId31"/>
    <p:sldId id="285" r:id="rId32"/>
    <p:sldId id="282" r:id="rId33"/>
    <p:sldId id="281" r:id="rId34"/>
    <p:sldId id="303" r:id="rId35"/>
    <p:sldId id="289" r:id="rId36"/>
  </p:sldIdLst>
  <p:sldSz cx="9144000" cy="6858000" type="screen4x3"/>
  <p:notesSz cx="6794500" cy="9906000"/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28F850"/>
    <a:srgbClr val="9C9E9F"/>
    <a:srgbClr val="DDDDDD"/>
    <a:srgbClr val="00A5EB"/>
    <a:srgbClr val="FFCC00"/>
    <a:srgbClr val="FF00FF"/>
    <a:srgbClr val="FFFF00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136" autoAdjust="0"/>
    <p:restoredTop sz="94774" autoAdjust="0"/>
  </p:normalViewPr>
  <p:slideViewPr>
    <p:cSldViewPr snapToGrid="0">
      <p:cViewPr varScale="1">
        <p:scale>
          <a:sx n="84" d="100"/>
          <a:sy n="84" d="100"/>
        </p:scale>
        <p:origin x="-1656" y="-72"/>
      </p:cViewPr>
      <p:guideLst>
        <p:guide orient="horz" pos="3816"/>
        <p:guide orient="horz" pos="167"/>
        <p:guide orient="horz" pos="616"/>
        <p:guide orient="horz" pos="2672"/>
        <p:guide orient="horz" pos="1165"/>
        <p:guide pos="5551"/>
        <p:guide pos="1551"/>
        <p:guide pos="4178"/>
        <p:guide pos="2927"/>
        <p:guide pos="2809"/>
        <p:guide pos="178"/>
        <p:guide pos="4299"/>
        <p:guide pos="1435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76" d="100"/>
          <a:sy n="76" d="100"/>
        </p:scale>
        <p:origin x="-2130" y="-96"/>
      </p:cViewPr>
      <p:guideLst>
        <p:guide orient="horz" pos="3120"/>
        <p:guide pos="2140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\\win.desy.de\group\mea\intern\mea2\Vermessung\Projekte\SLRS\Betriebsphase\Vergleich_SASE1_SASE2_SASE3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\\win.desy.de\group\mea\intern\mea2\Vermessung\Projekte\SLRS\Betriebsphase\Vergleich_SASE1_SASE2_SASE3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horizontal corrections</a:t>
            </a:r>
          </a:p>
        </c:rich>
      </c:tx>
      <c:layout/>
      <c:overlay val="0"/>
    </c:title>
    <c:autoTitleDeleted val="0"/>
    <c:plotArea>
      <c:layout/>
      <c:lineChart>
        <c:grouping val="standard"/>
        <c:varyColors val="0"/>
        <c:ser>
          <c:idx val="1"/>
          <c:order val="0"/>
          <c:tx>
            <c:v>SASE1</c:v>
          </c:tx>
          <c:val>
            <c:numRef>
              <c:f>Sheet1!$C$3:$C$11</c:f>
              <c:numCache>
                <c:formatCode>0.00</c:formatCode>
                <c:ptCount val="9"/>
                <c:pt idx="0">
                  <c:v>0</c:v>
                </c:pt>
                <c:pt idx="1">
                  <c:v>2.5086881266385599</c:v>
                </c:pt>
                <c:pt idx="2">
                  <c:v>1.0281523204752001</c:v>
                </c:pt>
                <c:pt idx="3">
                  <c:v>0.25903749711035601</c:v>
                </c:pt>
                <c:pt idx="4">
                  <c:v>1.15286220956809</c:v>
                </c:pt>
                <c:pt idx="5">
                  <c:v>-0.54129113109731497</c:v>
                </c:pt>
                <c:pt idx="6">
                  <c:v>0.115334617702482</c:v>
                </c:pt>
                <c:pt idx="7">
                  <c:v>0.30367956736824597</c:v>
                </c:pt>
                <c:pt idx="8">
                  <c:v>0</c:v>
                </c:pt>
              </c:numCache>
            </c:numRef>
          </c:val>
          <c:smooth val="1"/>
        </c:ser>
        <c:ser>
          <c:idx val="0"/>
          <c:order val="1"/>
          <c:tx>
            <c:v>SASE2</c:v>
          </c:tx>
          <c:val>
            <c:numRef>
              <c:f>Sheet1!$I$3:$I$11</c:f>
              <c:numCache>
                <c:formatCode>0.00</c:formatCode>
                <c:ptCount val="9"/>
                <c:pt idx="0">
                  <c:v>0</c:v>
                </c:pt>
                <c:pt idx="1">
                  <c:v>-1.98</c:v>
                </c:pt>
                <c:pt idx="2">
                  <c:v>-2.4849999999999999</c:v>
                </c:pt>
                <c:pt idx="3">
                  <c:v>1.3440000000000001</c:v>
                </c:pt>
                <c:pt idx="4">
                  <c:v>2.8250000000000002</c:v>
                </c:pt>
                <c:pt idx="5">
                  <c:v>0.96299999999999997</c:v>
                </c:pt>
                <c:pt idx="6">
                  <c:v>0.121</c:v>
                </c:pt>
                <c:pt idx="7">
                  <c:v>0.47899999999999998</c:v>
                </c:pt>
                <c:pt idx="8">
                  <c:v>0</c:v>
                </c:pt>
              </c:numCache>
            </c:numRef>
          </c:val>
          <c:smooth val="1"/>
        </c:ser>
        <c:ser>
          <c:idx val="2"/>
          <c:order val="2"/>
          <c:tx>
            <c:v>SASE3</c:v>
          </c:tx>
          <c:spPr>
            <a:ln>
              <a:solidFill>
                <a:schemeClr val="tx1"/>
              </a:solidFill>
            </a:ln>
          </c:spPr>
          <c:marker>
            <c:spPr>
              <a:solidFill>
                <a:schemeClr val="tx1"/>
              </a:solidFill>
              <a:ln>
                <a:solidFill>
                  <a:schemeClr val="tx1"/>
                </a:solidFill>
              </a:ln>
            </c:spPr>
          </c:marker>
          <c:val>
            <c:numRef>
              <c:f>Sheet1!$O$3:$O$10</c:f>
              <c:numCache>
                <c:formatCode>0.00</c:formatCode>
                <c:ptCount val="8"/>
                <c:pt idx="0">
                  <c:v>0</c:v>
                </c:pt>
                <c:pt idx="1">
                  <c:v>-0.64</c:v>
                </c:pt>
                <c:pt idx="2">
                  <c:v>-0.498</c:v>
                </c:pt>
                <c:pt idx="3">
                  <c:v>-1.2789999999999999</c:v>
                </c:pt>
                <c:pt idx="4">
                  <c:v>-0.57299999999999995</c:v>
                </c:pt>
                <c:pt idx="5">
                  <c:v>-1.2430000000000001</c:v>
                </c:pt>
                <c:pt idx="6">
                  <c:v>0.26400000000000001</c:v>
                </c:pt>
                <c:pt idx="7">
                  <c:v>0</c:v>
                </c:pt>
              </c:numCache>
            </c:numRef>
          </c: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86682240"/>
        <c:axId val="86696704"/>
      </c:lineChart>
      <c:catAx>
        <c:axId val="86682240"/>
        <c:scaling>
          <c:orientation val="minMax"/>
        </c:scaling>
        <c:delete val="1"/>
        <c:axPos val="b"/>
        <c:majorTickMark val="out"/>
        <c:minorTickMark val="none"/>
        <c:tickLblPos val="nextTo"/>
        <c:crossAx val="86696704"/>
        <c:crosses val="autoZero"/>
        <c:auto val="1"/>
        <c:lblAlgn val="ctr"/>
        <c:lblOffset val="100"/>
        <c:noMultiLvlLbl val="0"/>
      </c:catAx>
      <c:valAx>
        <c:axId val="86696704"/>
        <c:scaling>
          <c:orientation val="minMax"/>
          <c:max val="3"/>
        </c:scaling>
        <c:delete val="0"/>
        <c:axPos val="l"/>
        <c:majorGridlines/>
        <c:numFmt formatCode="0.0" sourceLinked="0"/>
        <c:majorTickMark val="out"/>
        <c:minorTickMark val="none"/>
        <c:tickLblPos val="nextTo"/>
        <c:crossAx val="86682240"/>
        <c:crosses val="autoZero"/>
        <c:crossBetween val="between"/>
      </c:valAx>
    </c:plotArea>
    <c:legend>
      <c:legendPos val="b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vertical corrections</a:t>
            </a:r>
          </a:p>
        </c:rich>
      </c:tx>
      <c:layout/>
      <c:overlay val="0"/>
    </c:title>
    <c:autoTitleDeleted val="0"/>
    <c:plotArea>
      <c:layout/>
      <c:lineChart>
        <c:grouping val="standard"/>
        <c:varyColors val="0"/>
        <c:ser>
          <c:idx val="1"/>
          <c:order val="0"/>
          <c:tx>
            <c:v>SASE1</c:v>
          </c:tx>
          <c:val>
            <c:numRef>
              <c:f>Sheet1!$D$3:$D$11</c:f>
              <c:numCache>
                <c:formatCode>0.00</c:formatCode>
                <c:ptCount val="9"/>
                <c:pt idx="0">
                  <c:v>0</c:v>
                </c:pt>
                <c:pt idx="1">
                  <c:v>-1.78809117040273</c:v>
                </c:pt>
                <c:pt idx="2">
                  <c:v>-0.81868862067708803</c:v>
                </c:pt>
                <c:pt idx="3">
                  <c:v>0.75097982215449899</c:v>
                </c:pt>
                <c:pt idx="4">
                  <c:v>-0.85602255168711905</c:v>
                </c:pt>
                <c:pt idx="5">
                  <c:v>-9.6405704635540004E-2</c:v>
                </c:pt>
                <c:pt idx="6">
                  <c:v>0.255568220813497</c:v>
                </c:pt>
                <c:pt idx="7">
                  <c:v>8.1543948506734201E-2</c:v>
                </c:pt>
                <c:pt idx="8">
                  <c:v>0</c:v>
                </c:pt>
              </c:numCache>
            </c:numRef>
          </c:val>
          <c:smooth val="1"/>
        </c:ser>
        <c:ser>
          <c:idx val="0"/>
          <c:order val="1"/>
          <c:tx>
            <c:v>SASE2</c:v>
          </c:tx>
          <c:val>
            <c:numRef>
              <c:f>Sheet1!$J$3:$J$11</c:f>
              <c:numCache>
                <c:formatCode>0.00</c:formatCode>
                <c:ptCount val="9"/>
                <c:pt idx="0">
                  <c:v>0</c:v>
                </c:pt>
                <c:pt idx="1">
                  <c:v>2.7E-2</c:v>
                </c:pt>
                <c:pt idx="2">
                  <c:v>-1.048</c:v>
                </c:pt>
                <c:pt idx="3">
                  <c:v>-0.219</c:v>
                </c:pt>
                <c:pt idx="4">
                  <c:v>0.45900000000000002</c:v>
                </c:pt>
                <c:pt idx="5">
                  <c:v>-0.92600000000000005</c:v>
                </c:pt>
                <c:pt idx="6">
                  <c:v>-0.27300000000000002</c:v>
                </c:pt>
                <c:pt idx="7">
                  <c:v>0.39200000000000002</c:v>
                </c:pt>
                <c:pt idx="8">
                  <c:v>0</c:v>
                </c:pt>
              </c:numCache>
            </c:numRef>
          </c:val>
          <c:smooth val="1"/>
        </c:ser>
        <c:ser>
          <c:idx val="2"/>
          <c:order val="2"/>
          <c:tx>
            <c:v>SASE3</c:v>
          </c:tx>
          <c:spPr>
            <a:ln>
              <a:solidFill>
                <a:schemeClr val="tx1"/>
              </a:solidFill>
            </a:ln>
          </c:spPr>
          <c:marker>
            <c:spPr>
              <a:solidFill>
                <a:schemeClr val="tx1"/>
              </a:solidFill>
              <a:ln>
                <a:solidFill>
                  <a:schemeClr val="tx1"/>
                </a:solidFill>
              </a:ln>
            </c:spPr>
          </c:marker>
          <c:val>
            <c:numRef>
              <c:f>Sheet1!$P$3:$P$10</c:f>
              <c:numCache>
                <c:formatCode>0.00</c:formatCode>
                <c:ptCount val="8"/>
                <c:pt idx="0">
                  <c:v>0</c:v>
                </c:pt>
                <c:pt idx="1">
                  <c:v>0.56200000000000006</c:v>
                </c:pt>
                <c:pt idx="2">
                  <c:v>1.7090000000000001</c:v>
                </c:pt>
                <c:pt idx="3">
                  <c:v>0.123</c:v>
                </c:pt>
                <c:pt idx="4">
                  <c:v>0.47499999999999998</c:v>
                </c:pt>
                <c:pt idx="5">
                  <c:v>1.036</c:v>
                </c:pt>
                <c:pt idx="6">
                  <c:v>-0.14899999999999999</c:v>
                </c:pt>
                <c:pt idx="7">
                  <c:v>0</c:v>
                </c:pt>
              </c:numCache>
            </c:numRef>
          </c: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88225664"/>
        <c:axId val="88236032"/>
      </c:lineChart>
      <c:catAx>
        <c:axId val="88225664"/>
        <c:scaling>
          <c:orientation val="minMax"/>
        </c:scaling>
        <c:delete val="1"/>
        <c:axPos val="b"/>
        <c:majorTickMark val="out"/>
        <c:minorTickMark val="none"/>
        <c:tickLblPos val="nextTo"/>
        <c:crossAx val="88236032"/>
        <c:crosses val="autoZero"/>
        <c:auto val="1"/>
        <c:lblAlgn val="ctr"/>
        <c:lblOffset val="100"/>
        <c:noMultiLvlLbl val="0"/>
      </c:catAx>
      <c:valAx>
        <c:axId val="88236032"/>
        <c:scaling>
          <c:orientation val="minMax"/>
          <c:max val="3"/>
          <c:min val="-3"/>
        </c:scaling>
        <c:delete val="0"/>
        <c:axPos val="l"/>
        <c:majorGridlines/>
        <c:numFmt formatCode="0.0" sourceLinked="0"/>
        <c:majorTickMark val="out"/>
        <c:minorTickMark val="none"/>
        <c:tickLblPos val="nextTo"/>
        <c:crossAx val="88225664"/>
        <c:crosses val="autoZero"/>
        <c:crossBetween val="between"/>
      </c:valAx>
    </c:plotArea>
    <c:legend>
      <c:legendPos val="b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813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endParaRPr lang="en-GB" altLang="de-DE"/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8100" y="0"/>
            <a:ext cx="2944813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endParaRPr lang="en-GB" altLang="de-DE"/>
          </a:p>
        </p:txBody>
      </p:sp>
      <p:sp>
        <p:nvSpPr>
          <p:cNvPr id="2150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20750" y="742950"/>
            <a:ext cx="4953000" cy="37147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150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705350"/>
            <a:ext cx="5435600" cy="445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de-DE" smtClean="0"/>
              <a:t>Textmasterformate durch Klicken bearbeiten</a:t>
            </a:r>
          </a:p>
          <a:p>
            <a:pPr lvl="1"/>
            <a:r>
              <a:rPr lang="en-GB" altLang="de-DE" smtClean="0"/>
              <a:t>Zweite Ebene</a:t>
            </a:r>
          </a:p>
          <a:p>
            <a:pPr lvl="2"/>
            <a:r>
              <a:rPr lang="en-GB" altLang="de-DE" smtClean="0"/>
              <a:t>Dritte Ebene</a:t>
            </a:r>
          </a:p>
          <a:p>
            <a:pPr lvl="3"/>
            <a:r>
              <a:rPr lang="en-GB" altLang="de-DE" smtClean="0"/>
              <a:t>Vierte Ebene</a:t>
            </a:r>
          </a:p>
          <a:p>
            <a:pPr lvl="4"/>
            <a:r>
              <a:rPr lang="en-GB" altLang="de-DE" smtClean="0"/>
              <a:t>Fünfte Ebene</a:t>
            </a:r>
          </a:p>
        </p:txBody>
      </p:sp>
      <p:sp>
        <p:nvSpPr>
          <p:cNvPr id="2151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09113"/>
            <a:ext cx="2944813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endParaRPr lang="en-GB" altLang="de-DE"/>
          </a:p>
        </p:txBody>
      </p:sp>
      <p:sp>
        <p:nvSpPr>
          <p:cNvPr id="2151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8100" y="9409113"/>
            <a:ext cx="2944813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D2D92817-DA7E-484D-ACB7-66296C83501A}" type="slidenum">
              <a:rPr lang="en-GB" altLang="de-DE"/>
              <a:pPr/>
              <a:t>‹Nr.›</a:t>
            </a:fld>
            <a:endParaRPr lang="en-GB" altLang="de-DE"/>
          </a:p>
        </p:txBody>
      </p:sp>
    </p:spTree>
    <p:extLst>
      <p:ext uri="{BB962C8B-B14F-4D97-AF65-F5344CB8AC3E}">
        <p14:creationId xmlns:p14="http://schemas.microsoft.com/office/powerpoint/2010/main" val="305308325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434" name="Rectangle 2"/>
          <p:cNvSpPr>
            <a:spLocks noChangeArrowheads="1"/>
          </p:cNvSpPr>
          <p:nvPr/>
        </p:nvSpPr>
        <p:spPr bwMode="auto">
          <a:xfrm>
            <a:off x="0" y="0"/>
            <a:ext cx="9144000" cy="1254125"/>
          </a:xfrm>
          <a:prstGeom prst="rect">
            <a:avLst/>
          </a:prstGeom>
          <a:solidFill>
            <a:srgbClr val="00A6EB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243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92100" y="1363663"/>
            <a:ext cx="8520113" cy="485775"/>
          </a:xfrm>
        </p:spPr>
        <p:txBody>
          <a:bodyPr/>
          <a:lstStyle>
            <a:lvl1pPr marL="0" indent="0">
              <a:buFont typeface="Arial Black" pitchFamily="34" charset="0"/>
              <a:buNone/>
              <a:defRPr b="1">
                <a:solidFill>
                  <a:srgbClr val="F28E00"/>
                </a:solidFill>
              </a:defRPr>
            </a:lvl1pPr>
          </a:lstStyle>
          <a:p>
            <a:pPr lvl="0"/>
            <a:r>
              <a:rPr lang="en-GB" altLang="de-DE" noProof="0" smtClean="0"/>
              <a:t>Untertitel durch Klicken bearbeiten</a:t>
            </a:r>
          </a:p>
        </p:txBody>
      </p:sp>
      <p:sp>
        <p:nvSpPr>
          <p:cNvPr id="402436" name="Rectangle 4"/>
          <p:cNvSpPr>
            <a:spLocks noGrp="1" noChangeArrowheads="1"/>
          </p:cNvSpPr>
          <p:nvPr>
            <p:ph type="ctrTitle" sz="quarter"/>
          </p:nvPr>
        </p:nvSpPr>
        <p:spPr>
          <a:xfrm>
            <a:off x="282575" y="0"/>
            <a:ext cx="8520113" cy="1266825"/>
          </a:xfrm>
        </p:spPr>
        <p:txBody>
          <a:bodyPr anchor="b"/>
          <a:lstStyle>
            <a:lvl1pPr>
              <a:lnSpc>
                <a:spcPct val="80000"/>
              </a:lnSpc>
              <a:defRPr sz="4000"/>
            </a:lvl1pPr>
          </a:lstStyle>
          <a:p>
            <a:pPr lvl="0"/>
            <a:r>
              <a:rPr lang="en-GB" altLang="de-DE" noProof="0" smtClean="0"/>
              <a:t>TITELMASTER</a:t>
            </a:r>
            <a:br>
              <a:rPr lang="en-GB" altLang="de-DE" noProof="0" smtClean="0"/>
            </a:br>
            <a:r>
              <a:rPr lang="en-GB" altLang="de-DE" noProof="0" smtClean="0"/>
              <a:t>FORMAT </a:t>
            </a:r>
          </a:p>
        </p:txBody>
      </p:sp>
      <p:pic>
        <p:nvPicPr>
          <p:cNvPr id="402441" name="Picture 9" descr="DESY-Logo-cyan-RGB_ger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554" t="-4523" r="-13409"/>
          <a:stretch>
            <a:fillRect/>
          </a:stretch>
        </p:blipFill>
        <p:spPr bwMode="auto">
          <a:xfrm>
            <a:off x="7794625" y="5684838"/>
            <a:ext cx="1149350" cy="1027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2448" name="Text Box 16"/>
          <p:cNvSpPr txBox="1">
            <a:spLocks noChangeArrowheads="1"/>
          </p:cNvSpPr>
          <p:nvPr userDrawn="1"/>
        </p:nvSpPr>
        <p:spPr bwMode="auto">
          <a:xfrm>
            <a:off x="2003425" y="2481263"/>
            <a:ext cx="285591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de-DE" altLang="de-DE"/>
          </a:p>
        </p:txBody>
      </p:sp>
      <p:pic>
        <p:nvPicPr>
          <p:cNvPr id="402453" name="Picture 21" descr="HG_LOGO_70_ENG_K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2425" y="5949950"/>
            <a:ext cx="1473200" cy="598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21007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80200" y="103188"/>
            <a:ext cx="2132013" cy="566737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282575" y="103188"/>
            <a:ext cx="6245225" cy="5667375"/>
          </a:xfrm>
        </p:spPr>
        <p:txBody>
          <a:bodyPr vert="eaVert"/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00074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1800"/>
            </a:lvl1pPr>
            <a:lvl2pPr>
              <a:buClr>
                <a:schemeClr val="accent1"/>
              </a:buClr>
              <a:defRPr/>
            </a:lvl2pPr>
            <a:lvl3pPr marL="1080000" indent="-180000"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</p:txBody>
      </p:sp>
    </p:spTree>
    <p:extLst>
      <p:ext uri="{BB962C8B-B14F-4D97-AF65-F5344CB8AC3E}">
        <p14:creationId xmlns:p14="http://schemas.microsoft.com/office/powerpoint/2010/main" val="1663623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1030235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282575" y="977900"/>
            <a:ext cx="4183063" cy="4792663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18038" y="977900"/>
            <a:ext cx="4184650" cy="4792663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</p:txBody>
      </p:sp>
    </p:spTree>
    <p:extLst>
      <p:ext uri="{BB962C8B-B14F-4D97-AF65-F5344CB8AC3E}">
        <p14:creationId xmlns:p14="http://schemas.microsoft.com/office/powerpoint/2010/main" val="19367610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en-US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5067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42423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40270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6152833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3399036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410" name="Rectangle 2"/>
          <p:cNvSpPr>
            <a:spLocks noChangeArrowheads="1"/>
          </p:cNvSpPr>
          <p:nvPr/>
        </p:nvSpPr>
        <p:spPr bwMode="auto">
          <a:xfrm>
            <a:off x="0" y="0"/>
            <a:ext cx="9144000" cy="744538"/>
          </a:xfrm>
          <a:prstGeom prst="rect">
            <a:avLst/>
          </a:prstGeom>
          <a:solidFill>
            <a:srgbClr val="00A6EB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14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82575" y="977900"/>
            <a:ext cx="8520113" cy="4792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de-DE" dirty="0" err="1" smtClean="0"/>
              <a:t>Textmasterformate</a:t>
            </a:r>
            <a:r>
              <a:rPr lang="en-GB" altLang="de-DE" dirty="0" smtClean="0"/>
              <a:t> </a:t>
            </a:r>
            <a:r>
              <a:rPr lang="en-GB" altLang="de-DE" dirty="0" err="1" smtClean="0"/>
              <a:t>durch</a:t>
            </a:r>
            <a:r>
              <a:rPr lang="en-GB" altLang="de-DE" dirty="0" smtClean="0"/>
              <a:t> </a:t>
            </a:r>
            <a:r>
              <a:rPr lang="en-GB" altLang="de-DE" dirty="0" err="1" smtClean="0"/>
              <a:t>Klicken</a:t>
            </a:r>
            <a:r>
              <a:rPr lang="en-GB" altLang="de-DE" dirty="0" smtClean="0"/>
              <a:t> </a:t>
            </a:r>
            <a:r>
              <a:rPr lang="en-GB" altLang="de-DE" dirty="0" err="1" smtClean="0"/>
              <a:t>bearbeiten</a:t>
            </a:r>
            <a:endParaRPr lang="en-GB" altLang="de-DE" dirty="0" smtClean="0"/>
          </a:p>
          <a:p>
            <a:pPr lvl="1"/>
            <a:r>
              <a:rPr lang="en-GB" altLang="de-DE" dirty="0" err="1" smtClean="0"/>
              <a:t>Zweite</a:t>
            </a:r>
            <a:r>
              <a:rPr lang="en-GB" altLang="de-DE" dirty="0" smtClean="0"/>
              <a:t> </a:t>
            </a:r>
            <a:r>
              <a:rPr lang="en-GB" altLang="de-DE" dirty="0" err="1" smtClean="0"/>
              <a:t>Ebene</a:t>
            </a:r>
            <a:endParaRPr lang="en-GB" altLang="de-DE" dirty="0" smtClean="0"/>
          </a:p>
          <a:p>
            <a:pPr lvl="2"/>
            <a:r>
              <a:rPr lang="en-GB" altLang="de-DE" dirty="0" err="1" smtClean="0"/>
              <a:t>Dritte</a:t>
            </a:r>
            <a:r>
              <a:rPr lang="en-GB" altLang="de-DE" dirty="0" smtClean="0"/>
              <a:t> </a:t>
            </a:r>
            <a:r>
              <a:rPr lang="en-GB" altLang="de-DE" dirty="0" err="1" smtClean="0"/>
              <a:t>Ebene</a:t>
            </a:r>
            <a:endParaRPr lang="en-GB" altLang="de-DE" dirty="0" smtClean="0"/>
          </a:p>
        </p:txBody>
      </p:sp>
      <p:sp>
        <p:nvSpPr>
          <p:cNvPr id="401412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292100" y="103188"/>
            <a:ext cx="8520113" cy="544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de-DE" smtClean="0"/>
              <a:t>Titelmasterformat durch Klicken bearbeiten</a:t>
            </a:r>
          </a:p>
        </p:txBody>
      </p:sp>
      <p:sp>
        <p:nvSpPr>
          <p:cNvPr id="401413" name="Rectangle 5"/>
          <p:cNvSpPr>
            <a:spLocks noChangeArrowheads="1"/>
          </p:cNvSpPr>
          <p:nvPr/>
        </p:nvSpPr>
        <p:spPr bwMode="auto">
          <a:xfrm>
            <a:off x="282575" y="6280150"/>
            <a:ext cx="7593013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Ins="0" anchor="ctr"/>
          <a:lstStyle/>
          <a:p>
            <a:pPr algn="r" eaLnBrk="1" hangingPunct="1"/>
            <a:r>
              <a:rPr lang="en-GB" altLang="de-DE" sz="900" b="1" dirty="0" smtClean="0">
                <a:solidFill>
                  <a:schemeClr val="bg2"/>
                </a:solidFill>
              </a:rPr>
              <a:t>Markus </a:t>
            </a:r>
            <a:r>
              <a:rPr lang="en-GB" altLang="de-DE" sz="900" b="1" dirty="0" err="1" smtClean="0">
                <a:solidFill>
                  <a:schemeClr val="bg2"/>
                </a:solidFill>
              </a:rPr>
              <a:t>Schlösser</a:t>
            </a:r>
            <a:r>
              <a:rPr lang="en-GB" altLang="de-DE" sz="900" b="1" dirty="0" smtClean="0">
                <a:solidFill>
                  <a:schemeClr val="bg2"/>
                </a:solidFill>
              </a:rPr>
              <a:t> </a:t>
            </a:r>
            <a:r>
              <a:rPr lang="en-GB" altLang="de-DE" sz="900" dirty="0" smtClean="0">
                <a:solidFill>
                  <a:schemeClr val="bg2"/>
                </a:solidFill>
              </a:rPr>
              <a:t> |  European XFEL – Alignment work and Geodetic Control</a:t>
            </a:r>
            <a:r>
              <a:rPr lang="en-GB" altLang="de-DE" sz="900" baseline="0" dirty="0" smtClean="0">
                <a:solidFill>
                  <a:schemeClr val="bg2"/>
                </a:solidFill>
              </a:rPr>
              <a:t> Network Adjustment</a:t>
            </a:r>
            <a:r>
              <a:rPr lang="en-GB" altLang="de-DE" sz="900" dirty="0" smtClean="0">
                <a:solidFill>
                  <a:schemeClr val="bg2"/>
                </a:solidFill>
              </a:rPr>
              <a:t>  |  June 15</a:t>
            </a:r>
            <a:r>
              <a:rPr lang="en-GB" altLang="de-DE" sz="900" baseline="30000" dirty="0" smtClean="0">
                <a:solidFill>
                  <a:schemeClr val="bg2"/>
                </a:solidFill>
              </a:rPr>
              <a:t>th</a:t>
            </a:r>
            <a:r>
              <a:rPr lang="en-GB" altLang="de-DE" sz="900" dirty="0" smtClean="0">
                <a:solidFill>
                  <a:schemeClr val="bg2"/>
                </a:solidFill>
              </a:rPr>
              <a:t>, 2017  |  </a:t>
            </a:r>
            <a:r>
              <a:rPr lang="en-GB" altLang="de-DE" sz="900" b="1" dirty="0" smtClean="0">
                <a:solidFill>
                  <a:schemeClr val="bg2"/>
                </a:solidFill>
              </a:rPr>
              <a:t>Page </a:t>
            </a:r>
            <a:fld id="{575D7D24-E45A-4D6A-8614-C3826736ADB4}" type="slidenum">
              <a:rPr lang="en-GB" altLang="de-DE" sz="900" b="1" smtClean="0">
                <a:solidFill>
                  <a:schemeClr val="bg2"/>
                </a:solidFill>
              </a:rPr>
              <a:pPr algn="r" eaLnBrk="1" hangingPunct="1"/>
              <a:t>‹Nr.›</a:t>
            </a:fld>
            <a:endParaRPr lang="en-GB" altLang="de-DE" sz="900" b="1" dirty="0">
              <a:solidFill>
                <a:schemeClr val="bg2"/>
              </a:solidFill>
            </a:endParaRPr>
          </a:p>
        </p:txBody>
      </p:sp>
      <p:pic>
        <p:nvPicPr>
          <p:cNvPr id="401418" name="Picture 10" descr="DESY-Logo-cyan-RGB_ger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9424" t="-7854" r="-18587" b="-12566"/>
          <a:stretch>
            <a:fillRect/>
          </a:stretch>
        </p:blipFill>
        <p:spPr bwMode="auto">
          <a:xfrm>
            <a:off x="8035925" y="6099175"/>
            <a:ext cx="776288" cy="730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</a:defRPr>
      </a:lvl9pPr>
    </p:titleStyle>
    <p:bodyStyle>
      <a:lvl1pPr marL="265113" indent="-265113" algn="l" rtl="0" fontAlgn="base">
        <a:spcBef>
          <a:spcPct val="0"/>
        </a:spcBef>
        <a:spcAft>
          <a:spcPct val="50000"/>
        </a:spcAft>
        <a:buClr>
          <a:srgbClr val="F28E00"/>
        </a:buClr>
        <a:buFont typeface="Arial Black" pitchFamily="34" charset="0"/>
        <a:buChar char="&gt;"/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628650" indent="-184150" algn="l" rtl="0" fontAlgn="base">
        <a:spcBef>
          <a:spcPct val="0"/>
        </a:spcBef>
        <a:spcAft>
          <a:spcPct val="50000"/>
        </a:spcAft>
        <a:buClr>
          <a:schemeClr val="accent1"/>
        </a:buClr>
        <a:buFont typeface="Wingdings" panose="05000000000000000000" pitchFamily="2" charset="2"/>
        <a:buChar char="§"/>
        <a:defRPr sz="1600">
          <a:solidFill>
            <a:schemeClr val="tx1"/>
          </a:solidFill>
          <a:latin typeface="+mn-lt"/>
        </a:defRPr>
      </a:lvl2pPr>
      <a:lvl3pPr marL="1080000" indent="-180000" algn="l" rtl="0" fontAlgn="base">
        <a:spcBef>
          <a:spcPct val="0"/>
        </a:spcBef>
        <a:spcAft>
          <a:spcPct val="0"/>
        </a:spcAft>
        <a:buClr>
          <a:schemeClr val="bg1">
            <a:lumMod val="50000"/>
          </a:schemeClr>
        </a:buClr>
        <a:buFont typeface="Arial" panose="020B0604020202020204" pitchFamily="34" charset="0"/>
        <a:buChar char="•"/>
        <a:defRPr sz="1400">
          <a:solidFill>
            <a:schemeClr val="tx1"/>
          </a:solidFill>
          <a:latin typeface="+mn-lt"/>
        </a:defRPr>
      </a:lvl3pPr>
      <a:lvl4pPr marL="1644650" indent="-228600" algn="l" rtl="0" fontAlgn="base">
        <a:spcBef>
          <a:spcPct val="0"/>
        </a:spcBef>
        <a:spcAft>
          <a:spcPct val="0"/>
        </a:spcAft>
        <a:buFont typeface="Wingdings" pitchFamily="2" charset="2"/>
        <a:buChar char="§"/>
        <a:defRPr sz="14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7.JPG"/><Relationship Id="rId7" Type="http://schemas.openxmlformats.org/officeDocument/2006/relationships/image" Target="../media/image31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10" Type="http://schemas.openxmlformats.org/officeDocument/2006/relationships/image" Target="../media/image34.jpeg"/><Relationship Id="rId4" Type="http://schemas.openxmlformats.org/officeDocument/2006/relationships/image" Target="../media/image28.JPG"/><Relationship Id="rId9" Type="http://schemas.openxmlformats.org/officeDocument/2006/relationships/image" Target="../media/image3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g"/><Relationship Id="rId3" Type="http://schemas.openxmlformats.org/officeDocument/2006/relationships/image" Target="../media/image38.png"/><Relationship Id="rId7" Type="http://schemas.openxmlformats.org/officeDocument/2006/relationships/image" Target="../media/image42.jpe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g"/><Relationship Id="rId5" Type="http://schemas.openxmlformats.org/officeDocument/2006/relationships/image" Target="../media/image40.jpg"/><Relationship Id="rId10" Type="http://schemas.openxmlformats.org/officeDocument/2006/relationships/image" Target="../media/image45.jpg"/><Relationship Id="rId4" Type="http://schemas.openxmlformats.org/officeDocument/2006/relationships/image" Target="../media/image39.jpg"/><Relationship Id="rId9" Type="http://schemas.openxmlformats.org/officeDocument/2006/relationships/image" Target="../media/image44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7" Type="http://schemas.openxmlformats.org/officeDocument/2006/relationships/image" Target="../media/image210.png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0.png"/><Relationship Id="rId5" Type="http://schemas.openxmlformats.org/officeDocument/2006/relationships/image" Target="../media/image190.png"/><Relationship Id="rId4" Type="http://schemas.openxmlformats.org/officeDocument/2006/relationships/image" Target="../media/image180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73" name="Rectangle 29"/>
          <p:cNvSpPr>
            <a:spLocks noGrp="1" noChangeArrowheads="1"/>
          </p:cNvSpPr>
          <p:nvPr>
            <p:ph type="ctrTitle"/>
          </p:nvPr>
        </p:nvSpPr>
        <p:spPr/>
        <p:txBody>
          <a:bodyPr anchor="ctr"/>
          <a:lstStyle/>
          <a:p>
            <a:r>
              <a:rPr lang="de-DE" altLang="de-DE" dirty="0" smtClean="0"/>
              <a:t>European XFEL</a:t>
            </a:r>
            <a:endParaRPr lang="de-DE" altLang="de-DE" b="0" dirty="0"/>
          </a:p>
        </p:txBody>
      </p:sp>
      <p:sp>
        <p:nvSpPr>
          <p:cNvPr id="185374" name="Rectangle 30"/>
          <p:cNvSpPr>
            <a:spLocks noGrp="1" noChangeArrowheads="1"/>
          </p:cNvSpPr>
          <p:nvPr>
            <p:ph type="subTitle" idx="1"/>
          </p:nvPr>
        </p:nvSpPr>
        <p:spPr>
          <a:xfrm>
            <a:off x="282575" y="1363663"/>
            <a:ext cx="8529638" cy="485775"/>
          </a:xfrm>
        </p:spPr>
        <p:txBody>
          <a:bodyPr/>
          <a:lstStyle/>
          <a:p>
            <a:r>
              <a:rPr lang="en-US" altLang="de-DE" dirty="0" smtClean="0"/>
              <a:t>Alignment Work and Geodetic Control Network Adjustment</a:t>
            </a:r>
            <a:endParaRPr lang="en-US" altLang="de-DE" dirty="0"/>
          </a:p>
        </p:txBody>
      </p:sp>
      <p:sp>
        <p:nvSpPr>
          <p:cNvPr id="185379" name="Text Box 35"/>
          <p:cNvSpPr txBox="1">
            <a:spLocks noChangeArrowheads="1"/>
          </p:cNvSpPr>
          <p:nvPr/>
        </p:nvSpPr>
        <p:spPr bwMode="auto">
          <a:xfrm>
            <a:off x="4646613" y="4356100"/>
            <a:ext cx="41656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de-DE" altLang="de-DE" dirty="0" smtClean="0">
                <a:solidFill>
                  <a:srgbClr val="00A5EB"/>
                </a:solidFill>
              </a:rPr>
              <a:t>Markus Schlösser</a:t>
            </a:r>
            <a:endParaRPr lang="de-DE" altLang="de-DE" dirty="0">
              <a:solidFill>
                <a:srgbClr val="00A5EB"/>
              </a:solidFill>
            </a:endParaRPr>
          </a:p>
          <a:p>
            <a:r>
              <a:rPr lang="de-DE" altLang="de-DE" dirty="0" err="1" smtClean="0"/>
              <a:t>Fermilab</a:t>
            </a:r>
            <a:r>
              <a:rPr lang="de-DE" altLang="de-DE" dirty="0" smtClean="0"/>
              <a:t>, June </a:t>
            </a:r>
            <a:r>
              <a:rPr lang="de-DE" altLang="de-DE" dirty="0" smtClean="0"/>
              <a:t>16th</a:t>
            </a:r>
            <a:r>
              <a:rPr lang="de-DE" altLang="de-DE" dirty="0" smtClean="0"/>
              <a:t>, 2017</a:t>
            </a:r>
            <a:endParaRPr lang="en-GB" altLang="de-DE" dirty="0"/>
          </a:p>
        </p:txBody>
      </p:sp>
      <p:sp>
        <p:nvSpPr>
          <p:cNvPr id="2" name="AutoShape 40" descr="https://media.xfel.eu/XFELmediabank/.ThumbnailServlet?recordView=SearchResult_ThumbnailView&amp;catalogID=6&amp;recordID=85591&amp;imageSize=512&amp;errorURL=../images/DefaultThumbnail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2" descr="https://media.xfel.eu/XFELmediabank/.ThumbnailServlet?recordView=SearchResult_ThumbnailView&amp;catalogID=6&amp;recordID=85591&amp;imageSize=512&amp;errorURL=../images/DefaultThumbnail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44" descr="https://media.xfel.eu/XFELmediabank/.ThumbnailServlet?recordView=SearchResult_ThumbnailView&amp;catalogID=6&amp;recordID=85591&amp;imageSize=512&amp;errorURL=../images/DefaultThumbnail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46" descr="https://media.xfel.eu/XFELmediabank/.ThumbnailServlet?recordView=SearchResult_ThumbnailView&amp;catalogID=6&amp;recordID=85591&amp;imageSize=512&amp;errorURL=../images/DefaultThumbnail.jp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85391" name="Picture 4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552" y="2033133"/>
            <a:ext cx="3063774" cy="20465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5393" name="Picture 4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1684" y="2033133"/>
            <a:ext cx="3063774" cy="20465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Alignment work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de-DE" dirty="0" smtClean="0"/>
              <a:t>Geodetic </a:t>
            </a:r>
            <a:r>
              <a:rPr lang="en-US" altLang="de-DE" dirty="0"/>
              <a:t>Tunnel Network</a:t>
            </a:r>
          </a:p>
          <a:p>
            <a:pPr lvl="1"/>
            <a:r>
              <a:rPr lang="en-US" altLang="de-DE" dirty="0"/>
              <a:t>Planning</a:t>
            </a:r>
          </a:p>
          <a:p>
            <a:pPr lvl="1"/>
            <a:r>
              <a:rPr lang="en-US" altLang="de-DE" dirty="0"/>
              <a:t>Installation and measurement</a:t>
            </a:r>
          </a:p>
          <a:p>
            <a:pPr lvl="1"/>
            <a:r>
              <a:rPr lang="en-US" altLang="de-DE" dirty="0"/>
              <a:t>Network analysis and adjustment</a:t>
            </a:r>
          </a:p>
          <a:p>
            <a:r>
              <a:rPr lang="en-US" dirty="0" smtClean="0"/>
              <a:t>SLRS (Straight Line Reference System)</a:t>
            </a:r>
          </a:p>
          <a:p>
            <a:pPr lvl="1"/>
            <a:r>
              <a:rPr lang="en-US" dirty="0" smtClean="0"/>
              <a:t>Installation</a:t>
            </a:r>
          </a:p>
          <a:p>
            <a:pPr lvl="1"/>
            <a:r>
              <a:rPr lang="en-US" dirty="0" smtClean="0"/>
              <a:t>Measurement</a:t>
            </a:r>
          </a:p>
          <a:p>
            <a:pPr lvl="1"/>
            <a:r>
              <a:rPr lang="en-US" dirty="0" smtClean="0"/>
              <a:t>Analysis (not fully automated yet)</a:t>
            </a:r>
          </a:p>
          <a:p>
            <a:pPr lvl="1"/>
            <a:r>
              <a:rPr lang="en-US" dirty="0" smtClean="0"/>
              <a:t>Integration in Tunnel Reference Network (not automated at all yet)</a:t>
            </a:r>
          </a:p>
          <a:p>
            <a:pPr lvl="1"/>
            <a:r>
              <a:rPr lang="en-US" dirty="0" smtClean="0"/>
              <a:t>New network analysis and adjustment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7133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Alignment work</a:t>
            </a:r>
            <a:endParaRPr lang="en-US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737" y="909637"/>
            <a:ext cx="5724525" cy="5038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87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Alignment work</a:t>
            </a:r>
            <a:endParaRPr lang="en-US" dirty="0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7720" y="910444"/>
            <a:ext cx="5725973" cy="5039999"/>
          </a:xfrm>
        </p:spPr>
      </p:pic>
    </p:spTree>
    <p:extLst>
      <p:ext uri="{BB962C8B-B14F-4D97-AF65-F5344CB8AC3E}">
        <p14:creationId xmlns:p14="http://schemas.microsoft.com/office/powerpoint/2010/main" val="82621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Alignment work</a:t>
            </a:r>
            <a:endParaRPr lang="en-US" dirty="0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6990" y="903305"/>
            <a:ext cx="7487564" cy="5040000"/>
          </a:xfrm>
        </p:spPr>
      </p:pic>
    </p:spTree>
    <p:extLst>
      <p:ext uri="{BB962C8B-B14F-4D97-AF65-F5344CB8AC3E}">
        <p14:creationId xmlns:p14="http://schemas.microsoft.com/office/powerpoint/2010/main" val="2925023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Geodetic Tunnel Reference Network - Layout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Tunnel reference network is based on “rings” of laser tracker targets, installed every ~10m in the tunnel.</a:t>
            </a:r>
            <a:endParaRPr lang="en-US" dirty="0"/>
          </a:p>
        </p:txBody>
      </p:sp>
      <p:pic>
        <p:nvPicPr>
          <p:cNvPr id="1026" name="Picture 2" descr="https://media.xfel.eu/XFELmediabank/ConvertAssets/2017-03-20-XFEL-Beschleunigertunnel_001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225" y="2004575"/>
            <a:ext cx="5400000" cy="36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Gerade Verbindung mit Pfeil 5"/>
          <p:cNvCxnSpPr/>
          <p:nvPr/>
        </p:nvCxnSpPr>
        <p:spPr bwMode="auto">
          <a:xfrm flipH="1">
            <a:off x="2867650" y="4550400"/>
            <a:ext cx="288000" cy="309600"/>
          </a:xfrm>
          <a:prstGeom prst="straightConnector1">
            <a:avLst/>
          </a:prstGeom>
          <a:ln>
            <a:headEnd type="none" w="med" len="med"/>
            <a:tailEnd type="arrow"/>
          </a:ln>
          <a:ex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8" name="Gerade Verbindung mit Pfeil 7"/>
          <p:cNvCxnSpPr/>
          <p:nvPr/>
        </p:nvCxnSpPr>
        <p:spPr bwMode="auto">
          <a:xfrm flipH="1">
            <a:off x="2738050" y="4550400"/>
            <a:ext cx="367200" cy="252000"/>
          </a:xfrm>
          <a:prstGeom prst="straightConnector1">
            <a:avLst/>
          </a:prstGeom>
          <a:ln>
            <a:headEnd type="none" w="med" len="med"/>
            <a:tailEnd type="arrow"/>
          </a:ln>
          <a:ex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0" name="Gerade Verbindung mit Pfeil 9"/>
          <p:cNvCxnSpPr/>
          <p:nvPr/>
        </p:nvCxnSpPr>
        <p:spPr bwMode="auto">
          <a:xfrm flipH="1">
            <a:off x="2651650" y="4500000"/>
            <a:ext cx="453600" cy="151200"/>
          </a:xfrm>
          <a:prstGeom prst="straightConnector1">
            <a:avLst/>
          </a:prstGeom>
          <a:ln>
            <a:headEnd type="none" w="med" len="med"/>
            <a:tailEnd type="arrow"/>
          </a:ln>
          <a:ex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mit Pfeil 11"/>
          <p:cNvCxnSpPr/>
          <p:nvPr/>
        </p:nvCxnSpPr>
        <p:spPr bwMode="auto">
          <a:xfrm flipH="1" flipV="1">
            <a:off x="2651650" y="4262400"/>
            <a:ext cx="453600" cy="108000"/>
          </a:xfrm>
          <a:prstGeom prst="straightConnector1">
            <a:avLst/>
          </a:prstGeom>
          <a:ln>
            <a:headEnd type="none" w="med" len="med"/>
            <a:tailEnd type="arrow"/>
          </a:ln>
          <a:ex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4" name="Gerade Verbindung mit Pfeil 13"/>
          <p:cNvCxnSpPr/>
          <p:nvPr/>
        </p:nvCxnSpPr>
        <p:spPr bwMode="auto">
          <a:xfrm flipH="1" flipV="1">
            <a:off x="2878450" y="3945600"/>
            <a:ext cx="277200" cy="316800"/>
          </a:xfrm>
          <a:prstGeom prst="straightConnector1">
            <a:avLst/>
          </a:prstGeom>
          <a:ln>
            <a:headEnd type="none" w="med" len="med"/>
            <a:tailEnd type="arrow"/>
          </a:ln>
          <a:ex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6" name="Gerade Verbindung mit Pfeil 15"/>
          <p:cNvCxnSpPr/>
          <p:nvPr/>
        </p:nvCxnSpPr>
        <p:spPr bwMode="auto">
          <a:xfrm flipV="1">
            <a:off x="3386050" y="3679200"/>
            <a:ext cx="165600" cy="532800"/>
          </a:xfrm>
          <a:prstGeom prst="straightConnector1">
            <a:avLst/>
          </a:prstGeom>
          <a:ln>
            <a:headEnd type="none" w="med" len="med"/>
            <a:tailEnd type="arrow"/>
          </a:ln>
          <a:ex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8" name="Gerade Verbindung mit Pfeil 17"/>
          <p:cNvCxnSpPr/>
          <p:nvPr/>
        </p:nvCxnSpPr>
        <p:spPr bwMode="auto">
          <a:xfrm flipV="1">
            <a:off x="3386050" y="4316400"/>
            <a:ext cx="943200" cy="54000"/>
          </a:xfrm>
          <a:prstGeom prst="straightConnector1">
            <a:avLst/>
          </a:prstGeom>
          <a:ln>
            <a:headEnd type="none" w="med" len="med"/>
            <a:tailEnd type="arrow"/>
          </a:ln>
          <a:ex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1" name="Textfeld 20"/>
          <p:cNvSpPr txBox="1"/>
          <p:nvPr/>
        </p:nvSpPr>
        <p:spPr>
          <a:xfrm>
            <a:off x="324000" y="4316400"/>
            <a:ext cx="1555200" cy="584775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/>
              <a:t>r</a:t>
            </a:r>
            <a:r>
              <a:rPr lang="en-US" dirty="0" smtClean="0"/>
              <a:t>ail for laser tracker car</a:t>
            </a:r>
            <a:endParaRPr lang="en-US" dirty="0"/>
          </a:p>
        </p:txBody>
      </p:sp>
      <p:cxnSp>
        <p:nvCxnSpPr>
          <p:cNvPr id="23" name="Gerade Verbindung mit Pfeil 22"/>
          <p:cNvCxnSpPr>
            <a:stCxn id="21" idx="3"/>
          </p:cNvCxnSpPr>
          <p:nvPr/>
        </p:nvCxnSpPr>
        <p:spPr bwMode="auto">
          <a:xfrm flipV="1">
            <a:off x="1879200" y="4428001"/>
            <a:ext cx="388025" cy="180787"/>
          </a:xfrm>
          <a:prstGeom prst="straightConnector1">
            <a:avLst/>
          </a:prstGeom>
          <a:ln>
            <a:headEnd type="none" w="med" len="med"/>
            <a:tailEnd type="arrow"/>
          </a:ln>
          <a:ex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4" name="Gerade Verbindung mit Pfeil 23"/>
          <p:cNvCxnSpPr>
            <a:stCxn id="21" idx="3"/>
          </p:cNvCxnSpPr>
          <p:nvPr/>
        </p:nvCxnSpPr>
        <p:spPr bwMode="auto">
          <a:xfrm>
            <a:off x="1879200" y="4608788"/>
            <a:ext cx="388025" cy="251212"/>
          </a:xfrm>
          <a:prstGeom prst="straightConnector1">
            <a:avLst/>
          </a:prstGeom>
          <a:ln>
            <a:headEnd type="none" w="med" len="med"/>
            <a:tailEnd type="arrow"/>
          </a:ln>
          <a:ex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4" name="Textfeld 3"/>
          <p:cNvSpPr txBox="1"/>
          <p:nvPr/>
        </p:nvSpPr>
        <p:spPr>
          <a:xfrm>
            <a:off x="3155650" y="4500000"/>
            <a:ext cx="857607" cy="33855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de-DE" dirty="0" smtClean="0"/>
              <a:t>Targets</a:t>
            </a:r>
            <a:endParaRPr lang="de-DE" dirty="0"/>
          </a:p>
        </p:txBody>
      </p:sp>
      <p:pic>
        <p:nvPicPr>
          <p:cNvPr id="5" name="Picture 2" descr="http://xfel.desy.de/sites/site_xfel/content/e103161/e142675/e142677/imageobject142726/DSCI0269.JPG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33" t="21346" r="19301" b="23474"/>
          <a:stretch/>
        </p:blipFill>
        <p:spPr bwMode="auto">
          <a:xfrm>
            <a:off x="6271200" y="1935894"/>
            <a:ext cx="2641303" cy="2672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5403" y="3924862"/>
            <a:ext cx="2959100" cy="195262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7695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hteck 34"/>
          <p:cNvSpPr/>
          <p:nvPr/>
        </p:nvSpPr>
        <p:spPr bwMode="auto">
          <a:xfrm>
            <a:off x="4108800" y="2314853"/>
            <a:ext cx="3620400" cy="253200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" charset="0"/>
              </a:rPr>
              <a:t>Accelerator</a:t>
            </a:r>
          </a:p>
        </p:txBody>
      </p:sp>
      <p:sp>
        <p:nvSpPr>
          <p:cNvPr id="34" name="Rechteck 33"/>
          <p:cNvSpPr/>
          <p:nvPr/>
        </p:nvSpPr>
        <p:spPr bwMode="auto">
          <a:xfrm>
            <a:off x="586800" y="2314853"/>
            <a:ext cx="3290400" cy="253200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lvl="1" algn="ctr"/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Accelerator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Geodetic Tunnel Reference Network - Measurement</a:t>
            </a:r>
            <a:endParaRPr lang="en-US" dirty="0"/>
          </a:p>
        </p:txBody>
      </p:sp>
      <p:cxnSp>
        <p:nvCxnSpPr>
          <p:cNvPr id="5" name="Gerade Verbindung 4"/>
          <p:cNvCxnSpPr/>
          <p:nvPr/>
        </p:nvCxnSpPr>
        <p:spPr bwMode="auto">
          <a:xfrm>
            <a:off x="766800" y="1876853"/>
            <a:ext cx="7812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" name="Gerade Verbindung 6"/>
          <p:cNvCxnSpPr/>
          <p:nvPr/>
        </p:nvCxnSpPr>
        <p:spPr bwMode="auto">
          <a:xfrm>
            <a:off x="766800" y="2691653"/>
            <a:ext cx="7812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" name="Ellipse 7"/>
          <p:cNvSpPr/>
          <p:nvPr/>
        </p:nvSpPr>
        <p:spPr bwMode="auto">
          <a:xfrm>
            <a:off x="932400" y="1941653"/>
            <a:ext cx="86400" cy="86400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Ellipse 8"/>
          <p:cNvSpPr/>
          <p:nvPr/>
        </p:nvSpPr>
        <p:spPr bwMode="auto">
          <a:xfrm>
            <a:off x="933600" y="2314853"/>
            <a:ext cx="86400" cy="86400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Ellipse 9"/>
          <p:cNvSpPr/>
          <p:nvPr/>
        </p:nvSpPr>
        <p:spPr bwMode="auto">
          <a:xfrm>
            <a:off x="932400" y="1833653"/>
            <a:ext cx="86400" cy="86400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" name="Ellipse 10"/>
          <p:cNvSpPr/>
          <p:nvPr/>
        </p:nvSpPr>
        <p:spPr bwMode="auto">
          <a:xfrm>
            <a:off x="932400" y="2046053"/>
            <a:ext cx="86400" cy="86400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" name="Ellipse 11"/>
          <p:cNvSpPr/>
          <p:nvPr/>
        </p:nvSpPr>
        <p:spPr bwMode="auto">
          <a:xfrm>
            <a:off x="926400" y="2660453"/>
            <a:ext cx="86400" cy="86400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3" name="Ellipse 12"/>
          <p:cNvSpPr/>
          <p:nvPr/>
        </p:nvSpPr>
        <p:spPr bwMode="auto">
          <a:xfrm>
            <a:off x="3278400" y="1833653"/>
            <a:ext cx="86400" cy="86400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4" name="Ellipse 13"/>
          <p:cNvSpPr/>
          <p:nvPr/>
        </p:nvSpPr>
        <p:spPr bwMode="auto">
          <a:xfrm>
            <a:off x="3278400" y="1941653"/>
            <a:ext cx="86400" cy="86400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5" name="Ellipse 14"/>
          <p:cNvSpPr/>
          <p:nvPr/>
        </p:nvSpPr>
        <p:spPr bwMode="auto">
          <a:xfrm>
            <a:off x="3278400" y="2046053"/>
            <a:ext cx="86400" cy="86400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6" name="Ellipse 15"/>
          <p:cNvSpPr/>
          <p:nvPr/>
        </p:nvSpPr>
        <p:spPr bwMode="auto">
          <a:xfrm>
            <a:off x="3278400" y="2314853"/>
            <a:ext cx="86400" cy="86400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7" name="Ellipse 16"/>
          <p:cNvSpPr/>
          <p:nvPr/>
        </p:nvSpPr>
        <p:spPr bwMode="auto">
          <a:xfrm>
            <a:off x="3278400" y="2648453"/>
            <a:ext cx="86400" cy="86400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2" name="Ellipse 21"/>
          <p:cNvSpPr/>
          <p:nvPr/>
        </p:nvSpPr>
        <p:spPr bwMode="auto">
          <a:xfrm>
            <a:off x="5698800" y="1833653"/>
            <a:ext cx="86400" cy="86400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3" name="Ellipse 22"/>
          <p:cNvSpPr/>
          <p:nvPr/>
        </p:nvSpPr>
        <p:spPr bwMode="auto">
          <a:xfrm>
            <a:off x="5698800" y="1941653"/>
            <a:ext cx="86400" cy="86400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4" name="Ellipse 23"/>
          <p:cNvSpPr/>
          <p:nvPr/>
        </p:nvSpPr>
        <p:spPr bwMode="auto">
          <a:xfrm>
            <a:off x="5698800" y="2046053"/>
            <a:ext cx="86400" cy="86400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5" name="Ellipse 24"/>
          <p:cNvSpPr/>
          <p:nvPr/>
        </p:nvSpPr>
        <p:spPr bwMode="auto">
          <a:xfrm>
            <a:off x="5698800" y="2314853"/>
            <a:ext cx="86400" cy="86400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6" name="Ellipse 25"/>
          <p:cNvSpPr/>
          <p:nvPr/>
        </p:nvSpPr>
        <p:spPr bwMode="auto">
          <a:xfrm>
            <a:off x="5698800" y="2648453"/>
            <a:ext cx="86400" cy="86400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7" name="Ellipse 26"/>
          <p:cNvSpPr/>
          <p:nvPr/>
        </p:nvSpPr>
        <p:spPr bwMode="auto">
          <a:xfrm>
            <a:off x="8364000" y="1833653"/>
            <a:ext cx="86400" cy="86400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8" name="Ellipse 27"/>
          <p:cNvSpPr/>
          <p:nvPr/>
        </p:nvSpPr>
        <p:spPr bwMode="auto">
          <a:xfrm>
            <a:off x="8364000" y="1941653"/>
            <a:ext cx="86400" cy="86400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9" name="Ellipse 28"/>
          <p:cNvSpPr/>
          <p:nvPr/>
        </p:nvSpPr>
        <p:spPr bwMode="auto">
          <a:xfrm>
            <a:off x="8364000" y="2046053"/>
            <a:ext cx="86400" cy="86400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0" name="Ellipse 29"/>
          <p:cNvSpPr/>
          <p:nvPr/>
        </p:nvSpPr>
        <p:spPr bwMode="auto">
          <a:xfrm>
            <a:off x="8364000" y="2314853"/>
            <a:ext cx="86400" cy="86400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1" name="Ellipse 30"/>
          <p:cNvSpPr/>
          <p:nvPr/>
        </p:nvSpPr>
        <p:spPr bwMode="auto">
          <a:xfrm>
            <a:off x="8364000" y="2648453"/>
            <a:ext cx="86400" cy="86400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2" name="Geschweifte Klammer rechts 31"/>
          <p:cNvSpPr/>
          <p:nvPr/>
        </p:nvSpPr>
        <p:spPr bwMode="auto">
          <a:xfrm rot="16200000">
            <a:off x="2004138" y="356453"/>
            <a:ext cx="273324" cy="2328000"/>
          </a:xfrm>
          <a:prstGeom prst="rightBrace">
            <a:avLst/>
          </a:prstGeom>
          <a:solidFill>
            <a:srgbClr val="FFFF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3" name="Textfeld 32"/>
          <p:cNvSpPr txBox="1"/>
          <p:nvPr/>
        </p:nvSpPr>
        <p:spPr>
          <a:xfrm>
            <a:off x="1795561" y="1045236"/>
            <a:ext cx="7040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~10m</a:t>
            </a:r>
            <a:endParaRPr lang="en-US" dirty="0"/>
          </a:p>
        </p:txBody>
      </p:sp>
      <p:cxnSp>
        <p:nvCxnSpPr>
          <p:cNvPr id="38" name="Gerade Verbindung mit Pfeil 37"/>
          <p:cNvCxnSpPr/>
          <p:nvPr/>
        </p:nvCxnSpPr>
        <p:spPr bwMode="auto">
          <a:xfrm flipH="1" flipV="1">
            <a:off x="1027200" y="1887653"/>
            <a:ext cx="3407048" cy="13464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9" name="Gerade Verbindung mit Pfeil 38"/>
          <p:cNvCxnSpPr/>
          <p:nvPr/>
        </p:nvCxnSpPr>
        <p:spPr bwMode="auto">
          <a:xfrm flipH="1" flipV="1">
            <a:off x="1012800" y="1999615"/>
            <a:ext cx="3421448" cy="2268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9" name="Gerade Verbindung mit Pfeil 48"/>
          <p:cNvCxnSpPr>
            <a:endCxn id="11" idx="6"/>
          </p:cNvCxnSpPr>
          <p:nvPr/>
        </p:nvCxnSpPr>
        <p:spPr bwMode="auto">
          <a:xfrm flipH="1">
            <a:off x="1018800" y="2028053"/>
            <a:ext cx="3415448" cy="612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0" name="Gerade Verbindung mit Pfeil 49"/>
          <p:cNvCxnSpPr>
            <a:endCxn id="13" idx="5"/>
          </p:cNvCxnSpPr>
          <p:nvPr/>
        </p:nvCxnSpPr>
        <p:spPr bwMode="auto">
          <a:xfrm flipH="1" flipV="1">
            <a:off x="3352147" y="1907400"/>
            <a:ext cx="1029053" cy="120653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1" name="Gerade Verbindung mit Pfeil 50"/>
          <p:cNvCxnSpPr>
            <a:endCxn id="9" idx="6"/>
          </p:cNvCxnSpPr>
          <p:nvPr/>
        </p:nvCxnSpPr>
        <p:spPr bwMode="auto">
          <a:xfrm flipH="1">
            <a:off x="1020000" y="2028053"/>
            <a:ext cx="3414248" cy="3300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2" name="Gerade Verbindung mit Pfeil 51"/>
          <p:cNvCxnSpPr>
            <a:endCxn id="12" idx="6"/>
          </p:cNvCxnSpPr>
          <p:nvPr/>
        </p:nvCxnSpPr>
        <p:spPr bwMode="auto">
          <a:xfrm flipH="1">
            <a:off x="1012800" y="2028053"/>
            <a:ext cx="3368400" cy="6756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1" name="Gerade Verbindung mit Pfeil 60"/>
          <p:cNvCxnSpPr>
            <a:endCxn id="14" idx="6"/>
          </p:cNvCxnSpPr>
          <p:nvPr/>
        </p:nvCxnSpPr>
        <p:spPr bwMode="auto">
          <a:xfrm flipH="1" flipV="1">
            <a:off x="3364800" y="1984853"/>
            <a:ext cx="1069448" cy="432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2" name="Gerade Verbindung mit Pfeil 61"/>
          <p:cNvCxnSpPr>
            <a:endCxn id="15" idx="6"/>
          </p:cNvCxnSpPr>
          <p:nvPr/>
        </p:nvCxnSpPr>
        <p:spPr bwMode="auto">
          <a:xfrm flipH="1">
            <a:off x="3364800" y="2028053"/>
            <a:ext cx="1016400" cy="612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3" name="Gerade Verbindung mit Pfeil 62"/>
          <p:cNvCxnSpPr>
            <a:endCxn id="16" idx="6"/>
          </p:cNvCxnSpPr>
          <p:nvPr/>
        </p:nvCxnSpPr>
        <p:spPr bwMode="auto">
          <a:xfrm flipH="1">
            <a:off x="3364800" y="2028053"/>
            <a:ext cx="1016400" cy="3300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4" name="Gerade Verbindung mit Pfeil 63"/>
          <p:cNvCxnSpPr>
            <a:endCxn id="17" idx="6"/>
          </p:cNvCxnSpPr>
          <p:nvPr/>
        </p:nvCxnSpPr>
        <p:spPr bwMode="auto">
          <a:xfrm flipH="1">
            <a:off x="3364800" y="2028053"/>
            <a:ext cx="1069448" cy="6636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6" name="Gerade Verbindung mit Pfeil 65"/>
          <p:cNvCxnSpPr>
            <a:endCxn id="23" idx="2"/>
          </p:cNvCxnSpPr>
          <p:nvPr/>
        </p:nvCxnSpPr>
        <p:spPr bwMode="auto">
          <a:xfrm flipV="1">
            <a:off x="4434248" y="1984853"/>
            <a:ext cx="1264552" cy="432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0" name="Gerade Verbindung mit Pfeil 79"/>
          <p:cNvCxnSpPr>
            <a:endCxn id="24" idx="2"/>
          </p:cNvCxnSpPr>
          <p:nvPr/>
        </p:nvCxnSpPr>
        <p:spPr bwMode="auto">
          <a:xfrm>
            <a:off x="4434248" y="2028053"/>
            <a:ext cx="1264552" cy="612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1" name="Gerade Verbindung mit Pfeil 80"/>
          <p:cNvCxnSpPr/>
          <p:nvPr/>
        </p:nvCxnSpPr>
        <p:spPr bwMode="auto">
          <a:xfrm>
            <a:off x="4434248" y="2028053"/>
            <a:ext cx="1241876" cy="3048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2" name="Gerade Verbindung mit Pfeil 81"/>
          <p:cNvCxnSpPr>
            <a:endCxn id="26" idx="0"/>
          </p:cNvCxnSpPr>
          <p:nvPr/>
        </p:nvCxnSpPr>
        <p:spPr bwMode="auto">
          <a:xfrm>
            <a:off x="4434248" y="2028053"/>
            <a:ext cx="1307752" cy="6204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3" name="Gerade Verbindung mit Pfeil 82"/>
          <p:cNvCxnSpPr>
            <a:endCxn id="27" idx="2"/>
          </p:cNvCxnSpPr>
          <p:nvPr/>
        </p:nvCxnSpPr>
        <p:spPr bwMode="auto">
          <a:xfrm flipV="1">
            <a:off x="4434248" y="1876853"/>
            <a:ext cx="3929752" cy="1692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4" name="Gerade Verbindung mit Pfeil 83"/>
          <p:cNvCxnSpPr>
            <a:endCxn id="28" idx="2"/>
          </p:cNvCxnSpPr>
          <p:nvPr/>
        </p:nvCxnSpPr>
        <p:spPr bwMode="auto">
          <a:xfrm flipV="1">
            <a:off x="4434248" y="1984853"/>
            <a:ext cx="3929752" cy="612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5" name="Gerade Verbindung mit Pfeil 84"/>
          <p:cNvCxnSpPr>
            <a:endCxn id="29" idx="2"/>
          </p:cNvCxnSpPr>
          <p:nvPr/>
        </p:nvCxnSpPr>
        <p:spPr bwMode="auto">
          <a:xfrm>
            <a:off x="4434248" y="2046053"/>
            <a:ext cx="3929752" cy="432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6" name="Gerade Verbindung mit Pfeil 85"/>
          <p:cNvCxnSpPr>
            <a:endCxn id="30" idx="3"/>
          </p:cNvCxnSpPr>
          <p:nvPr/>
        </p:nvCxnSpPr>
        <p:spPr bwMode="auto">
          <a:xfrm>
            <a:off x="4496400" y="2046053"/>
            <a:ext cx="3880253" cy="34254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7" name="Gerade Verbindung mit Pfeil 86"/>
          <p:cNvCxnSpPr>
            <a:endCxn id="31" idx="2"/>
          </p:cNvCxnSpPr>
          <p:nvPr/>
        </p:nvCxnSpPr>
        <p:spPr bwMode="auto">
          <a:xfrm>
            <a:off x="4496400" y="2046053"/>
            <a:ext cx="3867600" cy="6456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5" name="Gerade Verbindung mit Pfeil 64"/>
          <p:cNvCxnSpPr>
            <a:endCxn id="22" idx="2"/>
          </p:cNvCxnSpPr>
          <p:nvPr/>
        </p:nvCxnSpPr>
        <p:spPr bwMode="auto">
          <a:xfrm flipV="1">
            <a:off x="4434248" y="1876853"/>
            <a:ext cx="1264552" cy="14544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6" name="Ellipse 35"/>
          <p:cNvSpPr/>
          <p:nvPr/>
        </p:nvSpPr>
        <p:spPr bwMode="auto">
          <a:xfrm>
            <a:off x="4333448" y="1914653"/>
            <a:ext cx="201600" cy="201600"/>
          </a:xfrm>
          <a:prstGeom prst="ellipse">
            <a:avLst/>
          </a:prstGeom>
          <a:ln>
            <a:headEnd type="none" w="med" len="med"/>
            <a:tailEnd type="none" w="med" len="med"/>
          </a:ln>
          <a:ex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4" name="Textfeld 103"/>
          <p:cNvSpPr txBox="1"/>
          <p:nvPr/>
        </p:nvSpPr>
        <p:spPr>
          <a:xfrm>
            <a:off x="3707048" y="1120699"/>
            <a:ext cx="233108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</a:t>
            </a:r>
            <a:r>
              <a:rPr lang="en-US" dirty="0" smtClean="0"/>
              <a:t>aser tracker instrument</a:t>
            </a:r>
            <a:endParaRPr lang="en-US" dirty="0"/>
          </a:p>
        </p:txBody>
      </p:sp>
      <p:cxnSp>
        <p:nvCxnSpPr>
          <p:cNvPr id="106" name="Gerade Verbindung mit Pfeil 105"/>
          <p:cNvCxnSpPr>
            <a:endCxn id="36" idx="0"/>
          </p:cNvCxnSpPr>
          <p:nvPr/>
        </p:nvCxnSpPr>
        <p:spPr bwMode="auto">
          <a:xfrm flipH="1">
            <a:off x="4434248" y="1459253"/>
            <a:ext cx="62152" cy="4554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07" name="Textfeld 106"/>
          <p:cNvSpPr txBox="1"/>
          <p:nvPr/>
        </p:nvSpPr>
        <p:spPr>
          <a:xfrm>
            <a:off x="6146135" y="1419576"/>
            <a:ext cx="13468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observations</a:t>
            </a:r>
            <a:endParaRPr lang="en-US" dirty="0"/>
          </a:p>
        </p:txBody>
      </p:sp>
      <p:cxnSp>
        <p:nvCxnSpPr>
          <p:cNvPr id="109" name="Gerade Verbindung mit Pfeil 108"/>
          <p:cNvCxnSpPr/>
          <p:nvPr/>
        </p:nvCxnSpPr>
        <p:spPr bwMode="auto">
          <a:xfrm flipH="1">
            <a:off x="6146136" y="1686953"/>
            <a:ext cx="387864" cy="2745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1" name="Gerade Verbindung mit Pfeil 110"/>
          <p:cNvCxnSpPr/>
          <p:nvPr/>
        </p:nvCxnSpPr>
        <p:spPr bwMode="auto">
          <a:xfrm>
            <a:off x="6534000" y="1686953"/>
            <a:ext cx="187200" cy="5061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14" name="Inhaltsplatzhalter 2"/>
          <p:cNvSpPr>
            <a:spLocks noGrp="1"/>
          </p:cNvSpPr>
          <p:nvPr>
            <p:ph idx="1"/>
          </p:nvPr>
        </p:nvSpPr>
        <p:spPr>
          <a:xfrm>
            <a:off x="274991" y="3103200"/>
            <a:ext cx="8710609" cy="2916000"/>
          </a:xfrm>
        </p:spPr>
        <p:txBody>
          <a:bodyPr/>
          <a:lstStyle/>
          <a:p>
            <a:r>
              <a:rPr lang="en-US" dirty="0" smtClean="0"/>
              <a:t>XFEL tunnel network</a:t>
            </a:r>
          </a:p>
          <a:p>
            <a:pPr lvl="1"/>
            <a:r>
              <a:rPr lang="en-US" dirty="0" smtClean="0"/>
              <a:t>11400 monuments in total (1700 LINAC, 4200 Photon tunnels, injector, shafts, </a:t>
            </a:r>
            <a:r>
              <a:rPr lang="en-US" dirty="0" err="1" smtClean="0"/>
              <a:t>ExpHall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~210000 Observations (70000 Azimuths, Zenith Angles and Distances, plus some height differences from Levelling)</a:t>
            </a:r>
          </a:p>
          <a:p>
            <a:pPr lvl="1"/>
            <a:r>
              <a:rPr lang="en-US" dirty="0" smtClean="0"/>
              <a:t>PANDA would be able to adjust a network of this size, but …</a:t>
            </a:r>
          </a:p>
          <a:p>
            <a:pPr lvl="1"/>
            <a:r>
              <a:rPr lang="en-US" dirty="0" smtClean="0"/>
              <a:t>the network was never measured in one go, because of external constraints</a:t>
            </a:r>
          </a:p>
          <a:p>
            <a:pPr lvl="2"/>
            <a:r>
              <a:rPr lang="en-US" dirty="0" smtClean="0"/>
              <a:t>Installation was started, before all tunnels were built</a:t>
            </a:r>
          </a:p>
          <a:p>
            <a:pPr lvl="2"/>
            <a:r>
              <a:rPr lang="en-US" dirty="0" smtClean="0"/>
              <a:t>workload is too high to measure all tunnels again in a short time span</a:t>
            </a:r>
          </a:p>
          <a:p>
            <a:pPr lvl="2"/>
            <a:r>
              <a:rPr lang="en-US" dirty="0" smtClean="0"/>
              <a:t>LINAC tunnel and some photon tunnels are now closed due to commissioning / running accelerator</a:t>
            </a:r>
          </a:p>
        </p:txBody>
      </p:sp>
    </p:spTree>
    <p:extLst>
      <p:ext uri="{BB962C8B-B14F-4D97-AF65-F5344CB8AC3E}">
        <p14:creationId xmlns:p14="http://schemas.microsoft.com/office/powerpoint/2010/main" val="2036369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Sequence of tunnel measurements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16000" y="4492800"/>
            <a:ext cx="8655349" cy="1886400"/>
          </a:xfrm>
        </p:spPr>
        <p:txBody>
          <a:bodyPr/>
          <a:lstStyle/>
          <a:p>
            <a:r>
              <a:rPr lang="en-US" dirty="0" smtClean="0"/>
              <a:t>Different epochs have to be integrated into one </a:t>
            </a:r>
            <a:r>
              <a:rPr lang="en-US" strike="dblStrike" dirty="0" smtClean="0"/>
              <a:t>homogenous</a:t>
            </a:r>
            <a:r>
              <a:rPr lang="en-US" dirty="0" smtClean="0"/>
              <a:t> network</a:t>
            </a:r>
          </a:p>
          <a:p>
            <a:r>
              <a:rPr lang="en-US" dirty="0" smtClean="0"/>
              <a:t>After a year tunnels have deformed near the shafts, so the network can not be considered undisturbed in these areas</a:t>
            </a:r>
          </a:p>
          <a:p>
            <a:r>
              <a:rPr lang="en-US" dirty="0" smtClean="0"/>
              <a:t>We don’t want to change coordinates in areas where the machine installation already started!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46" y="841838"/>
            <a:ext cx="8976654" cy="373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feld 18"/>
          <p:cNvSpPr txBox="1"/>
          <p:nvPr/>
        </p:nvSpPr>
        <p:spPr>
          <a:xfrm rot="20792555">
            <a:off x="1360832" y="3110957"/>
            <a:ext cx="3023128" cy="2462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 anchorCtr="0">
            <a:noAutofit/>
          </a:bodyPr>
          <a:lstStyle/>
          <a:p>
            <a:pPr algn="ctr"/>
            <a:r>
              <a:rPr lang="en-US" sz="1400" dirty="0" smtClean="0"/>
              <a:t>2012</a:t>
            </a:r>
            <a:endParaRPr lang="en-US" sz="1400" dirty="0"/>
          </a:p>
        </p:txBody>
      </p:sp>
      <p:sp>
        <p:nvSpPr>
          <p:cNvPr id="23" name="Textfeld 22"/>
          <p:cNvSpPr txBox="1"/>
          <p:nvPr/>
        </p:nvSpPr>
        <p:spPr>
          <a:xfrm rot="20436360">
            <a:off x="4572295" y="2380500"/>
            <a:ext cx="1334385" cy="2462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 anchorCtr="1">
            <a:noAutofit/>
          </a:bodyPr>
          <a:lstStyle/>
          <a:p>
            <a:pPr algn="ctr"/>
            <a:r>
              <a:rPr lang="en-US" sz="1400" dirty="0" smtClean="0"/>
              <a:t>2012</a:t>
            </a:r>
            <a:endParaRPr lang="en-US" sz="1400" dirty="0"/>
          </a:p>
        </p:txBody>
      </p:sp>
      <p:sp>
        <p:nvSpPr>
          <p:cNvPr id="25" name="Textfeld 24"/>
          <p:cNvSpPr txBox="1"/>
          <p:nvPr/>
        </p:nvSpPr>
        <p:spPr>
          <a:xfrm rot="20721298">
            <a:off x="4658734" y="2611484"/>
            <a:ext cx="1663444" cy="2462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 anchorCtr="1">
            <a:noAutofit/>
          </a:bodyPr>
          <a:lstStyle/>
          <a:p>
            <a:pPr algn="ctr"/>
            <a:r>
              <a:rPr lang="en-US" sz="1400" dirty="0" smtClean="0"/>
              <a:t>2013</a:t>
            </a:r>
            <a:endParaRPr lang="en-US" sz="1400" dirty="0"/>
          </a:p>
        </p:txBody>
      </p:sp>
      <p:sp>
        <p:nvSpPr>
          <p:cNvPr id="29" name="Textfeld 28"/>
          <p:cNvSpPr txBox="1"/>
          <p:nvPr/>
        </p:nvSpPr>
        <p:spPr>
          <a:xfrm rot="20863929">
            <a:off x="972519" y="3483915"/>
            <a:ext cx="578968" cy="2462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 anchorCtr="1">
            <a:noAutofit/>
          </a:bodyPr>
          <a:lstStyle/>
          <a:p>
            <a:pPr algn="ctr"/>
            <a:r>
              <a:rPr lang="en-US" sz="1400" dirty="0" smtClean="0"/>
              <a:t>2013</a:t>
            </a:r>
            <a:endParaRPr lang="en-US" sz="1400" dirty="0"/>
          </a:p>
        </p:txBody>
      </p:sp>
      <p:sp>
        <p:nvSpPr>
          <p:cNvPr id="20" name="Ellipse 19"/>
          <p:cNvSpPr/>
          <p:nvPr/>
        </p:nvSpPr>
        <p:spPr bwMode="auto">
          <a:xfrm>
            <a:off x="4197600" y="2577600"/>
            <a:ext cx="576000" cy="590400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2013</a:t>
            </a:r>
          </a:p>
        </p:txBody>
      </p:sp>
      <p:sp>
        <p:nvSpPr>
          <p:cNvPr id="31" name="Textfeld 30"/>
          <p:cNvSpPr txBox="1"/>
          <p:nvPr/>
        </p:nvSpPr>
        <p:spPr>
          <a:xfrm>
            <a:off x="6157534" y="1669040"/>
            <a:ext cx="516866" cy="2462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 anchorCtr="1">
            <a:noAutofit/>
          </a:bodyPr>
          <a:lstStyle/>
          <a:p>
            <a:pPr algn="ctr"/>
            <a:r>
              <a:rPr lang="en-US" sz="1400" dirty="0" smtClean="0"/>
              <a:t>2013</a:t>
            </a:r>
            <a:endParaRPr lang="en-US" sz="1400" dirty="0"/>
          </a:p>
        </p:txBody>
      </p:sp>
      <p:sp>
        <p:nvSpPr>
          <p:cNvPr id="32" name="Textfeld 31"/>
          <p:cNvSpPr txBox="1"/>
          <p:nvPr/>
        </p:nvSpPr>
        <p:spPr>
          <a:xfrm>
            <a:off x="8412334" y="1792151"/>
            <a:ext cx="537266" cy="2462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 anchorCtr="1">
            <a:noAutofit/>
          </a:bodyPr>
          <a:lstStyle/>
          <a:p>
            <a:pPr algn="ctr"/>
            <a:r>
              <a:rPr lang="en-US" sz="1400" dirty="0" smtClean="0"/>
              <a:t>2013</a:t>
            </a:r>
            <a:endParaRPr lang="en-US" sz="1400" dirty="0"/>
          </a:p>
        </p:txBody>
      </p:sp>
      <p:sp>
        <p:nvSpPr>
          <p:cNvPr id="33" name="Textfeld 32"/>
          <p:cNvSpPr txBox="1"/>
          <p:nvPr/>
        </p:nvSpPr>
        <p:spPr>
          <a:xfrm>
            <a:off x="7476450" y="1120122"/>
            <a:ext cx="551549" cy="2462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 anchorCtr="1">
            <a:noAutofit/>
          </a:bodyPr>
          <a:lstStyle/>
          <a:p>
            <a:pPr algn="ctr"/>
            <a:r>
              <a:rPr lang="en-US" sz="1400" dirty="0" smtClean="0"/>
              <a:t>2013</a:t>
            </a:r>
            <a:endParaRPr lang="en-US" sz="1400" dirty="0"/>
          </a:p>
        </p:txBody>
      </p:sp>
      <p:sp>
        <p:nvSpPr>
          <p:cNvPr id="34" name="Textfeld 33"/>
          <p:cNvSpPr txBox="1"/>
          <p:nvPr/>
        </p:nvSpPr>
        <p:spPr>
          <a:xfrm>
            <a:off x="5111830" y="1514684"/>
            <a:ext cx="797873" cy="2462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 anchorCtr="1">
            <a:noAutofit/>
          </a:bodyPr>
          <a:lstStyle/>
          <a:p>
            <a:pPr algn="ctr"/>
            <a:r>
              <a:rPr lang="en-US" sz="1400" dirty="0" smtClean="0"/>
              <a:t>2013</a:t>
            </a:r>
            <a:endParaRPr lang="en-US" sz="1400" dirty="0"/>
          </a:p>
        </p:txBody>
      </p:sp>
      <p:sp>
        <p:nvSpPr>
          <p:cNvPr id="35" name="Textfeld 34"/>
          <p:cNvSpPr txBox="1"/>
          <p:nvPr/>
        </p:nvSpPr>
        <p:spPr>
          <a:xfrm>
            <a:off x="5532766" y="1187840"/>
            <a:ext cx="793515" cy="2462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 anchorCtr="1">
            <a:noAutofit/>
          </a:bodyPr>
          <a:lstStyle/>
          <a:p>
            <a:pPr algn="ctr"/>
            <a:r>
              <a:rPr lang="en-US" sz="1400" dirty="0" smtClean="0"/>
              <a:t>2013</a:t>
            </a:r>
            <a:endParaRPr lang="en-US" sz="1400" dirty="0"/>
          </a:p>
        </p:txBody>
      </p:sp>
      <p:sp>
        <p:nvSpPr>
          <p:cNvPr id="36" name="Textfeld 35"/>
          <p:cNvSpPr txBox="1"/>
          <p:nvPr/>
        </p:nvSpPr>
        <p:spPr>
          <a:xfrm>
            <a:off x="8354483" y="1327624"/>
            <a:ext cx="516866" cy="2462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 anchorCtr="1">
            <a:noAutofit/>
          </a:bodyPr>
          <a:lstStyle/>
          <a:p>
            <a:pPr algn="ctr"/>
            <a:r>
              <a:rPr lang="en-US" sz="1400" dirty="0" smtClean="0"/>
              <a:t>2014</a:t>
            </a:r>
            <a:endParaRPr lang="en-US" sz="1400" dirty="0"/>
          </a:p>
        </p:txBody>
      </p:sp>
      <p:sp>
        <p:nvSpPr>
          <p:cNvPr id="37" name="Textfeld 36"/>
          <p:cNvSpPr txBox="1"/>
          <p:nvPr/>
        </p:nvSpPr>
        <p:spPr>
          <a:xfrm>
            <a:off x="8511934" y="2052585"/>
            <a:ext cx="516866" cy="2462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 anchorCtr="1">
            <a:noAutofit/>
          </a:bodyPr>
          <a:lstStyle/>
          <a:p>
            <a:pPr algn="ctr"/>
            <a:r>
              <a:rPr lang="en-US" sz="1400" dirty="0" smtClean="0"/>
              <a:t>2014</a:t>
            </a:r>
            <a:endParaRPr lang="en-US" sz="1400" dirty="0"/>
          </a:p>
        </p:txBody>
      </p:sp>
      <p:sp>
        <p:nvSpPr>
          <p:cNvPr id="38" name="Textfeld 37"/>
          <p:cNvSpPr txBox="1"/>
          <p:nvPr/>
        </p:nvSpPr>
        <p:spPr>
          <a:xfrm>
            <a:off x="8027999" y="841663"/>
            <a:ext cx="652968" cy="2462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 anchorCtr="1">
            <a:noAutofit/>
          </a:bodyPr>
          <a:lstStyle/>
          <a:p>
            <a:pPr algn="ctr"/>
            <a:r>
              <a:rPr lang="en-US" sz="1400" dirty="0" smtClean="0"/>
              <a:t>2013</a:t>
            </a:r>
            <a:endParaRPr lang="en-US" sz="1400" dirty="0"/>
          </a:p>
        </p:txBody>
      </p:sp>
      <p:sp>
        <p:nvSpPr>
          <p:cNvPr id="39" name="Textfeld 38"/>
          <p:cNvSpPr txBox="1"/>
          <p:nvPr/>
        </p:nvSpPr>
        <p:spPr>
          <a:xfrm>
            <a:off x="6886883" y="1204513"/>
            <a:ext cx="516866" cy="2462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 anchorCtr="1">
            <a:noAutofit/>
          </a:bodyPr>
          <a:lstStyle/>
          <a:p>
            <a:pPr algn="ctr"/>
            <a:r>
              <a:rPr lang="en-US" sz="1400" dirty="0" smtClean="0"/>
              <a:t>2014</a:t>
            </a:r>
            <a:endParaRPr lang="en-US" sz="1400" dirty="0"/>
          </a:p>
        </p:txBody>
      </p:sp>
      <p:sp>
        <p:nvSpPr>
          <p:cNvPr id="40" name="Textfeld 39"/>
          <p:cNvSpPr txBox="1"/>
          <p:nvPr/>
        </p:nvSpPr>
        <p:spPr>
          <a:xfrm>
            <a:off x="6016882" y="941619"/>
            <a:ext cx="772717" cy="2462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 anchorCtr="1">
            <a:noAutofit/>
          </a:bodyPr>
          <a:lstStyle/>
          <a:p>
            <a:pPr algn="ctr"/>
            <a:r>
              <a:rPr lang="en-US" sz="1400" dirty="0" smtClean="0"/>
              <a:t>2014</a:t>
            </a:r>
            <a:endParaRPr lang="en-US" sz="1400" dirty="0"/>
          </a:p>
        </p:txBody>
      </p:sp>
      <p:sp>
        <p:nvSpPr>
          <p:cNvPr id="41" name="Textfeld 40"/>
          <p:cNvSpPr txBox="1"/>
          <p:nvPr/>
        </p:nvSpPr>
        <p:spPr>
          <a:xfrm>
            <a:off x="7218017" y="841838"/>
            <a:ext cx="516866" cy="2462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 anchorCtr="1">
            <a:noAutofit/>
          </a:bodyPr>
          <a:lstStyle/>
          <a:p>
            <a:pPr algn="ctr"/>
            <a:r>
              <a:rPr lang="en-US" sz="1400" dirty="0" smtClean="0"/>
              <a:t>2014</a:t>
            </a:r>
            <a:endParaRPr lang="en-US" sz="1400" dirty="0"/>
          </a:p>
        </p:txBody>
      </p:sp>
      <p:sp>
        <p:nvSpPr>
          <p:cNvPr id="42" name="Textfeld 41"/>
          <p:cNvSpPr txBox="1"/>
          <p:nvPr/>
        </p:nvSpPr>
        <p:spPr>
          <a:xfrm>
            <a:off x="6662149" y="1483336"/>
            <a:ext cx="516866" cy="2462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 anchorCtr="1">
            <a:noAutofit/>
          </a:bodyPr>
          <a:lstStyle/>
          <a:p>
            <a:pPr algn="ctr"/>
            <a:r>
              <a:rPr lang="en-US" sz="1400" dirty="0" smtClean="0"/>
              <a:t>2014</a:t>
            </a:r>
            <a:endParaRPr lang="en-US" sz="1400" dirty="0"/>
          </a:p>
        </p:txBody>
      </p:sp>
      <p:sp>
        <p:nvSpPr>
          <p:cNvPr id="43" name="Textfeld 42"/>
          <p:cNvSpPr txBox="1"/>
          <p:nvPr/>
        </p:nvSpPr>
        <p:spPr>
          <a:xfrm>
            <a:off x="5671090" y="1809677"/>
            <a:ext cx="516866" cy="2462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 anchorCtr="1">
            <a:noAutofit/>
          </a:bodyPr>
          <a:lstStyle/>
          <a:p>
            <a:pPr algn="ctr"/>
            <a:r>
              <a:rPr lang="en-US" sz="1400" dirty="0" smtClean="0"/>
              <a:t>2014</a:t>
            </a:r>
            <a:endParaRPr lang="en-US" sz="1400" dirty="0"/>
          </a:p>
        </p:txBody>
      </p:sp>
      <p:sp>
        <p:nvSpPr>
          <p:cNvPr id="44" name="Textfeld 43"/>
          <p:cNvSpPr txBox="1"/>
          <p:nvPr/>
        </p:nvSpPr>
        <p:spPr>
          <a:xfrm>
            <a:off x="8407283" y="1566769"/>
            <a:ext cx="516866" cy="2462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 anchorCtr="1">
            <a:noAutofit/>
          </a:bodyPr>
          <a:lstStyle/>
          <a:p>
            <a:pPr algn="ctr"/>
            <a:r>
              <a:rPr lang="en-US" sz="1400" dirty="0" smtClean="0"/>
              <a:t>2014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338161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9" grpId="0" animBg="1"/>
      <p:bldP spid="23" grpId="0" animBg="1"/>
      <p:bldP spid="25" grpId="0" animBg="1"/>
      <p:bldP spid="29" grpId="0" animBg="1"/>
      <p:bldP spid="2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46" y="841838"/>
            <a:ext cx="8976654" cy="373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Adjustment of different tunnels / different epochs	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XTL measured and adjusted in 2012</a:t>
            </a:r>
          </a:p>
          <a:p>
            <a:pPr lvl="1"/>
            <a:r>
              <a:rPr lang="en-US" dirty="0" smtClean="0"/>
              <a:t>Free network adjustment of laser tracker data, elimination of gross errors, adopt accuracy (when needed)</a:t>
            </a:r>
          </a:p>
          <a:p>
            <a:pPr lvl="1"/>
            <a:r>
              <a:rPr lang="en-US" dirty="0" smtClean="0"/>
              <a:t>Free network adjustment of levelling data, elimination of gross errors (if any)</a:t>
            </a:r>
          </a:p>
          <a:p>
            <a:pPr lvl="1"/>
            <a:r>
              <a:rPr lang="en-US" dirty="0" smtClean="0"/>
              <a:t>Combining </a:t>
            </a:r>
            <a:r>
              <a:rPr lang="en-US" dirty="0" err="1" smtClean="0"/>
              <a:t>lt</a:t>
            </a:r>
            <a:r>
              <a:rPr lang="en-US" dirty="0" smtClean="0"/>
              <a:t> and lev with levelling weight set to factor 100., because number of levelling observations is low compared to laser tracker</a:t>
            </a:r>
          </a:p>
          <a:p>
            <a:pPr lvl="1"/>
            <a:r>
              <a:rPr lang="en-US" dirty="0" smtClean="0"/>
              <a:t>Perform a best-fit to the nominal tunnel shape, this gives best accordance between CAD model and reality when installing the accelerator</a:t>
            </a:r>
          </a:p>
          <a:p>
            <a:r>
              <a:rPr lang="en-US" dirty="0" smtClean="0"/>
              <a:t>XTD1 adjusted in 2012</a:t>
            </a:r>
          </a:p>
          <a:p>
            <a:pPr lvl="1"/>
            <a:r>
              <a:rPr lang="en-US" dirty="0" smtClean="0"/>
              <a:t>Same principle as above, but only check, if the network fits to the nominal tunnel</a:t>
            </a:r>
          </a:p>
          <a:p>
            <a:pPr lvl="1"/>
            <a:r>
              <a:rPr lang="en-US" dirty="0" smtClean="0"/>
              <a:t>Provisionally attach XTD1 network to XTL by </a:t>
            </a:r>
            <a:r>
              <a:rPr lang="en-US" strike="dblStrike" dirty="0" smtClean="0"/>
              <a:t>quick and dirty</a:t>
            </a:r>
            <a:r>
              <a:rPr lang="en-US" dirty="0" smtClean="0"/>
              <a:t> connection measurement</a:t>
            </a:r>
            <a:endParaRPr lang="en-US" dirty="0"/>
          </a:p>
        </p:txBody>
      </p:sp>
      <p:sp>
        <p:nvSpPr>
          <p:cNvPr id="5" name="Textfeld 4"/>
          <p:cNvSpPr txBox="1"/>
          <p:nvPr/>
        </p:nvSpPr>
        <p:spPr>
          <a:xfrm rot="20792555">
            <a:off x="1360832" y="3110957"/>
            <a:ext cx="3023128" cy="2462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 anchorCtr="0">
            <a:noAutofit/>
          </a:bodyPr>
          <a:lstStyle/>
          <a:p>
            <a:pPr algn="ctr"/>
            <a:r>
              <a:rPr lang="en-US" sz="1400" dirty="0" smtClean="0"/>
              <a:t>2012</a:t>
            </a:r>
            <a:endParaRPr lang="en-US" sz="1400" dirty="0"/>
          </a:p>
        </p:txBody>
      </p:sp>
      <p:sp>
        <p:nvSpPr>
          <p:cNvPr id="6" name="Textfeld 5"/>
          <p:cNvSpPr txBox="1"/>
          <p:nvPr/>
        </p:nvSpPr>
        <p:spPr>
          <a:xfrm rot="20436360">
            <a:off x="4572295" y="2380500"/>
            <a:ext cx="1334385" cy="2462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 anchorCtr="1">
            <a:noAutofit/>
          </a:bodyPr>
          <a:lstStyle/>
          <a:p>
            <a:pPr algn="ctr"/>
            <a:r>
              <a:rPr lang="en-US" sz="1400" dirty="0" smtClean="0"/>
              <a:t>2012</a:t>
            </a:r>
            <a:endParaRPr lang="en-US" sz="1400" dirty="0"/>
          </a:p>
        </p:txBody>
      </p:sp>
      <p:sp>
        <p:nvSpPr>
          <p:cNvPr id="7" name="Textfeld 6"/>
          <p:cNvSpPr txBox="1"/>
          <p:nvPr/>
        </p:nvSpPr>
        <p:spPr>
          <a:xfrm rot="20721298">
            <a:off x="4658734" y="2611484"/>
            <a:ext cx="1663444" cy="2462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 anchorCtr="1">
            <a:noAutofit/>
          </a:bodyPr>
          <a:lstStyle/>
          <a:p>
            <a:pPr algn="ctr"/>
            <a:r>
              <a:rPr lang="en-US" sz="1400" dirty="0" smtClean="0"/>
              <a:t>2013</a:t>
            </a:r>
            <a:endParaRPr lang="en-US" sz="1400" dirty="0"/>
          </a:p>
        </p:txBody>
      </p:sp>
      <p:sp>
        <p:nvSpPr>
          <p:cNvPr id="8" name="Textfeld 7"/>
          <p:cNvSpPr txBox="1"/>
          <p:nvPr/>
        </p:nvSpPr>
        <p:spPr>
          <a:xfrm rot="20863929">
            <a:off x="972519" y="3483915"/>
            <a:ext cx="578968" cy="2462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 anchorCtr="1">
            <a:noAutofit/>
          </a:bodyPr>
          <a:lstStyle/>
          <a:p>
            <a:pPr algn="ctr"/>
            <a:r>
              <a:rPr lang="en-US" sz="1400" dirty="0" smtClean="0"/>
              <a:t>2013</a:t>
            </a:r>
            <a:endParaRPr lang="en-US" sz="1400" dirty="0"/>
          </a:p>
        </p:txBody>
      </p:sp>
      <p:sp>
        <p:nvSpPr>
          <p:cNvPr id="9" name="Ellipse 8"/>
          <p:cNvSpPr/>
          <p:nvPr/>
        </p:nvSpPr>
        <p:spPr bwMode="auto">
          <a:xfrm>
            <a:off x="4197600" y="2577600"/>
            <a:ext cx="576000" cy="590400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2013</a:t>
            </a:r>
          </a:p>
        </p:txBody>
      </p:sp>
    </p:spTree>
    <p:extLst>
      <p:ext uri="{BB962C8B-B14F-4D97-AF65-F5344CB8AC3E}">
        <p14:creationId xmlns:p14="http://schemas.microsoft.com/office/powerpoint/2010/main" val="2524829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Adjustment of different tunnels / different epochs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XTL, XTD2 and XS1 measured and adjusted in 2012/2013</a:t>
            </a:r>
          </a:p>
          <a:p>
            <a:pPr lvl="1"/>
            <a:r>
              <a:rPr lang="en-US" dirty="0" smtClean="0"/>
              <a:t>Free network (laser tracker)</a:t>
            </a:r>
          </a:p>
          <a:p>
            <a:pPr lvl="1"/>
            <a:r>
              <a:rPr lang="en-US" dirty="0" smtClean="0"/>
              <a:t>Free network (levelling)</a:t>
            </a:r>
          </a:p>
          <a:p>
            <a:pPr lvl="1"/>
            <a:r>
              <a:rPr lang="en-US" dirty="0" smtClean="0"/>
              <a:t>Combine both (levelling with high weight)</a:t>
            </a:r>
          </a:p>
          <a:p>
            <a:pPr lvl="1"/>
            <a:r>
              <a:rPr lang="en-US" dirty="0" smtClean="0"/>
              <a:t>Check, if the adjusted network fits to the nominal tunnel</a:t>
            </a:r>
          </a:p>
          <a:p>
            <a:pPr lvl="1"/>
            <a:r>
              <a:rPr lang="en-US" dirty="0" smtClean="0"/>
              <a:t>Correct the XTL network by new levelling campaign</a:t>
            </a:r>
          </a:p>
          <a:p>
            <a:pPr lvl="1"/>
            <a:r>
              <a:rPr lang="en-US" dirty="0" smtClean="0"/>
              <a:t>Attach the networks of XS1, XTD1 and XTD2 to the XTL by over-constrained network adjustment (some XTL monuments are non-moveable)</a:t>
            </a:r>
          </a:p>
          <a:p>
            <a:pPr lvl="1"/>
            <a:r>
              <a:rPr lang="en-US" dirty="0" smtClean="0"/>
              <a:t>Check, if the adjusted network still fits to the nominal shape of the tunnels</a:t>
            </a:r>
          </a:p>
          <a:p>
            <a:r>
              <a:rPr lang="en-US" dirty="0" smtClean="0"/>
              <a:t>For all other networks similar approaches, however, </a:t>
            </a:r>
          </a:p>
          <a:p>
            <a:pPr lvl="1"/>
            <a:r>
              <a:rPr lang="en-US" dirty="0" smtClean="0"/>
              <a:t>Lots of </a:t>
            </a:r>
            <a:r>
              <a:rPr lang="en-US" strike="dblStrike" dirty="0" smtClean="0"/>
              <a:t>guessing involved</a:t>
            </a:r>
            <a:r>
              <a:rPr lang="en-US" dirty="0" smtClean="0"/>
              <a:t> engineering experience needed</a:t>
            </a:r>
          </a:p>
          <a:p>
            <a:pPr lvl="2"/>
            <a:r>
              <a:rPr lang="en-US" dirty="0" smtClean="0"/>
              <a:t>Gross errors vs. wrong à priori accuracy</a:t>
            </a:r>
          </a:p>
          <a:p>
            <a:pPr lvl="2"/>
            <a:r>
              <a:rPr lang="en-US" dirty="0" smtClean="0"/>
              <a:t>External influences, like ventilation</a:t>
            </a:r>
          </a:p>
          <a:p>
            <a:pPr lvl="2"/>
            <a:r>
              <a:rPr lang="en-US" dirty="0" smtClean="0"/>
              <a:t>Movement of “fixed” points</a:t>
            </a:r>
          </a:p>
          <a:p>
            <a:pPr lvl="1"/>
            <a:r>
              <a:rPr lang="en-US" dirty="0" smtClean="0"/>
              <a:t>Very limited time for adjustment</a:t>
            </a:r>
          </a:p>
          <a:p>
            <a:pPr lvl="1"/>
            <a:r>
              <a:rPr lang="en-US" dirty="0" smtClean="0"/>
              <a:t>… some sleepless nights</a:t>
            </a:r>
          </a:p>
          <a:p>
            <a:pPr lvl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939945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98" b="28903"/>
          <a:stretch/>
        </p:blipFill>
        <p:spPr bwMode="auto">
          <a:xfrm>
            <a:off x="374400" y="4564799"/>
            <a:ext cx="6148984" cy="168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400" y="964800"/>
            <a:ext cx="6148984" cy="36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Movement of XTL between 05/2012 and 02/2013</a:t>
            </a:r>
            <a:endParaRPr lang="en-US" dirty="0"/>
          </a:p>
        </p:txBody>
      </p:sp>
      <p:cxnSp>
        <p:nvCxnSpPr>
          <p:cNvPr id="7" name="Gerade Verbindung mit Pfeil 6"/>
          <p:cNvCxnSpPr>
            <a:stCxn id="5" idx="2"/>
          </p:cNvCxnSpPr>
          <p:nvPr/>
        </p:nvCxnSpPr>
        <p:spPr bwMode="auto">
          <a:xfrm flipH="1">
            <a:off x="504000" y="2016000"/>
            <a:ext cx="680635" cy="669600"/>
          </a:xfrm>
          <a:prstGeom prst="straightConnector1">
            <a:avLst/>
          </a:prstGeom>
          <a:ln>
            <a:headEnd type="none" w="med" len="med"/>
            <a:tailEnd type="arrow"/>
          </a:ln>
          <a:extLst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Gerade Verbindung mit Pfeil 9"/>
          <p:cNvCxnSpPr>
            <a:stCxn id="8" idx="2"/>
          </p:cNvCxnSpPr>
          <p:nvPr/>
        </p:nvCxnSpPr>
        <p:spPr bwMode="auto">
          <a:xfrm flipH="1">
            <a:off x="4303195" y="1846723"/>
            <a:ext cx="110254" cy="781277"/>
          </a:xfrm>
          <a:prstGeom prst="straightConnector1">
            <a:avLst/>
          </a:prstGeom>
          <a:ln>
            <a:headEnd type="none" w="med" len="med"/>
            <a:tailEnd type="arrow"/>
          </a:ln>
          <a:extLst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2" name="Textfeld 11"/>
          <p:cNvSpPr txBox="1"/>
          <p:nvPr/>
        </p:nvSpPr>
        <p:spPr>
          <a:xfrm>
            <a:off x="2793600" y="1018723"/>
            <a:ext cx="1059906" cy="338554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Side view</a:t>
            </a:r>
            <a:endParaRPr lang="en-US" dirty="0"/>
          </a:p>
        </p:txBody>
      </p:sp>
      <p:cxnSp>
        <p:nvCxnSpPr>
          <p:cNvPr id="16" name="Gerade Verbindung mit Pfeil 15"/>
          <p:cNvCxnSpPr/>
          <p:nvPr/>
        </p:nvCxnSpPr>
        <p:spPr bwMode="auto">
          <a:xfrm flipH="1">
            <a:off x="771450" y="3863031"/>
            <a:ext cx="355226" cy="165600"/>
          </a:xfrm>
          <a:prstGeom prst="straightConnector1">
            <a:avLst/>
          </a:prstGeom>
          <a:ln>
            <a:headEnd type="none" w="med" len="med"/>
            <a:tailEnd type="arrow"/>
          </a:ln>
          <a:ex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8" name="Gerade Verbindung mit Pfeil 17"/>
          <p:cNvCxnSpPr>
            <a:stCxn id="15" idx="0"/>
          </p:cNvCxnSpPr>
          <p:nvPr/>
        </p:nvCxnSpPr>
        <p:spPr bwMode="auto">
          <a:xfrm flipV="1">
            <a:off x="3947970" y="3540969"/>
            <a:ext cx="247225" cy="314323"/>
          </a:xfrm>
          <a:prstGeom prst="straightConnector1">
            <a:avLst/>
          </a:prstGeom>
          <a:ln>
            <a:headEnd type="none" w="med" len="med"/>
            <a:tailEnd type="arrow"/>
          </a:ln>
          <a:ex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5" name="Textfeld 14"/>
          <p:cNvSpPr txBox="1"/>
          <p:nvPr/>
        </p:nvSpPr>
        <p:spPr>
          <a:xfrm>
            <a:off x="3592744" y="3855292"/>
            <a:ext cx="710451" cy="33855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-4mm</a:t>
            </a:r>
            <a:endParaRPr lang="en-US" dirty="0"/>
          </a:p>
        </p:txBody>
      </p:sp>
      <p:sp>
        <p:nvSpPr>
          <p:cNvPr id="13" name="Textfeld 12"/>
          <p:cNvSpPr txBox="1"/>
          <p:nvPr/>
        </p:nvSpPr>
        <p:spPr>
          <a:xfrm>
            <a:off x="1126676" y="3690077"/>
            <a:ext cx="710451" cy="33855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-8mm</a:t>
            </a:r>
            <a:endParaRPr lang="en-US" dirty="0"/>
          </a:p>
        </p:txBody>
      </p:sp>
      <p:sp>
        <p:nvSpPr>
          <p:cNvPr id="5" name="Textfeld 4"/>
          <p:cNvSpPr txBox="1"/>
          <p:nvPr/>
        </p:nvSpPr>
        <p:spPr>
          <a:xfrm>
            <a:off x="504000" y="1677446"/>
            <a:ext cx="1361270" cy="33855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Injector shaft</a:t>
            </a:r>
            <a:endParaRPr lang="en-US" dirty="0"/>
          </a:p>
        </p:txBody>
      </p:sp>
      <p:sp>
        <p:nvSpPr>
          <p:cNvPr id="8" name="Textfeld 7"/>
          <p:cNvSpPr txBox="1"/>
          <p:nvPr/>
        </p:nvSpPr>
        <p:spPr>
          <a:xfrm>
            <a:off x="3266340" y="1508169"/>
            <a:ext cx="2294218" cy="33855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XS1 (Distribution shaft)</a:t>
            </a:r>
            <a:endParaRPr lang="en-US" dirty="0"/>
          </a:p>
        </p:txBody>
      </p:sp>
      <p:sp>
        <p:nvSpPr>
          <p:cNvPr id="21" name="Textfeld 20"/>
          <p:cNvSpPr txBox="1"/>
          <p:nvPr/>
        </p:nvSpPr>
        <p:spPr>
          <a:xfrm>
            <a:off x="2916077" y="2795283"/>
            <a:ext cx="1065629" cy="58477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/>
              <a:t>g</a:t>
            </a:r>
            <a:r>
              <a:rPr lang="en-US" dirty="0" smtClean="0"/>
              <a:t>lacial drift area</a:t>
            </a:r>
            <a:endParaRPr lang="en-US" dirty="0"/>
          </a:p>
        </p:txBody>
      </p:sp>
      <p:sp>
        <p:nvSpPr>
          <p:cNvPr id="27" name="Textfeld 26"/>
          <p:cNvSpPr txBox="1"/>
          <p:nvPr/>
        </p:nvSpPr>
        <p:spPr>
          <a:xfrm>
            <a:off x="2833034" y="4719104"/>
            <a:ext cx="981038" cy="338554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Top view</a:t>
            </a:r>
            <a:endParaRPr lang="en-US" dirty="0"/>
          </a:p>
        </p:txBody>
      </p:sp>
      <p:cxnSp>
        <p:nvCxnSpPr>
          <p:cNvPr id="28" name="Gerade Verbindung mit Pfeil 27"/>
          <p:cNvCxnSpPr/>
          <p:nvPr/>
        </p:nvCxnSpPr>
        <p:spPr bwMode="auto">
          <a:xfrm flipH="1" flipV="1">
            <a:off x="2577600" y="5644801"/>
            <a:ext cx="392602" cy="293107"/>
          </a:xfrm>
          <a:prstGeom prst="straightConnector1">
            <a:avLst/>
          </a:prstGeom>
          <a:ln>
            <a:headEnd type="none" w="med" len="med"/>
            <a:tailEnd type="arrow"/>
          </a:ln>
          <a:ex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9" name="Textfeld 28"/>
          <p:cNvSpPr txBox="1"/>
          <p:nvPr/>
        </p:nvSpPr>
        <p:spPr>
          <a:xfrm>
            <a:off x="2970202" y="5768631"/>
            <a:ext cx="1396536" cy="33855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0.8mm (max)</a:t>
            </a:r>
            <a:endParaRPr lang="en-US" dirty="0"/>
          </a:p>
        </p:txBody>
      </p:sp>
      <p:sp>
        <p:nvSpPr>
          <p:cNvPr id="20" name="Inhaltsplatzhalter 2"/>
          <p:cNvSpPr>
            <a:spLocks noGrp="1"/>
          </p:cNvSpPr>
          <p:nvPr>
            <p:ph idx="1"/>
          </p:nvPr>
        </p:nvSpPr>
        <p:spPr>
          <a:xfrm>
            <a:off x="6660000" y="977901"/>
            <a:ext cx="2275200" cy="4162900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en-US" sz="1600" dirty="0"/>
              <a:t>Glacial drift area could be identified, in this area more bentonite had to be used during tunnel </a:t>
            </a:r>
            <a:r>
              <a:rPr lang="en-US" sz="1600" dirty="0" smtClean="0"/>
              <a:t>construction</a:t>
            </a:r>
          </a:p>
          <a:p>
            <a:r>
              <a:rPr lang="en-US" sz="1600" dirty="0" smtClean="0"/>
              <a:t>Significant vertical movement close to the shafts – soil disturbance due to construction</a:t>
            </a:r>
          </a:p>
          <a:p>
            <a:r>
              <a:rPr lang="en-US" sz="1600" dirty="0" smtClean="0"/>
              <a:t>Minimal horizontal movement, seems to be related to vertical movement</a:t>
            </a:r>
            <a:endParaRPr lang="en-US" sz="1600" dirty="0"/>
          </a:p>
          <a:p>
            <a:pPr marL="444500" lvl="1" indent="0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991015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European XFEL, Aerial View</a:t>
            </a:r>
            <a:endParaRPr lang="en-US" dirty="0"/>
          </a:p>
        </p:txBody>
      </p:sp>
      <p:pic>
        <p:nvPicPr>
          <p:cNvPr id="1026" name="Picture 2" descr="https://media.xfel.eu/XFELmediabank/ConvertAssets/XFEL_Luftbild_2014_1_parallel_50x16_rgb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841" y="1123417"/>
            <a:ext cx="8354602" cy="267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Inhaltsplatzhalter 2"/>
          <p:cNvSpPr txBox="1">
            <a:spLocks/>
          </p:cNvSpPr>
          <p:nvPr/>
        </p:nvSpPr>
        <p:spPr bwMode="auto">
          <a:xfrm>
            <a:off x="282575" y="3883937"/>
            <a:ext cx="8520113" cy="2426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65113" indent="-265113" algn="l" rtl="0" fontAlgn="base">
              <a:spcBef>
                <a:spcPct val="0"/>
              </a:spcBef>
              <a:spcAft>
                <a:spcPct val="50000"/>
              </a:spcAft>
              <a:buClr>
                <a:srgbClr val="F28E00"/>
              </a:buClr>
              <a:buFont typeface="Arial Black" pitchFamily="34" charset="0"/>
              <a:buChar char="&gt;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8650" indent="-184150" algn="l" rtl="0" fontAlgn="base">
              <a:spcBef>
                <a:spcPct val="0"/>
              </a:spcBef>
              <a:spcAft>
                <a:spcPct val="50000"/>
              </a:spcAft>
              <a:buClr>
                <a:schemeClr val="bg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2pPr>
            <a:lvl3pPr marL="1236663" indent="-228600" algn="l" rtl="0" fontAlgn="base">
              <a:spcBef>
                <a:spcPct val="0"/>
              </a:spcBef>
              <a:spcAft>
                <a:spcPct val="0"/>
              </a:spcAft>
              <a:buClr>
                <a:srgbClr val="FF9900"/>
              </a:buClr>
              <a:buFont typeface="Arial Black" pitchFamily="34" charset="0"/>
              <a:defRPr sz="1200">
                <a:solidFill>
                  <a:schemeClr val="tx1"/>
                </a:solidFill>
                <a:latin typeface="+mn-lt"/>
              </a:defRPr>
            </a:lvl3pPr>
            <a:lvl4pPr marL="1644650" indent="-228600" algn="l" rtl="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/>
            <a:r>
              <a:rPr lang="en-US" kern="0" dirty="0" smtClean="0"/>
              <a:t>Facts and Figures</a:t>
            </a:r>
          </a:p>
          <a:p>
            <a:pPr lvl="1" eaLnBrk="1" hangingPunct="1"/>
            <a:r>
              <a:rPr lang="en-US" kern="0" dirty="0" smtClean="0"/>
              <a:t>Total length 3.4 kilometers, tunnel length ~ 6 kilometers</a:t>
            </a:r>
          </a:p>
          <a:p>
            <a:pPr lvl="1" eaLnBrk="1" hangingPunct="1"/>
            <a:r>
              <a:rPr lang="en-US" kern="0" dirty="0" smtClean="0"/>
              <a:t>Depth of tunnels is between 6 – 38 meters</a:t>
            </a:r>
          </a:p>
          <a:p>
            <a:pPr lvl="1" eaLnBrk="1" hangingPunct="1"/>
            <a:r>
              <a:rPr lang="en-US" kern="0" dirty="0" smtClean="0"/>
              <a:t>Injector is located on the DESY grounds (Hamburg), as well as the cryogenic facilities</a:t>
            </a:r>
            <a:endParaRPr lang="en-US" kern="0" dirty="0"/>
          </a:p>
          <a:p>
            <a:pPr lvl="1" eaLnBrk="1" hangingPunct="1"/>
            <a:r>
              <a:rPr lang="en-US" kern="0" dirty="0" smtClean="0"/>
              <a:t>Main </a:t>
            </a:r>
            <a:r>
              <a:rPr lang="en-US" kern="0" dirty="0" err="1" smtClean="0"/>
              <a:t>Linac</a:t>
            </a:r>
            <a:r>
              <a:rPr lang="en-US" kern="0" dirty="0" smtClean="0"/>
              <a:t> Tunnel ~ 2km in urban area</a:t>
            </a:r>
          </a:p>
          <a:p>
            <a:pPr lvl="1" eaLnBrk="1" hangingPunct="1"/>
            <a:r>
              <a:rPr lang="en-US" kern="0" dirty="0" smtClean="0"/>
              <a:t>Experimental area is located in </a:t>
            </a:r>
            <a:r>
              <a:rPr lang="en-US" kern="0" dirty="0" err="1" smtClean="0"/>
              <a:t>Schenefeld</a:t>
            </a:r>
            <a:r>
              <a:rPr lang="en-US" kern="0" dirty="0" smtClean="0"/>
              <a:t> (Schleswig-Holstein)</a:t>
            </a:r>
          </a:p>
        </p:txBody>
      </p:sp>
    </p:spTree>
    <p:extLst>
      <p:ext uri="{BB962C8B-B14F-4D97-AF65-F5344CB8AC3E}">
        <p14:creationId xmlns:p14="http://schemas.microsoft.com/office/powerpoint/2010/main" val="3740955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Simulation of XFEL network chunk (600m)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82575" y="977901"/>
            <a:ext cx="8520113" cy="1837300"/>
          </a:xfrm>
        </p:spPr>
        <p:txBody>
          <a:bodyPr/>
          <a:lstStyle/>
          <a:p>
            <a:r>
              <a:rPr lang="en-US" dirty="0" err="1" smtClean="0"/>
              <a:t>Undulator</a:t>
            </a:r>
            <a:r>
              <a:rPr lang="en-US" dirty="0" smtClean="0"/>
              <a:t> area (up to the first mirror) is extremely sensitive to misalignment</a:t>
            </a:r>
          </a:p>
          <a:p>
            <a:r>
              <a:rPr lang="en-US" dirty="0" smtClean="0"/>
              <a:t>Accuracy requirement is 0.5mm per 600m in horizontal and height</a:t>
            </a:r>
          </a:p>
          <a:p>
            <a:r>
              <a:rPr lang="en-US" dirty="0" smtClean="0"/>
              <a:t>Simulation: relative error (P=99%) is up to 4mm in horizontal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4000" y="2557597"/>
            <a:ext cx="4800000" cy="36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Inhaltsplatzhalter 2"/>
          <p:cNvSpPr txBox="1">
            <a:spLocks/>
          </p:cNvSpPr>
          <p:nvPr/>
        </p:nvSpPr>
        <p:spPr bwMode="auto">
          <a:xfrm>
            <a:off x="276575" y="2715098"/>
            <a:ext cx="4260056" cy="3284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65113" indent="-265113" algn="l" rtl="0" fontAlgn="base">
              <a:spcBef>
                <a:spcPct val="0"/>
              </a:spcBef>
              <a:spcAft>
                <a:spcPct val="50000"/>
              </a:spcAft>
              <a:buClr>
                <a:srgbClr val="F28E00"/>
              </a:buClr>
              <a:buFont typeface="Arial Black" pitchFamily="34" charset="0"/>
              <a:buChar char="&gt;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8650" indent="-184150" algn="l" rtl="0" fontAlgn="base">
              <a:spcBef>
                <a:spcPct val="0"/>
              </a:spcBef>
              <a:spcAft>
                <a:spcPct val="50000"/>
              </a:spcAft>
              <a:buClr>
                <a:schemeClr val="bg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2pPr>
            <a:lvl3pPr marL="1236663" indent="-228600" algn="l" rtl="0" fontAlgn="base">
              <a:spcBef>
                <a:spcPct val="0"/>
              </a:spcBef>
              <a:spcAft>
                <a:spcPct val="0"/>
              </a:spcAft>
              <a:buClr>
                <a:srgbClr val="FF9900"/>
              </a:buClr>
              <a:buFont typeface="Arial Black" pitchFamily="34" charset="0"/>
              <a:defRPr sz="1200">
                <a:solidFill>
                  <a:schemeClr val="tx1"/>
                </a:solidFill>
                <a:latin typeface="+mn-lt"/>
              </a:defRPr>
            </a:lvl3pPr>
            <a:lvl4pPr marL="1644650" indent="-228600" algn="l" rtl="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/>
            <a:r>
              <a:rPr lang="en-US" kern="0" dirty="0" smtClean="0"/>
              <a:t>Refraction: systematic error could </a:t>
            </a:r>
            <a:r>
              <a:rPr lang="en-US" kern="0" smtClean="0"/>
              <a:t>add up a factor of 5 </a:t>
            </a:r>
            <a:r>
              <a:rPr lang="en-US" kern="0" dirty="0" smtClean="0"/>
              <a:t>with </a:t>
            </a:r>
            <a:r>
              <a:rPr lang="en-US" kern="0" dirty="0" smtClean="0">
                <a:latin typeface="Symbol" panose="05050102010706020507" pitchFamily="18" charset="2"/>
              </a:rPr>
              <a:t>D</a:t>
            </a:r>
            <a:r>
              <a:rPr lang="en-US" kern="0" dirty="0" smtClean="0"/>
              <a:t>T=2K</a:t>
            </a:r>
          </a:p>
          <a:p>
            <a:pPr eaLnBrk="1" hangingPunct="1"/>
            <a:r>
              <a:rPr lang="en-US" kern="0" dirty="0" smtClean="0"/>
              <a:t>Solution: We need a refraction free measurement system </a:t>
            </a:r>
            <a:br>
              <a:rPr lang="en-US" kern="0" dirty="0" smtClean="0"/>
            </a:br>
            <a:r>
              <a:rPr lang="en-US" kern="0" dirty="0" smtClean="0">
                <a:sym typeface="Symbol"/>
              </a:rPr>
              <a:t></a:t>
            </a:r>
            <a:r>
              <a:rPr lang="en-US" kern="0" dirty="0" smtClean="0"/>
              <a:t> SLRS</a:t>
            </a:r>
          </a:p>
          <a:p>
            <a:pPr eaLnBrk="1" hangingPunct="1"/>
            <a:r>
              <a:rPr lang="en-US" kern="0" dirty="0" smtClean="0"/>
              <a:t>SLRS is expensive, only installed in three critical areas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3029100" y="5330380"/>
            <a:ext cx="2874900" cy="954107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Simulation of free tunnel network</a:t>
            </a:r>
            <a:br>
              <a:rPr lang="en-US" sz="1400" dirty="0" smtClean="0"/>
            </a:br>
            <a:r>
              <a:rPr lang="en-US" sz="1400" dirty="0" smtClean="0"/>
              <a:t>L=600m, ellipses 50:1</a:t>
            </a:r>
            <a:br>
              <a:rPr lang="en-US" sz="1400" dirty="0" smtClean="0"/>
            </a:br>
            <a:r>
              <a:rPr lang="en-US" sz="1400" dirty="0" smtClean="0"/>
              <a:t>black: point error ellipses </a:t>
            </a:r>
            <a:br>
              <a:rPr lang="en-US" sz="1400" dirty="0" smtClean="0"/>
            </a:br>
            <a:r>
              <a:rPr lang="en-US" sz="1400" dirty="0" smtClean="0"/>
              <a:t>red: relative error ellipses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059870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System </a:t>
            </a:r>
            <a:r>
              <a:rPr lang="de-DE" dirty="0" err="1" smtClean="0"/>
              <a:t>setup</a:t>
            </a:r>
            <a:endParaRPr lang="de-DE" dirty="0"/>
          </a:p>
        </p:txBody>
      </p:sp>
      <p:grpSp>
        <p:nvGrpSpPr>
          <p:cNvPr id="4" name="Group 61"/>
          <p:cNvGrpSpPr>
            <a:grpSpLocks/>
          </p:cNvGrpSpPr>
          <p:nvPr/>
        </p:nvGrpSpPr>
        <p:grpSpPr bwMode="auto">
          <a:xfrm>
            <a:off x="852488" y="4238625"/>
            <a:ext cx="7353300" cy="1763713"/>
            <a:chOff x="537" y="2670"/>
            <a:chExt cx="4632" cy="1111"/>
          </a:xfrm>
        </p:grpSpPr>
        <p:sp>
          <p:nvSpPr>
            <p:cNvPr id="5" name="Line 22"/>
            <p:cNvSpPr>
              <a:spLocks noChangeShapeType="1"/>
            </p:cNvSpPr>
            <p:nvPr/>
          </p:nvSpPr>
          <p:spPr bwMode="auto">
            <a:xfrm flipV="1">
              <a:off x="4664" y="2988"/>
              <a:ext cx="454" cy="408"/>
            </a:xfrm>
            <a:prstGeom prst="line">
              <a:avLst/>
            </a:prstGeom>
            <a:noFill/>
            <a:ln w="9525" cap="rnd">
              <a:solidFill>
                <a:schemeClr val="bg2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" name="Line 23"/>
            <p:cNvSpPr>
              <a:spLocks noChangeShapeType="1"/>
            </p:cNvSpPr>
            <p:nvPr/>
          </p:nvSpPr>
          <p:spPr bwMode="auto">
            <a:xfrm flipH="1" flipV="1">
              <a:off x="4211" y="2852"/>
              <a:ext cx="453" cy="544"/>
            </a:xfrm>
            <a:prstGeom prst="line">
              <a:avLst/>
            </a:prstGeom>
            <a:noFill/>
            <a:ln w="9525" cap="rnd">
              <a:solidFill>
                <a:schemeClr val="bg2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7" name="Line 24"/>
            <p:cNvSpPr>
              <a:spLocks noChangeShapeType="1"/>
            </p:cNvSpPr>
            <p:nvPr/>
          </p:nvSpPr>
          <p:spPr bwMode="auto">
            <a:xfrm flipH="1" flipV="1">
              <a:off x="4664" y="3396"/>
              <a:ext cx="453" cy="340"/>
            </a:xfrm>
            <a:prstGeom prst="line">
              <a:avLst/>
            </a:prstGeom>
            <a:noFill/>
            <a:ln w="9525" cap="rnd">
              <a:solidFill>
                <a:schemeClr val="bg2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8" name="Line 25"/>
            <p:cNvSpPr>
              <a:spLocks noChangeShapeType="1"/>
            </p:cNvSpPr>
            <p:nvPr/>
          </p:nvSpPr>
          <p:spPr bwMode="auto">
            <a:xfrm flipV="1">
              <a:off x="4210" y="3396"/>
              <a:ext cx="454" cy="204"/>
            </a:xfrm>
            <a:prstGeom prst="line">
              <a:avLst/>
            </a:prstGeom>
            <a:noFill/>
            <a:ln w="9525" cap="rnd">
              <a:solidFill>
                <a:schemeClr val="bg2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9" name="Line 26"/>
            <p:cNvSpPr>
              <a:spLocks noChangeShapeType="1"/>
            </p:cNvSpPr>
            <p:nvPr/>
          </p:nvSpPr>
          <p:spPr bwMode="auto">
            <a:xfrm flipV="1">
              <a:off x="1036" y="2716"/>
              <a:ext cx="453" cy="521"/>
            </a:xfrm>
            <a:prstGeom prst="line">
              <a:avLst/>
            </a:prstGeom>
            <a:noFill/>
            <a:ln w="9525" cap="rnd">
              <a:solidFill>
                <a:schemeClr val="bg2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0" name="Line 27"/>
            <p:cNvSpPr>
              <a:spLocks noChangeShapeType="1"/>
            </p:cNvSpPr>
            <p:nvPr/>
          </p:nvSpPr>
          <p:spPr bwMode="auto">
            <a:xfrm flipH="1" flipV="1">
              <a:off x="581" y="2716"/>
              <a:ext cx="455" cy="521"/>
            </a:xfrm>
            <a:prstGeom prst="line">
              <a:avLst/>
            </a:prstGeom>
            <a:noFill/>
            <a:ln w="9525" cap="rnd">
              <a:solidFill>
                <a:schemeClr val="bg2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1" name="Line 28"/>
            <p:cNvSpPr>
              <a:spLocks noChangeShapeType="1"/>
            </p:cNvSpPr>
            <p:nvPr/>
          </p:nvSpPr>
          <p:spPr bwMode="auto">
            <a:xfrm flipH="1">
              <a:off x="582" y="3237"/>
              <a:ext cx="454" cy="227"/>
            </a:xfrm>
            <a:prstGeom prst="line">
              <a:avLst/>
            </a:prstGeom>
            <a:noFill/>
            <a:ln w="9525" cap="rnd">
              <a:solidFill>
                <a:schemeClr val="bg2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2" name="Line 29"/>
            <p:cNvSpPr>
              <a:spLocks noChangeShapeType="1"/>
            </p:cNvSpPr>
            <p:nvPr/>
          </p:nvSpPr>
          <p:spPr bwMode="auto">
            <a:xfrm>
              <a:off x="1036" y="3237"/>
              <a:ext cx="453" cy="227"/>
            </a:xfrm>
            <a:prstGeom prst="line">
              <a:avLst/>
            </a:prstGeom>
            <a:noFill/>
            <a:ln w="9525" cap="rnd">
              <a:solidFill>
                <a:schemeClr val="bg2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3" name="Line 30"/>
            <p:cNvSpPr>
              <a:spLocks noChangeShapeType="1"/>
            </p:cNvSpPr>
            <p:nvPr/>
          </p:nvSpPr>
          <p:spPr bwMode="auto">
            <a:xfrm>
              <a:off x="582" y="3214"/>
              <a:ext cx="4536" cy="21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4" name="Freeform 31"/>
            <p:cNvSpPr>
              <a:spLocks/>
            </p:cNvSpPr>
            <p:nvPr/>
          </p:nvSpPr>
          <p:spPr bwMode="auto">
            <a:xfrm>
              <a:off x="582" y="3158"/>
              <a:ext cx="4536" cy="351"/>
            </a:xfrm>
            <a:custGeom>
              <a:avLst/>
              <a:gdLst>
                <a:gd name="T0" fmla="*/ 0 w 4536"/>
                <a:gd name="T1" fmla="*/ 101 h 351"/>
                <a:gd name="T2" fmla="*/ 454 w 4536"/>
                <a:gd name="T3" fmla="*/ 79 h 351"/>
                <a:gd name="T4" fmla="*/ 1361 w 4536"/>
                <a:gd name="T5" fmla="*/ 11 h 351"/>
                <a:gd name="T6" fmla="*/ 2268 w 4536"/>
                <a:gd name="T7" fmla="*/ 11 h 351"/>
                <a:gd name="T8" fmla="*/ 3175 w 4536"/>
                <a:gd name="T9" fmla="*/ 79 h 351"/>
                <a:gd name="T10" fmla="*/ 4536 w 4536"/>
                <a:gd name="T11" fmla="*/ 351 h 3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536" h="351">
                  <a:moveTo>
                    <a:pt x="0" y="101"/>
                  </a:moveTo>
                  <a:cubicBezTo>
                    <a:pt x="113" y="97"/>
                    <a:pt x="227" y="94"/>
                    <a:pt x="454" y="79"/>
                  </a:cubicBezTo>
                  <a:cubicBezTo>
                    <a:pt x="681" y="64"/>
                    <a:pt x="1059" y="22"/>
                    <a:pt x="1361" y="11"/>
                  </a:cubicBezTo>
                  <a:cubicBezTo>
                    <a:pt x="1663" y="0"/>
                    <a:pt x="1966" y="0"/>
                    <a:pt x="2268" y="11"/>
                  </a:cubicBezTo>
                  <a:cubicBezTo>
                    <a:pt x="2570" y="22"/>
                    <a:pt x="2797" y="22"/>
                    <a:pt x="3175" y="79"/>
                  </a:cubicBezTo>
                  <a:cubicBezTo>
                    <a:pt x="3553" y="136"/>
                    <a:pt x="4044" y="243"/>
                    <a:pt x="4536" y="351"/>
                  </a:cubicBezTo>
                </a:path>
              </a:pathLst>
            </a:custGeom>
            <a:noFill/>
            <a:ln w="19050" cap="flat" cmpd="sng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5" name="Freeform 32"/>
            <p:cNvSpPr>
              <a:spLocks/>
            </p:cNvSpPr>
            <p:nvPr/>
          </p:nvSpPr>
          <p:spPr bwMode="auto">
            <a:xfrm>
              <a:off x="582" y="3461"/>
              <a:ext cx="4530" cy="271"/>
            </a:xfrm>
            <a:custGeom>
              <a:avLst/>
              <a:gdLst>
                <a:gd name="T0" fmla="*/ 0 w 4536"/>
                <a:gd name="T1" fmla="*/ 4 h 435"/>
                <a:gd name="T2" fmla="*/ 907 w 4536"/>
                <a:gd name="T3" fmla="*/ 4 h 435"/>
                <a:gd name="T4" fmla="*/ 1814 w 4536"/>
                <a:gd name="T5" fmla="*/ 27 h 435"/>
                <a:gd name="T6" fmla="*/ 2722 w 4536"/>
                <a:gd name="T7" fmla="*/ 72 h 435"/>
                <a:gd name="T8" fmla="*/ 3629 w 4536"/>
                <a:gd name="T9" fmla="*/ 208 h 435"/>
                <a:gd name="T10" fmla="*/ 4536 w 4536"/>
                <a:gd name="T11" fmla="*/ 435 h 4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536" h="435">
                  <a:moveTo>
                    <a:pt x="0" y="4"/>
                  </a:moveTo>
                  <a:cubicBezTo>
                    <a:pt x="302" y="2"/>
                    <a:pt x="605" y="0"/>
                    <a:pt x="907" y="4"/>
                  </a:cubicBezTo>
                  <a:cubicBezTo>
                    <a:pt x="1209" y="8"/>
                    <a:pt x="1512" y="16"/>
                    <a:pt x="1814" y="27"/>
                  </a:cubicBezTo>
                  <a:cubicBezTo>
                    <a:pt x="2116" y="38"/>
                    <a:pt x="2420" y="42"/>
                    <a:pt x="2722" y="72"/>
                  </a:cubicBezTo>
                  <a:cubicBezTo>
                    <a:pt x="3024" y="102"/>
                    <a:pt x="3327" y="148"/>
                    <a:pt x="3629" y="208"/>
                  </a:cubicBezTo>
                  <a:cubicBezTo>
                    <a:pt x="3931" y="268"/>
                    <a:pt x="4233" y="351"/>
                    <a:pt x="4536" y="435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6" name="Freeform 33"/>
            <p:cNvSpPr>
              <a:spLocks/>
            </p:cNvSpPr>
            <p:nvPr/>
          </p:nvSpPr>
          <p:spPr bwMode="auto">
            <a:xfrm>
              <a:off x="588" y="2712"/>
              <a:ext cx="4530" cy="271"/>
            </a:xfrm>
            <a:custGeom>
              <a:avLst/>
              <a:gdLst>
                <a:gd name="T0" fmla="*/ 0 w 4536"/>
                <a:gd name="T1" fmla="*/ 4 h 435"/>
                <a:gd name="T2" fmla="*/ 907 w 4536"/>
                <a:gd name="T3" fmla="*/ 4 h 435"/>
                <a:gd name="T4" fmla="*/ 1814 w 4536"/>
                <a:gd name="T5" fmla="*/ 27 h 435"/>
                <a:gd name="T6" fmla="*/ 2722 w 4536"/>
                <a:gd name="T7" fmla="*/ 72 h 435"/>
                <a:gd name="T8" fmla="*/ 3629 w 4536"/>
                <a:gd name="T9" fmla="*/ 208 h 435"/>
                <a:gd name="T10" fmla="*/ 4536 w 4536"/>
                <a:gd name="T11" fmla="*/ 435 h 4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536" h="435">
                  <a:moveTo>
                    <a:pt x="0" y="4"/>
                  </a:moveTo>
                  <a:cubicBezTo>
                    <a:pt x="302" y="2"/>
                    <a:pt x="605" y="0"/>
                    <a:pt x="907" y="4"/>
                  </a:cubicBezTo>
                  <a:cubicBezTo>
                    <a:pt x="1209" y="8"/>
                    <a:pt x="1512" y="16"/>
                    <a:pt x="1814" y="27"/>
                  </a:cubicBezTo>
                  <a:cubicBezTo>
                    <a:pt x="2116" y="38"/>
                    <a:pt x="2420" y="42"/>
                    <a:pt x="2722" y="72"/>
                  </a:cubicBezTo>
                  <a:cubicBezTo>
                    <a:pt x="3024" y="102"/>
                    <a:pt x="3327" y="148"/>
                    <a:pt x="3629" y="208"/>
                  </a:cubicBezTo>
                  <a:cubicBezTo>
                    <a:pt x="3931" y="268"/>
                    <a:pt x="4233" y="351"/>
                    <a:pt x="4536" y="435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7" name="Oval 34"/>
            <p:cNvSpPr>
              <a:spLocks noChangeArrowheads="1"/>
            </p:cNvSpPr>
            <p:nvPr/>
          </p:nvSpPr>
          <p:spPr bwMode="auto">
            <a:xfrm rot="-37565757">
              <a:off x="537" y="3421"/>
              <a:ext cx="90" cy="90"/>
            </a:xfrm>
            <a:prstGeom prst="ellipse">
              <a:avLst/>
            </a:prstGeom>
            <a:solidFill>
              <a:srgbClr val="CC33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8" name="Oval 35"/>
            <p:cNvSpPr>
              <a:spLocks noChangeArrowheads="1"/>
            </p:cNvSpPr>
            <p:nvPr/>
          </p:nvSpPr>
          <p:spPr bwMode="auto">
            <a:xfrm rot="-37565757">
              <a:off x="1444" y="3421"/>
              <a:ext cx="90" cy="90"/>
            </a:xfrm>
            <a:prstGeom prst="ellipse">
              <a:avLst/>
            </a:prstGeom>
            <a:solidFill>
              <a:srgbClr val="CC33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9" name="Oval 36"/>
            <p:cNvSpPr>
              <a:spLocks noChangeArrowheads="1"/>
            </p:cNvSpPr>
            <p:nvPr/>
          </p:nvSpPr>
          <p:spPr bwMode="auto">
            <a:xfrm rot="-37565757">
              <a:off x="2345" y="3437"/>
              <a:ext cx="90" cy="90"/>
            </a:xfrm>
            <a:prstGeom prst="ellipse">
              <a:avLst/>
            </a:prstGeom>
            <a:solidFill>
              <a:srgbClr val="CC33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0" name="Oval 37"/>
            <p:cNvSpPr>
              <a:spLocks noChangeArrowheads="1"/>
            </p:cNvSpPr>
            <p:nvPr/>
          </p:nvSpPr>
          <p:spPr bwMode="auto">
            <a:xfrm rot="-37565757">
              <a:off x="3259" y="3460"/>
              <a:ext cx="90" cy="90"/>
            </a:xfrm>
            <a:prstGeom prst="ellipse">
              <a:avLst/>
            </a:prstGeom>
            <a:solidFill>
              <a:srgbClr val="CC33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1" name="Oval 38"/>
            <p:cNvSpPr>
              <a:spLocks noChangeArrowheads="1"/>
            </p:cNvSpPr>
            <p:nvPr/>
          </p:nvSpPr>
          <p:spPr bwMode="auto">
            <a:xfrm rot="-37565757">
              <a:off x="4167" y="3551"/>
              <a:ext cx="90" cy="90"/>
            </a:xfrm>
            <a:prstGeom prst="ellipse">
              <a:avLst/>
            </a:prstGeom>
            <a:solidFill>
              <a:srgbClr val="CC33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2" name="Oval 39"/>
            <p:cNvSpPr>
              <a:spLocks noChangeArrowheads="1"/>
            </p:cNvSpPr>
            <p:nvPr/>
          </p:nvSpPr>
          <p:spPr bwMode="auto">
            <a:xfrm rot="-37565757">
              <a:off x="5075" y="3691"/>
              <a:ext cx="90" cy="90"/>
            </a:xfrm>
            <a:prstGeom prst="ellipse">
              <a:avLst/>
            </a:prstGeom>
            <a:solidFill>
              <a:srgbClr val="CC33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3" name="Oval 40"/>
            <p:cNvSpPr>
              <a:spLocks noChangeArrowheads="1"/>
            </p:cNvSpPr>
            <p:nvPr/>
          </p:nvSpPr>
          <p:spPr bwMode="auto">
            <a:xfrm rot="-37565757">
              <a:off x="5079" y="2943"/>
              <a:ext cx="90" cy="90"/>
            </a:xfrm>
            <a:prstGeom prst="ellipse">
              <a:avLst/>
            </a:prstGeom>
            <a:solidFill>
              <a:srgbClr val="CC33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4" name="Oval 41"/>
            <p:cNvSpPr>
              <a:spLocks noChangeArrowheads="1"/>
            </p:cNvSpPr>
            <p:nvPr/>
          </p:nvSpPr>
          <p:spPr bwMode="auto">
            <a:xfrm rot="-37565757">
              <a:off x="4165" y="2795"/>
              <a:ext cx="90" cy="90"/>
            </a:xfrm>
            <a:prstGeom prst="ellipse">
              <a:avLst/>
            </a:prstGeom>
            <a:solidFill>
              <a:srgbClr val="CC33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5" name="Oval 42"/>
            <p:cNvSpPr>
              <a:spLocks noChangeArrowheads="1"/>
            </p:cNvSpPr>
            <p:nvPr/>
          </p:nvSpPr>
          <p:spPr bwMode="auto">
            <a:xfrm rot="-37565757">
              <a:off x="3264" y="2715"/>
              <a:ext cx="90" cy="90"/>
            </a:xfrm>
            <a:prstGeom prst="ellipse">
              <a:avLst/>
            </a:prstGeom>
            <a:solidFill>
              <a:srgbClr val="CC33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6" name="Oval 43"/>
            <p:cNvSpPr>
              <a:spLocks noChangeArrowheads="1"/>
            </p:cNvSpPr>
            <p:nvPr/>
          </p:nvSpPr>
          <p:spPr bwMode="auto">
            <a:xfrm rot="-37565757">
              <a:off x="2357" y="2693"/>
              <a:ext cx="90" cy="90"/>
            </a:xfrm>
            <a:prstGeom prst="ellipse">
              <a:avLst/>
            </a:prstGeom>
            <a:solidFill>
              <a:srgbClr val="CC33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" name="Oval 44"/>
            <p:cNvSpPr>
              <a:spLocks noChangeArrowheads="1"/>
            </p:cNvSpPr>
            <p:nvPr/>
          </p:nvSpPr>
          <p:spPr bwMode="auto">
            <a:xfrm rot="-37565757">
              <a:off x="1444" y="2670"/>
              <a:ext cx="90" cy="90"/>
            </a:xfrm>
            <a:prstGeom prst="ellipse">
              <a:avLst/>
            </a:prstGeom>
            <a:solidFill>
              <a:srgbClr val="CC33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8" name="Oval 45"/>
            <p:cNvSpPr>
              <a:spLocks noChangeArrowheads="1"/>
            </p:cNvSpPr>
            <p:nvPr/>
          </p:nvSpPr>
          <p:spPr bwMode="auto">
            <a:xfrm rot="-37565757">
              <a:off x="543" y="2670"/>
              <a:ext cx="90" cy="90"/>
            </a:xfrm>
            <a:prstGeom prst="ellipse">
              <a:avLst/>
            </a:prstGeom>
            <a:solidFill>
              <a:srgbClr val="CC33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9" name="Oval 46"/>
            <p:cNvSpPr>
              <a:spLocks noChangeArrowheads="1"/>
            </p:cNvSpPr>
            <p:nvPr/>
          </p:nvSpPr>
          <p:spPr bwMode="auto">
            <a:xfrm rot="37565757">
              <a:off x="1002" y="3203"/>
              <a:ext cx="68" cy="68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30" name="Oval 47"/>
            <p:cNvSpPr>
              <a:spLocks noChangeArrowheads="1"/>
            </p:cNvSpPr>
            <p:nvPr/>
          </p:nvSpPr>
          <p:spPr bwMode="auto">
            <a:xfrm rot="37565757">
              <a:off x="1903" y="3134"/>
              <a:ext cx="68" cy="68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31" name="Oval 48"/>
            <p:cNvSpPr>
              <a:spLocks noChangeArrowheads="1"/>
            </p:cNvSpPr>
            <p:nvPr/>
          </p:nvSpPr>
          <p:spPr bwMode="auto">
            <a:xfrm rot="37565757">
              <a:off x="2813" y="3135"/>
              <a:ext cx="68" cy="68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32" name="Oval 49"/>
            <p:cNvSpPr>
              <a:spLocks noChangeArrowheads="1"/>
            </p:cNvSpPr>
            <p:nvPr/>
          </p:nvSpPr>
          <p:spPr bwMode="auto">
            <a:xfrm rot="37565757">
              <a:off x="3718" y="3201"/>
              <a:ext cx="68" cy="68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33" name="Oval 50"/>
            <p:cNvSpPr>
              <a:spLocks noChangeArrowheads="1"/>
            </p:cNvSpPr>
            <p:nvPr/>
          </p:nvSpPr>
          <p:spPr bwMode="auto">
            <a:xfrm rot="37565757">
              <a:off x="4625" y="3374"/>
              <a:ext cx="68" cy="68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34" name="Line 51"/>
            <p:cNvSpPr>
              <a:spLocks noChangeShapeType="1"/>
            </p:cNvSpPr>
            <p:nvPr/>
          </p:nvSpPr>
          <p:spPr bwMode="auto">
            <a:xfrm>
              <a:off x="5073" y="3496"/>
              <a:ext cx="68" cy="2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5" name="Oval 52"/>
            <p:cNvSpPr>
              <a:spLocks noChangeArrowheads="1"/>
            </p:cNvSpPr>
            <p:nvPr/>
          </p:nvSpPr>
          <p:spPr bwMode="auto">
            <a:xfrm rot="37565757">
              <a:off x="1909" y="3248"/>
              <a:ext cx="68" cy="68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36" name="Oval 53"/>
            <p:cNvSpPr>
              <a:spLocks noChangeArrowheads="1"/>
            </p:cNvSpPr>
            <p:nvPr/>
          </p:nvSpPr>
          <p:spPr bwMode="auto">
            <a:xfrm rot="37565757">
              <a:off x="2814" y="3291"/>
              <a:ext cx="68" cy="68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37" name="Text Box 54"/>
            <p:cNvSpPr txBox="1">
              <a:spLocks noChangeArrowheads="1"/>
            </p:cNvSpPr>
            <p:nvPr/>
          </p:nvSpPr>
          <p:spPr bwMode="auto">
            <a:xfrm>
              <a:off x="1920" y="3136"/>
              <a:ext cx="338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 eaLnBrk="1" hangingPunct="1"/>
              <a:r>
                <a:rPr lang="de-DE" sz="1000" dirty="0" err="1">
                  <a:latin typeface="Symbol" pitchFamily="18" charset="2"/>
                </a:rPr>
                <a:t>D</a:t>
              </a:r>
              <a:r>
                <a:rPr lang="de-DE" sz="1000" dirty="0" err="1"/>
                <a:t>x</a:t>
              </a:r>
              <a:r>
                <a:rPr lang="de-DE" sz="1000" dirty="0"/>
                <a:t>, </a:t>
              </a:r>
              <a:r>
                <a:rPr lang="de-DE" sz="1000" dirty="0" err="1">
                  <a:latin typeface="Symbol" pitchFamily="18" charset="2"/>
                </a:rPr>
                <a:t>D</a:t>
              </a:r>
              <a:r>
                <a:rPr lang="de-DE" sz="1000" dirty="0" err="1"/>
                <a:t>z</a:t>
              </a:r>
              <a:endParaRPr lang="en-GB" sz="1000" dirty="0"/>
            </a:p>
          </p:txBody>
        </p:sp>
        <p:sp>
          <p:nvSpPr>
            <p:cNvPr id="38" name="Oval 55"/>
            <p:cNvSpPr>
              <a:spLocks noChangeArrowheads="1"/>
            </p:cNvSpPr>
            <p:nvPr/>
          </p:nvSpPr>
          <p:spPr bwMode="auto">
            <a:xfrm rot="37565757">
              <a:off x="3720" y="3334"/>
              <a:ext cx="68" cy="68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39" name="Line 56"/>
            <p:cNvSpPr>
              <a:spLocks noChangeShapeType="1"/>
            </p:cNvSpPr>
            <p:nvPr/>
          </p:nvSpPr>
          <p:spPr bwMode="auto">
            <a:xfrm>
              <a:off x="1943" y="3205"/>
              <a:ext cx="0" cy="4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0" name="Line 57"/>
            <p:cNvSpPr>
              <a:spLocks noChangeShapeType="1"/>
            </p:cNvSpPr>
            <p:nvPr/>
          </p:nvSpPr>
          <p:spPr bwMode="auto">
            <a:xfrm>
              <a:off x="2850" y="3214"/>
              <a:ext cx="0" cy="6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1" name="Line 58"/>
            <p:cNvSpPr>
              <a:spLocks noChangeShapeType="1"/>
            </p:cNvSpPr>
            <p:nvPr/>
          </p:nvSpPr>
          <p:spPr bwMode="auto">
            <a:xfrm>
              <a:off x="3757" y="3264"/>
              <a:ext cx="0" cy="6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2" name="Text Box 59"/>
            <p:cNvSpPr txBox="1">
              <a:spLocks noChangeArrowheads="1"/>
            </p:cNvSpPr>
            <p:nvPr/>
          </p:nvSpPr>
          <p:spPr bwMode="auto">
            <a:xfrm>
              <a:off x="2830" y="3169"/>
              <a:ext cx="338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 eaLnBrk="1" hangingPunct="1"/>
              <a:r>
                <a:rPr lang="de-DE" sz="1000">
                  <a:latin typeface="Symbol" pitchFamily="18" charset="2"/>
                </a:rPr>
                <a:t>D</a:t>
              </a:r>
              <a:r>
                <a:rPr lang="de-DE" sz="1000"/>
                <a:t>x, </a:t>
              </a:r>
              <a:r>
                <a:rPr lang="de-DE" sz="1000">
                  <a:latin typeface="Symbol" pitchFamily="18" charset="2"/>
                </a:rPr>
                <a:t>D</a:t>
              </a:r>
              <a:r>
                <a:rPr lang="de-DE" sz="1000"/>
                <a:t>z</a:t>
              </a:r>
              <a:endParaRPr lang="en-GB" sz="1000"/>
            </a:p>
          </p:txBody>
        </p:sp>
        <p:sp>
          <p:nvSpPr>
            <p:cNvPr id="43" name="Text Box 60"/>
            <p:cNvSpPr txBox="1">
              <a:spLocks noChangeArrowheads="1"/>
            </p:cNvSpPr>
            <p:nvPr/>
          </p:nvSpPr>
          <p:spPr bwMode="auto">
            <a:xfrm>
              <a:off x="3714" y="3223"/>
              <a:ext cx="338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 eaLnBrk="1" hangingPunct="1"/>
              <a:r>
                <a:rPr lang="de-DE" sz="1000">
                  <a:latin typeface="Symbol" pitchFamily="18" charset="2"/>
                </a:rPr>
                <a:t>D</a:t>
              </a:r>
              <a:r>
                <a:rPr lang="de-DE" sz="1000"/>
                <a:t>x, </a:t>
              </a:r>
              <a:r>
                <a:rPr lang="de-DE" sz="1000">
                  <a:latin typeface="Symbol" pitchFamily="18" charset="2"/>
                </a:rPr>
                <a:t>D</a:t>
              </a:r>
              <a:r>
                <a:rPr lang="de-DE" sz="1000"/>
                <a:t>z</a:t>
              </a:r>
              <a:endParaRPr lang="en-GB" sz="1000"/>
            </a:p>
          </p:txBody>
        </p:sp>
      </p:grpSp>
      <p:sp>
        <p:nvSpPr>
          <p:cNvPr id="44" name="Rectangle 5"/>
          <p:cNvSpPr txBox="1">
            <a:spLocks noGrp="1" noChangeArrowheads="1"/>
          </p:cNvSpPr>
          <p:nvPr>
            <p:ph type="body" idx="1"/>
          </p:nvPr>
        </p:nvSpPr>
        <p:spPr bwMode="auto"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70000" tIns="0" rIns="91440" bIns="45720" numCol="1" anchor="t" anchorCtr="0" compatLnSpc="1">
            <a:prstTxWarp prst="textNoShape">
              <a:avLst/>
            </a:prstTxWarp>
          </a:bodyPr>
          <a:lstStyle>
            <a:lvl1pPr marL="298450" indent="-29845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n"/>
              <a:defRPr sz="24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58800" indent="-25876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2"/>
                </a:solidFill>
                <a:latin typeface="+mn-lt"/>
                <a:ea typeface="+mn-ea"/>
              </a:defRPr>
            </a:lvl2pPr>
            <a:lvl3pPr marL="817563" indent="-257175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"/>
              <a:defRPr sz="2400">
                <a:solidFill>
                  <a:schemeClr val="tx2"/>
                </a:solidFill>
                <a:latin typeface="+mn-lt"/>
                <a:ea typeface="+mn-ea"/>
              </a:defRPr>
            </a:lvl3pPr>
            <a:lvl4pPr marL="1077913" indent="-258763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400">
                <a:solidFill>
                  <a:srgbClr val="100F2E"/>
                </a:solidFill>
                <a:latin typeface="+mn-lt"/>
                <a:ea typeface="+mn-ea"/>
              </a:defRPr>
            </a:lvl4pPr>
            <a:lvl5pPr marL="1312863" indent="-223838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5pPr>
            <a:lvl6pPr marL="1770063" indent="-223838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6pPr>
            <a:lvl7pPr marL="2227263" indent="-223838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7pPr>
            <a:lvl8pPr marL="2684463" indent="-223838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8pPr>
            <a:lvl9pPr marL="3141663" indent="-223838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GB" sz="1600" dirty="0" smtClean="0">
                <a:solidFill>
                  <a:srgbClr val="002060"/>
                </a:solidFill>
              </a:rPr>
              <a:t>System Integration</a:t>
            </a:r>
          </a:p>
          <a:p>
            <a:pPr>
              <a:buFont typeface="Arial" panose="020B0604020202020204" pitchFamily="34" charset="0"/>
              <a:buChar char="•"/>
            </a:pPr>
            <a:endParaRPr lang="en-GB" sz="1600" dirty="0" smtClean="0">
              <a:solidFill>
                <a:srgbClr val="002060"/>
              </a:solidFill>
            </a:endParaRPr>
          </a:p>
          <a:p>
            <a:pPr marL="546100" lvl="1" indent="-285750">
              <a:buFont typeface="Arial" panose="020B0604020202020204" pitchFamily="34" charset="0"/>
              <a:buChar char="•"/>
            </a:pPr>
            <a:r>
              <a:rPr lang="en-GB" sz="1600" dirty="0" smtClean="0">
                <a:solidFill>
                  <a:srgbClr val="002060"/>
                </a:solidFill>
              </a:rPr>
              <a:t>The SLRS (Straight Line Reference Surveyor) is a refraction free alignment system</a:t>
            </a:r>
          </a:p>
          <a:p>
            <a:pPr marL="546100" lvl="1" indent="-285750">
              <a:buFont typeface="Arial" panose="020B0604020202020204" pitchFamily="34" charset="0"/>
              <a:buChar char="•"/>
            </a:pPr>
            <a:r>
              <a:rPr lang="en-GB" sz="1600" dirty="0" smtClean="0">
                <a:solidFill>
                  <a:srgbClr val="002060"/>
                </a:solidFill>
              </a:rPr>
              <a:t>It uses a collimated laser beam within an ISO200 vacuum tube</a:t>
            </a:r>
          </a:p>
          <a:p>
            <a:pPr marL="546100" lvl="1" indent="-285750">
              <a:buFont typeface="Arial" panose="020B0604020202020204" pitchFamily="34" charset="0"/>
              <a:buChar char="•"/>
            </a:pPr>
            <a:r>
              <a:rPr lang="en-GB" sz="1600" dirty="0" smtClean="0">
                <a:solidFill>
                  <a:srgbClr val="002060"/>
                </a:solidFill>
              </a:rPr>
              <a:t>SLRS is used like a ruler put into the seemingly bent </a:t>
            </a:r>
            <a:r>
              <a:rPr lang="en-GB" sz="1600" dirty="0">
                <a:solidFill>
                  <a:srgbClr val="002060"/>
                </a:solidFill>
              </a:rPr>
              <a:t>(refraction) </a:t>
            </a:r>
            <a:r>
              <a:rPr lang="en-GB" sz="1600" dirty="0" smtClean="0">
                <a:solidFill>
                  <a:srgbClr val="002060"/>
                </a:solidFill>
              </a:rPr>
              <a:t>tunnel network</a:t>
            </a:r>
          </a:p>
          <a:p>
            <a:pPr marL="546100" lvl="1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002060"/>
                </a:solidFill>
              </a:rPr>
              <a:t>There is no direct connection between the SLRS and machine components</a:t>
            </a:r>
          </a:p>
          <a:p>
            <a:pPr marL="546100" lvl="1" indent="-285750">
              <a:buFont typeface="Arial" panose="020B0604020202020204" pitchFamily="34" charset="0"/>
              <a:buChar char="•"/>
            </a:pPr>
            <a:r>
              <a:rPr lang="en-GB" sz="1600" dirty="0" smtClean="0">
                <a:solidFill>
                  <a:srgbClr val="002060"/>
                </a:solidFill>
              </a:rPr>
              <a:t>SLRS provides </a:t>
            </a:r>
            <a:r>
              <a:rPr lang="en-GB" sz="1600" dirty="0">
                <a:solidFill>
                  <a:srgbClr val="002060"/>
                </a:solidFill>
              </a:rPr>
              <a:t>correction parameters </a:t>
            </a:r>
            <a:r>
              <a:rPr lang="en-GB" sz="1600" dirty="0" smtClean="0">
                <a:solidFill>
                  <a:srgbClr val="002060"/>
                </a:solidFill>
              </a:rPr>
              <a:t>(dx</a:t>
            </a:r>
            <a:r>
              <a:rPr lang="en-GB" sz="1600" dirty="0">
                <a:solidFill>
                  <a:srgbClr val="002060"/>
                </a:solidFill>
              </a:rPr>
              <a:t>, </a:t>
            </a:r>
            <a:r>
              <a:rPr lang="en-GB" sz="1600" dirty="0" err="1" smtClean="0">
                <a:solidFill>
                  <a:srgbClr val="002060"/>
                </a:solidFill>
              </a:rPr>
              <a:t>dz</a:t>
            </a:r>
            <a:r>
              <a:rPr lang="en-GB" sz="1600" dirty="0">
                <a:solidFill>
                  <a:srgbClr val="002060"/>
                </a:solidFill>
              </a:rPr>
              <a:t>) </a:t>
            </a:r>
            <a:r>
              <a:rPr lang="en-GB" sz="1600" dirty="0" smtClean="0">
                <a:solidFill>
                  <a:srgbClr val="002060"/>
                </a:solidFill>
              </a:rPr>
              <a:t>for </a:t>
            </a:r>
            <a:r>
              <a:rPr lang="en-GB" sz="1600" dirty="0">
                <a:solidFill>
                  <a:srgbClr val="002060"/>
                </a:solidFill>
              </a:rPr>
              <a:t>the </a:t>
            </a:r>
            <a:r>
              <a:rPr lang="en-GB" sz="1600" dirty="0" smtClean="0">
                <a:solidFill>
                  <a:srgbClr val="002060"/>
                </a:solidFill>
              </a:rPr>
              <a:t>geodetic network</a:t>
            </a:r>
            <a:endParaRPr lang="en-GB" sz="1600" dirty="0">
              <a:solidFill>
                <a:srgbClr val="002060"/>
              </a:solidFill>
            </a:endParaRPr>
          </a:p>
          <a:p>
            <a:pPr marL="546100" lvl="1" indent="-285750">
              <a:buFont typeface="Arial" panose="020B0604020202020204" pitchFamily="34" charset="0"/>
              <a:buChar char="•"/>
            </a:pPr>
            <a:r>
              <a:rPr lang="en-GB" sz="1600" dirty="0" smtClean="0">
                <a:solidFill>
                  <a:srgbClr val="002060"/>
                </a:solidFill>
              </a:rPr>
              <a:t>Calibrated targets are used to connect the SLRS measurements</a:t>
            </a:r>
            <a:endParaRPr lang="en-GB" sz="1600" dirty="0">
              <a:solidFill>
                <a:srgbClr val="002060"/>
              </a:solidFill>
            </a:endParaRPr>
          </a:p>
          <a:p>
            <a:pPr marL="519113" lvl="2" indent="0">
              <a:buNone/>
            </a:pPr>
            <a:r>
              <a:rPr lang="en-GB" sz="1600" dirty="0">
                <a:solidFill>
                  <a:srgbClr val="002060"/>
                </a:solidFill>
              </a:rPr>
              <a:t> </a:t>
            </a:r>
            <a:r>
              <a:rPr lang="en-GB" sz="1600" dirty="0" smtClean="0">
                <a:solidFill>
                  <a:srgbClr val="002060"/>
                </a:solidFill>
              </a:rPr>
              <a:t>to the tunnel network</a:t>
            </a:r>
          </a:p>
          <a:p>
            <a:pPr marL="804863" lvl="2" indent="-285750">
              <a:buFont typeface="Arial" panose="020B0604020202020204" pitchFamily="34" charset="0"/>
              <a:buChar char="•"/>
            </a:pPr>
            <a:endParaRPr lang="en-GB" sz="1600" dirty="0" smtClean="0">
              <a:solidFill>
                <a:srgbClr val="002060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endParaRPr lang="en-GB" sz="16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1024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System </a:t>
            </a:r>
            <a:r>
              <a:rPr lang="de-DE" dirty="0" err="1" smtClean="0"/>
              <a:t>setup</a:t>
            </a:r>
            <a:endParaRPr lang="de-DE" dirty="0"/>
          </a:p>
        </p:txBody>
      </p:sp>
      <p:sp>
        <p:nvSpPr>
          <p:cNvPr id="5" name="Inhaltsplatzhalter 2"/>
          <p:cNvSpPr>
            <a:spLocks noGrp="1"/>
          </p:cNvSpPr>
          <p:nvPr>
            <p:ph idx="1"/>
          </p:nvPr>
        </p:nvSpPr>
        <p:spPr>
          <a:xfrm>
            <a:off x="118242" y="1001549"/>
            <a:ext cx="8923283" cy="4792663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2060"/>
                </a:solidFill>
              </a:rPr>
              <a:t>Principle of the SLRS: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2060"/>
                </a:solidFill>
              </a:rPr>
              <a:t>A laser light source emits coherent light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2060"/>
                </a:solidFill>
              </a:rPr>
              <a:t>A fiber end, aperture and a </a:t>
            </a:r>
            <a:r>
              <a:rPr lang="en-US" dirty="0" err="1" smtClean="0">
                <a:solidFill>
                  <a:srgbClr val="002060"/>
                </a:solidFill>
              </a:rPr>
              <a:t>plano</a:t>
            </a:r>
            <a:r>
              <a:rPr lang="en-US" dirty="0" smtClean="0">
                <a:solidFill>
                  <a:srgbClr val="002060"/>
                </a:solidFill>
              </a:rPr>
              <a:t> convex lens are used to expand and collimate the beam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2060"/>
                </a:solidFill>
              </a:rPr>
              <a:t>Spheres put into the beam along the measuring section originate a </a:t>
            </a:r>
            <a:r>
              <a:rPr lang="en-US" dirty="0" err="1" smtClean="0">
                <a:solidFill>
                  <a:srgbClr val="002060"/>
                </a:solidFill>
              </a:rPr>
              <a:t>poisson</a:t>
            </a:r>
            <a:r>
              <a:rPr lang="en-US" dirty="0" smtClean="0">
                <a:solidFill>
                  <a:srgbClr val="002060"/>
                </a:solidFill>
              </a:rPr>
              <a:t> spot behind the center of the sphere which can be viewed with a CCD camera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2060"/>
                </a:solidFill>
              </a:rPr>
              <a:t>The center of the sphere and the center of its </a:t>
            </a:r>
            <a:r>
              <a:rPr lang="en-US" dirty="0" err="1" smtClean="0">
                <a:solidFill>
                  <a:srgbClr val="002060"/>
                </a:solidFill>
              </a:rPr>
              <a:t>poisson</a:t>
            </a:r>
            <a:r>
              <a:rPr lang="en-US" dirty="0" smtClean="0">
                <a:solidFill>
                  <a:srgbClr val="002060"/>
                </a:solidFill>
              </a:rPr>
              <a:t> spot in the image generate a straight line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2060"/>
                </a:solidFill>
              </a:rPr>
              <a:t>A lens system focuses the expanded beam to the dimensions of the CCD sensor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2060"/>
                </a:solidFill>
              </a:rPr>
              <a:t>Correlation algorithms are used to calculate the </a:t>
            </a:r>
            <a:r>
              <a:rPr lang="en-US" dirty="0" err="1" smtClean="0">
                <a:solidFill>
                  <a:srgbClr val="002060"/>
                </a:solidFill>
              </a:rPr>
              <a:t>poisson</a:t>
            </a:r>
            <a:r>
              <a:rPr lang="en-US" dirty="0" smtClean="0">
                <a:solidFill>
                  <a:srgbClr val="002060"/>
                </a:solidFill>
              </a:rPr>
              <a:t> centers in the image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dirty="0" smtClean="0">
              <a:solidFill>
                <a:srgbClr val="002060"/>
              </a:solidFill>
            </a:endParaRPr>
          </a:p>
          <a:p>
            <a:pPr lvl="1">
              <a:buFont typeface="Arial" panose="020B0604020202020204" pitchFamily="34" charset="0"/>
              <a:buChar char="•"/>
            </a:pPr>
            <a:endParaRPr lang="en-US" dirty="0" smtClean="0">
              <a:solidFill>
                <a:srgbClr val="002060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sz="1600" dirty="0" smtClean="0">
              <a:solidFill>
                <a:srgbClr val="002060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002060"/>
              </a:solidFill>
            </a:endParaRPr>
          </a:p>
        </p:txBody>
      </p:sp>
      <p:grpSp>
        <p:nvGrpSpPr>
          <p:cNvPr id="7" name="Group 53"/>
          <p:cNvGrpSpPr>
            <a:grpSpLocks/>
          </p:cNvGrpSpPr>
          <p:nvPr/>
        </p:nvGrpSpPr>
        <p:grpSpPr bwMode="auto">
          <a:xfrm>
            <a:off x="1325795" y="4489002"/>
            <a:ext cx="6445112" cy="1622006"/>
            <a:chOff x="113" y="1346"/>
            <a:chExt cx="4004" cy="1008"/>
          </a:xfrm>
        </p:grpSpPr>
        <p:sp>
          <p:nvSpPr>
            <p:cNvPr id="9" name="Line 54"/>
            <p:cNvSpPr>
              <a:spLocks noChangeShapeType="1"/>
            </p:cNvSpPr>
            <p:nvPr/>
          </p:nvSpPr>
          <p:spPr bwMode="auto">
            <a:xfrm flipH="1" flipV="1">
              <a:off x="2944" y="1507"/>
              <a:ext cx="965" cy="161"/>
            </a:xfrm>
            <a:prstGeom prst="line">
              <a:avLst/>
            </a:prstGeom>
            <a:noFill/>
            <a:ln w="9525">
              <a:solidFill>
                <a:srgbClr val="0066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0" name="Line 55"/>
            <p:cNvSpPr>
              <a:spLocks noChangeShapeType="1"/>
            </p:cNvSpPr>
            <p:nvPr/>
          </p:nvSpPr>
          <p:spPr bwMode="auto">
            <a:xfrm flipH="1">
              <a:off x="2944" y="1668"/>
              <a:ext cx="965" cy="161"/>
            </a:xfrm>
            <a:prstGeom prst="line">
              <a:avLst/>
            </a:prstGeom>
            <a:noFill/>
            <a:ln w="9525">
              <a:solidFill>
                <a:srgbClr val="0066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1" name="AutoShape 56"/>
            <p:cNvSpPr>
              <a:spLocks noChangeArrowheads="1"/>
            </p:cNvSpPr>
            <p:nvPr/>
          </p:nvSpPr>
          <p:spPr bwMode="auto">
            <a:xfrm>
              <a:off x="2847" y="1442"/>
              <a:ext cx="97" cy="451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hangingPunct="0"/>
              <a:endParaRPr lang="de-DE"/>
            </a:p>
          </p:txBody>
        </p:sp>
        <p:sp>
          <p:nvSpPr>
            <p:cNvPr id="12" name="Line 57"/>
            <p:cNvSpPr>
              <a:spLocks noChangeShapeType="1"/>
            </p:cNvSpPr>
            <p:nvPr/>
          </p:nvSpPr>
          <p:spPr bwMode="auto">
            <a:xfrm flipH="1">
              <a:off x="1561" y="1507"/>
              <a:ext cx="1286" cy="0"/>
            </a:xfrm>
            <a:prstGeom prst="line">
              <a:avLst/>
            </a:prstGeom>
            <a:noFill/>
            <a:ln w="9525">
              <a:solidFill>
                <a:srgbClr val="0066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3" name="Line 58"/>
            <p:cNvSpPr>
              <a:spLocks noChangeShapeType="1"/>
            </p:cNvSpPr>
            <p:nvPr/>
          </p:nvSpPr>
          <p:spPr bwMode="auto">
            <a:xfrm flipH="1">
              <a:off x="1561" y="1829"/>
              <a:ext cx="1286" cy="0"/>
            </a:xfrm>
            <a:prstGeom prst="line">
              <a:avLst/>
            </a:prstGeom>
            <a:noFill/>
            <a:ln w="9525">
              <a:solidFill>
                <a:srgbClr val="0066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4" name="AutoShape 59"/>
            <p:cNvSpPr>
              <a:spLocks noChangeArrowheads="1"/>
            </p:cNvSpPr>
            <p:nvPr/>
          </p:nvSpPr>
          <p:spPr bwMode="auto">
            <a:xfrm>
              <a:off x="1528" y="1442"/>
              <a:ext cx="32" cy="451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hangingPunct="0"/>
              <a:endParaRPr lang="de-DE"/>
            </a:p>
          </p:txBody>
        </p:sp>
        <p:sp>
          <p:nvSpPr>
            <p:cNvPr id="15" name="Line 60"/>
            <p:cNvSpPr>
              <a:spLocks noChangeShapeType="1"/>
            </p:cNvSpPr>
            <p:nvPr/>
          </p:nvSpPr>
          <p:spPr bwMode="auto">
            <a:xfrm flipH="1">
              <a:off x="596" y="1507"/>
              <a:ext cx="932" cy="193"/>
            </a:xfrm>
            <a:prstGeom prst="line">
              <a:avLst/>
            </a:prstGeom>
            <a:noFill/>
            <a:ln w="9525">
              <a:solidFill>
                <a:srgbClr val="0066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6" name="Line 61"/>
            <p:cNvSpPr>
              <a:spLocks noChangeShapeType="1"/>
            </p:cNvSpPr>
            <p:nvPr/>
          </p:nvSpPr>
          <p:spPr bwMode="auto">
            <a:xfrm flipH="1" flipV="1">
              <a:off x="596" y="1635"/>
              <a:ext cx="932" cy="194"/>
            </a:xfrm>
            <a:prstGeom prst="line">
              <a:avLst/>
            </a:prstGeom>
            <a:noFill/>
            <a:ln w="9525">
              <a:solidFill>
                <a:srgbClr val="0066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7" name="AutoShape 62"/>
            <p:cNvSpPr>
              <a:spLocks noChangeArrowheads="1"/>
            </p:cNvSpPr>
            <p:nvPr/>
          </p:nvSpPr>
          <p:spPr bwMode="auto">
            <a:xfrm>
              <a:off x="564" y="1603"/>
              <a:ext cx="32" cy="129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hangingPunct="0"/>
              <a:endParaRPr lang="de-DE"/>
            </a:p>
          </p:txBody>
        </p:sp>
        <p:sp>
          <p:nvSpPr>
            <p:cNvPr id="18" name="Line 63"/>
            <p:cNvSpPr>
              <a:spLocks noChangeShapeType="1"/>
            </p:cNvSpPr>
            <p:nvPr/>
          </p:nvSpPr>
          <p:spPr bwMode="auto">
            <a:xfrm flipH="1">
              <a:off x="467" y="1636"/>
              <a:ext cx="96" cy="0"/>
            </a:xfrm>
            <a:prstGeom prst="line">
              <a:avLst/>
            </a:prstGeom>
            <a:noFill/>
            <a:ln w="9525">
              <a:solidFill>
                <a:srgbClr val="0066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" name="Line 64"/>
            <p:cNvSpPr>
              <a:spLocks noChangeShapeType="1"/>
            </p:cNvSpPr>
            <p:nvPr/>
          </p:nvSpPr>
          <p:spPr bwMode="auto">
            <a:xfrm flipH="1">
              <a:off x="467" y="1700"/>
              <a:ext cx="96" cy="0"/>
            </a:xfrm>
            <a:prstGeom prst="line">
              <a:avLst/>
            </a:prstGeom>
            <a:noFill/>
            <a:ln w="9525">
              <a:solidFill>
                <a:srgbClr val="0066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" name="Rectangle 65"/>
            <p:cNvSpPr>
              <a:spLocks noChangeArrowheads="1"/>
            </p:cNvSpPr>
            <p:nvPr/>
          </p:nvSpPr>
          <p:spPr bwMode="auto">
            <a:xfrm>
              <a:off x="178" y="1571"/>
              <a:ext cx="257" cy="193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hangingPunct="0"/>
              <a:endParaRPr lang="de-DE"/>
            </a:p>
          </p:txBody>
        </p:sp>
        <p:sp>
          <p:nvSpPr>
            <p:cNvPr id="21" name="Rectangle 66"/>
            <p:cNvSpPr>
              <a:spLocks noChangeArrowheads="1"/>
            </p:cNvSpPr>
            <p:nvPr/>
          </p:nvSpPr>
          <p:spPr bwMode="auto">
            <a:xfrm>
              <a:off x="435" y="1603"/>
              <a:ext cx="32" cy="129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hangingPunct="0"/>
              <a:endParaRPr lang="de-DE"/>
            </a:p>
          </p:txBody>
        </p:sp>
        <p:sp>
          <p:nvSpPr>
            <p:cNvPr id="22" name="Line 67"/>
            <p:cNvSpPr>
              <a:spLocks noChangeShapeType="1"/>
            </p:cNvSpPr>
            <p:nvPr/>
          </p:nvSpPr>
          <p:spPr bwMode="auto">
            <a:xfrm>
              <a:off x="2332" y="1346"/>
              <a:ext cx="0" cy="257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3" name="Oval 68"/>
            <p:cNvSpPr>
              <a:spLocks noChangeArrowheads="1"/>
            </p:cNvSpPr>
            <p:nvPr/>
          </p:nvSpPr>
          <p:spPr bwMode="auto">
            <a:xfrm>
              <a:off x="2300" y="1571"/>
              <a:ext cx="64" cy="65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hangingPunct="0"/>
              <a:endParaRPr lang="de-DE"/>
            </a:p>
          </p:txBody>
        </p:sp>
        <p:sp>
          <p:nvSpPr>
            <p:cNvPr id="24" name="Line 69"/>
            <p:cNvSpPr>
              <a:spLocks noChangeShapeType="1"/>
            </p:cNvSpPr>
            <p:nvPr/>
          </p:nvSpPr>
          <p:spPr bwMode="auto">
            <a:xfrm>
              <a:off x="2010" y="1796"/>
              <a:ext cx="0" cy="25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5" name="Oval 70"/>
            <p:cNvSpPr>
              <a:spLocks noChangeArrowheads="1"/>
            </p:cNvSpPr>
            <p:nvPr/>
          </p:nvSpPr>
          <p:spPr bwMode="auto">
            <a:xfrm>
              <a:off x="1979" y="1732"/>
              <a:ext cx="64" cy="64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hangingPunct="0"/>
              <a:endParaRPr lang="de-DE"/>
            </a:p>
          </p:txBody>
        </p:sp>
        <p:sp>
          <p:nvSpPr>
            <p:cNvPr id="26" name="Text Box 71"/>
            <p:cNvSpPr txBox="1">
              <a:spLocks noChangeArrowheads="1"/>
            </p:cNvSpPr>
            <p:nvPr/>
          </p:nvSpPr>
          <p:spPr bwMode="auto">
            <a:xfrm>
              <a:off x="2397" y="2086"/>
              <a:ext cx="620" cy="2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ctr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ctr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ctr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ctr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ctr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de-DE" sz="1050" dirty="0" err="1" smtClean="0"/>
                <a:t>Plano-convex</a:t>
              </a:r>
              <a:r>
                <a:rPr lang="de-DE" sz="1050" dirty="0" smtClean="0"/>
                <a:t> </a:t>
              </a:r>
              <a:r>
                <a:rPr lang="de-DE" sz="1050" dirty="0" err="1"/>
                <a:t>lens</a:t>
              </a:r>
              <a:endParaRPr lang="en-GB" sz="1050" dirty="0"/>
            </a:p>
          </p:txBody>
        </p:sp>
        <p:sp>
          <p:nvSpPr>
            <p:cNvPr id="27" name="Text Box 72"/>
            <p:cNvSpPr txBox="1">
              <a:spLocks noChangeArrowheads="1"/>
            </p:cNvSpPr>
            <p:nvPr/>
          </p:nvSpPr>
          <p:spPr bwMode="auto">
            <a:xfrm>
              <a:off x="1848" y="2086"/>
              <a:ext cx="466" cy="1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ctr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ctr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ctr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ctr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ctr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l" eaLnBrk="1" hangingPunct="1"/>
              <a:r>
                <a:rPr lang="de-DE" sz="1050" dirty="0"/>
                <a:t>Targets</a:t>
              </a:r>
              <a:endParaRPr lang="en-GB" sz="1050" dirty="0"/>
            </a:p>
          </p:txBody>
        </p:sp>
        <p:sp>
          <p:nvSpPr>
            <p:cNvPr id="28" name="Text Box 73"/>
            <p:cNvSpPr txBox="1">
              <a:spLocks noChangeArrowheads="1"/>
            </p:cNvSpPr>
            <p:nvPr/>
          </p:nvSpPr>
          <p:spPr bwMode="auto">
            <a:xfrm>
              <a:off x="640" y="2086"/>
              <a:ext cx="953" cy="1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algn="ctr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ctr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ctr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ctr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ctr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l" eaLnBrk="1" hangingPunct="1"/>
              <a:r>
                <a:rPr lang="de-DE" sz="1100" dirty="0" err="1" smtClean="0"/>
                <a:t>Plano-convex</a:t>
              </a:r>
              <a:r>
                <a:rPr lang="de-DE" sz="1100" dirty="0" smtClean="0"/>
                <a:t> </a:t>
              </a:r>
              <a:r>
                <a:rPr lang="de-DE" sz="1100" dirty="0" err="1" smtClean="0"/>
                <a:t>lenses</a:t>
              </a:r>
              <a:endParaRPr lang="en-GB" sz="1100" dirty="0"/>
            </a:p>
          </p:txBody>
        </p:sp>
        <p:sp>
          <p:nvSpPr>
            <p:cNvPr id="29" name="Text Box 74"/>
            <p:cNvSpPr txBox="1">
              <a:spLocks noChangeArrowheads="1"/>
            </p:cNvSpPr>
            <p:nvPr/>
          </p:nvSpPr>
          <p:spPr bwMode="auto">
            <a:xfrm>
              <a:off x="113" y="2086"/>
              <a:ext cx="547" cy="2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ctr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ctr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ctr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ctr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ctr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l" eaLnBrk="1" hangingPunct="1"/>
              <a:r>
                <a:rPr lang="de-DE" sz="1100" dirty="0"/>
                <a:t>CCD </a:t>
              </a:r>
              <a:r>
                <a:rPr lang="de-DE" sz="1100" dirty="0" err="1"/>
                <a:t>Camera</a:t>
              </a:r>
              <a:endParaRPr lang="en-GB" sz="1100" dirty="0"/>
            </a:p>
          </p:txBody>
        </p:sp>
        <p:sp>
          <p:nvSpPr>
            <p:cNvPr id="30" name="Line 75"/>
            <p:cNvSpPr>
              <a:spLocks noChangeShapeType="1"/>
            </p:cNvSpPr>
            <p:nvPr/>
          </p:nvSpPr>
          <p:spPr bwMode="auto">
            <a:xfrm flipV="1">
              <a:off x="338" y="1861"/>
              <a:ext cx="0" cy="19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1" name="Line 76"/>
            <p:cNvSpPr>
              <a:spLocks noChangeShapeType="1"/>
            </p:cNvSpPr>
            <p:nvPr/>
          </p:nvSpPr>
          <p:spPr bwMode="auto">
            <a:xfrm flipV="1">
              <a:off x="1142" y="1861"/>
              <a:ext cx="354" cy="16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2" name="Line 77"/>
            <p:cNvSpPr>
              <a:spLocks noChangeShapeType="1"/>
            </p:cNvSpPr>
            <p:nvPr/>
          </p:nvSpPr>
          <p:spPr bwMode="auto">
            <a:xfrm flipH="1" flipV="1">
              <a:off x="628" y="1764"/>
              <a:ext cx="385" cy="25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3" name="Line 78"/>
            <p:cNvSpPr>
              <a:spLocks noChangeShapeType="1"/>
            </p:cNvSpPr>
            <p:nvPr/>
          </p:nvSpPr>
          <p:spPr bwMode="auto">
            <a:xfrm flipV="1">
              <a:off x="2080" y="1691"/>
              <a:ext cx="220" cy="3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4" name="Line 79"/>
            <p:cNvSpPr>
              <a:spLocks noChangeShapeType="1"/>
            </p:cNvSpPr>
            <p:nvPr/>
          </p:nvSpPr>
          <p:spPr bwMode="auto">
            <a:xfrm flipV="1">
              <a:off x="2067" y="1861"/>
              <a:ext cx="8" cy="19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5" name="Line 80"/>
            <p:cNvSpPr>
              <a:spLocks noChangeShapeType="1"/>
            </p:cNvSpPr>
            <p:nvPr/>
          </p:nvSpPr>
          <p:spPr bwMode="auto">
            <a:xfrm flipV="1">
              <a:off x="2686" y="1957"/>
              <a:ext cx="153" cy="12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6" name="Oval 81"/>
            <p:cNvSpPr>
              <a:spLocks noChangeArrowheads="1"/>
            </p:cNvSpPr>
            <p:nvPr/>
          </p:nvSpPr>
          <p:spPr bwMode="auto">
            <a:xfrm>
              <a:off x="3875" y="1635"/>
              <a:ext cx="64" cy="65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hangingPunct="0"/>
              <a:endParaRPr lang="de-DE"/>
            </a:p>
          </p:txBody>
        </p:sp>
        <p:sp>
          <p:nvSpPr>
            <p:cNvPr id="37" name="Line 82"/>
            <p:cNvSpPr>
              <a:spLocks noChangeShapeType="1"/>
            </p:cNvSpPr>
            <p:nvPr/>
          </p:nvSpPr>
          <p:spPr bwMode="auto">
            <a:xfrm flipV="1">
              <a:off x="3908" y="1571"/>
              <a:ext cx="0" cy="193"/>
            </a:xfrm>
            <a:prstGeom prst="line">
              <a:avLst/>
            </a:prstGeom>
            <a:noFill/>
            <a:ln w="28575">
              <a:solidFill>
                <a:srgbClr val="0066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8" name="Line 83"/>
            <p:cNvSpPr>
              <a:spLocks noChangeShapeType="1"/>
            </p:cNvSpPr>
            <p:nvPr/>
          </p:nvSpPr>
          <p:spPr bwMode="auto">
            <a:xfrm flipH="1" flipV="1">
              <a:off x="3811" y="1668"/>
              <a:ext cx="193" cy="0"/>
            </a:xfrm>
            <a:prstGeom prst="line">
              <a:avLst/>
            </a:prstGeom>
            <a:noFill/>
            <a:ln w="28575">
              <a:solidFill>
                <a:srgbClr val="0066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9" name="Line 84"/>
            <p:cNvSpPr>
              <a:spLocks noChangeShapeType="1"/>
            </p:cNvSpPr>
            <p:nvPr/>
          </p:nvSpPr>
          <p:spPr bwMode="auto">
            <a:xfrm rot="2700000" flipV="1">
              <a:off x="3908" y="1603"/>
              <a:ext cx="0" cy="129"/>
            </a:xfrm>
            <a:prstGeom prst="line">
              <a:avLst/>
            </a:prstGeom>
            <a:noFill/>
            <a:ln w="19050">
              <a:solidFill>
                <a:srgbClr val="0066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0" name="Line 85"/>
            <p:cNvSpPr>
              <a:spLocks noChangeShapeType="1"/>
            </p:cNvSpPr>
            <p:nvPr/>
          </p:nvSpPr>
          <p:spPr bwMode="auto">
            <a:xfrm rot="2700000" flipH="1" flipV="1">
              <a:off x="3844" y="1668"/>
              <a:ext cx="129" cy="0"/>
            </a:xfrm>
            <a:prstGeom prst="line">
              <a:avLst/>
            </a:prstGeom>
            <a:noFill/>
            <a:ln w="19050">
              <a:solidFill>
                <a:srgbClr val="0066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1" name="Text Box 86"/>
            <p:cNvSpPr txBox="1">
              <a:spLocks noChangeArrowheads="1"/>
            </p:cNvSpPr>
            <p:nvPr/>
          </p:nvSpPr>
          <p:spPr bwMode="auto">
            <a:xfrm>
              <a:off x="3417" y="2086"/>
              <a:ext cx="700" cy="2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ctr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ctr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ctr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ctr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ctr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l" eaLnBrk="1" hangingPunct="1"/>
              <a:r>
                <a:rPr lang="de-DE" sz="1050" dirty="0"/>
                <a:t>Laser Point Source</a:t>
              </a:r>
              <a:endParaRPr lang="en-GB" sz="1050" dirty="0"/>
            </a:p>
          </p:txBody>
        </p:sp>
        <p:sp>
          <p:nvSpPr>
            <p:cNvPr id="42" name="Line 87"/>
            <p:cNvSpPr>
              <a:spLocks noChangeShapeType="1"/>
            </p:cNvSpPr>
            <p:nvPr/>
          </p:nvSpPr>
          <p:spPr bwMode="auto">
            <a:xfrm flipV="1">
              <a:off x="3683" y="1764"/>
              <a:ext cx="193" cy="32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3" name="Rectangle 88"/>
            <p:cNvSpPr>
              <a:spLocks noChangeArrowheads="1"/>
            </p:cNvSpPr>
            <p:nvPr/>
          </p:nvSpPr>
          <p:spPr bwMode="auto">
            <a:xfrm>
              <a:off x="3683" y="1563"/>
              <a:ext cx="32" cy="64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hangingPunct="0"/>
              <a:endParaRPr lang="de-DE"/>
            </a:p>
          </p:txBody>
        </p:sp>
        <p:sp>
          <p:nvSpPr>
            <p:cNvPr id="44" name="Rectangle 89"/>
            <p:cNvSpPr>
              <a:spLocks noChangeArrowheads="1"/>
            </p:cNvSpPr>
            <p:nvPr/>
          </p:nvSpPr>
          <p:spPr bwMode="auto">
            <a:xfrm>
              <a:off x="3683" y="1708"/>
              <a:ext cx="32" cy="65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hangingPunct="0"/>
              <a:endParaRPr lang="de-DE"/>
            </a:p>
          </p:txBody>
        </p:sp>
        <p:sp>
          <p:nvSpPr>
            <p:cNvPr id="45" name="Text Box 90"/>
            <p:cNvSpPr txBox="1">
              <a:spLocks noChangeArrowheads="1"/>
            </p:cNvSpPr>
            <p:nvPr/>
          </p:nvSpPr>
          <p:spPr bwMode="auto">
            <a:xfrm>
              <a:off x="3010" y="2086"/>
              <a:ext cx="516" cy="1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ctr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ctr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ctr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ctr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ctr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l" eaLnBrk="1" hangingPunct="1"/>
              <a:r>
                <a:rPr lang="de-DE" sz="1050" dirty="0" err="1"/>
                <a:t>Aperture</a:t>
              </a:r>
              <a:endParaRPr lang="en-GB" sz="1050" dirty="0"/>
            </a:p>
          </p:txBody>
        </p:sp>
        <p:sp>
          <p:nvSpPr>
            <p:cNvPr id="46" name="Line 91"/>
            <p:cNvSpPr>
              <a:spLocks noChangeShapeType="1"/>
            </p:cNvSpPr>
            <p:nvPr/>
          </p:nvSpPr>
          <p:spPr bwMode="auto">
            <a:xfrm flipV="1">
              <a:off x="3268" y="1796"/>
              <a:ext cx="415" cy="29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3" name="Textfeld 2"/>
          <p:cNvSpPr txBox="1"/>
          <p:nvPr/>
        </p:nvSpPr>
        <p:spPr>
          <a:xfrm>
            <a:off x="6110110" y="0"/>
            <a:ext cx="30270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Johannes </a:t>
            </a:r>
            <a:r>
              <a:rPr lang="de-DE" dirty="0" err="1" smtClean="0"/>
              <a:t>Prenting</a:t>
            </a:r>
            <a:r>
              <a:rPr lang="de-DE" dirty="0" smtClean="0"/>
              <a:t>, IWAA 2016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83260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3345" y="2812888"/>
            <a:ext cx="2325217" cy="1702676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System </a:t>
            </a:r>
            <a:r>
              <a:rPr lang="de-DE" dirty="0" err="1" smtClean="0"/>
              <a:t>setup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43856" y="2975689"/>
            <a:ext cx="6289489" cy="3393580"/>
          </a:xfrm>
          <a:noFill/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00589A"/>
                </a:solidFill>
              </a:rPr>
              <a:t>Actual setup:</a:t>
            </a:r>
          </a:p>
          <a:p>
            <a:pPr marL="673100" lvl="3" indent="-265113">
              <a:spcAft>
                <a:spcPct val="50000"/>
              </a:spcAft>
              <a:buClr>
                <a:srgbClr val="F28E00"/>
              </a:buClr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589A"/>
                </a:solidFill>
              </a:rPr>
              <a:t>Aluminum pipes, 7.73m/3.87m long, 200mm diameter. Supports are placed every 3 to 4.5m with fixed point and floating point fixing.</a:t>
            </a:r>
          </a:p>
          <a:p>
            <a:pPr marL="673100" lvl="3" indent="-265113">
              <a:spcAft>
                <a:spcPct val="50000"/>
              </a:spcAft>
              <a:buClr>
                <a:srgbClr val="F28E00"/>
              </a:buClr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589A"/>
                </a:solidFill>
              </a:rPr>
              <a:t>special housings for (laser, aperture, lenses) and (lenses &amp; camera)</a:t>
            </a:r>
          </a:p>
          <a:p>
            <a:pPr marL="673100" lvl="3" indent="-265113">
              <a:spcAft>
                <a:spcPct val="50000"/>
              </a:spcAft>
              <a:buClr>
                <a:srgbClr val="F28E00"/>
              </a:buClr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589A"/>
                </a:solidFill>
              </a:rPr>
              <a:t>Tee piece connector with bellows, every 24m, every 2</a:t>
            </a:r>
            <a:r>
              <a:rPr lang="en-US" baseline="30000" dirty="0" smtClean="0">
                <a:solidFill>
                  <a:srgbClr val="00589A"/>
                </a:solidFill>
              </a:rPr>
              <a:t>nd</a:t>
            </a:r>
            <a:r>
              <a:rPr lang="en-US" dirty="0" smtClean="0">
                <a:solidFill>
                  <a:srgbClr val="00589A"/>
                </a:solidFill>
              </a:rPr>
              <a:t> is equipped with adapted measurement targets (aka target boxes)</a:t>
            </a:r>
          </a:p>
          <a:p>
            <a:pPr marL="673100" lvl="3" indent="-265113">
              <a:spcAft>
                <a:spcPct val="50000"/>
              </a:spcAft>
              <a:buClr>
                <a:srgbClr val="F28E00"/>
              </a:buClr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589A"/>
                </a:solidFill>
              </a:rPr>
              <a:t>blue laser (wavelength = 405nm) allows for small targets and provides fine interference patterns</a:t>
            </a:r>
          </a:p>
          <a:p>
            <a:pPr marL="673100" lvl="3" indent="-265113">
              <a:spcAft>
                <a:spcPct val="50000"/>
              </a:spcAft>
              <a:buClr>
                <a:srgbClr val="F28E00"/>
              </a:buClr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589A"/>
                </a:solidFill>
              </a:rPr>
              <a:t>revised </a:t>
            </a:r>
            <a:r>
              <a:rPr lang="en-US" dirty="0" err="1" smtClean="0">
                <a:solidFill>
                  <a:srgbClr val="00589A"/>
                </a:solidFill>
              </a:rPr>
              <a:t>plano</a:t>
            </a:r>
            <a:r>
              <a:rPr lang="en-US" dirty="0" smtClean="0">
                <a:solidFill>
                  <a:srgbClr val="00589A"/>
                </a:solidFill>
              </a:rPr>
              <a:t> convex lenses for minimal spherical aberration</a:t>
            </a:r>
          </a:p>
          <a:p>
            <a:pPr marL="673100" lvl="3" indent="-265113">
              <a:spcAft>
                <a:spcPct val="50000"/>
              </a:spcAft>
              <a:buClr>
                <a:srgbClr val="F28E00"/>
              </a:buClr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589A"/>
                </a:solidFill>
              </a:rPr>
              <a:t>GigE-Camera with 2048x2048 pix. resolution</a:t>
            </a:r>
          </a:p>
          <a:p>
            <a:pPr marL="673100" lvl="3" indent="-265113">
              <a:spcAft>
                <a:spcPct val="50000"/>
              </a:spcAft>
              <a:buClr>
                <a:srgbClr val="F28E00"/>
              </a:buClr>
              <a:buFont typeface="Arial" panose="020B0604020202020204" pitchFamily="34" charset="0"/>
              <a:buChar char="•"/>
            </a:pPr>
            <a:r>
              <a:rPr lang="en-US" dirty="0" err="1" smtClean="0">
                <a:solidFill>
                  <a:srgbClr val="00589A"/>
                </a:solidFill>
              </a:rPr>
              <a:t>Oerlikon</a:t>
            </a:r>
            <a:r>
              <a:rPr lang="en-US" dirty="0" smtClean="0">
                <a:solidFill>
                  <a:srgbClr val="00589A"/>
                </a:solidFill>
              </a:rPr>
              <a:t>/</a:t>
            </a:r>
            <a:r>
              <a:rPr lang="en-US" dirty="0" err="1" smtClean="0">
                <a:solidFill>
                  <a:srgbClr val="00589A"/>
                </a:solidFill>
              </a:rPr>
              <a:t>Leybold</a:t>
            </a:r>
            <a:r>
              <a:rPr lang="en-US" dirty="0" smtClean="0">
                <a:solidFill>
                  <a:srgbClr val="00589A"/>
                </a:solidFill>
              </a:rPr>
              <a:t> </a:t>
            </a:r>
            <a:r>
              <a:rPr lang="en-US" dirty="0" err="1" smtClean="0">
                <a:solidFill>
                  <a:srgbClr val="00589A"/>
                </a:solidFill>
              </a:rPr>
              <a:t>Trivac</a:t>
            </a:r>
            <a:r>
              <a:rPr lang="en-US" dirty="0" smtClean="0">
                <a:solidFill>
                  <a:srgbClr val="00589A"/>
                </a:solidFill>
              </a:rPr>
              <a:t> D 65 B Vacuum pumps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endParaRPr lang="en-GB" sz="1400" dirty="0">
              <a:solidFill>
                <a:srgbClr val="00589A"/>
              </a:solidFill>
            </a:endParaRPr>
          </a:p>
          <a:p>
            <a:pPr lvl="1">
              <a:buFont typeface="Arial" panose="020B0604020202020204" pitchFamily="34" charset="0"/>
              <a:buChar char="•"/>
            </a:pPr>
            <a:endParaRPr lang="de-DE" sz="1400" dirty="0" smtClean="0">
              <a:solidFill>
                <a:srgbClr val="00589A"/>
              </a:solidFill>
            </a:endParaRPr>
          </a:p>
          <a:p>
            <a:pPr lvl="1">
              <a:buFont typeface="Arial" panose="020B0604020202020204" pitchFamily="34" charset="0"/>
              <a:buChar char="•"/>
            </a:pPr>
            <a:endParaRPr lang="de-DE" sz="1400" dirty="0">
              <a:solidFill>
                <a:srgbClr val="00589A"/>
              </a:solidFill>
            </a:endParaRP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2939" y="851260"/>
            <a:ext cx="4074485" cy="2340000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4260" y="472888"/>
            <a:ext cx="3871044" cy="2340000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6312621" y="1018924"/>
            <a:ext cx="2164375" cy="26161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de-DE" sz="1100" dirty="0" err="1" smtClean="0"/>
              <a:t>housing</a:t>
            </a:r>
            <a:r>
              <a:rPr lang="de-DE" sz="1100" dirty="0" smtClean="0"/>
              <a:t> </a:t>
            </a:r>
            <a:r>
              <a:rPr lang="de-DE" sz="1100" dirty="0" err="1" smtClean="0"/>
              <a:t>for</a:t>
            </a:r>
            <a:r>
              <a:rPr lang="de-DE" sz="1100" dirty="0" smtClean="0"/>
              <a:t> </a:t>
            </a:r>
            <a:r>
              <a:rPr lang="de-DE" sz="1100" dirty="0" err="1" smtClean="0"/>
              <a:t>laser</a:t>
            </a:r>
            <a:r>
              <a:rPr lang="de-DE" sz="1100" dirty="0" smtClean="0"/>
              <a:t>, </a:t>
            </a:r>
            <a:r>
              <a:rPr lang="de-DE" sz="1100" dirty="0" err="1" smtClean="0"/>
              <a:t>aperture</a:t>
            </a:r>
            <a:r>
              <a:rPr lang="de-DE" sz="1100" dirty="0" smtClean="0"/>
              <a:t>, </a:t>
            </a:r>
            <a:r>
              <a:rPr lang="de-DE" sz="1100" dirty="0" err="1" smtClean="0"/>
              <a:t>lens</a:t>
            </a:r>
            <a:endParaRPr lang="de-DE" sz="1100" dirty="0"/>
          </a:p>
        </p:txBody>
      </p:sp>
      <p:sp>
        <p:nvSpPr>
          <p:cNvPr id="9" name="Textfeld 8"/>
          <p:cNvSpPr txBox="1"/>
          <p:nvPr/>
        </p:nvSpPr>
        <p:spPr>
          <a:xfrm>
            <a:off x="157655" y="1310967"/>
            <a:ext cx="1188146" cy="26161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de-DE" sz="1100" dirty="0" err="1" smtClean="0"/>
              <a:t>camera</a:t>
            </a:r>
            <a:r>
              <a:rPr lang="de-DE" sz="1100" dirty="0" smtClean="0"/>
              <a:t> </a:t>
            </a:r>
            <a:r>
              <a:rPr lang="de-DE" sz="1100" dirty="0" err="1" smtClean="0"/>
              <a:t>housing</a:t>
            </a:r>
            <a:endParaRPr lang="de-DE" sz="1100" dirty="0"/>
          </a:p>
        </p:txBody>
      </p:sp>
      <p:sp>
        <p:nvSpPr>
          <p:cNvPr id="10" name="Textfeld 9"/>
          <p:cNvSpPr txBox="1"/>
          <p:nvPr/>
        </p:nvSpPr>
        <p:spPr>
          <a:xfrm>
            <a:off x="3384640" y="2300589"/>
            <a:ext cx="1584088" cy="26161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de-DE" sz="1100" dirty="0" smtClean="0"/>
              <a:t>SLRS@SASE1, 482m</a:t>
            </a:r>
            <a:endParaRPr lang="de-DE" sz="1100" dirty="0"/>
          </a:p>
        </p:txBody>
      </p:sp>
      <p:sp>
        <p:nvSpPr>
          <p:cNvPr id="11" name="Textfeld 10"/>
          <p:cNvSpPr txBox="1"/>
          <p:nvPr/>
        </p:nvSpPr>
        <p:spPr>
          <a:xfrm>
            <a:off x="6919782" y="2704938"/>
            <a:ext cx="2106667" cy="26161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de-DE" sz="1100" dirty="0" smtClean="0"/>
              <a:t>Tee </a:t>
            </a:r>
            <a:r>
              <a:rPr lang="de-DE" sz="1100" dirty="0" err="1" smtClean="0"/>
              <a:t>piece</a:t>
            </a:r>
            <a:r>
              <a:rPr lang="de-DE" sz="1100" dirty="0" smtClean="0"/>
              <a:t> </a:t>
            </a:r>
            <a:r>
              <a:rPr lang="de-DE" sz="1100" dirty="0" err="1" smtClean="0"/>
              <a:t>connector</a:t>
            </a:r>
            <a:r>
              <a:rPr lang="de-DE" sz="1100" dirty="0" smtClean="0"/>
              <a:t> &amp; </a:t>
            </a:r>
            <a:r>
              <a:rPr lang="de-DE" sz="1100" dirty="0" err="1" smtClean="0"/>
              <a:t>bellows</a:t>
            </a:r>
            <a:endParaRPr lang="de-DE" sz="1100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772" y="1580460"/>
            <a:ext cx="2301766" cy="1379462"/>
          </a:xfrm>
          <a:prstGeom prst="rect">
            <a:avLst/>
          </a:prstGeom>
        </p:spPr>
      </p:pic>
      <p:sp>
        <p:nvSpPr>
          <p:cNvPr id="12" name="Textfeld 11"/>
          <p:cNvSpPr txBox="1"/>
          <p:nvPr/>
        </p:nvSpPr>
        <p:spPr>
          <a:xfrm>
            <a:off x="6110110" y="0"/>
            <a:ext cx="30270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Johannes </a:t>
            </a:r>
            <a:r>
              <a:rPr lang="de-DE" dirty="0" err="1" smtClean="0"/>
              <a:t>Prenting</a:t>
            </a:r>
            <a:r>
              <a:rPr lang="de-DE" dirty="0" smtClean="0"/>
              <a:t>, IWAA 2016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42475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uppieren 24"/>
          <p:cNvGrpSpPr/>
          <p:nvPr/>
        </p:nvGrpSpPr>
        <p:grpSpPr>
          <a:xfrm>
            <a:off x="5189584" y="818447"/>
            <a:ext cx="3546269" cy="1980000"/>
            <a:chOff x="5189584" y="818447"/>
            <a:chExt cx="3546269" cy="1980000"/>
          </a:xfrm>
        </p:grpSpPr>
        <p:pic>
          <p:nvPicPr>
            <p:cNvPr id="23" name="Grafik 2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89584" y="818447"/>
              <a:ext cx="3546269" cy="1980000"/>
            </a:xfrm>
            <a:prstGeom prst="rect">
              <a:avLst/>
            </a:prstGeom>
          </p:spPr>
        </p:pic>
        <p:sp>
          <p:nvSpPr>
            <p:cNvPr id="24" name="Textfeld 23"/>
            <p:cNvSpPr txBox="1"/>
            <p:nvPr/>
          </p:nvSpPr>
          <p:spPr>
            <a:xfrm>
              <a:off x="5315712" y="920926"/>
              <a:ext cx="1188146" cy="261610"/>
            </a:xfrm>
            <a:prstGeom prst="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de-DE" sz="1100" dirty="0" err="1" smtClean="0"/>
                <a:t>camera</a:t>
              </a:r>
              <a:r>
                <a:rPr lang="de-DE" sz="1100" dirty="0" smtClean="0"/>
                <a:t> </a:t>
              </a:r>
              <a:r>
                <a:rPr lang="de-DE" sz="1100" dirty="0" err="1" smtClean="0"/>
                <a:t>housing</a:t>
              </a:r>
              <a:endParaRPr lang="de-DE" sz="1100" dirty="0"/>
            </a:p>
          </p:txBody>
        </p:sp>
      </p:grpSp>
      <p:pic>
        <p:nvPicPr>
          <p:cNvPr id="19" name="Grafik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55" y="818447"/>
            <a:ext cx="4940743" cy="3240000"/>
          </a:xfrm>
          <a:prstGeom prst="rect">
            <a:avLst/>
          </a:prstGeom>
        </p:spPr>
      </p:pic>
      <p:pic>
        <p:nvPicPr>
          <p:cNvPr id="18" name="Grafik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9386" y="2835238"/>
            <a:ext cx="4953063" cy="3240000"/>
          </a:xfrm>
          <a:prstGeom prst="rect">
            <a:avLst/>
          </a:prstGeom>
        </p:spPr>
      </p:pic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777" y="962107"/>
            <a:ext cx="2366010" cy="3657600"/>
          </a:xfr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3865" y="2459421"/>
            <a:ext cx="2145030" cy="3657600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6560679" y="2609439"/>
            <a:ext cx="2071401" cy="26161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de-DE" sz="1100" dirty="0" err="1" smtClean="0"/>
              <a:t>fiber</a:t>
            </a:r>
            <a:r>
              <a:rPr lang="de-DE" sz="1100" dirty="0" smtClean="0"/>
              <a:t> end </a:t>
            </a:r>
            <a:r>
              <a:rPr lang="de-DE" sz="1100" dirty="0" err="1" smtClean="0"/>
              <a:t>of</a:t>
            </a:r>
            <a:r>
              <a:rPr lang="de-DE" sz="1100" dirty="0" smtClean="0"/>
              <a:t> </a:t>
            </a:r>
            <a:r>
              <a:rPr lang="de-DE" sz="1100" dirty="0" err="1" smtClean="0"/>
              <a:t>laser</a:t>
            </a:r>
            <a:r>
              <a:rPr lang="de-DE" sz="1100" dirty="0" smtClean="0"/>
              <a:t> light </a:t>
            </a:r>
            <a:r>
              <a:rPr lang="de-DE" sz="1100" dirty="0" err="1" smtClean="0"/>
              <a:t>source</a:t>
            </a:r>
            <a:endParaRPr lang="de-DE" sz="1100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System </a:t>
            </a:r>
            <a:r>
              <a:rPr lang="de-DE" dirty="0" err="1" smtClean="0"/>
              <a:t>setup</a:t>
            </a:r>
            <a:r>
              <a:rPr lang="de-DE" dirty="0" smtClean="0"/>
              <a:t>, 1. SLRS, SASE1, XTD2, </a:t>
            </a:r>
            <a:r>
              <a:rPr lang="de-DE" dirty="0" err="1" smtClean="0"/>
              <a:t>some</a:t>
            </a:r>
            <a:r>
              <a:rPr lang="de-DE" dirty="0" smtClean="0"/>
              <a:t> </a:t>
            </a:r>
            <a:r>
              <a:rPr lang="de-DE" dirty="0" err="1" smtClean="0"/>
              <a:t>impressions</a:t>
            </a:r>
            <a:endParaRPr lang="de-DE" dirty="0"/>
          </a:p>
        </p:txBody>
      </p:sp>
      <p:sp>
        <p:nvSpPr>
          <p:cNvPr id="9" name="Textfeld 8"/>
          <p:cNvSpPr txBox="1"/>
          <p:nvPr/>
        </p:nvSpPr>
        <p:spPr>
          <a:xfrm>
            <a:off x="697020" y="1128386"/>
            <a:ext cx="1869423" cy="26161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de-DE" sz="1100" dirty="0" err="1" smtClean="0"/>
              <a:t>lens</a:t>
            </a:r>
            <a:r>
              <a:rPr lang="de-DE" sz="1100" dirty="0" smtClean="0"/>
              <a:t> </a:t>
            </a:r>
            <a:r>
              <a:rPr lang="de-DE" sz="1100" dirty="0" err="1" smtClean="0"/>
              <a:t>mount</a:t>
            </a:r>
            <a:r>
              <a:rPr lang="de-DE" sz="1100" dirty="0" smtClean="0"/>
              <a:t> in </a:t>
            </a:r>
            <a:r>
              <a:rPr lang="de-DE" sz="1100" dirty="0" err="1" smtClean="0"/>
              <a:t>pivot</a:t>
            </a:r>
            <a:r>
              <a:rPr lang="de-DE" sz="1100" dirty="0" smtClean="0"/>
              <a:t> </a:t>
            </a:r>
            <a:r>
              <a:rPr lang="de-DE" sz="1100" dirty="0" err="1" smtClean="0"/>
              <a:t>bearing</a:t>
            </a:r>
            <a:endParaRPr lang="de-DE" sz="1100" dirty="0"/>
          </a:p>
        </p:txBody>
      </p:sp>
      <p:grpSp>
        <p:nvGrpSpPr>
          <p:cNvPr id="22" name="Gruppieren 21"/>
          <p:cNvGrpSpPr/>
          <p:nvPr/>
        </p:nvGrpSpPr>
        <p:grpSpPr>
          <a:xfrm>
            <a:off x="3132832" y="2324180"/>
            <a:ext cx="3878596" cy="3774707"/>
            <a:chOff x="3132832" y="2324180"/>
            <a:chExt cx="3878596" cy="3774707"/>
          </a:xfrm>
        </p:grpSpPr>
        <p:pic>
          <p:nvPicPr>
            <p:cNvPr id="20" name="Grafik 1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32832" y="2441287"/>
              <a:ext cx="2815590" cy="3657600"/>
            </a:xfrm>
            <a:prstGeom prst="rect">
              <a:avLst/>
            </a:prstGeom>
          </p:spPr>
        </p:pic>
        <p:sp>
          <p:nvSpPr>
            <p:cNvPr id="21" name="Textfeld 20"/>
            <p:cNvSpPr txBox="1"/>
            <p:nvPr/>
          </p:nvSpPr>
          <p:spPr>
            <a:xfrm>
              <a:off x="4521644" y="2324180"/>
              <a:ext cx="2489784" cy="261610"/>
            </a:xfrm>
            <a:prstGeom prst="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de-DE" sz="1100" dirty="0" err="1" smtClean="0"/>
                <a:t>laser</a:t>
              </a:r>
              <a:r>
                <a:rPr lang="de-DE" sz="1100" dirty="0" smtClean="0"/>
                <a:t> </a:t>
              </a:r>
              <a:r>
                <a:rPr lang="de-DE" sz="1100" dirty="0" err="1" smtClean="0"/>
                <a:t>housing</a:t>
              </a:r>
              <a:r>
                <a:rPr lang="de-DE" sz="1100" dirty="0" smtClean="0"/>
                <a:t> </a:t>
              </a:r>
              <a:r>
                <a:rPr lang="de-DE" sz="1100" dirty="0" err="1" smtClean="0"/>
                <a:t>with</a:t>
              </a:r>
              <a:r>
                <a:rPr lang="de-DE" sz="1100" dirty="0" smtClean="0"/>
                <a:t> </a:t>
              </a:r>
              <a:r>
                <a:rPr lang="de-DE" sz="1100" dirty="0" err="1" smtClean="0"/>
                <a:t>central</a:t>
              </a:r>
              <a:r>
                <a:rPr lang="de-DE" sz="1100" dirty="0" smtClean="0"/>
                <a:t> </a:t>
              </a:r>
              <a:r>
                <a:rPr lang="de-DE" sz="1100" dirty="0" err="1" smtClean="0"/>
                <a:t>optics</a:t>
              </a:r>
              <a:r>
                <a:rPr lang="de-DE" sz="1100" dirty="0" smtClean="0"/>
                <a:t> </a:t>
              </a:r>
              <a:r>
                <a:rPr lang="de-DE" sz="1100" dirty="0" err="1" smtClean="0"/>
                <a:t>pipe</a:t>
              </a:r>
              <a:endParaRPr lang="de-DE" sz="1100" dirty="0"/>
            </a:p>
          </p:txBody>
        </p:sp>
      </p:grpSp>
      <p:grpSp>
        <p:nvGrpSpPr>
          <p:cNvPr id="11" name="Gruppieren 10"/>
          <p:cNvGrpSpPr/>
          <p:nvPr/>
        </p:nvGrpSpPr>
        <p:grpSpPr>
          <a:xfrm>
            <a:off x="1962808" y="2459421"/>
            <a:ext cx="4187190" cy="3657600"/>
            <a:chOff x="1962808" y="2459421"/>
            <a:chExt cx="4187190" cy="3657600"/>
          </a:xfrm>
        </p:grpSpPr>
        <p:pic>
          <p:nvPicPr>
            <p:cNvPr id="5" name="Grafik 4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62808" y="2459421"/>
              <a:ext cx="4187190" cy="3657600"/>
            </a:xfrm>
            <a:prstGeom prst="rect">
              <a:avLst/>
            </a:prstGeom>
          </p:spPr>
        </p:pic>
        <p:sp>
          <p:nvSpPr>
            <p:cNvPr id="10" name="Textfeld 9"/>
            <p:cNvSpPr txBox="1"/>
            <p:nvPr/>
          </p:nvSpPr>
          <p:spPr>
            <a:xfrm>
              <a:off x="2144112" y="2557216"/>
              <a:ext cx="3533340" cy="261610"/>
            </a:xfrm>
            <a:prstGeom prst="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de-DE" sz="1100" dirty="0" err="1" smtClean="0"/>
                <a:t>view</a:t>
              </a:r>
              <a:r>
                <a:rPr lang="de-DE" sz="1100" dirty="0" smtClean="0"/>
                <a:t> at </a:t>
              </a:r>
              <a:r>
                <a:rPr lang="de-DE" sz="1100" dirty="0" err="1" smtClean="0"/>
                <a:t>aperture</a:t>
              </a:r>
              <a:r>
                <a:rPr lang="de-DE" sz="1100" dirty="0" smtClean="0"/>
                <a:t> </a:t>
              </a:r>
              <a:r>
                <a:rPr lang="de-DE" sz="1100" dirty="0" err="1" smtClean="0"/>
                <a:t>and</a:t>
              </a:r>
              <a:r>
                <a:rPr lang="de-DE" sz="1100" dirty="0" smtClean="0"/>
                <a:t> </a:t>
              </a:r>
              <a:r>
                <a:rPr lang="de-DE" sz="1100" dirty="0" err="1" smtClean="0"/>
                <a:t>laser</a:t>
              </a:r>
              <a:r>
                <a:rPr lang="de-DE" sz="1100" dirty="0" smtClean="0"/>
                <a:t> </a:t>
              </a:r>
              <a:r>
                <a:rPr lang="de-DE" sz="1100" dirty="0" err="1" smtClean="0"/>
                <a:t>fiber</a:t>
              </a:r>
              <a:r>
                <a:rPr lang="de-DE" sz="1100" dirty="0"/>
                <a:t> </a:t>
              </a:r>
              <a:r>
                <a:rPr lang="de-DE" sz="1100" dirty="0" err="1"/>
                <a:t>from</a:t>
              </a:r>
              <a:r>
                <a:rPr lang="de-DE" sz="1100" dirty="0"/>
                <a:t> </a:t>
              </a:r>
              <a:r>
                <a:rPr lang="de-DE" sz="1100" dirty="0" err="1"/>
                <a:t>inside</a:t>
              </a:r>
              <a:r>
                <a:rPr lang="de-DE" sz="1100" dirty="0"/>
                <a:t> </a:t>
              </a:r>
              <a:r>
                <a:rPr lang="de-DE" sz="1100" dirty="0" err="1" smtClean="0"/>
                <a:t>lens</a:t>
              </a:r>
              <a:r>
                <a:rPr lang="de-DE" sz="1100" dirty="0" smtClean="0"/>
                <a:t> </a:t>
              </a:r>
              <a:r>
                <a:rPr lang="de-DE" sz="1100" dirty="0" err="1"/>
                <a:t>tube</a:t>
              </a:r>
              <a:r>
                <a:rPr lang="de-DE" sz="1100" dirty="0"/>
                <a:t> </a:t>
              </a:r>
            </a:p>
          </p:txBody>
        </p:sp>
      </p:grpSp>
      <p:grpSp>
        <p:nvGrpSpPr>
          <p:cNvPr id="15" name="Gruppieren 14"/>
          <p:cNvGrpSpPr/>
          <p:nvPr/>
        </p:nvGrpSpPr>
        <p:grpSpPr>
          <a:xfrm>
            <a:off x="4311867" y="859221"/>
            <a:ext cx="2497800" cy="3657600"/>
            <a:chOff x="4311867" y="859221"/>
            <a:chExt cx="2497800" cy="3657600"/>
          </a:xfrm>
        </p:grpSpPr>
        <p:pic>
          <p:nvPicPr>
            <p:cNvPr id="7" name="Grafik 6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9165" y="859221"/>
              <a:ext cx="2434590" cy="3657600"/>
            </a:xfrm>
            <a:prstGeom prst="rect">
              <a:avLst/>
            </a:prstGeom>
          </p:spPr>
        </p:pic>
        <p:sp>
          <p:nvSpPr>
            <p:cNvPr id="14" name="Textfeld 13"/>
            <p:cNvSpPr txBox="1"/>
            <p:nvPr/>
          </p:nvSpPr>
          <p:spPr>
            <a:xfrm>
              <a:off x="4311867" y="925664"/>
              <a:ext cx="2497800" cy="261610"/>
            </a:xfrm>
            <a:prstGeom prst="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de-DE" sz="1100" dirty="0" err="1" smtClean="0"/>
                <a:t>installation</a:t>
              </a:r>
              <a:r>
                <a:rPr lang="de-DE" sz="1100" dirty="0" smtClean="0"/>
                <a:t> </a:t>
              </a:r>
              <a:r>
                <a:rPr lang="de-DE" sz="1100" dirty="0" err="1" smtClean="0"/>
                <a:t>of</a:t>
              </a:r>
              <a:r>
                <a:rPr lang="de-DE" sz="1100" dirty="0" smtClean="0"/>
                <a:t> </a:t>
              </a:r>
              <a:r>
                <a:rPr lang="de-DE" sz="1100" dirty="0" err="1" smtClean="0"/>
                <a:t>laser</a:t>
              </a:r>
              <a:r>
                <a:rPr lang="de-DE" sz="1100" dirty="0" smtClean="0"/>
                <a:t> </a:t>
              </a:r>
              <a:r>
                <a:rPr lang="de-DE" sz="1100" dirty="0" err="1" smtClean="0"/>
                <a:t>into</a:t>
              </a:r>
              <a:r>
                <a:rPr lang="de-DE" sz="1100" dirty="0" smtClean="0"/>
                <a:t> </a:t>
              </a:r>
              <a:r>
                <a:rPr lang="de-DE" sz="1100" dirty="0" err="1" smtClean="0"/>
                <a:t>laser</a:t>
              </a:r>
              <a:r>
                <a:rPr lang="de-DE" sz="1100" dirty="0" smtClean="0"/>
                <a:t> </a:t>
              </a:r>
              <a:r>
                <a:rPr lang="de-DE" sz="1100" dirty="0" err="1" smtClean="0"/>
                <a:t>housing</a:t>
              </a:r>
              <a:endParaRPr lang="de-DE" sz="1100" dirty="0"/>
            </a:p>
          </p:txBody>
        </p:sp>
      </p:grpSp>
      <p:grpSp>
        <p:nvGrpSpPr>
          <p:cNvPr id="28" name="Gruppieren 27"/>
          <p:cNvGrpSpPr/>
          <p:nvPr/>
        </p:nvGrpSpPr>
        <p:grpSpPr>
          <a:xfrm>
            <a:off x="493706" y="3500000"/>
            <a:ext cx="3516126" cy="2470805"/>
            <a:chOff x="493706" y="3500000"/>
            <a:chExt cx="3516126" cy="2470805"/>
          </a:xfrm>
        </p:grpSpPr>
        <p:pic>
          <p:nvPicPr>
            <p:cNvPr id="26" name="Grafik 25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3706" y="3500000"/>
              <a:ext cx="3516126" cy="2340000"/>
            </a:xfrm>
            <a:prstGeom prst="rect">
              <a:avLst/>
            </a:prstGeom>
          </p:spPr>
        </p:pic>
        <p:sp>
          <p:nvSpPr>
            <p:cNvPr id="27" name="Textfeld 26"/>
            <p:cNvSpPr txBox="1"/>
            <p:nvPr/>
          </p:nvSpPr>
          <p:spPr>
            <a:xfrm>
              <a:off x="493706" y="5709195"/>
              <a:ext cx="809837" cy="261610"/>
            </a:xfrm>
            <a:prstGeom prst="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de-DE" sz="1100" dirty="0" err="1" smtClean="0"/>
                <a:t>target</a:t>
              </a:r>
              <a:r>
                <a:rPr lang="de-DE" sz="1100" dirty="0" smtClean="0"/>
                <a:t> box</a:t>
              </a:r>
              <a:endParaRPr lang="de-DE" sz="1100" dirty="0"/>
            </a:p>
          </p:txBody>
        </p:sp>
      </p:grpSp>
      <p:sp>
        <p:nvSpPr>
          <p:cNvPr id="29" name="Textfeld 28"/>
          <p:cNvSpPr txBox="1"/>
          <p:nvPr/>
        </p:nvSpPr>
        <p:spPr>
          <a:xfrm>
            <a:off x="6110110" y="0"/>
            <a:ext cx="30270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Johannes </a:t>
            </a:r>
            <a:r>
              <a:rPr lang="de-DE" dirty="0" err="1" smtClean="0"/>
              <a:t>Prenting</a:t>
            </a:r>
            <a:r>
              <a:rPr lang="de-DE" dirty="0" smtClean="0"/>
              <a:t>, IWAA 2016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01347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How</a:t>
            </a:r>
            <a:r>
              <a:rPr lang="de-DE" dirty="0" smtClean="0"/>
              <a:t> </a:t>
            </a:r>
            <a:r>
              <a:rPr lang="de-DE" dirty="0" err="1" smtClean="0"/>
              <a:t>does</a:t>
            </a:r>
            <a:r>
              <a:rPr lang="de-DE" dirty="0" smtClean="0"/>
              <a:t> </a:t>
            </a:r>
            <a:r>
              <a:rPr lang="de-DE" dirty="0" err="1" smtClean="0"/>
              <a:t>it</a:t>
            </a:r>
            <a:r>
              <a:rPr lang="de-DE" dirty="0" smtClean="0"/>
              <a:t> </a:t>
            </a:r>
            <a:r>
              <a:rPr lang="de-DE" dirty="0" err="1" smtClean="0"/>
              <a:t>work</a:t>
            </a:r>
            <a:r>
              <a:rPr lang="de-DE" dirty="0" smtClean="0"/>
              <a:t>?</a:t>
            </a:r>
            <a:endParaRPr lang="de-DE" dirty="0"/>
          </a:p>
        </p:txBody>
      </p:sp>
      <p:sp>
        <p:nvSpPr>
          <p:cNvPr id="4" name="Inhaltsplatzhalter 2"/>
          <p:cNvSpPr>
            <a:spLocks noGrp="1"/>
          </p:cNvSpPr>
          <p:nvPr>
            <p:ph idx="1"/>
          </p:nvPr>
        </p:nvSpPr>
        <p:spPr>
          <a:xfrm>
            <a:off x="117474" y="900000"/>
            <a:ext cx="8886415" cy="4351972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de-DE" sz="1600" dirty="0" smtClean="0">
                <a:solidFill>
                  <a:srgbClr val="002060"/>
                </a:solidFill>
              </a:rPr>
              <a:t>The </a:t>
            </a:r>
            <a:r>
              <a:rPr lang="de-DE" sz="1600" dirty="0" err="1" smtClean="0">
                <a:solidFill>
                  <a:srgbClr val="002060"/>
                </a:solidFill>
              </a:rPr>
              <a:t>Poisson</a:t>
            </a:r>
            <a:r>
              <a:rPr lang="de-DE" sz="1600" dirty="0" smtClean="0">
                <a:solidFill>
                  <a:srgbClr val="002060"/>
                </a:solidFill>
              </a:rPr>
              <a:t> Spot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de-DE" dirty="0" err="1" smtClean="0">
                <a:solidFill>
                  <a:srgbClr val="002060"/>
                </a:solidFill>
              </a:rPr>
              <a:t>By</a:t>
            </a:r>
            <a:r>
              <a:rPr lang="de-DE" dirty="0" smtClean="0">
                <a:solidFill>
                  <a:srgbClr val="002060"/>
                </a:solidFill>
              </a:rPr>
              <a:t> </a:t>
            </a:r>
            <a:r>
              <a:rPr lang="de-DE" dirty="0" err="1">
                <a:solidFill>
                  <a:srgbClr val="002060"/>
                </a:solidFill>
              </a:rPr>
              <a:t>i</a:t>
            </a:r>
            <a:r>
              <a:rPr lang="de-DE" dirty="0" err="1" smtClean="0">
                <a:solidFill>
                  <a:srgbClr val="002060"/>
                </a:solidFill>
              </a:rPr>
              <a:t>nterference</a:t>
            </a:r>
            <a:r>
              <a:rPr lang="de-DE" dirty="0" smtClean="0">
                <a:solidFill>
                  <a:srgbClr val="002060"/>
                </a:solidFill>
              </a:rPr>
              <a:t> a </a:t>
            </a:r>
            <a:r>
              <a:rPr lang="de-DE" dirty="0" err="1" smtClean="0">
                <a:solidFill>
                  <a:srgbClr val="002060"/>
                </a:solidFill>
              </a:rPr>
              <a:t>poisson</a:t>
            </a:r>
            <a:r>
              <a:rPr lang="de-DE" dirty="0" smtClean="0">
                <a:solidFill>
                  <a:srgbClr val="002060"/>
                </a:solidFill>
              </a:rPr>
              <a:t> </a:t>
            </a:r>
            <a:r>
              <a:rPr lang="de-DE" dirty="0" err="1" smtClean="0">
                <a:solidFill>
                  <a:srgbClr val="002060"/>
                </a:solidFill>
              </a:rPr>
              <a:t>spot</a:t>
            </a:r>
            <a:r>
              <a:rPr lang="de-DE" dirty="0" smtClean="0">
                <a:solidFill>
                  <a:srgbClr val="002060"/>
                </a:solidFill>
              </a:rPr>
              <a:t> </a:t>
            </a:r>
            <a:r>
              <a:rPr lang="de-DE" dirty="0" err="1" smtClean="0">
                <a:solidFill>
                  <a:srgbClr val="002060"/>
                </a:solidFill>
              </a:rPr>
              <a:t>develops</a:t>
            </a:r>
            <a:r>
              <a:rPr lang="de-DE" dirty="0" smtClean="0">
                <a:solidFill>
                  <a:srgbClr val="002060"/>
                </a:solidFill>
              </a:rPr>
              <a:t> </a:t>
            </a:r>
            <a:r>
              <a:rPr lang="de-DE" dirty="0" err="1" smtClean="0">
                <a:solidFill>
                  <a:srgbClr val="002060"/>
                </a:solidFill>
              </a:rPr>
              <a:t>behind</a:t>
            </a:r>
            <a:r>
              <a:rPr lang="de-DE" dirty="0" smtClean="0">
                <a:solidFill>
                  <a:srgbClr val="002060"/>
                </a:solidFill>
              </a:rPr>
              <a:t> a </a:t>
            </a:r>
            <a:r>
              <a:rPr lang="de-DE" dirty="0" err="1" smtClean="0">
                <a:solidFill>
                  <a:srgbClr val="002060"/>
                </a:solidFill>
              </a:rPr>
              <a:t>sphere</a:t>
            </a:r>
            <a:r>
              <a:rPr lang="de-DE" dirty="0" smtClean="0">
                <a:solidFill>
                  <a:srgbClr val="002060"/>
                </a:solidFill>
              </a:rPr>
              <a:t> </a:t>
            </a:r>
            <a:r>
              <a:rPr lang="de-DE" dirty="0" err="1" smtClean="0">
                <a:solidFill>
                  <a:srgbClr val="002060"/>
                </a:solidFill>
              </a:rPr>
              <a:t>put</a:t>
            </a:r>
            <a:r>
              <a:rPr lang="de-DE" dirty="0" smtClean="0">
                <a:solidFill>
                  <a:srgbClr val="002060"/>
                </a:solidFill>
              </a:rPr>
              <a:t> </a:t>
            </a:r>
            <a:r>
              <a:rPr lang="de-DE" dirty="0" err="1" smtClean="0">
                <a:solidFill>
                  <a:srgbClr val="002060"/>
                </a:solidFill>
              </a:rPr>
              <a:t>into</a:t>
            </a:r>
            <a:r>
              <a:rPr lang="de-DE" dirty="0" smtClean="0">
                <a:solidFill>
                  <a:srgbClr val="002060"/>
                </a:solidFill>
              </a:rPr>
              <a:t> </a:t>
            </a:r>
            <a:r>
              <a:rPr lang="de-DE" dirty="0" err="1" smtClean="0">
                <a:solidFill>
                  <a:srgbClr val="002060"/>
                </a:solidFill>
              </a:rPr>
              <a:t>coherent</a:t>
            </a:r>
            <a:r>
              <a:rPr lang="de-DE" dirty="0" smtClean="0">
                <a:solidFill>
                  <a:srgbClr val="002060"/>
                </a:solidFill>
              </a:rPr>
              <a:t> light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de-DE" dirty="0" err="1" smtClean="0">
                <a:solidFill>
                  <a:srgbClr val="002060"/>
                </a:solidFill>
              </a:rPr>
              <a:t>Each</a:t>
            </a:r>
            <a:r>
              <a:rPr lang="de-DE" dirty="0" smtClean="0">
                <a:solidFill>
                  <a:srgbClr val="002060"/>
                </a:solidFill>
              </a:rPr>
              <a:t> </a:t>
            </a:r>
            <a:r>
              <a:rPr lang="de-DE" dirty="0" err="1" smtClean="0">
                <a:solidFill>
                  <a:srgbClr val="002060"/>
                </a:solidFill>
              </a:rPr>
              <a:t>point</a:t>
            </a:r>
            <a:r>
              <a:rPr lang="de-DE" dirty="0" smtClean="0">
                <a:solidFill>
                  <a:srgbClr val="002060"/>
                </a:solidFill>
              </a:rPr>
              <a:t> </a:t>
            </a:r>
            <a:r>
              <a:rPr lang="de-DE" dirty="0" err="1" smtClean="0">
                <a:solidFill>
                  <a:srgbClr val="002060"/>
                </a:solidFill>
              </a:rPr>
              <a:t>at</a:t>
            </a:r>
            <a:r>
              <a:rPr lang="de-DE" dirty="0" smtClean="0">
                <a:solidFill>
                  <a:srgbClr val="002060"/>
                </a:solidFill>
              </a:rPr>
              <a:t> </a:t>
            </a:r>
            <a:r>
              <a:rPr lang="de-DE" dirty="0" err="1" smtClean="0">
                <a:solidFill>
                  <a:srgbClr val="002060"/>
                </a:solidFill>
              </a:rPr>
              <a:t>the</a:t>
            </a:r>
            <a:r>
              <a:rPr lang="de-DE" dirty="0" smtClean="0">
                <a:solidFill>
                  <a:srgbClr val="002060"/>
                </a:solidFill>
              </a:rPr>
              <a:t> </a:t>
            </a:r>
            <a:r>
              <a:rPr lang="de-DE" dirty="0" err="1" smtClean="0">
                <a:solidFill>
                  <a:srgbClr val="002060"/>
                </a:solidFill>
              </a:rPr>
              <a:t>spheres</a:t>
            </a:r>
            <a:r>
              <a:rPr lang="de-DE" dirty="0" smtClean="0">
                <a:solidFill>
                  <a:srgbClr val="002060"/>
                </a:solidFill>
              </a:rPr>
              <a:t> </a:t>
            </a:r>
            <a:r>
              <a:rPr lang="de-DE" dirty="0" err="1" smtClean="0">
                <a:solidFill>
                  <a:srgbClr val="002060"/>
                </a:solidFill>
              </a:rPr>
              <a:t>outline</a:t>
            </a:r>
            <a:r>
              <a:rPr lang="de-DE" dirty="0" smtClean="0">
                <a:solidFill>
                  <a:srgbClr val="002060"/>
                </a:solidFill>
              </a:rPr>
              <a:t> </a:t>
            </a:r>
            <a:r>
              <a:rPr lang="de-DE" dirty="0" err="1" smtClean="0">
                <a:solidFill>
                  <a:srgbClr val="002060"/>
                </a:solidFill>
              </a:rPr>
              <a:t>acts</a:t>
            </a:r>
            <a:r>
              <a:rPr lang="de-DE" dirty="0" smtClean="0">
                <a:solidFill>
                  <a:srgbClr val="002060"/>
                </a:solidFill>
              </a:rPr>
              <a:t> </a:t>
            </a:r>
            <a:r>
              <a:rPr lang="de-DE" dirty="0" err="1" smtClean="0">
                <a:solidFill>
                  <a:srgbClr val="002060"/>
                </a:solidFill>
              </a:rPr>
              <a:t>as</a:t>
            </a:r>
            <a:r>
              <a:rPr lang="de-DE" dirty="0" smtClean="0">
                <a:solidFill>
                  <a:srgbClr val="002060"/>
                </a:solidFill>
              </a:rPr>
              <a:t> a </a:t>
            </a:r>
            <a:r>
              <a:rPr lang="de-DE" dirty="0" err="1" smtClean="0">
                <a:solidFill>
                  <a:srgbClr val="002060"/>
                </a:solidFill>
              </a:rPr>
              <a:t>single</a:t>
            </a:r>
            <a:r>
              <a:rPr lang="de-DE" dirty="0" smtClean="0">
                <a:solidFill>
                  <a:srgbClr val="002060"/>
                </a:solidFill>
              </a:rPr>
              <a:t> </a:t>
            </a:r>
            <a:r>
              <a:rPr lang="de-DE" dirty="0" err="1" smtClean="0">
                <a:solidFill>
                  <a:srgbClr val="002060"/>
                </a:solidFill>
              </a:rPr>
              <a:t>lightsource</a:t>
            </a:r>
            <a:endParaRPr lang="de-DE" dirty="0" smtClean="0">
              <a:solidFill>
                <a:srgbClr val="002060"/>
              </a:solidFill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de-DE" dirty="0" smtClean="0">
                <a:solidFill>
                  <a:srgbClr val="002060"/>
                </a:solidFill>
              </a:rPr>
              <a:t>The 2D </a:t>
            </a:r>
            <a:r>
              <a:rPr lang="de-DE" dirty="0" err="1" smtClean="0">
                <a:solidFill>
                  <a:srgbClr val="002060"/>
                </a:solidFill>
              </a:rPr>
              <a:t>sectional</a:t>
            </a:r>
            <a:r>
              <a:rPr lang="de-DE" dirty="0" smtClean="0">
                <a:solidFill>
                  <a:srgbClr val="002060"/>
                </a:solidFill>
              </a:rPr>
              <a:t> </a:t>
            </a:r>
            <a:r>
              <a:rPr lang="de-DE" dirty="0" err="1" smtClean="0">
                <a:solidFill>
                  <a:srgbClr val="002060"/>
                </a:solidFill>
              </a:rPr>
              <a:t>view</a:t>
            </a:r>
            <a:r>
              <a:rPr lang="de-DE" dirty="0" smtClean="0">
                <a:solidFill>
                  <a:srgbClr val="002060"/>
                </a:solidFill>
              </a:rPr>
              <a:t> </a:t>
            </a:r>
            <a:r>
              <a:rPr lang="de-DE" dirty="0" err="1" smtClean="0">
                <a:solidFill>
                  <a:srgbClr val="002060"/>
                </a:solidFill>
              </a:rPr>
              <a:t>shows</a:t>
            </a:r>
            <a:r>
              <a:rPr lang="de-DE" dirty="0" smtClean="0">
                <a:solidFill>
                  <a:srgbClr val="002060"/>
                </a:solidFill>
              </a:rPr>
              <a:t> </a:t>
            </a:r>
            <a:r>
              <a:rPr lang="de-DE" dirty="0" err="1" smtClean="0">
                <a:solidFill>
                  <a:srgbClr val="002060"/>
                </a:solidFill>
              </a:rPr>
              <a:t>how</a:t>
            </a:r>
            <a:r>
              <a:rPr lang="de-DE" dirty="0" smtClean="0">
                <a:solidFill>
                  <a:srgbClr val="002060"/>
                </a:solidFill>
              </a:rPr>
              <a:t> </a:t>
            </a:r>
            <a:r>
              <a:rPr lang="de-DE" dirty="0" err="1" smtClean="0">
                <a:solidFill>
                  <a:srgbClr val="002060"/>
                </a:solidFill>
              </a:rPr>
              <a:t>the</a:t>
            </a:r>
            <a:r>
              <a:rPr lang="de-DE" dirty="0" smtClean="0">
                <a:solidFill>
                  <a:srgbClr val="002060"/>
                </a:solidFill>
              </a:rPr>
              <a:t> </a:t>
            </a:r>
            <a:r>
              <a:rPr lang="de-DE" dirty="0" err="1" smtClean="0">
                <a:solidFill>
                  <a:srgbClr val="002060"/>
                </a:solidFill>
              </a:rPr>
              <a:t>centre</a:t>
            </a:r>
            <a:r>
              <a:rPr lang="de-DE" dirty="0" smtClean="0">
                <a:solidFill>
                  <a:srgbClr val="002060"/>
                </a:solidFill>
              </a:rPr>
              <a:t> </a:t>
            </a:r>
            <a:r>
              <a:rPr lang="de-DE" dirty="0" err="1" smtClean="0">
                <a:solidFill>
                  <a:srgbClr val="002060"/>
                </a:solidFill>
              </a:rPr>
              <a:t>of</a:t>
            </a:r>
            <a:r>
              <a:rPr lang="de-DE" dirty="0" smtClean="0">
                <a:solidFill>
                  <a:srgbClr val="002060"/>
                </a:solidFill>
              </a:rPr>
              <a:t> </a:t>
            </a:r>
            <a:r>
              <a:rPr lang="de-DE" dirty="0" err="1" smtClean="0">
                <a:solidFill>
                  <a:srgbClr val="002060"/>
                </a:solidFill>
              </a:rPr>
              <a:t>the</a:t>
            </a:r>
            <a:r>
              <a:rPr lang="de-DE" dirty="0" smtClean="0">
                <a:solidFill>
                  <a:srgbClr val="002060"/>
                </a:solidFill>
              </a:rPr>
              <a:t> </a:t>
            </a:r>
            <a:r>
              <a:rPr lang="de-DE" dirty="0" err="1" smtClean="0">
                <a:solidFill>
                  <a:srgbClr val="002060"/>
                </a:solidFill>
              </a:rPr>
              <a:t>image</a:t>
            </a:r>
            <a:r>
              <a:rPr lang="de-DE" dirty="0" smtClean="0">
                <a:solidFill>
                  <a:srgbClr val="002060"/>
                </a:solidFill>
              </a:rPr>
              <a:t> </a:t>
            </a:r>
            <a:r>
              <a:rPr lang="de-DE" dirty="0" err="1" smtClean="0">
                <a:solidFill>
                  <a:srgbClr val="002060"/>
                </a:solidFill>
              </a:rPr>
              <a:t>is</a:t>
            </a:r>
            <a:r>
              <a:rPr lang="de-DE" dirty="0" smtClean="0">
                <a:solidFill>
                  <a:srgbClr val="002060"/>
                </a:solidFill>
              </a:rPr>
              <a:t> </a:t>
            </a:r>
            <a:r>
              <a:rPr lang="de-DE" dirty="0" err="1" smtClean="0">
                <a:solidFill>
                  <a:srgbClr val="002060"/>
                </a:solidFill>
              </a:rPr>
              <a:t>formed</a:t>
            </a:r>
            <a:r>
              <a:rPr lang="de-DE" dirty="0" smtClean="0">
                <a:solidFill>
                  <a:srgbClr val="002060"/>
                </a:solidFill>
              </a:rPr>
              <a:t> </a:t>
            </a:r>
            <a:r>
              <a:rPr lang="de-DE" dirty="0" err="1" smtClean="0">
                <a:solidFill>
                  <a:srgbClr val="002060"/>
                </a:solidFill>
              </a:rPr>
              <a:t>by</a:t>
            </a:r>
            <a:r>
              <a:rPr lang="de-DE" dirty="0" smtClean="0">
                <a:solidFill>
                  <a:srgbClr val="002060"/>
                </a:solidFill>
              </a:rPr>
              <a:t> </a:t>
            </a:r>
            <a:r>
              <a:rPr lang="de-DE" dirty="0" err="1" smtClean="0">
                <a:solidFill>
                  <a:srgbClr val="002060"/>
                </a:solidFill>
              </a:rPr>
              <a:t>interference</a:t>
            </a:r>
            <a:r>
              <a:rPr lang="de-DE" dirty="0" smtClean="0">
                <a:solidFill>
                  <a:srgbClr val="002060"/>
                </a:solidFill>
              </a:rPr>
              <a:t> </a:t>
            </a:r>
            <a:r>
              <a:rPr lang="de-DE" dirty="0" err="1" smtClean="0">
                <a:solidFill>
                  <a:srgbClr val="002060"/>
                </a:solidFill>
              </a:rPr>
              <a:t>of</a:t>
            </a:r>
            <a:r>
              <a:rPr lang="de-DE" dirty="0" smtClean="0">
                <a:solidFill>
                  <a:srgbClr val="002060"/>
                </a:solidFill>
              </a:rPr>
              <a:t> </a:t>
            </a:r>
            <a:r>
              <a:rPr lang="de-DE" dirty="0" err="1" smtClean="0">
                <a:solidFill>
                  <a:srgbClr val="002060"/>
                </a:solidFill>
              </a:rPr>
              <a:t>lightwaves</a:t>
            </a:r>
            <a:r>
              <a:rPr lang="de-DE" dirty="0" smtClean="0">
                <a:solidFill>
                  <a:srgbClr val="002060"/>
                </a:solidFill>
              </a:rPr>
              <a:t> </a:t>
            </a:r>
            <a:r>
              <a:rPr lang="de-DE" dirty="0" err="1" smtClean="0">
                <a:solidFill>
                  <a:srgbClr val="002060"/>
                </a:solidFill>
              </a:rPr>
              <a:t>which</a:t>
            </a:r>
            <a:r>
              <a:rPr lang="de-DE" dirty="0" smtClean="0">
                <a:solidFill>
                  <a:srgbClr val="002060"/>
                </a:solidFill>
              </a:rPr>
              <a:t> </a:t>
            </a:r>
            <a:r>
              <a:rPr lang="de-DE" dirty="0" err="1" smtClean="0">
                <a:solidFill>
                  <a:srgbClr val="002060"/>
                </a:solidFill>
              </a:rPr>
              <a:t>travel</a:t>
            </a:r>
            <a:r>
              <a:rPr lang="de-DE" dirty="0" smtClean="0">
                <a:solidFill>
                  <a:srgbClr val="002060"/>
                </a:solidFill>
              </a:rPr>
              <a:t> </a:t>
            </a:r>
            <a:r>
              <a:rPr lang="de-DE" dirty="0" err="1" smtClean="0">
                <a:solidFill>
                  <a:srgbClr val="002060"/>
                </a:solidFill>
              </a:rPr>
              <a:t>the</a:t>
            </a:r>
            <a:r>
              <a:rPr lang="de-DE" dirty="0" smtClean="0">
                <a:solidFill>
                  <a:srgbClr val="002060"/>
                </a:solidFill>
              </a:rPr>
              <a:t> same </a:t>
            </a:r>
            <a:r>
              <a:rPr lang="de-DE" dirty="0" err="1" smtClean="0">
                <a:solidFill>
                  <a:srgbClr val="002060"/>
                </a:solidFill>
              </a:rPr>
              <a:t>distance</a:t>
            </a:r>
            <a:r>
              <a:rPr lang="de-DE" dirty="0" smtClean="0">
                <a:solidFill>
                  <a:srgbClr val="002060"/>
                </a:solidFill>
              </a:rPr>
              <a:t> „r“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de-DE" dirty="0" smtClean="0">
                <a:solidFill>
                  <a:srgbClr val="002060"/>
                </a:solidFill>
              </a:rPr>
              <a:t>The </a:t>
            </a:r>
            <a:r>
              <a:rPr lang="de-DE" dirty="0" err="1" smtClean="0">
                <a:solidFill>
                  <a:srgbClr val="002060"/>
                </a:solidFill>
              </a:rPr>
              <a:t>next</a:t>
            </a:r>
            <a:r>
              <a:rPr lang="de-DE" dirty="0" smtClean="0">
                <a:solidFill>
                  <a:srgbClr val="002060"/>
                </a:solidFill>
              </a:rPr>
              <a:t> high </a:t>
            </a:r>
            <a:r>
              <a:rPr lang="de-DE" dirty="0" err="1" smtClean="0">
                <a:solidFill>
                  <a:srgbClr val="002060"/>
                </a:solidFill>
              </a:rPr>
              <a:t>intensity</a:t>
            </a:r>
            <a:r>
              <a:rPr lang="de-DE" dirty="0" smtClean="0">
                <a:solidFill>
                  <a:srgbClr val="002060"/>
                </a:solidFill>
              </a:rPr>
              <a:t> ring </a:t>
            </a:r>
            <a:r>
              <a:rPr lang="de-DE" dirty="0" err="1" smtClean="0">
                <a:solidFill>
                  <a:srgbClr val="002060"/>
                </a:solidFill>
              </a:rPr>
              <a:t>of</a:t>
            </a:r>
            <a:r>
              <a:rPr lang="de-DE" dirty="0" smtClean="0">
                <a:solidFill>
                  <a:srgbClr val="002060"/>
                </a:solidFill>
              </a:rPr>
              <a:t> </a:t>
            </a:r>
            <a:r>
              <a:rPr lang="de-DE" dirty="0" err="1" smtClean="0">
                <a:solidFill>
                  <a:srgbClr val="002060"/>
                </a:solidFill>
              </a:rPr>
              <a:t>the</a:t>
            </a:r>
            <a:r>
              <a:rPr lang="de-DE" dirty="0" smtClean="0">
                <a:solidFill>
                  <a:srgbClr val="002060"/>
                </a:solidFill>
              </a:rPr>
              <a:t> </a:t>
            </a:r>
            <a:r>
              <a:rPr lang="de-DE" dirty="0" err="1" smtClean="0">
                <a:solidFill>
                  <a:srgbClr val="002060"/>
                </a:solidFill>
              </a:rPr>
              <a:t>poisson</a:t>
            </a:r>
            <a:r>
              <a:rPr lang="de-DE" dirty="0" smtClean="0">
                <a:solidFill>
                  <a:srgbClr val="002060"/>
                </a:solidFill>
              </a:rPr>
              <a:t> </a:t>
            </a:r>
            <a:r>
              <a:rPr lang="de-DE" dirty="0" err="1" smtClean="0">
                <a:solidFill>
                  <a:srgbClr val="002060"/>
                </a:solidFill>
              </a:rPr>
              <a:t>image</a:t>
            </a:r>
            <a:r>
              <a:rPr lang="de-DE" dirty="0" smtClean="0">
                <a:solidFill>
                  <a:srgbClr val="002060"/>
                </a:solidFill>
              </a:rPr>
              <a:t> </a:t>
            </a:r>
            <a:r>
              <a:rPr lang="de-DE" dirty="0" err="1" smtClean="0">
                <a:solidFill>
                  <a:srgbClr val="002060"/>
                </a:solidFill>
              </a:rPr>
              <a:t>is</a:t>
            </a:r>
            <a:r>
              <a:rPr lang="de-DE" dirty="0" smtClean="0">
                <a:solidFill>
                  <a:srgbClr val="002060"/>
                </a:solidFill>
              </a:rPr>
              <a:t> </a:t>
            </a:r>
            <a:r>
              <a:rPr lang="de-DE" dirty="0" err="1" smtClean="0">
                <a:solidFill>
                  <a:srgbClr val="002060"/>
                </a:solidFill>
              </a:rPr>
              <a:t>formed</a:t>
            </a:r>
            <a:r>
              <a:rPr lang="de-DE" dirty="0" smtClean="0">
                <a:solidFill>
                  <a:srgbClr val="002060"/>
                </a:solidFill>
              </a:rPr>
              <a:t> </a:t>
            </a:r>
            <a:r>
              <a:rPr lang="de-DE" dirty="0" err="1" smtClean="0">
                <a:solidFill>
                  <a:srgbClr val="002060"/>
                </a:solidFill>
              </a:rPr>
              <a:t>by</a:t>
            </a:r>
            <a:r>
              <a:rPr lang="de-DE" dirty="0" smtClean="0">
                <a:solidFill>
                  <a:srgbClr val="002060"/>
                </a:solidFill>
              </a:rPr>
              <a:t>  </a:t>
            </a:r>
            <a:r>
              <a:rPr lang="de-DE" dirty="0" err="1" smtClean="0">
                <a:solidFill>
                  <a:srgbClr val="002060"/>
                </a:solidFill>
              </a:rPr>
              <a:t>interference</a:t>
            </a:r>
            <a:r>
              <a:rPr lang="de-DE" dirty="0" smtClean="0">
                <a:solidFill>
                  <a:srgbClr val="002060"/>
                </a:solidFill>
              </a:rPr>
              <a:t> </a:t>
            </a:r>
            <a:r>
              <a:rPr lang="de-DE" dirty="0" err="1" smtClean="0">
                <a:solidFill>
                  <a:srgbClr val="002060"/>
                </a:solidFill>
              </a:rPr>
              <a:t>of</a:t>
            </a:r>
            <a:r>
              <a:rPr lang="de-DE" dirty="0" smtClean="0">
                <a:solidFill>
                  <a:srgbClr val="002060"/>
                </a:solidFill>
              </a:rPr>
              <a:t> </a:t>
            </a:r>
            <a:r>
              <a:rPr lang="de-DE" dirty="0" err="1" smtClean="0">
                <a:solidFill>
                  <a:srgbClr val="002060"/>
                </a:solidFill>
              </a:rPr>
              <a:t>lightwaves</a:t>
            </a:r>
            <a:r>
              <a:rPr lang="de-DE" dirty="0" smtClean="0">
                <a:solidFill>
                  <a:srgbClr val="002060"/>
                </a:solidFill>
              </a:rPr>
              <a:t> </a:t>
            </a:r>
            <a:r>
              <a:rPr lang="de-DE" dirty="0" err="1" smtClean="0">
                <a:solidFill>
                  <a:srgbClr val="002060"/>
                </a:solidFill>
              </a:rPr>
              <a:t>that</a:t>
            </a:r>
            <a:r>
              <a:rPr lang="de-DE" dirty="0" smtClean="0">
                <a:solidFill>
                  <a:srgbClr val="002060"/>
                </a:solidFill>
              </a:rPr>
              <a:t> </a:t>
            </a:r>
            <a:r>
              <a:rPr lang="de-DE" dirty="0" err="1" smtClean="0">
                <a:solidFill>
                  <a:srgbClr val="002060"/>
                </a:solidFill>
              </a:rPr>
              <a:t>travel</a:t>
            </a:r>
            <a:r>
              <a:rPr lang="de-DE" dirty="0" smtClean="0">
                <a:solidFill>
                  <a:srgbClr val="002060"/>
                </a:solidFill>
              </a:rPr>
              <a:t> </a:t>
            </a:r>
            <a:r>
              <a:rPr lang="de-DE" dirty="0" err="1" smtClean="0">
                <a:solidFill>
                  <a:srgbClr val="002060"/>
                </a:solidFill>
              </a:rPr>
              <a:t>distances</a:t>
            </a:r>
            <a:r>
              <a:rPr lang="de-DE" dirty="0" smtClean="0">
                <a:solidFill>
                  <a:srgbClr val="002060"/>
                </a:solidFill>
              </a:rPr>
              <a:t> „a“ </a:t>
            </a:r>
            <a:r>
              <a:rPr lang="de-DE" dirty="0" err="1" smtClean="0">
                <a:solidFill>
                  <a:srgbClr val="002060"/>
                </a:solidFill>
              </a:rPr>
              <a:t>and</a:t>
            </a:r>
            <a:r>
              <a:rPr lang="de-DE" dirty="0" smtClean="0">
                <a:solidFill>
                  <a:srgbClr val="002060"/>
                </a:solidFill>
              </a:rPr>
              <a:t> „b“ </a:t>
            </a:r>
            <a:r>
              <a:rPr lang="de-DE" dirty="0" err="1" smtClean="0">
                <a:solidFill>
                  <a:srgbClr val="002060"/>
                </a:solidFill>
              </a:rPr>
              <a:t>which</a:t>
            </a:r>
            <a:r>
              <a:rPr lang="de-DE" dirty="0" smtClean="0">
                <a:solidFill>
                  <a:srgbClr val="002060"/>
                </a:solidFill>
              </a:rPr>
              <a:t> </a:t>
            </a:r>
            <a:r>
              <a:rPr lang="de-DE" dirty="0" err="1" smtClean="0">
                <a:solidFill>
                  <a:srgbClr val="002060"/>
                </a:solidFill>
              </a:rPr>
              <a:t>are</a:t>
            </a:r>
            <a:r>
              <a:rPr lang="de-DE" dirty="0" smtClean="0">
                <a:solidFill>
                  <a:srgbClr val="002060"/>
                </a:solidFill>
              </a:rPr>
              <a:t> different </a:t>
            </a:r>
            <a:r>
              <a:rPr lang="de-DE" dirty="0" err="1" smtClean="0">
                <a:solidFill>
                  <a:srgbClr val="002060"/>
                </a:solidFill>
              </a:rPr>
              <a:t>by</a:t>
            </a:r>
            <a:r>
              <a:rPr lang="de-DE" dirty="0" smtClean="0">
                <a:solidFill>
                  <a:srgbClr val="002060"/>
                </a:solidFill>
              </a:rPr>
              <a:t> </a:t>
            </a:r>
            <a:r>
              <a:rPr lang="de-DE" dirty="0" err="1" smtClean="0">
                <a:solidFill>
                  <a:srgbClr val="002060"/>
                </a:solidFill>
              </a:rPr>
              <a:t>one</a:t>
            </a:r>
            <a:r>
              <a:rPr lang="de-DE" dirty="0" smtClean="0">
                <a:solidFill>
                  <a:srgbClr val="002060"/>
                </a:solidFill>
              </a:rPr>
              <a:t> </a:t>
            </a:r>
            <a:r>
              <a:rPr lang="de-DE" dirty="0" err="1" smtClean="0">
                <a:solidFill>
                  <a:srgbClr val="002060"/>
                </a:solidFill>
              </a:rPr>
              <a:t>wavelength</a:t>
            </a:r>
            <a:r>
              <a:rPr lang="de-DE" dirty="0" smtClean="0">
                <a:solidFill>
                  <a:srgbClr val="002060"/>
                </a:solidFill>
              </a:rPr>
              <a:t>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de-DE" dirty="0" smtClean="0">
                <a:solidFill>
                  <a:srgbClr val="002060"/>
                </a:solidFill>
              </a:rPr>
              <a:t>A </a:t>
            </a:r>
            <a:r>
              <a:rPr lang="de-DE" dirty="0" err="1" smtClean="0">
                <a:solidFill>
                  <a:srgbClr val="002060"/>
                </a:solidFill>
              </a:rPr>
              <a:t>low</a:t>
            </a:r>
            <a:r>
              <a:rPr lang="de-DE" dirty="0" smtClean="0">
                <a:solidFill>
                  <a:srgbClr val="002060"/>
                </a:solidFill>
              </a:rPr>
              <a:t> </a:t>
            </a:r>
            <a:r>
              <a:rPr lang="de-DE" dirty="0" err="1" smtClean="0">
                <a:solidFill>
                  <a:srgbClr val="002060"/>
                </a:solidFill>
              </a:rPr>
              <a:t>intensity</a:t>
            </a:r>
            <a:r>
              <a:rPr lang="de-DE" dirty="0" smtClean="0">
                <a:solidFill>
                  <a:srgbClr val="002060"/>
                </a:solidFill>
              </a:rPr>
              <a:t> ring </a:t>
            </a:r>
            <a:r>
              <a:rPr lang="de-DE" dirty="0" err="1">
                <a:solidFill>
                  <a:srgbClr val="002060"/>
                </a:solidFill>
              </a:rPr>
              <a:t>is</a:t>
            </a:r>
            <a:r>
              <a:rPr lang="de-DE" dirty="0">
                <a:solidFill>
                  <a:srgbClr val="002060"/>
                </a:solidFill>
              </a:rPr>
              <a:t> </a:t>
            </a:r>
            <a:r>
              <a:rPr lang="de-DE" dirty="0" err="1">
                <a:solidFill>
                  <a:srgbClr val="002060"/>
                </a:solidFill>
              </a:rPr>
              <a:t>formed</a:t>
            </a:r>
            <a:r>
              <a:rPr lang="de-DE" dirty="0">
                <a:solidFill>
                  <a:srgbClr val="002060"/>
                </a:solidFill>
              </a:rPr>
              <a:t> </a:t>
            </a:r>
            <a:r>
              <a:rPr lang="de-DE" dirty="0" err="1">
                <a:solidFill>
                  <a:srgbClr val="002060"/>
                </a:solidFill>
              </a:rPr>
              <a:t>by</a:t>
            </a:r>
            <a:r>
              <a:rPr lang="de-DE" dirty="0">
                <a:solidFill>
                  <a:srgbClr val="002060"/>
                </a:solidFill>
              </a:rPr>
              <a:t> </a:t>
            </a:r>
            <a:r>
              <a:rPr lang="de-DE" dirty="0" err="1" smtClean="0">
                <a:solidFill>
                  <a:srgbClr val="002060"/>
                </a:solidFill>
              </a:rPr>
              <a:t>interference</a:t>
            </a:r>
            <a:r>
              <a:rPr lang="de-DE" dirty="0" smtClean="0">
                <a:solidFill>
                  <a:srgbClr val="002060"/>
                </a:solidFill>
              </a:rPr>
              <a:t> </a:t>
            </a:r>
            <a:r>
              <a:rPr lang="de-DE" dirty="0" err="1">
                <a:solidFill>
                  <a:srgbClr val="002060"/>
                </a:solidFill>
              </a:rPr>
              <a:t>of</a:t>
            </a:r>
            <a:r>
              <a:rPr lang="de-DE" dirty="0">
                <a:solidFill>
                  <a:srgbClr val="002060"/>
                </a:solidFill>
              </a:rPr>
              <a:t> </a:t>
            </a:r>
            <a:r>
              <a:rPr lang="de-DE" dirty="0" err="1">
                <a:solidFill>
                  <a:srgbClr val="002060"/>
                </a:solidFill>
              </a:rPr>
              <a:t>lightwaves</a:t>
            </a:r>
            <a:r>
              <a:rPr lang="de-DE" dirty="0">
                <a:solidFill>
                  <a:srgbClr val="002060"/>
                </a:solidFill>
              </a:rPr>
              <a:t> </a:t>
            </a:r>
            <a:r>
              <a:rPr lang="de-DE" dirty="0" err="1">
                <a:solidFill>
                  <a:srgbClr val="002060"/>
                </a:solidFill>
              </a:rPr>
              <a:t>that</a:t>
            </a:r>
            <a:r>
              <a:rPr lang="de-DE" dirty="0">
                <a:solidFill>
                  <a:srgbClr val="002060"/>
                </a:solidFill>
              </a:rPr>
              <a:t> </a:t>
            </a:r>
            <a:r>
              <a:rPr lang="de-DE" dirty="0" err="1">
                <a:solidFill>
                  <a:srgbClr val="002060"/>
                </a:solidFill>
              </a:rPr>
              <a:t>travel</a:t>
            </a:r>
            <a:r>
              <a:rPr lang="de-DE" dirty="0">
                <a:solidFill>
                  <a:srgbClr val="002060"/>
                </a:solidFill>
              </a:rPr>
              <a:t> </a:t>
            </a:r>
            <a:r>
              <a:rPr lang="de-DE" dirty="0" err="1">
                <a:solidFill>
                  <a:srgbClr val="002060"/>
                </a:solidFill>
              </a:rPr>
              <a:t>distances</a:t>
            </a:r>
            <a:r>
              <a:rPr lang="de-DE" dirty="0">
                <a:solidFill>
                  <a:srgbClr val="002060"/>
                </a:solidFill>
              </a:rPr>
              <a:t> </a:t>
            </a:r>
            <a:r>
              <a:rPr lang="de-DE" dirty="0" err="1" smtClean="0">
                <a:solidFill>
                  <a:srgbClr val="002060"/>
                </a:solidFill>
              </a:rPr>
              <a:t>that</a:t>
            </a:r>
            <a:r>
              <a:rPr lang="de-DE" dirty="0" smtClean="0">
                <a:solidFill>
                  <a:srgbClr val="002060"/>
                </a:solidFill>
              </a:rPr>
              <a:t> </a:t>
            </a:r>
            <a:r>
              <a:rPr lang="de-DE" dirty="0" err="1">
                <a:solidFill>
                  <a:srgbClr val="002060"/>
                </a:solidFill>
              </a:rPr>
              <a:t>are</a:t>
            </a:r>
            <a:r>
              <a:rPr lang="de-DE" dirty="0">
                <a:solidFill>
                  <a:srgbClr val="002060"/>
                </a:solidFill>
              </a:rPr>
              <a:t> different </a:t>
            </a:r>
            <a:r>
              <a:rPr lang="de-DE" dirty="0" err="1">
                <a:solidFill>
                  <a:srgbClr val="002060"/>
                </a:solidFill>
              </a:rPr>
              <a:t>by</a:t>
            </a:r>
            <a:r>
              <a:rPr lang="de-DE" dirty="0">
                <a:solidFill>
                  <a:srgbClr val="002060"/>
                </a:solidFill>
              </a:rPr>
              <a:t> </a:t>
            </a:r>
            <a:r>
              <a:rPr lang="de-DE" dirty="0" smtClean="0">
                <a:solidFill>
                  <a:srgbClr val="002060"/>
                </a:solidFill>
              </a:rPr>
              <a:t>1/2 </a:t>
            </a:r>
            <a:r>
              <a:rPr lang="de-DE" dirty="0" err="1">
                <a:solidFill>
                  <a:srgbClr val="002060"/>
                </a:solidFill>
              </a:rPr>
              <a:t>wavelength</a:t>
            </a:r>
            <a:r>
              <a:rPr lang="de-DE" dirty="0">
                <a:solidFill>
                  <a:srgbClr val="002060"/>
                </a:solidFill>
              </a:rPr>
              <a:t>.</a:t>
            </a:r>
          </a:p>
          <a:p>
            <a:pPr lvl="1">
              <a:buFont typeface="Arial" panose="020B0604020202020204" pitchFamily="34" charset="0"/>
              <a:buChar char="•"/>
            </a:pPr>
            <a:endParaRPr lang="de-DE" dirty="0" smtClean="0">
              <a:solidFill>
                <a:srgbClr val="002060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endParaRPr lang="de-DE" sz="1600" dirty="0">
              <a:solidFill>
                <a:srgbClr val="002060"/>
              </a:solidFill>
            </a:endParaRPr>
          </a:p>
          <a:p>
            <a:pPr lvl="1">
              <a:buFont typeface="Arial" panose="020B0604020202020204" pitchFamily="34" charset="0"/>
              <a:buChar char="•"/>
            </a:pPr>
            <a:endParaRPr lang="de-DE" dirty="0" smtClean="0">
              <a:solidFill>
                <a:srgbClr val="002060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endParaRPr lang="de-DE" sz="1600" dirty="0" smtClean="0">
              <a:solidFill>
                <a:srgbClr val="002060"/>
              </a:solidFill>
            </a:endParaRPr>
          </a:p>
        </p:txBody>
      </p:sp>
      <p:grpSp>
        <p:nvGrpSpPr>
          <p:cNvPr id="5" name="Gruppieren 4"/>
          <p:cNvGrpSpPr/>
          <p:nvPr/>
        </p:nvGrpSpPr>
        <p:grpSpPr>
          <a:xfrm>
            <a:off x="1373822" y="4083367"/>
            <a:ext cx="6721475" cy="1659573"/>
            <a:chOff x="619442" y="4662487"/>
            <a:chExt cx="6721475" cy="1659573"/>
          </a:xfrm>
        </p:grpSpPr>
        <p:pic>
          <p:nvPicPr>
            <p:cNvPr id="6" name="Grafik 5"/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02642" y="4662487"/>
              <a:ext cx="1438275" cy="1419225"/>
            </a:xfrm>
            <a:prstGeom prst="rect">
              <a:avLst/>
            </a:prstGeom>
            <a:noFill/>
          </p:spPr>
        </p:pic>
        <p:pic>
          <p:nvPicPr>
            <p:cNvPr id="7" name="Grafik 6"/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9442" y="4742180"/>
              <a:ext cx="5192395" cy="1579880"/>
            </a:xfrm>
            <a:prstGeom prst="rect">
              <a:avLst/>
            </a:prstGeom>
            <a:noFill/>
          </p:spPr>
        </p:pic>
      </p:grpSp>
      <p:sp>
        <p:nvSpPr>
          <p:cNvPr id="8" name="Textfeld 7"/>
          <p:cNvSpPr txBox="1"/>
          <p:nvPr/>
        </p:nvSpPr>
        <p:spPr>
          <a:xfrm>
            <a:off x="1592580" y="5806440"/>
            <a:ext cx="457689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b="1" dirty="0" smtClean="0">
                <a:solidFill>
                  <a:srgbClr val="002060"/>
                </a:solidFill>
              </a:rPr>
              <a:t> </a:t>
            </a:r>
            <a:r>
              <a:rPr lang="de-DE" sz="1000" b="1" dirty="0" err="1" smtClean="0">
                <a:solidFill>
                  <a:srgbClr val="002060"/>
                </a:solidFill>
              </a:rPr>
              <a:t>sectional</a:t>
            </a:r>
            <a:r>
              <a:rPr lang="de-DE" sz="1000" b="1" dirty="0" smtClean="0">
                <a:solidFill>
                  <a:srgbClr val="002060"/>
                </a:solidFill>
              </a:rPr>
              <a:t> </a:t>
            </a:r>
            <a:r>
              <a:rPr lang="de-DE" sz="1000" b="1" dirty="0" err="1" smtClean="0">
                <a:solidFill>
                  <a:srgbClr val="002060"/>
                </a:solidFill>
              </a:rPr>
              <a:t>view</a:t>
            </a:r>
            <a:r>
              <a:rPr lang="de-DE" sz="1000" b="1" dirty="0" smtClean="0">
                <a:solidFill>
                  <a:srgbClr val="002060"/>
                </a:solidFill>
              </a:rPr>
              <a:t> </a:t>
            </a:r>
            <a:r>
              <a:rPr lang="de-DE" sz="1000" b="1" dirty="0" err="1" smtClean="0">
                <a:solidFill>
                  <a:srgbClr val="002060"/>
                </a:solidFill>
              </a:rPr>
              <a:t>of</a:t>
            </a:r>
            <a:r>
              <a:rPr lang="de-DE" sz="1000" b="1" dirty="0" smtClean="0">
                <a:solidFill>
                  <a:srgbClr val="002060"/>
                </a:solidFill>
              </a:rPr>
              <a:t> </a:t>
            </a:r>
            <a:r>
              <a:rPr lang="de-DE" sz="1000" b="1" dirty="0" err="1" smtClean="0">
                <a:solidFill>
                  <a:srgbClr val="002060"/>
                </a:solidFill>
              </a:rPr>
              <a:t>interferences</a:t>
            </a:r>
            <a:r>
              <a:rPr lang="de-DE" sz="1000" b="1" dirty="0" smtClean="0">
                <a:solidFill>
                  <a:srgbClr val="002060"/>
                </a:solidFill>
              </a:rPr>
              <a:t> </a:t>
            </a:r>
            <a:r>
              <a:rPr lang="de-DE" sz="1000" b="1" dirty="0" err="1" smtClean="0">
                <a:solidFill>
                  <a:srgbClr val="002060"/>
                </a:solidFill>
              </a:rPr>
              <a:t>behind</a:t>
            </a:r>
            <a:r>
              <a:rPr lang="de-DE" sz="1000" b="1" dirty="0" smtClean="0">
                <a:solidFill>
                  <a:srgbClr val="002060"/>
                </a:solidFill>
              </a:rPr>
              <a:t> a </a:t>
            </a:r>
            <a:r>
              <a:rPr lang="de-DE" sz="1000" b="1" dirty="0" err="1" smtClean="0">
                <a:solidFill>
                  <a:srgbClr val="002060"/>
                </a:solidFill>
              </a:rPr>
              <a:t>sphere</a:t>
            </a:r>
            <a:r>
              <a:rPr lang="de-DE" sz="1000" b="1" dirty="0" smtClean="0">
                <a:solidFill>
                  <a:srgbClr val="002060"/>
                </a:solidFill>
              </a:rPr>
              <a:t> </a:t>
            </a:r>
            <a:r>
              <a:rPr lang="de-DE" sz="1000" b="1" dirty="0" err="1" smtClean="0">
                <a:solidFill>
                  <a:srgbClr val="002060"/>
                </a:solidFill>
              </a:rPr>
              <a:t>put</a:t>
            </a:r>
            <a:r>
              <a:rPr lang="de-DE" sz="1000" b="1" dirty="0" smtClean="0">
                <a:solidFill>
                  <a:srgbClr val="002060"/>
                </a:solidFill>
              </a:rPr>
              <a:t> </a:t>
            </a:r>
            <a:r>
              <a:rPr lang="de-DE" sz="1000" b="1" dirty="0" err="1" smtClean="0">
                <a:solidFill>
                  <a:srgbClr val="002060"/>
                </a:solidFill>
              </a:rPr>
              <a:t>into</a:t>
            </a:r>
            <a:r>
              <a:rPr lang="de-DE" sz="1000" b="1" dirty="0" smtClean="0">
                <a:solidFill>
                  <a:srgbClr val="002060"/>
                </a:solidFill>
              </a:rPr>
              <a:t> </a:t>
            </a:r>
            <a:r>
              <a:rPr lang="de-DE" sz="1000" b="1" dirty="0" err="1" smtClean="0">
                <a:solidFill>
                  <a:srgbClr val="002060"/>
                </a:solidFill>
              </a:rPr>
              <a:t>coherent</a:t>
            </a:r>
            <a:r>
              <a:rPr lang="de-DE" sz="1000" b="1" dirty="0" smtClean="0">
                <a:solidFill>
                  <a:srgbClr val="002060"/>
                </a:solidFill>
              </a:rPr>
              <a:t> light</a:t>
            </a:r>
            <a:endParaRPr lang="de-DE" sz="1000" b="1" dirty="0">
              <a:solidFill>
                <a:srgbClr val="002060"/>
              </a:solidFill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6429057" y="5806440"/>
            <a:ext cx="183095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b="1" dirty="0" smtClean="0">
                <a:solidFill>
                  <a:srgbClr val="002060"/>
                </a:solidFill>
              </a:rPr>
              <a:t> </a:t>
            </a:r>
            <a:r>
              <a:rPr lang="de-DE" sz="1000" b="1" dirty="0" err="1" smtClean="0">
                <a:solidFill>
                  <a:srgbClr val="002060"/>
                </a:solidFill>
              </a:rPr>
              <a:t>poisson</a:t>
            </a:r>
            <a:r>
              <a:rPr lang="de-DE" sz="1000" b="1" dirty="0" smtClean="0">
                <a:solidFill>
                  <a:srgbClr val="002060"/>
                </a:solidFill>
              </a:rPr>
              <a:t> </a:t>
            </a:r>
            <a:r>
              <a:rPr lang="de-DE" sz="1000" b="1" dirty="0" err="1" smtClean="0">
                <a:solidFill>
                  <a:srgbClr val="002060"/>
                </a:solidFill>
              </a:rPr>
              <a:t>image</a:t>
            </a:r>
            <a:r>
              <a:rPr lang="de-DE" sz="1000" b="1" dirty="0" smtClean="0">
                <a:solidFill>
                  <a:srgbClr val="002060"/>
                </a:solidFill>
              </a:rPr>
              <a:t> </a:t>
            </a:r>
            <a:r>
              <a:rPr lang="de-DE" sz="1000" b="1" dirty="0" err="1" smtClean="0">
                <a:solidFill>
                  <a:srgbClr val="002060"/>
                </a:solidFill>
              </a:rPr>
              <a:t>of</a:t>
            </a:r>
            <a:r>
              <a:rPr lang="de-DE" sz="1000" b="1" dirty="0" smtClean="0">
                <a:solidFill>
                  <a:srgbClr val="002060"/>
                </a:solidFill>
              </a:rPr>
              <a:t> a </a:t>
            </a:r>
            <a:r>
              <a:rPr lang="de-DE" sz="1000" b="1" dirty="0" err="1" smtClean="0">
                <a:solidFill>
                  <a:srgbClr val="002060"/>
                </a:solidFill>
              </a:rPr>
              <a:t>sphere</a:t>
            </a:r>
            <a:endParaRPr lang="de-DE" sz="1000" b="1" dirty="0">
              <a:solidFill>
                <a:srgbClr val="002060"/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6110110" y="0"/>
            <a:ext cx="30270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Johannes </a:t>
            </a:r>
            <a:r>
              <a:rPr lang="de-DE" dirty="0" err="1" smtClean="0"/>
              <a:t>Prenting</a:t>
            </a:r>
            <a:r>
              <a:rPr lang="de-DE" dirty="0" smtClean="0"/>
              <a:t>, IWAA 2016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84303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Commissioning</a:t>
            </a:r>
            <a:r>
              <a:rPr lang="de-DE" dirty="0" smtClean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smtClean="0"/>
              <a:t>SLRS@SASE1: </a:t>
            </a:r>
            <a:br>
              <a:rPr lang="de-DE" dirty="0" smtClean="0"/>
            </a:br>
            <a:r>
              <a:rPr lang="de-DE" dirty="0" err="1" smtClean="0"/>
              <a:t>please</a:t>
            </a:r>
            <a:r>
              <a:rPr lang="de-DE" dirty="0" smtClean="0"/>
              <a:t>, </a:t>
            </a:r>
            <a:r>
              <a:rPr lang="de-DE" dirty="0" err="1" smtClean="0"/>
              <a:t>let</a:t>
            </a:r>
            <a:r>
              <a:rPr lang="de-DE" dirty="0" smtClean="0"/>
              <a:t> </a:t>
            </a:r>
            <a:r>
              <a:rPr lang="de-DE" dirty="0" err="1" smtClean="0"/>
              <a:t>there</a:t>
            </a:r>
            <a:r>
              <a:rPr lang="de-DE" dirty="0" smtClean="0"/>
              <a:t> </a:t>
            </a:r>
            <a:r>
              <a:rPr lang="de-DE" dirty="0" err="1" smtClean="0"/>
              <a:t>be</a:t>
            </a:r>
            <a:r>
              <a:rPr lang="de-DE" dirty="0" smtClean="0"/>
              <a:t> light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de-DE" sz="1600" dirty="0" smtClean="0">
                <a:solidFill>
                  <a:srgbClr val="00589A"/>
                </a:solidFill>
              </a:rPr>
              <a:t>Simulation vs. real </a:t>
            </a:r>
            <a:r>
              <a:rPr lang="de-DE" sz="1600" dirty="0" err="1" smtClean="0">
                <a:solidFill>
                  <a:srgbClr val="00589A"/>
                </a:solidFill>
              </a:rPr>
              <a:t>thing</a:t>
            </a:r>
            <a:endParaRPr lang="de-DE" sz="1600" dirty="0">
              <a:solidFill>
                <a:srgbClr val="00589A"/>
              </a:solidFill>
            </a:endParaRP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776" y="1600196"/>
            <a:ext cx="2880000" cy="2880000"/>
          </a:xfrm>
          <a:prstGeom prst="rect">
            <a:avLst/>
          </a:prstGeom>
        </p:spPr>
      </p:pic>
      <p:sp>
        <p:nvSpPr>
          <p:cNvPr id="15" name="Textfeld 14"/>
          <p:cNvSpPr txBox="1"/>
          <p:nvPr/>
        </p:nvSpPr>
        <p:spPr>
          <a:xfrm>
            <a:off x="332209" y="1395837"/>
            <a:ext cx="3142207" cy="430887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de-DE" sz="1100" dirty="0" err="1" smtClean="0"/>
              <a:t>first</a:t>
            </a:r>
            <a:r>
              <a:rPr lang="de-DE" sz="1100" dirty="0" smtClean="0"/>
              <a:t> </a:t>
            </a:r>
            <a:r>
              <a:rPr lang="de-DE" sz="1100" dirty="0" err="1" smtClean="0"/>
              <a:t>image</a:t>
            </a:r>
            <a:r>
              <a:rPr lang="de-DE" sz="1100" dirty="0" smtClean="0"/>
              <a:t> after </a:t>
            </a:r>
            <a:r>
              <a:rPr lang="de-DE" sz="1100" dirty="0" err="1" smtClean="0"/>
              <a:t>complete</a:t>
            </a:r>
            <a:r>
              <a:rPr lang="de-DE" sz="1100" dirty="0" smtClean="0"/>
              <a:t> </a:t>
            </a:r>
            <a:r>
              <a:rPr lang="de-DE" sz="1100" dirty="0" err="1" smtClean="0"/>
              <a:t>installation</a:t>
            </a:r>
            <a:r>
              <a:rPr lang="de-DE" sz="1100" dirty="0" smtClean="0"/>
              <a:t> </a:t>
            </a:r>
            <a:r>
              <a:rPr lang="de-DE" sz="1100" dirty="0" err="1" smtClean="0"/>
              <a:t>and</a:t>
            </a:r>
            <a:r>
              <a:rPr lang="de-DE" sz="1100" dirty="0" smtClean="0"/>
              <a:t> </a:t>
            </a:r>
          </a:p>
          <a:p>
            <a:r>
              <a:rPr lang="de-DE" sz="1100" dirty="0" err="1" smtClean="0"/>
              <a:t>adjustment</a:t>
            </a:r>
            <a:r>
              <a:rPr lang="de-DE" sz="1100" dirty="0" smtClean="0"/>
              <a:t> </a:t>
            </a:r>
            <a:r>
              <a:rPr lang="de-DE" sz="1100" dirty="0" err="1" smtClean="0"/>
              <a:t>from</a:t>
            </a:r>
            <a:r>
              <a:rPr lang="de-DE" sz="1100" dirty="0" smtClean="0"/>
              <a:t> outside </a:t>
            </a:r>
            <a:r>
              <a:rPr lang="de-DE" sz="1100" dirty="0" err="1" smtClean="0"/>
              <a:t>with</a:t>
            </a:r>
            <a:r>
              <a:rPr lang="de-DE" sz="1100" dirty="0" smtClean="0"/>
              <a:t> </a:t>
            </a:r>
            <a:r>
              <a:rPr lang="de-DE" sz="1100" dirty="0" err="1" smtClean="0"/>
              <a:t>lasertracker</a:t>
            </a:r>
            <a:r>
              <a:rPr lang="de-DE" sz="1100" dirty="0" smtClean="0"/>
              <a:t>, 0823</a:t>
            </a:r>
            <a:endParaRPr lang="de-DE" sz="1100" dirty="0"/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1118" y="2285992"/>
            <a:ext cx="2880000" cy="2880000"/>
          </a:xfrm>
          <a:prstGeom prst="rect">
            <a:avLst/>
          </a:prstGeom>
        </p:spPr>
      </p:pic>
      <p:sp>
        <p:nvSpPr>
          <p:cNvPr id="16" name="Textfeld 15"/>
          <p:cNvSpPr txBox="1"/>
          <p:nvPr/>
        </p:nvSpPr>
        <p:spPr>
          <a:xfrm>
            <a:off x="1334817" y="2092859"/>
            <a:ext cx="2712602" cy="430887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de-DE" sz="1100" dirty="0" err="1" smtClean="0"/>
              <a:t>image</a:t>
            </a:r>
            <a:r>
              <a:rPr lang="de-DE" sz="1100" dirty="0" smtClean="0"/>
              <a:t> after </a:t>
            </a:r>
            <a:r>
              <a:rPr lang="de-DE" sz="1100" dirty="0" err="1" smtClean="0"/>
              <a:t>complete</a:t>
            </a:r>
            <a:r>
              <a:rPr lang="de-DE" sz="1100" dirty="0" smtClean="0"/>
              <a:t> </a:t>
            </a:r>
            <a:r>
              <a:rPr lang="de-DE" sz="1100" dirty="0" err="1" smtClean="0"/>
              <a:t>installation</a:t>
            </a:r>
            <a:r>
              <a:rPr lang="de-DE" sz="1100" dirty="0" smtClean="0"/>
              <a:t> </a:t>
            </a:r>
            <a:r>
              <a:rPr lang="de-DE" sz="1100" dirty="0" err="1" smtClean="0"/>
              <a:t>and</a:t>
            </a:r>
            <a:r>
              <a:rPr lang="de-DE" sz="1100" dirty="0" smtClean="0"/>
              <a:t> </a:t>
            </a:r>
          </a:p>
          <a:p>
            <a:r>
              <a:rPr lang="de-DE" sz="1100" dirty="0" err="1" smtClean="0"/>
              <a:t>first</a:t>
            </a:r>
            <a:r>
              <a:rPr lang="de-DE" sz="1100" dirty="0" smtClean="0"/>
              <a:t> </a:t>
            </a:r>
            <a:r>
              <a:rPr lang="de-DE" sz="1100" dirty="0" err="1" smtClean="0"/>
              <a:t>adjustment</a:t>
            </a:r>
            <a:r>
              <a:rPr lang="de-DE" sz="1100" dirty="0" smtClean="0"/>
              <a:t> </a:t>
            </a:r>
            <a:r>
              <a:rPr lang="de-DE" sz="1100" dirty="0" err="1" smtClean="0"/>
              <a:t>of</a:t>
            </a:r>
            <a:r>
              <a:rPr lang="de-DE" sz="1100" dirty="0" smtClean="0"/>
              <a:t> </a:t>
            </a:r>
            <a:r>
              <a:rPr lang="de-DE" sz="1100" dirty="0" err="1" smtClean="0"/>
              <a:t>laserlightsource</a:t>
            </a:r>
            <a:r>
              <a:rPr lang="de-DE" sz="1100" dirty="0" smtClean="0"/>
              <a:t>, 0824</a:t>
            </a:r>
            <a:endParaRPr lang="de-DE" sz="1100" dirty="0"/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4115" y="3026970"/>
            <a:ext cx="2880000" cy="2880000"/>
          </a:xfrm>
          <a:prstGeom prst="rect">
            <a:avLst/>
          </a:prstGeom>
        </p:spPr>
      </p:pic>
      <p:sp>
        <p:nvSpPr>
          <p:cNvPr id="17" name="Textfeld 16"/>
          <p:cNvSpPr txBox="1"/>
          <p:nvPr/>
        </p:nvSpPr>
        <p:spPr>
          <a:xfrm>
            <a:off x="1845116" y="2815468"/>
            <a:ext cx="3457998" cy="430887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de-DE" sz="1100" dirty="0" err="1" smtClean="0"/>
              <a:t>image</a:t>
            </a:r>
            <a:r>
              <a:rPr lang="de-DE" sz="1100" dirty="0" smtClean="0"/>
              <a:t> after </a:t>
            </a:r>
            <a:r>
              <a:rPr lang="de-DE" sz="1100" dirty="0" err="1" smtClean="0"/>
              <a:t>adjustment</a:t>
            </a:r>
            <a:r>
              <a:rPr lang="de-DE" sz="1100" dirty="0" smtClean="0"/>
              <a:t> check @ </a:t>
            </a:r>
            <a:r>
              <a:rPr lang="de-DE" sz="1100" dirty="0" err="1" smtClean="0"/>
              <a:t>of</a:t>
            </a:r>
            <a:r>
              <a:rPr lang="de-DE" sz="1100" dirty="0" smtClean="0"/>
              <a:t> </a:t>
            </a:r>
            <a:r>
              <a:rPr lang="de-DE" sz="1100" dirty="0" err="1" smtClean="0"/>
              <a:t>every</a:t>
            </a:r>
            <a:r>
              <a:rPr lang="de-DE" sz="1100" dirty="0" smtClean="0"/>
              <a:t> </a:t>
            </a:r>
            <a:r>
              <a:rPr lang="de-DE" sz="1100" dirty="0" err="1" smtClean="0"/>
              <a:t>single</a:t>
            </a:r>
            <a:r>
              <a:rPr lang="de-DE" sz="1100" dirty="0" smtClean="0"/>
              <a:t> </a:t>
            </a:r>
            <a:r>
              <a:rPr lang="de-DE" sz="1100" dirty="0" err="1" smtClean="0"/>
              <a:t>tee</a:t>
            </a:r>
            <a:r>
              <a:rPr lang="de-DE" sz="1100" dirty="0" smtClean="0"/>
              <a:t> </a:t>
            </a:r>
          </a:p>
          <a:p>
            <a:r>
              <a:rPr lang="de-DE" sz="1100" dirty="0" err="1" smtClean="0"/>
              <a:t>piece</a:t>
            </a:r>
            <a:r>
              <a:rPr lang="de-DE" sz="1100" dirty="0" smtClean="0"/>
              <a:t> </a:t>
            </a:r>
            <a:r>
              <a:rPr lang="de-DE" sz="1100" dirty="0" err="1" smtClean="0"/>
              <a:t>with</a:t>
            </a:r>
            <a:r>
              <a:rPr lang="de-DE" sz="1100" dirty="0" smtClean="0"/>
              <a:t> </a:t>
            </a:r>
            <a:r>
              <a:rPr lang="de-DE" sz="1100" dirty="0" err="1" smtClean="0"/>
              <a:t>laser</a:t>
            </a:r>
            <a:r>
              <a:rPr lang="de-DE" sz="1100" dirty="0" smtClean="0"/>
              <a:t> beam </a:t>
            </a:r>
            <a:r>
              <a:rPr lang="de-DE" sz="1100" dirty="0" err="1" smtClean="0"/>
              <a:t>itself</a:t>
            </a:r>
            <a:r>
              <a:rPr lang="de-DE" sz="1100" dirty="0" smtClean="0"/>
              <a:t>, 0831, </a:t>
            </a:r>
            <a:r>
              <a:rPr lang="de-DE" sz="1100" dirty="0" err="1" smtClean="0"/>
              <a:t>no</a:t>
            </a:r>
            <a:r>
              <a:rPr lang="de-DE" sz="1100" dirty="0" smtClean="0"/>
              <a:t> </a:t>
            </a:r>
            <a:r>
              <a:rPr lang="de-DE" sz="1100" dirty="0" err="1" smtClean="0"/>
              <a:t>target</a:t>
            </a:r>
            <a:r>
              <a:rPr lang="de-DE" sz="1100" dirty="0" smtClean="0"/>
              <a:t> </a:t>
            </a:r>
            <a:r>
              <a:rPr lang="de-DE" sz="1100" dirty="0" err="1" smtClean="0"/>
              <a:t>installed</a:t>
            </a:r>
            <a:endParaRPr lang="de-DE" sz="1100" dirty="0"/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0820" y="3484179"/>
            <a:ext cx="2880000" cy="2880000"/>
          </a:xfrm>
          <a:prstGeom prst="rect">
            <a:avLst/>
          </a:prstGeom>
        </p:spPr>
      </p:pic>
      <p:sp>
        <p:nvSpPr>
          <p:cNvPr id="18" name="Textfeld 17"/>
          <p:cNvSpPr txBox="1"/>
          <p:nvPr/>
        </p:nvSpPr>
        <p:spPr>
          <a:xfrm>
            <a:off x="3662377" y="3243802"/>
            <a:ext cx="2436886" cy="430887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de-DE" sz="1100" dirty="0" err="1" smtClean="0"/>
              <a:t>image</a:t>
            </a:r>
            <a:r>
              <a:rPr lang="de-DE" sz="1100" dirty="0" smtClean="0"/>
              <a:t> after </a:t>
            </a:r>
            <a:r>
              <a:rPr lang="de-DE" sz="1100" dirty="0" err="1" smtClean="0"/>
              <a:t>implementation</a:t>
            </a:r>
            <a:r>
              <a:rPr lang="de-DE" sz="1100" dirty="0" smtClean="0"/>
              <a:t> </a:t>
            </a:r>
            <a:r>
              <a:rPr lang="de-DE" sz="1100" dirty="0" err="1" smtClean="0"/>
              <a:t>of</a:t>
            </a:r>
            <a:r>
              <a:rPr lang="de-DE" sz="1100" dirty="0" smtClean="0"/>
              <a:t> </a:t>
            </a:r>
            <a:r>
              <a:rPr lang="de-DE" sz="1100" dirty="0" err="1" smtClean="0"/>
              <a:t>target</a:t>
            </a:r>
            <a:endParaRPr lang="de-DE" sz="1100" dirty="0" smtClean="0"/>
          </a:p>
          <a:p>
            <a:r>
              <a:rPr lang="de-DE" sz="1100" dirty="0" smtClean="0"/>
              <a:t> </a:t>
            </a:r>
            <a:r>
              <a:rPr lang="de-DE" sz="1100" dirty="0" err="1" smtClean="0"/>
              <a:t>frame</a:t>
            </a:r>
            <a:r>
              <a:rPr lang="de-DE" sz="1100" dirty="0" smtClean="0"/>
              <a:t>, </a:t>
            </a:r>
            <a:r>
              <a:rPr lang="de-DE" sz="1100" dirty="0" err="1" smtClean="0"/>
              <a:t>fine</a:t>
            </a:r>
            <a:r>
              <a:rPr lang="de-DE" sz="1100" dirty="0" smtClean="0"/>
              <a:t> </a:t>
            </a:r>
            <a:r>
              <a:rPr lang="de-DE" sz="1100" dirty="0" err="1" smtClean="0"/>
              <a:t>aligning</a:t>
            </a:r>
            <a:r>
              <a:rPr lang="de-DE" sz="1100" dirty="0" smtClean="0"/>
              <a:t> </a:t>
            </a:r>
            <a:r>
              <a:rPr lang="de-DE" sz="1100" dirty="0" err="1" smtClean="0"/>
              <a:t>the</a:t>
            </a:r>
            <a:r>
              <a:rPr lang="de-DE" sz="1100" dirty="0" smtClean="0"/>
              <a:t> </a:t>
            </a:r>
            <a:r>
              <a:rPr lang="de-DE" sz="1100" dirty="0" err="1" smtClean="0"/>
              <a:t>laser</a:t>
            </a:r>
            <a:endParaRPr lang="de-DE" sz="1100" dirty="0"/>
          </a:p>
        </p:txBody>
      </p:sp>
      <p:pic>
        <p:nvPicPr>
          <p:cNvPr id="12" name="Grafik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8972" y="3097924"/>
            <a:ext cx="2880000" cy="2880000"/>
          </a:xfrm>
          <a:prstGeom prst="rect">
            <a:avLst/>
          </a:prstGeom>
        </p:spPr>
      </p:pic>
      <p:sp>
        <p:nvSpPr>
          <p:cNvPr id="19" name="Textfeld 18"/>
          <p:cNvSpPr txBox="1"/>
          <p:nvPr/>
        </p:nvSpPr>
        <p:spPr>
          <a:xfrm>
            <a:off x="5550529" y="5780727"/>
            <a:ext cx="2436886" cy="430887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de-DE" sz="1100" dirty="0" err="1" smtClean="0"/>
              <a:t>image</a:t>
            </a:r>
            <a:r>
              <a:rPr lang="de-DE" sz="1100" dirty="0" smtClean="0"/>
              <a:t> after </a:t>
            </a:r>
            <a:r>
              <a:rPr lang="de-DE" sz="1100" dirty="0" err="1" smtClean="0"/>
              <a:t>implementation</a:t>
            </a:r>
            <a:r>
              <a:rPr lang="de-DE" sz="1100" dirty="0" smtClean="0"/>
              <a:t> </a:t>
            </a:r>
            <a:r>
              <a:rPr lang="de-DE" sz="1100" dirty="0" err="1" smtClean="0"/>
              <a:t>of</a:t>
            </a:r>
            <a:r>
              <a:rPr lang="de-DE" sz="1100" dirty="0" smtClean="0"/>
              <a:t> </a:t>
            </a:r>
            <a:r>
              <a:rPr lang="de-DE" sz="1100" dirty="0" err="1" smtClean="0"/>
              <a:t>target</a:t>
            </a:r>
            <a:endParaRPr lang="de-DE" sz="1100" dirty="0" smtClean="0"/>
          </a:p>
          <a:p>
            <a:r>
              <a:rPr lang="de-DE" sz="1100" dirty="0" smtClean="0"/>
              <a:t> </a:t>
            </a:r>
            <a:r>
              <a:rPr lang="de-DE" sz="1100" dirty="0" err="1" smtClean="0"/>
              <a:t>frame</a:t>
            </a:r>
            <a:r>
              <a:rPr lang="de-DE" sz="1100" dirty="0" smtClean="0"/>
              <a:t>, </a:t>
            </a:r>
            <a:r>
              <a:rPr lang="de-DE" sz="1100" dirty="0" err="1" smtClean="0"/>
              <a:t>fine</a:t>
            </a:r>
            <a:r>
              <a:rPr lang="de-DE" sz="1100" dirty="0" smtClean="0"/>
              <a:t> </a:t>
            </a:r>
            <a:r>
              <a:rPr lang="de-DE" sz="1100" dirty="0" err="1" smtClean="0"/>
              <a:t>alignment</a:t>
            </a:r>
            <a:r>
              <a:rPr lang="de-DE" sz="1100" dirty="0" smtClean="0"/>
              <a:t> </a:t>
            </a:r>
            <a:r>
              <a:rPr lang="de-DE" sz="1100" dirty="0" err="1" smtClean="0"/>
              <a:t>of</a:t>
            </a:r>
            <a:r>
              <a:rPr lang="de-DE" sz="1100" dirty="0" smtClean="0"/>
              <a:t> </a:t>
            </a:r>
            <a:r>
              <a:rPr lang="de-DE" sz="1100" dirty="0" err="1" smtClean="0"/>
              <a:t>laser</a:t>
            </a:r>
            <a:r>
              <a:rPr lang="de-DE" sz="1100" dirty="0" smtClean="0"/>
              <a:t> </a:t>
            </a:r>
            <a:r>
              <a:rPr lang="de-DE" sz="1100" dirty="0" err="1" smtClean="0"/>
              <a:t>done</a:t>
            </a:r>
            <a:endParaRPr lang="de-DE" sz="1100" dirty="0"/>
          </a:p>
        </p:txBody>
      </p:sp>
      <p:pic>
        <p:nvPicPr>
          <p:cNvPr id="23" name="Grafik 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5587" y="2308302"/>
            <a:ext cx="2880000" cy="2880000"/>
          </a:xfrm>
          <a:prstGeom prst="rect">
            <a:avLst/>
          </a:prstGeom>
        </p:spPr>
      </p:pic>
      <p:sp>
        <p:nvSpPr>
          <p:cNvPr id="20" name="Textfeld 19"/>
          <p:cNvSpPr txBox="1"/>
          <p:nvPr/>
        </p:nvSpPr>
        <p:spPr>
          <a:xfrm>
            <a:off x="6189900" y="2070548"/>
            <a:ext cx="2911374" cy="430887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de-DE" sz="1100" dirty="0" err="1" smtClean="0"/>
              <a:t>image</a:t>
            </a:r>
            <a:r>
              <a:rPr lang="de-DE" sz="1100" dirty="0" smtClean="0"/>
              <a:t> after </a:t>
            </a:r>
            <a:r>
              <a:rPr lang="de-DE" sz="1100" dirty="0" err="1" smtClean="0"/>
              <a:t>implementation</a:t>
            </a:r>
            <a:r>
              <a:rPr lang="de-DE" sz="1100" dirty="0" smtClean="0"/>
              <a:t> </a:t>
            </a:r>
            <a:r>
              <a:rPr lang="de-DE" sz="1100" dirty="0" err="1" smtClean="0"/>
              <a:t>of</a:t>
            </a:r>
            <a:r>
              <a:rPr lang="de-DE" sz="1100" dirty="0" smtClean="0"/>
              <a:t> </a:t>
            </a:r>
            <a:r>
              <a:rPr lang="de-DE" sz="1100" dirty="0" err="1" smtClean="0"/>
              <a:t>target</a:t>
            </a:r>
            <a:r>
              <a:rPr lang="de-DE" sz="1100" dirty="0" smtClean="0"/>
              <a:t> </a:t>
            </a:r>
            <a:r>
              <a:rPr lang="de-DE" sz="1100" dirty="0" err="1" smtClean="0"/>
              <a:t>frame</a:t>
            </a:r>
            <a:r>
              <a:rPr lang="de-DE" sz="1100" dirty="0" smtClean="0"/>
              <a:t>, </a:t>
            </a:r>
          </a:p>
          <a:p>
            <a:r>
              <a:rPr lang="de-DE" sz="1100" dirty="0" err="1" smtClean="0"/>
              <a:t>aligning</a:t>
            </a:r>
            <a:r>
              <a:rPr lang="de-DE" sz="1100" dirty="0" smtClean="0"/>
              <a:t> </a:t>
            </a:r>
            <a:r>
              <a:rPr lang="de-DE" sz="1100" dirty="0" err="1" smtClean="0"/>
              <a:t>target</a:t>
            </a:r>
            <a:r>
              <a:rPr lang="de-DE" sz="1100" dirty="0" smtClean="0"/>
              <a:t> </a:t>
            </a:r>
            <a:r>
              <a:rPr lang="de-DE" sz="1100" dirty="0" err="1" smtClean="0"/>
              <a:t>frame</a:t>
            </a:r>
            <a:r>
              <a:rPr lang="de-DE" sz="1100" dirty="0" smtClean="0"/>
              <a:t> </a:t>
            </a:r>
            <a:r>
              <a:rPr lang="de-DE" sz="1100" dirty="0" err="1" smtClean="0"/>
              <a:t>with</a:t>
            </a:r>
            <a:r>
              <a:rPr lang="de-DE" sz="1100" dirty="0" smtClean="0"/>
              <a:t> </a:t>
            </a:r>
            <a:r>
              <a:rPr lang="de-DE" sz="1100" dirty="0" err="1" smtClean="0"/>
              <a:t>camera</a:t>
            </a:r>
            <a:r>
              <a:rPr lang="de-DE" sz="1100" dirty="0" smtClean="0"/>
              <a:t> </a:t>
            </a:r>
            <a:r>
              <a:rPr lang="de-DE" sz="1100" dirty="0" err="1" smtClean="0"/>
              <a:t>image</a:t>
            </a:r>
            <a:endParaRPr lang="de-DE" sz="1100" dirty="0"/>
          </a:p>
        </p:txBody>
      </p:sp>
      <p:grpSp>
        <p:nvGrpSpPr>
          <p:cNvPr id="26" name="Gruppieren 25"/>
          <p:cNvGrpSpPr/>
          <p:nvPr/>
        </p:nvGrpSpPr>
        <p:grpSpPr>
          <a:xfrm>
            <a:off x="4384027" y="910725"/>
            <a:ext cx="4759973" cy="3438000"/>
            <a:chOff x="4377416" y="1015180"/>
            <a:chExt cx="4759973" cy="3438000"/>
          </a:xfrm>
        </p:grpSpPr>
        <p:pic>
          <p:nvPicPr>
            <p:cNvPr id="24" name="Grafik 23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77416" y="1015180"/>
              <a:ext cx="4759973" cy="3438000"/>
            </a:xfrm>
            <a:prstGeom prst="rect">
              <a:avLst/>
            </a:prstGeom>
          </p:spPr>
        </p:pic>
        <p:sp>
          <p:nvSpPr>
            <p:cNvPr id="25" name="Textfeld 24"/>
            <p:cNvSpPr txBox="1"/>
            <p:nvPr/>
          </p:nvSpPr>
          <p:spPr>
            <a:xfrm>
              <a:off x="5940785" y="1028015"/>
              <a:ext cx="2784737" cy="261610"/>
            </a:xfrm>
            <a:prstGeom prst="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de-DE" sz="1100" dirty="0" err="1" smtClean="0"/>
                <a:t>simulated</a:t>
              </a:r>
              <a:r>
                <a:rPr lang="de-DE" sz="1100" dirty="0" smtClean="0"/>
                <a:t> </a:t>
              </a:r>
              <a:r>
                <a:rPr lang="de-DE" sz="1100" dirty="0" err="1" smtClean="0"/>
                <a:t>image</a:t>
              </a:r>
              <a:r>
                <a:rPr lang="de-DE" sz="1100" dirty="0" smtClean="0"/>
                <a:t> </a:t>
              </a:r>
              <a:r>
                <a:rPr lang="de-DE" sz="1100" dirty="0" err="1" smtClean="0"/>
                <a:t>of</a:t>
              </a:r>
              <a:r>
                <a:rPr lang="de-DE" sz="1100" dirty="0" smtClean="0"/>
                <a:t> </a:t>
              </a:r>
              <a:r>
                <a:rPr lang="de-DE" sz="1100" dirty="0" err="1" smtClean="0"/>
                <a:t>target</a:t>
              </a:r>
              <a:r>
                <a:rPr lang="de-DE" sz="1100" dirty="0" smtClean="0"/>
                <a:t> box ‚9‘ @ 200m</a:t>
              </a:r>
              <a:endParaRPr lang="de-DE" sz="1100" dirty="0"/>
            </a:p>
          </p:txBody>
        </p:sp>
      </p:grpSp>
      <p:grpSp>
        <p:nvGrpSpPr>
          <p:cNvPr id="28" name="Gruppieren 27"/>
          <p:cNvGrpSpPr/>
          <p:nvPr/>
        </p:nvGrpSpPr>
        <p:grpSpPr>
          <a:xfrm>
            <a:off x="2457" y="823058"/>
            <a:ext cx="5757419" cy="3113230"/>
            <a:chOff x="2457" y="933420"/>
            <a:chExt cx="5757419" cy="3113230"/>
          </a:xfrm>
        </p:grpSpPr>
        <p:grpSp>
          <p:nvGrpSpPr>
            <p:cNvPr id="27" name="Gruppieren 26"/>
            <p:cNvGrpSpPr/>
            <p:nvPr/>
          </p:nvGrpSpPr>
          <p:grpSpPr>
            <a:xfrm>
              <a:off x="2457" y="1166650"/>
              <a:ext cx="5757419" cy="2880000"/>
              <a:chOff x="2457" y="1166650"/>
              <a:chExt cx="5757419" cy="2880000"/>
            </a:xfrm>
          </p:grpSpPr>
          <p:pic>
            <p:nvPicPr>
              <p:cNvPr id="5" name="Grafik 4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57" y="1166650"/>
                <a:ext cx="2880000" cy="2880000"/>
              </a:xfrm>
              <a:prstGeom prst="rect">
                <a:avLst/>
              </a:prstGeom>
            </p:spPr>
          </p:pic>
          <p:pic>
            <p:nvPicPr>
              <p:cNvPr id="6" name="Grafik 5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79876" y="1166650"/>
                <a:ext cx="2880000" cy="2880000"/>
              </a:xfrm>
              <a:prstGeom prst="rect">
                <a:avLst/>
              </a:prstGeom>
            </p:spPr>
          </p:pic>
        </p:grpSp>
        <p:sp>
          <p:nvSpPr>
            <p:cNvPr id="21" name="Textfeld 20"/>
            <p:cNvSpPr txBox="1"/>
            <p:nvPr/>
          </p:nvSpPr>
          <p:spPr>
            <a:xfrm>
              <a:off x="1425479" y="933420"/>
              <a:ext cx="2911374" cy="430887"/>
            </a:xfrm>
            <a:prstGeom prst="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pPr algn="ctr"/>
              <a:r>
                <a:rPr lang="de-DE" sz="1100" dirty="0" err="1" smtClean="0"/>
                <a:t>image</a:t>
              </a:r>
              <a:r>
                <a:rPr lang="de-DE" sz="1100" dirty="0" smtClean="0"/>
                <a:t> after </a:t>
              </a:r>
              <a:r>
                <a:rPr lang="de-DE" sz="1100" dirty="0" err="1" smtClean="0"/>
                <a:t>implementation</a:t>
              </a:r>
              <a:r>
                <a:rPr lang="de-DE" sz="1100" dirty="0" smtClean="0"/>
                <a:t> </a:t>
              </a:r>
              <a:r>
                <a:rPr lang="de-DE" sz="1100" dirty="0" err="1" smtClean="0"/>
                <a:t>of</a:t>
              </a:r>
              <a:r>
                <a:rPr lang="de-DE" sz="1100" dirty="0" smtClean="0"/>
                <a:t> </a:t>
              </a:r>
              <a:r>
                <a:rPr lang="de-DE" sz="1100" dirty="0" err="1" smtClean="0"/>
                <a:t>target</a:t>
              </a:r>
              <a:r>
                <a:rPr lang="de-DE" sz="1100" dirty="0" smtClean="0"/>
                <a:t> </a:t>
              </a:r>
              <a:r>
                <a:rPr lang="de-DE" sz="1100" dirty="0" err="1" smtClean="0"/>
                <a:t>frame</a:t>
              </a:r>
              <a:r>
                <a:rPr lang="de-DE" sz="1100" dirty="0" smtClean="0"/>
                <a:t>, </a:t>
              </a:r>
            </a:p>
            <a:p>
              <a:pPr algn="ctr"/>
              <a:r>
                <a:rPr lang="de-DE" sz="1100" dirty="0" smtClean="0"/>
                <a:t>(box 9), </a:t>
              </a:r>
              <a:r>
                <a:rPr lang="de-DE" sz="1100" dirty="0" err="1" smtClean="0"/>
                <a:t>varying</a:t>
              </a:r>
              <a:r>
                <a:rPr lang="de-DE" sz="1100" dirty="0" smtClean="0"/>
                <a:t> </a:t>
              </a:r>
              <a:r>
                <a:rPr lang="de-DE" sz="1100" dirty="0" err="1" smtClean="0"/>
                <a:t>the</a:t>
              </a:r>
              <a:r>
                <a:rPr lang="de-DE" sz="1100" dirty="0" smtClean="0"/>
                <a:t> </a:t>
              </a:r>
              <a:r>
                <a:rPr lang="de-DE" sz="1100" dirty="0" err="1" smtClean="0"/>
                <a:t>exposure</a:t>
              </a:r>
              <a:endParaRPr lang="de-DE" sz="1100" dirty="0"/>
            </a:p>
          </p:txBody>
        </p:sp>
      </p:grpSp>
      <p:sp>
        <p:nvSpPr>
          <p:cNvPr id="29" name="Textfeld 28"/>
          <p:cNvSpPr txBox="1"/>
          <p:nvPr/>
        </p:nvSpPr>
        <p:spPr>
          <a:xfrm>
            <a:off x="6110110" y="0"/>
            <a:ext cx="30270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Johannes </a:t>
            </a:r>
            <a:r>
              <a:rPr lang="de-DE" dirty="0" err="1" smtClean="0"/>
              <a:t>Prenting</a:t>
            </a:r>
            <a:r>
              <a:rPr lang="de-DE" dirty="0" smtClean="0"/>
              <a:t>, IWAA 2016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61119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SLRS Status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718520" y="1141354"/>
            <a:ext cx="3114688" cy="3950374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 smtClean="0"/>
              <a:t>All three SLRS are operational, measurements were done</a:t>
            </a:r>
          </a:p>
          <a:p>
            <a:r>
              <a:rPr lang="en-US" dirty="0" smtClean="0"/>
              <a:t>Preliminary network adjustment has been done</a:t>
            </a:r>
          </a:p>
          <a:p>
            <a:r>
              <a:rPr lang="en-US" dirty="0" smtClean="0"/>
              <a:t>Lasing was achieved at SASE1 with minimal movements of quadrupoles.</a:t>
            </a:r>
            <a:endParaRPr lang="en-US" dirty="0"/>
          </a:p>
        </p:txBody>
      </p:sp>
      <p:sp>
        <p:nvSpPr>
          <p:cNvPr id="41" name="Rechteck 40"/>
          <p:cNvSpPr/>
          <p:nvPr/>
        </p:nvSpPr>
        <p:spPr bwMode="auto">
          <a:xfrm>
            <a:off x="360000" y="1122462"/>
            <a:ext cx="136800" cy="387106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  <a:headEnd type="none" w="med" len="med"/>
            <a:tailEnd type="none" w="med" len="med"/>
          </a:ln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4" name="Gruppieren 3"/>
          <p:cNvGrpSpPr/>
          <p:nvPr/>
        </p:nvGrpSpPr>
        <p:grpSpPr>
          <a:xfrm>
            <a:off x="289641" y="966717"/>
            <a:ext cx="5358520" cy="3535578"/>
            <a:chOff x="324590" y="875099"/>
            <a:chExt cx="4355180" cy="2880000"/>
          </a:xfrm>
        </p:grpSpPr>
        <p:grpSp>
          <p:nvGrpSpPr>
            <p:cNvPr id="5" name="Gruppieren 4"/>
            <p:cNvGrpSpPr/>
            <p:nvPr/>
          </p:nvGrpSpPr>
          <p:grpSpPr>
            <a:xfrm>
              <a:off x="324590" y="875099"/>
              <a:ext cx="4355180" cy="2880000"/>
              <a:chOff x="4854412" y="3512586"/>
              <a:chExt cx="4355180" cy="2880000"/>
            </a:xfrm>
          </p:grpSpPr>
          <p:grpSp>
            <p:nvGrpSpPr>
              <p:cNvPr id="8" name="Gruppieren 7"/>
              <p:cNvGrpSpPr/>
              <p:nvPr/>
            </p:nvGrpSpPr>
            <p:grpSpPr>
              <a:xfrm>
                <a:off x="4854412" y="3512586"/>
                <a:ext cx="4173854" cy="2880000"/>
                <a:chOff x="5052532" y="3474486"/>
                <a:chExt cx="4173854" cy="2880000"/>
              </a:xfrm>
            </p:grpSpPr>
            <p:sp>
              <p:nvSpPr>
                <p:cNvPr id="11" name="Rechteck 10"/>
                <p:cNvSpPr/>
                <p:nvPr/>
              </p:nvSpPr>
              <p:spPr bwMode="auto">
                <a:xfrm>
                  <a:off x="6202680" y="3517900"/>
                  <a:ext cx="1684020" cy="398780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  <a:ex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342900" marR="0" indent="-342900" algn="l" defTabSz="914400" rtl="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F8B323"/>
                    </a:buClr>
                    <a:buSzTx/>
                    <a:buFont typeface="Wingdings" pitchFamily="2" charset="2"/>
                    <a:buChar char="n"/>
                    <a:tabLst/>
                  </a:pPr>
                  <a:endParaRPr kumimoji="0" lang="de-DE" sz="9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  <a:ea typeface="ＭＳ Ｐゴシック" charset="-128"/>
                  </a:endParaRPr>
                </a:p>
              </p:txBody>
            </p:sp>
            <p:sp>
              <p:nvSpPr>
                <p:cNvPr id="12" name="Textfeld 11"/>
                <p:cNvSpPr txBox="1"/>
                <p:nvPr/>
              </p:nvSpPr>
              <p:spPr>
                <a:xfrm>
                  <a:off x="5052532" y="3616741"/>
                  <a:ext cx="3869970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de-DE" sz="1400" b="1" dirty="0" smtClean="0"/>
                    <a:t>Distribution </a:t>
                  </a:r>
                  <a:r>
                    <a:rPr lang="de-DE" sz="1400" b="1" dirty="0" err="1" smtClean="0"/>
                    <a:t>of</a:t>
                  </a:r>
                  <a:r>
                    <a:rPr lang="de-DE" sz="1400" b="1" dirty="0" smtClean="0"/>
                    <a:t> SLRS </a:t>
                  </a:r>
                  <a:r>
                    <a:rPr lang="de-DE" sz="1400" b="1" dirty="0" err="1" smtClean="0"/>
                    <a:t>systems</a:t>
                  </a:r>
                  <a:r>
                    <a:rPr lang="de-DE" sz="1400" b="1" dirty="0" smtClean="0"/>
                    <a:t> in </a:t>
                  </a:r>
                  <a:r>
                    <a:rPr lang="de-DE" sz="1400" b="1" dirty="0" err="1" smtClean="0"/>
                    <a:t>the</a:t>
                  </a:r>
                  <a:r>
                    <a:rPr lang="de-DE" sz="1400" b="1" dirty="0" smtClean="0"/>
                    <a:t> XFEL</a:t>
                  </a:r>
                  <a:endParaRPr lang="de-DE" sz="1400" b="1" dirty="0"/>
                </a:p>
              </p:txBody>
            </p:sp>
            <p:grpSp>
              <p:nvGrpSpPr>
                <p:cNvPr id="13" name="Gruppieren 12"/>
                <p:cNvGrpSpPr>
                  <a:grpSpLocks noChangeAspect="1"/>
                </p:cNvGrpSpPr>
                <p:nvPr/>
              </p:nvGrpSpPr>
              <p:grpSpPr>
                <a:xfrm>
                  <a:off x="5152552" y="3474486"/>
                  <a:ext cx="4073834" cy="2880000"/>
                  <a:chOff x="1235164" y="1258049"/>
                  <a:chExt cx="7080251" cy="5005388"/>
                </a:xfrm>
              </p:grpSpPr>
              <p:pic>
                <p:nvPicPr>
                  <p:cNvPr id="14" name="Picture 5" descr="XFEL_Nomenklatur[1]_Seite_6"/>
                  <p:cNvPicPr>
                    <a:picLocks noChangeAspect="1" noChangeArrowheads="1"/>
                  </p:cNvPicPr>
                  <p:nvPr/>
                </p:nvPicPr>
                <p:blipFill>
                  <a:blip r:embed="rId2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1235164" y="1258049"/>
                    <a:ext cx="7080251" cy="5005388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grpSp>
                <p:nvGrpSpPr>
                  <p:cNvPr id="15" name="Gruppieren 14"/>
                  <p:cNvGrpSpPr/>
                  <p:nvPr/>
                </p:nvGrpSpPr>
                <p:grpSpPr>
                  <a:xfrm>
                    <a:off x="4558160" y="3091654"/>
                    <a:ext cx="2821404" cy="801444"/>
                    <a:chOff x="4558160" y="3091654"/>
                    <a:chExt cx="2821404" cy="801444"/>
                  </a:xfrm>
                </p:grpSpPr>
                <p:cxnSp>
                  <p:nvCxnSpPr>
                    <p:cNvPr id="16" name="Gerade Verbindung 2"/>
                    <p:cNvCxnSpPr>
                      <a:cxnSpLocks noChangeShapeType="1"/>
                    </p:cNvCxnSpPr>
                    <p:nvPr/>
                  </p:nvCxnSpPr>
                  <p:spPr bwMode="auto">
                    <a:xfrm flipV="1">
                      <a:off x="4941889" y="3455988"/>
                      <a:ext cx="965249" cy="209550"/>
                    </a:xfrm>
                    <a:prstGeom prst="line">
                      <a:avLst/>
                    </a:prstGeom>
                    <a:noFill/>
                    <a:ln w="19050" algn="ctr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</p:cxnSp>
                <p:cxnSp>
                  <p:nvCxnSpPr>
                    <p:cNvPr id="17" name="Gerade Verbindung 20"/>
                    <p:cNvCxnSpPr>
                      <a:cxnSpLocks noChangeShapeType="1"/>
                    </p:cNvCxnSpPr>
                    <p:nvPr/>
                  </p:nvCxnSpPr>
                  <p:spPr bwMode="auto">
                    <a:xfrm flipV="1">
                      <a:off x="4905376" y="3202390"/>
                      <a:ext cx="1081689" cy="382184"/>
                    </a:xfrm>
                    <a:prstGeom prst="line">
                      <a:avLst/>
                    </a:prstGeom>
                    <a:noFill/>
                    <a:ln w="19050" algn="ctr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</p:cxnSp>
                <p:cxnSp>
                  <p:nvCxnSpPr>
                    <p:cNvPr id="18" name="Gerade Verbindung 17"/>
                    <p:cNvCxnSpPr>
                      <a:cxnSpLocks noChangeShapeType="1"/>
                    </p:cNvCxnSpPr>
                    <p:nvPr/>
                  </p:nvCxnSpPr>
                  <p:spPr bwMode="auto">
                    <a:xfrm flipV="1">
                      <a:off x="6053139" y="3279758"/>
                      <a:ext cx="820769" cy="176230"/>
                    </a:xfrm>
                    <a:prstGeom prst="line">
                      <a:avLst/>
                    </a:prstGeom>
                    <a:noFill/>
                    <a:ln w="19050" algn="ctr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</p:cxnSp>
                <p:sp>
                  <p:nvSpPr>
                    <p:cNvPr id="19" name="Textfeld 7"/>
                    <p:cNvSpPr txBox="1">
                      <a:spLocks noChangeArrowheads="1"/>
                    </p:cNvSpPr>
                    <p:nvPr/>
                  </p:nvSpPr>
                  <p:spPr bwMode="auto">
                    <a:xfrm rot="20852846">
                      <a:off x="4586265" y="3518662"/>
                      <a:ext cx="1477132" cy="37443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>
                      <a:spAutoFit/>
                    </a:bodyPr>
                    <a:lstStyle>
                      <a:lvl1pPr algn="ctr" eaLnBrk="0" hangingPunct="0"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algn="ctr" eaLnBrk="0" hangingPunct="0"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algn="ctr" eaLnBrk="0" hangingPunct="0"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algn="ctr" eaLnBrk="0" hangingPunct="0"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algn="ctr" eaLnBrk="0" hangingPunct="0"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de-DE" sz="800" b="1" dirty="0">
                          <a:solidFill>
                            <a:srgbClr val="FF0000"/>
                          </a:solidFill>
                        </a:rPr>
                        <a:t>SASE1: </a:t>
                      </a:r>
                      <a:r>
                        <a:rPr lang="de-DE" sz="800" b="1" dirty="0" smtClean="0">
                          <a:solidFill>
                            <a:srgbClr val="FF0000"/>
                          </a:solidFill>
                        </a:rPr>
                        <a:t>482m</a:t>
                      </a:r>
                      <a:endParaRPr lang="de-DE" sz="800" b="1" dirty="0">
                        <a:solidFill>
                          <a:srgbClr val="FF0000"/>
                        </a:solidFill>
                      </a:endParaRPr>
                    </a:p>
                  </p:txBody>
                </p:sp>
                <p:sp>
                  <p:nvSpPr>
                    <p:cNvPr id="20" name="Textfeld 27"/>
                    <p:cNvSpPr txBox="1">
                      <a:spLocks noChangeArrowheads="1"/>
                    </p:cNvSpPr>
                    <p:nvPr/>
                  </p:nvSpPr>
                  <p:spPr bwMode="auto">
                    <a:xfrm rot="20561941">
                      <a:off x="4558160" y="3091654"/>
                      <a:ext cx="1521789" cy="37443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square">
                      <a:spAutoFit/>
                    </a:bodyPr>
                    <a:lstStyle>
                      <a:lvl1pPr algn="ctr" eaLnBrk="0" hangingPunct="0"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algn="ctr" eaLnBrk="0" hangingPunct="0"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algn="ctr" eaLnBrk="0" hangingPunct="0"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algn="ctr" eaLnBrk="0" hangingPunct="0"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algn="ctr" eaLnBrk="0" hangingPunct="0"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de-DE" sz="800" b="1" dirty="0">
                          <a:solidFill>
                            <a:srgbClr val="FF0000"/>
                          </a:solidFill>
                        </a:rPr>
                        <a:t>SASE2: </a:t>
                      </a:r>
                      <a:r>
                        <a:rPr lang="de-DE" sz="800" b="1" dirty="0" smtClean="0">
                          <a:solidFill>
                            <a:srgbClr val="FF0000"/>
                          </a:solidFill>
                        </a:rPr>
                        <a:t>530m</a:t>
                      </a:r>
                      <a:endParaRPr lang="de-DE" sz="800" b="1" dirty="0">
                        <a:solidFill>
                          <a:srgbClr val="FF0000"/>
                        </a:solidFill>
                      </a:endParaRPr>
                    </a:p>
                  </p:txBody>
                </p:sp>
                <p:sp>
                  <p:nvSpPr>
                    <p:cNvPr id="21" name="Textfeld 29"/>
                    <p:cNvSpPr txBox="1">
                      <a:spLocks noChangeArrowheads="1"/>
                    </p:cNvSpPr>
                    <p:nvPr/>
                  </p:nvSpPr>
                  <p:spPr bwMode="auto">
                    <a:xfrm rot="21003062">
                      <a:off x="5802133" y="3282870"/>
                      <a:ext cx="1577431" cy="374438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>
                      <a:spAutoFit/>
                    </a:bodyPr>
                    <a:lstStyle>
                      <a:lvl1pPr algn="ctr" eaLnBrk="0" hangingPunct="0"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algn="ctr" eaLnBrk="0" hangingPunct="0"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algn="ctr" eaLnBrk="0" hangingPunct="0"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algn="ctr" eaLnBrk="0" hangingPunct="0"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algn="ctr" eaLnBrk="0" hangingPunct="0"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de-DE" sz="800" b="1" dirty="0" smtClean="0">
                          <a:solidFill>
                            <a:srgbClr val="FF0000"/>
                          </a:solidFill>
                        </a:rPr>
                        <a:t>  SASE3</a:t>
                      </a:r>
                      <a:r>
                        <a:rPr lang="de-DE" sz="800" b="1" dirty="0">
                          <a:solidFill>
                            <a:srgbClr val="FF0000"/>
                          </a:solidFill>
                        </a:rPr>
                        <a:t>: </a:t>
                      </a:r>
                      <a:r>
                        <a:rPr lang="de-DE" sz="800" b="1" dirty="0" smtClean="0">
                          <a:solidFill>
                            <a:srgbClr val="FF0000"/>
                          </a:solidFill>
                        </a:rPr>
                        <a:t>434m</a:t>
                      </a:r>
                      <a:endParaRPr lang="de-DE" sz="800" b="1" dirty="0">
                        <a:solidFill>
                          <a:srgbClr val="FF0000"/>
                        </a:solidFill>
                      </a:endParaRPr>
                    </a:p>
                  </p:txBody>
                </p:sp>
              </p:grpSp>
            </p:grpSp>
          </p:grpSp>
          <p:sp>
            <p:nvSpPr>
              <p:cNvPr id="9" name="Rechteck 8"/>
              <p:cNvSpPr/>
              <p:nvPr/>
            </p:nvSpPr>
            <p:spPr bwMode="auto">
              <a:xfrm>
                <a:off x="6189432" y="3632090"/>
                <a:ext cx="1666843" cy="246599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342900" marR="0" indent="-34290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F8B323"/>
                  </a:buClr>
                  <a:buSzTx/>
                  <a:buFont typeface="Wingdings" pitchFamily="2" charset="2"/>
                  <a:buChar char="n"/>
                  <a:tabLst/>
                </a:pPr>
                <a:endParaRPr kumimoji="0" lang="de-DE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charset="-128"/>
                </a:endParaRPr>
              </a:p>
            </p:txBody>
          </p:sp>
          <p:sp>
            <p:nvSpPr>
              <p:cNvPr id="10" name="Textfeld 9"/>
              <p:cNvSpPr txBox="1"/>
              <p:nvPr/>
            </p:nvSpPr>
            <p:spPr>
              <a:xfrm>
                <a:off x="4854412" y="3639452"/>
                <a:ext cx="4355180" cy="275778"/>
              </a:xfrm>
              <a:prstGeom prst="rect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1600" dirty="0" smtClean="0">
                    <a:solidFill>
                      <a:srgbClr val="004070"/>
                    </a:solidFill>
                  </a:rPr>
                  <a:t> </a:t>
                </a:r>
                <a:r>
                  <a:rPr lang="de-DE" sz="1600" dirty="0" smtClean="0">
                    <a:solidFill>
                      <a:schemeClr val="bg1"/>
                    </a:solidFill>
                  </a:rPr>
                  <a:t>Distribution </a:t>
                </a:r>
                <a:r>
                  <a:rPr lang="de-DE" sz="1600" dirty="0" err="1" smtClean="0">
                    <a:solidFill>
                      <a:schemeClr val="bg1"/>
                    </a:solidFill>
                  </a:rPr>
                  <a:t>of</a:t>
                </a:r>
                <a:r>
                  <a:rPr lang="de-DE" sz="1600" dirty="0" smtClean="0">
                    <a:solidFill>
                      <a:schemeClr val="bg1"/>
                    </a:solidFill>
                  </a:rPr>
                  <a:t> SLR-Systems in XFEL Tunnels</a:t>
                </a:r>
                <a:endParaRPr lang="de-DE" sz="1600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6" name="Rechteck 5"/>
            <p:cNvSpPr/>
            <p:nvPr/>
          </p:nvSpPr>
          <p:spPr bwMode="auto">
            <a:xfrm>
              <a:off x="2461527" y="2908738"/>
              <a:ext cx="579038" cy="630621"/>
            </a:xfrm>
            <a:prstGeom prst="rect">
              <a:avLst/>
            </a:prstGeom>
            <a:ln>
              <a:headEnd type="none" w="med" len="med"/>
              <a:tailEnd type="none" w="med" len="med"/>
            </a:ln>
            <a:extLst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7" name="Rechteck 6"/>
            <p:cNvSpPr/>
            <p:nvPr/>
          </p:nvSpPr>
          <p:spPr bwMode="auto">
            <a:xfrm>
              <a:off x="3586655" y="3460531"/>
              <a:ext cx="911789" cy="294568"/>
            </a:xfrm>
            <a:prstGeom prst="rect">
              <a:avLst/>
            </a:prstGeom>
            <a:ln>
              <a:headEnd type="none" w="med" len="med"/>
              <a:tailEnd type="none" w="med" len="med"/>
            </a:ln>
            <a:extLst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40" name="Inhaltsplatzhalter 2"/>
          <p:cNvSpPr txBox="1">
            <a:spLocks/>
          </p:cNvSpPr>
          <p:nvPr/>
        </p:nvSpPr>
        <p:spPr bwMode="auto">
          <a:xfrm>
            <a:off x="270102" y="4066361"/>
            <a:ext cx="5297559" cy="1578439"/>
          </a:xfrm>
          <a:prstGeom prst="rect">
            <a:avLst/>
          </a:prstGeom>
          <a:ln/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65113" indent="-265113" algn="l" rtl="0" fontAlgn="base">
              <a:spcBef>
                <a:spcPct val="0"/>
              </a:spcBef>
              <a:spcAft>
                <a:spcPct val="50000"/>
              </a:spcAft>
              <a:buClr>
                <a:srgbClr val="F28E00"/>
              </a:buClr>
              <a:buFont typeface="Arial Black" pitchFamily="34" charset="0"/>
              <a:buChar char="&gt;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8650" indent="-184150" algn="l" rtl="0" fontAlgn="base">
              <a:spcBef>
                <a:spcPct val="0"/>
              </a:spcBef>
              <a:spcAft>
                <a:spcPct val="50000"/>
              </a:spcAft>
              <a:buClr>
                <a:schemeClr val="bg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2pPr>
            <a:lvl3pPr marL="1236663" indent="-228600" algn="l" rtl="0" fontAlgn="base">
              <a:spcBef>
                <a:spcPct val="0"/>
              </a:spcBef>
              <a:spcAft>
                <a:spcPct val="0"/>
              </a:spcAft>
              <a:buClr>
                <a:srgbClr val="FF9900"/>
              </a:buClr>
              <a:buFont typeface="Arial Black" pitchFamily="34" charset="0"/>
              <a:defRPr sz="1200">
                <a:solidFill>
                  <a:schemeClr val="tx1"/>
                </a:solidFill>
                <a:latin typeface="+mn-lt"/>
              </a:defRPr>
            </a:lvl3pPr>
            <a:lvl4pPr marL="1644650" indent="-228600" algn="l" rtl="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/>
            <a:r>
              <a:rPr lang="en-US" kern="0" dirty="0" smtClean="0"/>
              <a:t>Tunnel network has to be re-measured while simultaneously collecting SLRS data</a:t>
            </a:r>
          </a:p>
          <a:p>
            <a:pPr eaLnBrk="1" hangingPunct="1"/>
            <a:r>
              <a:rPr lang="en-US" kern="0" dirty="0" smtClean="0"/>
              <a:t>SLRS corrections are applied to the laser tracker and levelling network</a:t>
            </a:r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2226990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Simulation of XFEL network chunk (600m</a:t>
            </a:r>
            <a:r>
              <a:rPr lang="en-US" dirty="0" smtClean="0"/>
              <a:t>) – with SLRS</a:t>
            </a:r>
            <a:endParaRPr lang="en-US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4000" y="2636798"/>
            <a:ext cx="4800000" cy="36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Inhaltsplatzhalter 2"/>
          <p:cNvSpPr>
            <a:spLocks noGrp="1"/>
          </p:cNvSpPr>
          <p:nvPr>
            <p:ph idx="1"/>
          </p:nvPr>
        </p:nvSpPr>
        <p:spPr>
          <a:xfrm>
            <a:off x="282575" y="977901"/>
            <a:ext cx="8520113" cy="1318899"/>
          </a:xfrm>
        </p:spPr>
        <p:txBody>
          <a:bodyPr/>
          <a:lstStyle/>
          <a:p>
            <a:r>
              <a:rPr lang="en-US" dirty="0" smtClean="0"/>
              <a:t>Accuracy requirement – 0.5mm per 600m in horizontal and height – is fulfilled</a:t>
            </a:r>
          </a:p>
          <a:p>
            <a:r>
              <a:rPr lang="en-US" dirty="0" smtClean="0"/>
              <a:t>Simulation: relative error (P=99%) is up to 0.4mm in horizontal</a:t>
            </a:r>
          </a:p>
          <a:p>
            <a:r>
              <a:rPr lang="en-US" dirty="0"/>
              <a:t>Refraction: systematic error is </a:t>
            </a:r>
            <a:r>
              <a:rPr lang="en-US" dirty="0" smtClean="0"/>
              <a:t>greatly reduced </a:t>
            </a:r>
            <a:r>
              <a:rPr lang="en-US" dirty="0"/>
              <a:t>due to vacuum </a:t>
            </a:r>
            <a:r>
              <a:rPr lang="en-US" dirty="0" smtClean="0"/>
              <a:t>tube (1mbar)</a:t>
            </a:r>
            <a:endParaRPr lang="en-US" dirty="0"/>
          </a:p>
          <a:p>
            <a:endParaRPr lang="en-US" dirty="0" smtClean="0"/>
          </a:p>
        </p:txBody>
      </p:sp>
      <p:sp>
        <p:nvSpPr>
          <p:cNvPr id="7" name="Inhaltsplatzhalter 2"/>
          <p:cNvSpPr txBox="1">
            <a:spLocks/>
          </p:cNvSpPr>
          <p:nvPr/>
        </p:nvSpPr>
        <p:spPr bwMode="auto">
          <a:xfrm>
            <a:off x="276575" y="1879898"/>
            <a:ext cx="4260056" cy="3284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65113" indent="-265113" algn="l" rtl="0" fontAlgn="base">
              <a:spcBef>
                <a:spcPct val="0"/>
              </a:spcBef>
              <a:spcAft>
                <a:spcPct val="50000"/>
              </a:spcAft>
              <a:buClr>
                <a:srgbClr val="F28E00"/>
              </a:buClr>
              <a:buFont typeface="Arial Black" pitchFamily="34" charset="0"/>
              <a:buChar char="&gt;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8650" indent="-184150" algn="l" rtl="0" fontAlgn="base">
              <a:spcBef>
                <a:spcPct val="0"/>
              </a:spcBef>
              <a:spcAft>
                <a:spcPct val="50000"/>
              </a:spcAft>
              <a:buClr>
                <a:schemeClr val="bg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2pPr>
            <a:lvl3pPr marL="1236663" indent="-228600" algn="l" rtl="0" fontAlgn="base">
              <a:spcBef>
                <a:spcPct val="0"/>
              </a:spcBef>
              <a:spcAft>
                <a:spcPct val="0"/>
              </a:spcAft>
              <a:buClr>
                <a:srgbClr val="FF9900"/>
              </a:buClr>
              <a:buFont typeface="Arial Black" pitchFamily="34" charset="0"/>
              <a:defRPr sz="1200">
                <a:solidFill>
                  <a:schemeClr val="tx1"/>
                </a:solidFill>
                <a:latin typeface="+mn-lt"/>
              </a:defRPr>
            </a:lvl3pPr>
            <a:lvl4pPr marL="1644650" indent="-228600" algn="l" rtl="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/>
            <a:endParaRPr lang="en-US" kern="0" dirty="0" smtClean="0"/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36798"/>
            <a:ext cx="4800000" cy="36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feld 4"/>
          <p:cNvSpPr txBox="1"/>
          <p:nvPr/>
        </p:nvSpPr>
        <p:spPr>
          <a:xfrm>
            <a:off x="3029100" y="5330380"/>
            <a:ext cx="4494900" cy="954107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Simulation of free tunnel network without  / with SLRS</a:t>
            </a:r>
            <a:br>
              <a:rPr lang="en-US" sz="1400" dirty="0" smtClean="0"/>
            </a:br>
            <a:r>
              <a:rPr lang="en-US" sz="1400" dirty="0" smtClean="0"/>
              <a:t>L=600m, ellipses 50:1</a:t>
            </a:r>
            <a:br>
              <a:rPr lang="en-US" sz="1400" dirty="0" smtClean="0"/>
            </a:br>
            <a:r>
              <a:rPr lang="en-US" sz="1400" dirty="0" smtClean="0"/>
              <a:t>black: point error ellipses </a:t>
            </a:r>
            <a:br>
              <a:rPr lang="en-US" sz="1400" dirty="0" smtClean="0"/>
            </a:br>
            <a:r>
              <a:rPr lang="en-US" sz="1400" dirty="0" smtClean="0"/>
              <a:t>red: relative error ellipses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824966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SLRS &amp; network adjustment</a:t>
            </a:r>
            <a:endParaRPr lang="en-US" dirty="0"/>
          </a:p>
        </p:txBody>
      </p:sp>
      <p:cxnSp>
        <p:nvCxnSpPr>
          <p:cNvPr id="5" name="Gerade Verbindung 4"/>
          <p:cNvCxnSpPr/>
          <p:nvPr/>
        </p:nvCxnSpPr>
        <p:spPr bwMode="auto">
          <a:xfrm>
            <a:off x="554636" y="2360951"/>
            <a:ext cx="7952282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" name="Textfeld 6"/>
          <p:cNvSpPr txBox="1"/>
          <p:nvPr/>
        </p:nvSpPr>
        <p:spPr>
          <a:xfrm>
            <a:off x="356505" y="2502748"/>
            <a:ext cx="3962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</a:t>
            </a:r>
            <a:r>
              <a:rPr lang="en-US" baseline="-25000" dirty="0" smtClean="0"/>
              <a:t>1</a:t>
            </a:r>
            <a:endParaRPr lang="en-US" baseline="-25000" dirty="0"/>
          </a:p>
        </p:txBody>
      </p:sp>
      <p:sp>
        <p:nvSpPr>
          <p:cNvPr id="8" name="Textfeld 7"/>
          <p:cNvSpPr txBox="1"/>
          <p:nvPr/>
        </p:nvSpPr>
        <p:spPr>
          <a:xfrm>
            <a:off x="4052308" y="1609328"/>
            <a:ext cx="3513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</a:t>
            </a:r>
            <a:r>
              <a:rPr lang="en-US" baseline="-25000" dirty="0"/>
              <a:t>i</a:t>
            </a:r>
          </a:p>
        </p:txBody>
      </p:sp>
      <p:sp>
        <p:nvSpPr>
          <p:cNvPr id="13" name="Textfeld 12"/>
          <p:cNvSpPr txBox="1"/>
          <p:nvPr/>
        </p:nvSpPr>
        <p:spPr>
          <a:xfrm>
            <a:off x="8308787" y="2502748"/>
            <a:ext cx="3962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P</a:t>
            </a:r>
            <a:r>
              <a:rPr lang="en-US" baseline="-25000" dirty="0" err="1"/>
              <a:t>n</a:t>
            </a:r>
            <a:endParaRPr lang="en-US" baseline="-25000" dirty="0"/>
          </a:p>
        </p:txBody>
      </p:sp>
      <p:sp>
        <p:nvSpPr>
          <p:cNvPr id="15" name="Textfeld 14"/>
          <p:cNvSpPr txBox="1"/>
          <p:nvPr/>
        </p:nvSpPr>
        <p:spPr>
          <a:xfrm>
            <a:off x="411007" y="2169541"/>
            <a:ext cx="2872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</a:t>
            </a:r>
            <a:endParaRPr lang="en-US" dirty="0"/>
          </a:p>
        </p:txBody>
      </p:sp>
      <p:sp>
        <p:nvSpPr>
          <p:cNvPr id="16" name="Textfeld 15"/>
          <p:cNvSpPr txBox="1"/>
          <p:nvPr/>
        </p:nvSpPr>
        <p:spPr>
          <a:xfrm>
            <a:off x="4116428" y="1807177"/>
            <a:ext cx="2872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</a:t>
            </a:r>
            <a:endParaRPr lang="en-US" dirty="0"/>
          </a:p>
        </p:txBody>
      </p:sp>
      <p:sp>
        <p:nvSpPr>
          <p:cNvPr id="17" name="Textfeld 16"/>
          <p:cNvSpPr txBox="1"/>
          <p:nvPr/>
        </p:nvSpPr>
        <p:spPr>
          <a:xfrm>
            <a:off x="8363289" y="2169538"/>
            <a:ext cx="2872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</a:t>
            </a:r>
            <a:endParaRPr lang="en-US" dirty="0"/>
          </a:p>
        </p:txBody>
      </p:sp>
      <p:cxnSp>
        <p:nvCxnSpPr>
          <p:cNvPr id="19" name="Gerade Verbindung 18"/>
          <p:cNvCxnSpPr/>
          <p:nvPr/>
        </p:nvCxnSpPr>
        <p:spPr bwMode="auto">
          <a:xfrm>
            <a:off x="4259705" y="2007407"/>
            <a:ext cx="0" cy="346049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1" name="Bogen 20"/>
          <p:cNvSpPr/>
          <p:nvPr/>
        </p:nvSpPr>
        <p:spPr bwMode="auto">
          <a:xfrm>
            <a:off x="4108527" y="2199832"/>
            <a:ext cx="309797" cy="307911"/>
          </a:xfrm>
          <a:prstGeom prst="arc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hteck 21"/>
              <p:cNvSpPr/>
              <p:nvPr/>
            </p:nvSpPr>
            <p:spPr>
              <a:xfrm>
                <a:off x="554636" y="3529997"/>
                <a:ext cx="8004748" cy="196226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indent="0">
                  <a:buNone/>
                </a:pPr>
                <a:r>
                  <a:rPr lang="en-US" dirty="0" smtClean="0"/>
                  <a:t>n : number of SLRS measurements → n-2 constraints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/>
                            <a:ea typeface="Cambria Math"/>
                          </a:rPr>
                          <m:t>𝜑</m:t>
                        </m:r>
                      </m:e>
                      <m:sub>
                        <m:r>
                          <a:rPr lang="de-DE" i="1">
                            <a:latin typeface="Cambria Math"/>
                          </a:rPr>
                          <m:t>2</m:t>
                        </m:r>
                      </m:sub>
                    </m:sSub>
                    <m:d>
                      <m:dPr>
                        <m:ctrlPr>
                          <a:rPr lang="de-DE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de-DE" i="1">
                            <a:latin typeface="Cambria Math"/>
                          </a:rPr>
                          <m:t>𝑋</m:t>
                        </m:r>
                      </m:e>
                    </m:d>
                    <m:r>
                      <a:rPr lang="de-DE" i="1" smtClean="0">
                        <a:latin typeface="Cambria Math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de-DE" i="1" smtClean="0">
                            <a:latin typeface="Cambria Math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de-DE" i="1" smtClean="0">
                                <a:latin typeface="Cambria Math"/>
                              </a:rPr>
                            </m:ctrlPr>
                          </m:mPr>
                          <m:mr>
                            <m:e>
                              <m:sSub>
                                <m:sSubPr>
                                  <m:ctrlPr>
                                    <a:rPr lang="de-DE" i="1" smtClean="0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de-DE" b="0" i="1" smtClean="0">
                                      <a:latin typeface="Cambria Math"/>
                                    </a:rPr>
                                    <m:t>𝑑</m:t>
                                  </m:r>
                                </m:e>
                                <m:sub>
                                  <m:r>
                                    <a:rPr lang="de-DE" b="0" i="1" smtClean="0">
                                      <a:latin typeface="Cambria Math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r>
                                <a:rPr lang="de-DE" i="1">
                                  <a:latin typeface="Cambria Math"/>
                                </a:rPr>
                                <m:t>⋮</m:t>
                              </m:r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de-DE" i="1" smtClean="0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de-DE" b="0" i="1" smtClean="0">
                                      <a:latin typeface="Cambria Math"/>
                                    </a:rPr>
                                    <m:t>𝑑</m:t>
                                  </m:r>
                                </m:e>
                                <m:sub>
                                  <m:r>
                                    <a:rPr lang="de-DE" b="0" i="1" smtClean="0">
                                      <a:latin typeface="Cambria Math"/>
                                    </a:rPr>
                                    <m:t>𝑛</m:t>
                                  </m:r>
                                  <m:r>
                                    <a:rPr lang="de-DE" b="0" i="1" smtClean="0">
                                      <a:latin typeface="Cambria Math"/>
                                    </a:rPr>
                                    <m:t>−1</m:t>
                                  </m:r>
                                </m:sub>
                              </m:sSub>
                            </m:e>
                          </m:mr>
                        </m:m>
                      </m:e>
                    </m:d>
                    <m:r>
                      <a:rPr lang="de-DE" b="0" i="1" smtClean="0">
                        <a:latin typeface="Cambria Math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de-DE" i="1" smtClean="0">
                            <a:latin typeface="Cambria Math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de-DE" i="1">
                                <a:latin typeface="Cambria Math"/>
                              </a:rPr>
                            </m:ctrlPr>
                          </m:eqArrPr>
                          <m:e>
                            <m:f>
                              <m:fPr>
                                <m:ctrlPr>
                                  <a:rPr lang="de-DE" i="1">
                                    <a:latin typeface="Cambria Math"/>
                                  </a:rPr>
                                </m:ctrlPr>
                              </m:fPr>
                              <m:num>
                                <m:d>
                                  <m:dPr>
                                    <m:begChr m:val="|"/>
                                    <m:endChr m:val="|"/>
                                    <m:ctrlPr>
                                      <a:rPr lang="de-DE" i="1">
                                        <a:latin typeface="Cambria Math"/>
                                      </a:rPr>
                                    </m:ctrlPr>
                                  </m:dPr>
                                  <m:e>
                                    <m:d>
                                      <m:dPr>
                                        <m:ctrlPr>
                                          <a:rPr lang="de-DE" i="1">
                                            <a:latin typeface="Cambria Math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de-DE" i="1">
                                                <a:latin typeface="Cambria Math"/>
                                              </a:rPr>
                                            </m:ctrlPr>
                                          </m:sSubPr>
                                          <m:e>
                                            <m:acc>
                                              <m:accPr>
                                                <m:chr m:val="⃑"/>
                                                <m:ctrlPr>
                                                  <a:rPr lang="de-DE" i="1">
                                                    <a:latin typeface="Cambria Math"/>
                                                  </a:rPr>
                                                </m:ctrlPr>
                                              </m:accPr>
                                              <m:e>
                                                <m:r>
                                                  <a:rPr lang="de-DE" i="1">
                                                    <a:latin typeface="Cambria Math"/>
                                                  </a:rPr>
                                                  <m:t>𝑃</m:t>
                                                </m:r>
                                              </m:e>
                                            </m:acc>
                                          </m:e>
                                          <m:sub>
                                            <m:r>
                                              <a:rPr lang="de-DE" i="1">
                                                <a:latin typeface="Cambria Math"/>
                                              </a:rPr>
                                              <m:t>2</m:t>
                                            </m:r>
                                          </m:sub>
                                        </m:sSub>
                                        <m:r>
                                          <a:rPr lang="de-DE" i="1">
                                            <a:latin typeface="Cambria Math"/>
                                          </a:rPr>
                                          <m:t>−</m:t>
                                        </m:r>
                                        <m:sSub>
                                          <m:sSubPr>
                                            <m:ctrlPr>
                                              <a:rPr lang="de-DE" i="1">
                                                <a:latin typeface="Cambria Math"/>
                                              </a:rPr>
                                            </m:ctrlPr>
                                          </m:sSubPr>
                                          <m:e>
                                            <m:acc>
                                              <m:accPr>
                                                <m:chr m:val="⃑"/>
                                                <m:ctrlPr>
                                                  <a:rPr lang="de-DE" i="1">
                                                    <a:latin typeface="Cambria Math"/>
                                                  </a:rPr>
                                                </m:ctrlPr>
                                              </m:accPr>
                                              <m:e>
                                                <m:r>
                                                  <a:rPr lang="de-DE" i="1">
                                                    <a:latin typeface="Cambria Math"/>
                                                  </a:rPr>
                                                  <m:t>𝑃</m:t>
                                                </m:r>
                                              </m:e>
                                            </m:acc>
                                          </m:e>
                                          <m:sub>
                                            <m:r>
                                              <a:rPr lang="de-DE" i="1">
                                                <a:latin typeface="Cambria Math"/>
                                              </a:rPr>
                                              <m:t>1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  <m:r>
                                      <a:rPr lang="de-DE" i="1">
                                        <a:latin typeface="Cambria Math"/>
                                        <a:ea typeface="Cambria Math"/>
                                      </a:rPr>
                                      <m:t>×</m:t>
                                    </m:r>
                                    <m:d>
                                      <m:dPr>
                                        <m:ctrlPr>
                                          <a:rPr lang="de-DE" i="1">
                                            <a:latin typeface="Cambria Math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de-DE" i="1">
                                                <a:latin typeface="Cambria Math"/>
                                              </a:rPr>
                                            </m:ctrlPr>
                                          </m:sSubPr>
                                          <m:e>
                                            <m:acc>
                                              <m:accPr>
                                                <m:chr m:val="⃑"/>
                                                <m:ctrlPr>
                                                  <a:rPr lang="de-DE" i="1">
                                                    <a:latin typeface="Cambria Math"/>
                                                  </a:rPr>
                                                </m:ctrlPr>
                                              </m:accPr>
                                              <m:e>
                                                <m:r>
                                                  <a:rPr lang="de-DE" i="1">
                                                    <a:latin typeface="Cambria Math"/>
                                                  </a:rPr>
                                                  <m:t>𝑃</m:t>
                                                </m:r>
                                              </m:e>
                                            </m:acc>
                                          </m:e>
                                          <m:sub>
                                            <m:r>
                                              <a:rPr lang="de-DE" i="1">
                                                <a:latin typeface="Cambria Math"/>
                                              </a:rPr>
                                              <m:t>𝑛</m:t>
                                            </m:r>
                                          </m:sub>
                                        </m:sSub>
                                        <m:r>
                                          <a:rPr lang="de-DE" i="1">
                                            <a:latin typeface="Cambria Math"/>
                                          </a:rPr>
                                          <m:t>−</m:t>
                                        </m:r>
                                        <m:sSub>
                                          <m:sSubPr>
                                            <m:ctrlPr>
                                              <a:rPr lang="de-DE" i="1">
                                                <a:latin typeface="Cambria Math"/>
                                              </a:rPr>
                                            </m:ctrlPr>
                                          </m:sSubPr>
                                          <m:e>
                                            <m:acc>
                                              <m:accPr>
                                                <m:chr m:val="⃑"/>
                                                <m:ctrlPr>
                                                  <a:rPr lang="de-DE" i="1">
                                                    <a:latin typeface="Cambria Math"/>
                                                  </a:rPr>
                                                </m:ctrlPr>
                                              </m:accPr>
                                              <m:e>
                                                <m:r>
                                                  <a:rPr lang="de-DE" i="1">
                                                    <a:latin typeface="Cambria Math"/>
                                                  </a:rPr>
                                                  <m:t>𝑃</m:t>
                                                </m:r>
                                              </m:e>
                                            </m:acc>
                                          </m:e>
                                          <m:sub>
                                            <m:r>
                                              <a:rPr lang="de-DE" i="1">
                                                <a:latin typeface="Cambria Math"/>
                                              </a:rPr>
                                              <m:t>1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</m:e>
                                </m:d>
                              </m:num>
                              <m:den>
                                <m:d>
                                  <m:dPr>
                                    <m:begChr m:val="|"/>
                                    <m:endChr m:val="|"/>
                                    <m:ctrlPr>
                                      <a:rPr lang="de-DE" i="1">
                                        <a:latin typeface="Cambria Math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de-DE" i="1"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acc>
                                          <m:accPr>
                                            <m:chr m:val="⃑"/>
                                            <m:ctrlPr>
                                              <a:rPr lang="de-DE" i="1">
                                                <a:latin typeface="Cambria Math"/>
                                              </a:rPr>
                                            </m:ctrlPr>
                                          </m:accPr>
                                          <m:e>
                                            <m:r>
                                              <a:rPr lang="de-DE" i="1">
                                                <a:latin typeface="Cambria Math"/>
                                              </a:rPr>
                                              <m:t>𝑃</m:t>
                                            </m:r>
                                          </m:e>
                                        </m:acc>
                                      </m:e>
                                      <m:sub>
                                        <m:r>
                                          <a:rPr lang="de-DE" i="1">
                                            <a:latin typeface="Cambria Math"/>
                                          </a:rPr>
                                          <m:t>𝑛</m:t>
                                        </m:r>
                                      </m:sub>
                                    </m:sSub>
                                    <m:r>
                                      <a:rPr lang="de-DE" i="1">
                                        <a:latin typeface="Cambria Math"/>
                                      </a:rPr>
                                      <m:t>−</m:t>
                                    </m:r>
                                    <m:sSub>
                                      <m:sSubPr>
                                        <m:ctrlPr>
                                          <a:rPr lang="de-DE" i="1"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acc>
                                          <m:accPr>
                                            <m:chr m:val="⃑"/>
                                            <m:ctrlPr>
                                              <a:rPr lang="de-DE" i="1">
                                                <a:latin typeface="Cambria Math"/>
                                              </a:rPr>
                                            </m:ctrlPr>
                                          </m:accPr>
                                          <m:e>
                                            <m:r>
                                              <a:rPr lang="de-DE" i="1">
                                                <a:latin typeface="Cambria Math"/>
                                              </a:rPr>
                                              <m:t>𝑃</m:t>
                                            </m:r>
                                          </m:e>
                                        </m:acc>
                                      </m:e>
                                      <m:sub>
                                        <m:r>
                                          <a:rPr lang="de-DE" i="1">
                                            <a:latin typeface="Cambria Math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e>
                                </m:d>
                              </m:den>
                            </m:f>
                          </m:e>
                          <m:e>
                            <m:r>
                              <a:rPr lang="de-DE" i="1">
                                <a:latin typeface="Cambria Math"/>
                              </a:rPr>
                              <m:t>⋮</m:t>
                            </m:r>
                          </m:e>
                          <m:e>
                            <m:f>
                              <m:fPr>
                                <m:ctrlPr>
                                  <a:rPr lang="de-DE" i="1">
                                    <a:latin typeface="Cambria Math"/>
                                  </a:rPr>
                                </m:ctrlPr>
                              </m:fPr>
                              <m:num>
                                <m:d>
                                  <m:dPr>
                                    <m:begChr m:val="|"/>
                                    <m:endChr m:val="|"/>
                                    <m:ctrlPr>
                                      <a:rPr lang="de-DE" i="1">
                                        <a:latin typeface="Cambria Math"/>
                                      </a:rPr>
                                    </m:ctrlPr>
                                  </m:dPr>
                                  <m:e>
                                    <m:d>
                                      <m:dPr>
                                        <m:ctrlPr>
                                          <a:rPr lang="de-DE" i="1">
                                            <a:latin typeface="Cambria Math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de-DE" i="1">
                                                <a:latin typeface="Cambria Math"/>
                                              </a:rPr>
                                            </m:ctrlPr>
                                          </m:sSubPr>
                                          <m:e>
                                            <m:acc>
                                              <m:accPr>
                                                <m:chr m:val="⃑"/>
                                                <m:ctrlPr>
                                                  <a:rPr lang="de-DE" i="1">
                                                    <a:latin typeface="Cambria Math"/>
                                                  </a:rPr>
                                                </m:ctrlPr>
                                              </m:accPr>
                                              <m:e>
                                                <m:r>
                                                  <a:rPr lang="de-DE" i="1">
                                                    <a:latin typeface="Cambria Math"/>
                                                  </a:rPr>
                                                  <m:t>𝑃</m:t>
                                                </m:r>
                                              </m:e>
                                            </m:acc>
                                          </m:e>
                                          <m:sub>
                                            <m:r>
                                              <a:rPr lang="de-DE" i="1">
                                                <a:latin typeface="Cambria Math"/>
                                              </a:rPr>
                                              <m:t>𝑛</m:t>
                                            </m:r>
                                            <m:r>
                                              <a:rPr lang="de-DE" i="1">
                                                <a:latin typeface="Cambria Math"/>
                                              </a:rPr>
                                              <m:t>−1</m:t>
                                            </m:r>
                                          </m:sub>
                                        </m:sSub>
                                        <m:r>
                                          <a:rPr lang="de-DE" i="1">
                                            <a:latin typeface="Cambria Math"/>
                                          </a:rPr>
                                          <m:t>−</m:t>
                                        </m:r>
                                        <m:sSub>
                                          <m:sSubPr>
                                            <m:ctrlPr>
                                              <a:rPr lang="de-DE" i="1">
                                                <a:latin typeface="Cambria Math"/>
                                              </a:rPr>
                                            </m:ctrlPr>
                                          </m:sSubPr>
                                          <m:e>
                                            <m:acc>
                                              <m:accPr>
                                                <m:chr m:val="⃑"/>
                                                <m:ctrlPr>
                                                  <a:rPr lang="de-DE" i="1">
                                                    <a:latin typeface="Cambria Math"/>
                                                  </a:rPr>
                                                </m:ctrlPr>
                                              </m:accPr>
                                              <m:e>
                                                <m:r>
                                                  <a:rPr lang="de-DE" i="1">
                                                    <a:latin typeface="Cambria Math"/>
                                                  </a:rPr>
                                                  <m:t>𝑃</m:t>
                                                </m:r>
                                              </m:e>
                                            </m:acc>
                                          </m:e>
                                          <m:sub>
                                            <m:r>
                                              <a:rPr lang="de-DE" i="1">
                                                <a:latin typeface="Cambria Math"/>
                                              </a:rPr>
                                              <m:t>1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  <m:r>
                                      <a:rPr lang="de-DE" i="1">
                                        <a:latin typeface="Cambria Math"/>
                                        <a:ea typeface="Cambria Math"/>
                                      </a:rPr>
                                      <m:t>×</m:t>
                                    </m:r>
                                    <m:d>
                                      <m:dPr>
                                        <m:ctrlPr>
                                          <a:rPr lang="de-DE" i="1">
                                            <a:latin typeface="Cambria Math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de-DE" i="1">
                                                <a:latin typeface="Cambria Math"/>
                                              </a:rPr>
                                            </m:ctrlPr>
                                          </m:sSubPr>
                                          <m:e>
                                            <m:acc>
                                              <m:accPr>
                                                <m:chr m:val="⃑"/>
                                                <m:ctrlPr>
                                                  <a:rPr lang="de-DE" i="1">
                                                    <a:latin typeface="Cambria Math"/>
                                                  </a:rPr>
                                                </m:ctrlPr>
                                              </m:accPr>
                                              <m:e>
                                                <m:r>
                                                  <a:rPr lang="de-DE" i="1">
                                                    <a:latin typeface="Cambria Math"/>
                                                  </a:rPr>
                                                  <m:t>𝑃</m:t>
                                                </m:r>
                                              </m:e>
                                            </m:acc>
                                          </m:e>
                                          <m:sub>
                                            <m:r>
                                              <a:rPr lang="de-DE" i="1">
                                                <a:latin typeface="Cambria Math"/>
                                              </a:rPr>
                                              <m:t>𝑛</m:t>
                                            </m:r>
                                          </m:sub>
                                        </m:sSub>
                                        <m:r>
                                          <a:rPr lang="de-DE" i="1">
                                            <a:latin typeface="Cambria Math"/>
                                          </a:rPr>
                                          <m:t>−</m:t>
                                        </m:r>
                                        <m:sSub>
                                          <m:sSubPr>
                                            <m:ctrlPr>
                                              <a:rPr lang="de-DE" i="1">
                                                <a:latin typeface="Cambria Math"/>
                                              </a:rPr>
                                            </m:ctrlPr>
                                          </m:sSubPr>
                                          <m:e>
                                            <m:acc>
                                              <m:accPr>
                                                <m:chr m:val="⃑"/>
                                                <m:ctrlPr>
                                                  <a:rPr lang="de-DE" i="1">
                                                    <a:latin typeface="Cambria Math"/>
                                                  </a:rPr>
                                                </m:ctrlPr>
                                              </m:accPr>
                                              <m:e>
                                                <m:r>
                                                  <a:rPr lang="de-DE" i="1">
                                                    <a:latin typeface="Cambria Math"/>
                                                  </a:rPr>
                                                  <m:t>𝑃</m:t>
                                                </m:r>
                                              </m:e>
                                            </m:acc>
                                          </m:e>
                                          <m:sub>
                                            <m:r>
                                              <a:rPr lang="de-DE" i="1">
                                                <a:latin typeface="Cambria Math"/>
                                              </a:rPr>
                                              <m:t>1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</m:e>
                                </m:d>
                              </m:num>
                              <m:den>
                                <m:d>
                                  <m:dPr>
                                    <m:begChr m:val="|"/>
                                    <m:endChr m:val="|"/>
                                    <m:ctrlPr>
                                      <a:rPr lang="de-DE" i="1">
                                        <a:latin typeface="Cambria Math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de-DE" i="1"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acc>
                                          <m:accPr>
                                            <m:chr m:val="⃑"/>
                                            <m:ctrlPr>
                                              <a:rPr lang="de-DE" i="1">
                                                <a:latin typeface="Cambria Math"/>
                                              </a:rPr>
                                            </m:ctrlPr>
                                          </m:accPr>
                                          <m:e>
                                            <m:r>
                                              <a:rPr lang="de-DE" i="1">
                                                <a:latin typeface="Cambria Math"/>
                                              </a:rPr>
                                              <m:t>𝑃</m:t>
                                            </m:r>
                                          </m:e>
                                        </m:acc>
                                      </m:e>
                                      <m:sub>
                                        <m:r>
                                          <a:rPr lang="de-DE" i="1">
                                            <a:latin typeface="Cambria Math"/>
                                          </a:rPr>
                                          <m:t>𝑛</m:t>
                                        </m:r>
                                      </m:sub>
                                    </m:sSub>
                                    <m:r>
                                      <a:rPr lang="de-DE" i="1">
                                        <a:latin typeface="Cambria Math"/>
                                      </a:rPr>
                                      <m:t>−</m:t>
                                    </m:r>
                                    <m:sSub>
                                      <m:sSubPr>
                                        <m:ctrlPr>
                                          <a:rPr lang="de-DE" i="1"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acc>
                                          <m:accPr>
                                            <m:chr m:val="⃑"/>
                                            <m:ctrlPr>
                                              <a:rPr lang="de-DE" i="1">
                                                <a:latin typeface="Cambria Math"/>
                                              </a:rPr>
                                            </m:ctrlPr>
                                          </m:accPr>
                                          <m:e>
                                            <m:r>
                                              <a:rPr lang="de-DE" i="1">
                                                <a:latin typeface="Cambria Math"/>
                                              </a:rPr>
                                              <m:t>𝑃</m:t>
                                            </m:r>
                                          </m:e>
                                        </m:acc>
                                      </m:e>
                                      <m:sub>
                                        <m:r>
                                          <a:rPr lang="de-DE" i="1">
                                            <a:latin typeface="Cambria Math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e>
                                </m:d>
                              </m:den>
                            </m:f>
                          </m:e>
                        </m:eqArr>
                      </m:e>
                    </m:d>
                    <m:r>
                      <a:rPr lang="de-DE" i="1">
                        <a:latin typeface="Cambria Math"/>
                      </a:rPr>
                      <m:t>=0</m:t>
                    </m:r>
                    <m:r>
                      <a:rPr lang="de-DE" i="1">
                        <a:latin typeface="Cambria Math"/>
                        <a:ea typeface="Cambria Math"/>
                      </a:rPr>
                      <m:t>→</m:t>
                    </m:r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/>
                            <a:ea typeface="Cambria Math"/>
                          </a:rPr>
                          <m:t>𝜑</m:t>
                        </m:r>
                      </m:e>
                      <m:sub>
                        <m:r>
                          <a:rPr lang="de-DE" i="1">
                            <a:latin typeface="Cambria Math"/>
                          </a:rPr>
                          <m:t>2</m:t>
                        </m:r>
                      </m:sub>
                    </m:sSub>
                    <m:d>
                      <m:dPr>
                        <m:ctrlPr>
                          <a:rPr lang="de-DE" i="1">
                            <a:latin typeface="Cambria Math"/>
                          </a:rPr>
                        </m:ctrlPr>
                      </m:dPr>
                      <m:e>
                        <m:r>
                          <a:rPr lang="de-DE" i="1">
                            <a:latin typeface="Cambria Math"/>
                          </a:rPr>
                          <m:t>𝑋</m:t>
                        </m:r>
                      </m:e>
                    </m:d>
                    <m:r>
                      <a:rPr lang="de-DE" i="1">
                        <a:latin typeface="Cambria Math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de-DE" i="1">
                            <a:latin typeface="Cambria Math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de-DE" i="1">
                                <a:latin typeface="Cambria Math"/>
                              </a:rPr>
                            </m:ctrlPr>
                          </m:eqArrPr>
                          <m:e>
                            <m:d>
                              <m:dPr>
                                <m:begChr m:val="|"/>
                                <m:endChr m:val="|"/>
                                <m:ctrlPr>
                                  <a:rPr lang="de-DE" i="1">
                                    <a:latin typeface="Cambria Math"/>
                                  </a:rPr>
                                </m:ctrlPr>
                              </m:dPr>
                              <m:e>
                                <m:d>
                                  <m:dPr>
                                    <m:ctrlPr>
                                      <a:rPr lang="de-DE" i="1">
                                        <a:latin typeface="Cambria Math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de-DE" i="1"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acc>
                                          <m:accPr>
                                            <m:chr m:val="⃑"/>
                                            <m:ctrlPr>
                                              <a:rPr lang="de-DE" i="1">
                                                <a:latin typeface="Cambria Math"/>
                                              </a:rPr>
                                            </m:ctrlPr>
                                          </m:accPr>
                                          <m:e>
                                            <m:r>
                                              <a:rPr lang="de-DE" i="1">
                                                <a:latin typeface="Cambria Math"/>
                                              </a:rPr>
                                              <m:t>𝑃</m:t>
                                            </m:r>
                                          </m:e>
                                        </m:acc>
                                      </m:e>
                                      <m:sub>
                                        <m:r>
                                          <a:rPr lang="de-DE" i="1">
                                            <a:latin typeface="Cambria Math"/>
                                          </a:rPr>
                                          <m:t>2</m:t>
                                        </m:r>
                                      </m:sub>
                                    </m:sSub>
                                    <m:r>
                                      <a:rPr lang="de-DE" i="1">
                                        <a:latin typeface="Cambria Math"/>
                                      </a:rPr>
                                      <m:t>−</m:t>
                                    </m:r>
                                    <m:sSub>
                                      <m:sSubPr>
                                        <m:ctrlPr>
                                          <a:rPr lang="de-DE" i="1"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acc>
                                          <m:accPr>
                                            <m:chr m:val="⃑"/>
                                            <m:ctrlPr>
                                              <a:rPr lang="de-DE" i="1">
                                                <a:latin typeface="Cambria Math"/>
                                              </a:rPr>
                                            </m:ctrlPr>
                                          </m:accPr>
                                          <m:e>
                                            <m:r>
                                              <a:rPr lang="de-DE" i="1">
                                                <a:latin typeface="Cambria Math"/>
                                              </a:rPr>
                                              <m:t>𝑃</m:t>
                                            </m:r>
                                          </m:e>
                                        </m:acc>
                                      </m:e>
                                      <m:sub>
                                        <m:r>
                                          <a:rPr lang="de-DE" i="1">
                                            <a:latin typeface="Cambria Math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e>
                                </m:d>
                                <m:r>
                                  <a:rPr lang="de-DE" i="1">
                                    <a:latin typeface="Cambria Math"/>
                                    <a:ea typeface="Cambria Math"/>
                                  </a:rPr>
                                  <m:t>×</m:t>
                                </m:r>
                                <m:d>
                                  <m:dPr>
                                    <m:ctrlPr>
                                      <a:rPr lang="de-DE" i="1">
                                        <a:latin typeface="Cambria Math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de-DE" i="1"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acc>
                                          <m:accPr>
                                            <m:chr m:val="⃑"/>
                                            <m:ctrlPr>
                                              <a:rPr lang="de-DE" i="1">
                                                <a:latin typeface="Cambria Math"/>
                                              </a:rPr>
                                            </m:ctrlPr>
                                          </m:accPr>
                                          <m:e>
                                            <m:r>
                                              <a:rPr lang="de-DE" i="1">
                                                <a:latin typeface="Cambria Math"/>
                                              </a:rPr>
                                              <m:t>𝑃</m:t>
                                            </m:r>
                                          </m:e>
                                        </m:acc>
                                      </m:e>
                                      <m:sub>
                                        <m:r>
                                          <a:rPr lang="de-DE" i="1">
                                            <a:latin typeface="Cambria Math"/>
                                          </a:rPr>
                                          <m:t>𝑛</m:t>
                                        </m:r>
                                      </m:sub>
                                    </m:sSub>
                                    <m:r>
                                      <a:rPr lang="de-DE" i="1">
                                        <a:latin typeface="Cambria Math"/>
                                      </a:rPr>
                                      <m:t>−</m:t>
                                    </m:r>
                                    <m:sSub>
                                      <m:sSubPr>
                                        <m:ctrlPr>
                                          <a:rPr lang="de-DE" i="1"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acc>
                                          <m:accPr>
                                            <m:chr m:val="⃑"/>
                                            <m:ctrlPr>
                                              <a:rPr lang="de-DE" i="1">
                                                <a:latin typeface="Cambria Math"/>
                                              </a:rPr>
                                            </m:ctrlPr>
                                          </m:accPr>
                                          <m:e>
                                            <m:r>
                                              <a:rPr lang="de-DE" i="1">
                                                <a:latin typeface="Cambria Math"/>
                                              </a:rPr>
                                              <m:t>𝑃</m:t>
                                            </m:r>
                                          </m:e>
                                        </m:acc>
                                      </m:e>
                                      <m:sub>
                                        <m:r>
                                          <a:rPr lang="de-DE" i="1">
                                            <a:latin typeface="Cambria Math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</m:d>
                          </m:e>
                          <m:e>
                            <m:r>
                              <a:rPr lang="de-DE" i="1">
                                <a:latin typeface="Cambria Math"/>
                              </a:rPr>
                              <m:t>⋮</m:t>
                            </m:r>
                          </m:e>
                          <m:e>
                            <m:d>
                              <m:dPr>
                                <m:begChr m:val="|"/>
                                <m:endChr m:val="|"/>
                                <m:ctrlPr>
                                  <a:rPr lang="de-DE" i="1">
                                    <a:latin typeface="Cambria Math"/>
                                  </a:rPr>
                                </m:ctrlPr>
                              </m:dPr>
                              <m:e>
                                <m:d>
                                  <m:dPr>
                                    <m:ctrlPr>
                                      <a:rPr lang="de-DE" i="1">
                                        <a:latin typeface="Cambria Math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de-DE" i="1"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acc>
                                          <m:accPr>
                                            <m:chr m:val="⃑"/>
                                            <m:ctrlPr>
                                              <a:rPr lang="de-DE" i="1">
                                                <a:latin typeface="Cambria Math"/>
                                              </a:rPr>
                                            </m:ctrlPr>
                                          </m:accPr>
                                          <m:e>
                                            <m:r>
                                              <a:rPr lang="de-DE" i="1">
                                                <a:latin typeface="Cambria Math"/>
                                              </a:rPr>
                                              <m:t>𝑃</m:t>
                                            </m:r>
                                          </m:e>
                                        </m:acc>
                                      </m:e>
                                      <m:sub>
                                        <m:r>
                                          <a:rPr lang="de-DE" i="1">
                                            <a:latin typeface="Cambria Math"/>
                                          </a:rPr>
                                          <m:t>𝑛</m:t>
                                        </m:r>
                                        <m:r>
                                          <a:rPr lang="de-DE" i="1">
                                            <a:latin typeface="Cambria Math"/>
                                          </a:rPr>
                                          <m:t>−1</m:t>
                                        </m:r>
                                      </m:sub>
                                    </m:sSub>
                                    <m:r>
                                      <a:rPr lang="de-DE" i="1">
                                        <a:latin typeface="Cambria Math"/>
                                      </a:rPr>
                                      <m:t>−</m:t>
                                    </m:r>
                                    <m:sSub>
                                      <m:sSubPr>
                                        <m:ctrlPr>
                                          <a:rPr lang="de-DE" i="1"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acc>
                                          <m:accPr>
                                            <m:chr m:val="⃑"/>
                                            <m:ctrlPr>
                                              <a:rPr lang="de-DE" i="1">
                                                <a:latin typeface="Cambria Math"/>
                                              </a:rPr>
                                            </m:ctrlPr>
                                          </m:accPr>
                                          <m:e>
                                            <m:r>
                                              <a:rPr lang="de-DE" i="1">
                                                <a:latin typeface="Cambria Math"/>
                                              </a:rPr>
                                              <m:t>𝑃</m:t>
                                            </m:r>
                                          </m:e>
                                        </m:acc>
                                      </m:e>
                                      <m:sub>
                                        <m:r>
                                          <a:rPr lang="de-DE" i="1">
                                            <a:latin typeface="Cambria Math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e>
                                </m:d>
                                <m:r>
                                  <a:rPr lang="de-DE" i="1">
                                    <a:latin typeface="Cambria Math"/>
                                    <a:ea typeface="Cambria Math"/>
                                  </a:rPr>
                                  <m:t>×</m:t>
                                </m:r>
                                <m:d>
                                  <m:dPr>
                                    <m:ctrlPr>
                                      <a:rPr lang="de-DE" i="1">
                                        <a:latin typeface="Cambria Math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de-DE" i="1"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acc>
                                          <m:accPr>
                                            <m:chr m:val="⃑"/>
                                            <m:ctrlPr>
                                              <a:rPr lang="de-DE" i="1">
                                                <a:latin typeface="Cambria Math"/>
                                              </a:rPr>
                                            </m:ctrlPr>
                                          </m:accPr>
                                          <m:e>
                                            <m:r>
                                              <a:rPr lang="de-DE" i="1">
                                                <a:latin typeface="Cambria Math"/>
                                              </a:rPr>
                                              <m:t>𝑃</m:t>
                                            </m:r>
                                          </m:e>
                                        </m:acc>
                                      </m:e>
                                      <m:sub>
                                        <m:r>
                                          <a:rPr lang="de-DE" i="1">
                                            <a:latin typeface="Cambria Math"/>
                                          </a:rPr>
                                          <m:t>𝑛</m:t>
                                        </m:r>
                                      </m:sub>
                                    </m:sSub>
                                    <m:r>
                                      <a:rPr lang="de-DE" i="1">
                                        <a:latin typeface="Cambria Math"/>
                                      </a:rPr>
                                      <m:t>−</m:t>
                                    </m:r>
                                    <m:sSub>
                                      <m:sSubPr>
                                        <m:ctrlPr>
                                          <a:rPr lang="de-DE" i="1"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acc>
                                          <m:accPr>
                                            <m:chr m:val="⃑"/>
                                            <m:ctrlPr>
                                              <a:rPr lang="de-DE" i="1">
                                                <a:latin typeface="Cambria Math"/>
                                              </a:rPr>
                                            </m:ctrlPr>
                                          </m:accPr>
                                          <m:e>
                                            <m:r>
                                              <a:rPr lang="de-DE" i="1">
                                                <a:latin typeface="Cambria Math"/>
                                              </a:rPr>
                                              <m:t>𝑃</m:t>
                                            </m:r>
                                          </m:e>
                                        </m:acc>
                                      </m:e>
                                      <m:sub>
                                        <m:r>
                                          <a:rPr lang="de-DE" i="1">
                                            <a:latin typeface="Cambria Math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</m:d>
                          </m:e>
                        </m:eqArr>
                      </m:e>
                    </m:d>
                    <m:r>
                      <a:rPr lang="de-DE" i="1">
                        <a:latin typeface="Cambria Math"/>
                      </a:rPr>
                      <m:t>=0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2" name="Rechteck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4636" y="3529997"/>
                <a:ext cx="8004748" cy="1962268"/>
              </a:xfrm>
              <a:prstGeom prst="rect">
                <a:avLst/>
              </a:prstGeom>
              <a:blipFill rotWithShape="1">
                <a:blip r:embed="rId2"/>
                <a:stretch>
                  <a:fillRect l="-457" t="-9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3" name="Gerade Verbindung 22"/>
          <p:cNvCxnSpPr/>
          <p:nvPr/>
        </p:nvCxnSpPr>
        <p:spPr bwMode="auto">
          <a:xfrm>
            <a:off x="6428260" y="1807177"/>
            <a:ext cx="0" cy="541284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4" name="Bogen 23"/>
          <p:cNvSpPr/>
          <p:nvPr/>
        </p:nvSpPr>
        <p:spPr bwMode="auto">
          <a:xfrm>
            <a:off x="6277082" y="2194837"/>
            <a:ext cx="309797" cy="307911"/>
          </a:xfrm>
          <a:prstGeom prst="arc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26" name="Gerade Verbindung 25"/>
          <p:cNvCxnSpPr/>
          <p:nvPr/>
        </p:nvCxnSpPr>
        <p:spPr bwMode="auto">
          <a:xfrm>
            <a:off x="2236033" y="2360951"/>
            <a:ext cx="0" cy="346049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7" name="Bogen 26"/>
          <p:cNvSpPr/>
          <p:nvPr/>
        </p:nvSpPr>
        <p:spPr bwMode="auto">
          <a:xfrm rot="10800000">
            <a:off x="2072363" y="2208276"/>
            <a:ext cx="309797" cy="307911"/>
          </a:xfrm>
          <a:prstGeom prst="arc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9" name="Textfeld 28"/>
          <p:cNvSpPr txBox="1"/>
          <p:nvPr/>
        </p:nvSpPr>
        <p:spPr>
          <a:xfrm>
            <a:off x="2091812" y="2530259"/>
            <a:ext cx="2872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</a:t>
            </a:r>
            <a:endParaRPr lang="en-US" dirty="0"/>
          </a:p>
        </p:txBody>
      </p:sp>
      <p:sp>
        <p:nvSpPr>
          <p:cNvPr id="30" name="Textfeld 29"/>
          <p:cNvSpPr txBox="1"/>
          <p:nvPr/>
        </p:nvSpPr>
        <p:spPr>
          <a:xfrm>
            <a:off x="6285603" y="1609328"/>
            <a:ext cx="2872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</a:t>
            </a:r>
            <a:endParaRPr lang="en-US" dirty="0"/>
          </a:p>
        </p:txBody>
      </p:sp>
      <p:sp>
        <p:nvSpPr>
          <p:cNvPr id="31" name="Textfeld 30"/>
          <p:cNvSpPr txBox="1"/>
          <p:nvPr/>
        </p:nvSpPr>
        <p:spPr>
          <a:xfrm>
            <a:off x="2037902" y="2777565"/>
            <a:ext cx="3962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</a:t>
            </a:r>
            <a:r>
              <a:rPr lang="en-US" baseline="-25000" dirty="0" smtClean="0"/>
              <a:t>2</a:t>
            </a:r>
            <a:endParaRPr lang="en-US" baseline="-25000" dirty="0"/>
          </a:p>
        </p:txBody>
      </p:sp>
      <p:sp>
        <p:nvSpPr>
          <p:cNvPr id="32" name="Textfeld 31"/>
          <p:cNvSpPr txBox="1"/>
          <p:nvPr/>
        </p:nvSpPr>
        <p:spPr>
          <a:xfrm>
            <a:off x="6170016" y="1372595"/>
            <a:ext cx="5164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</a:t>
            </a:r>
            <a:r>
              <a:rPr lang="en-US" baseline="-25000" dirty="0" smtClean="0"/>
              <a:t>n-1</a:t>
            </a:r>
            <a:endParaRPr lang="en-US" baseline="-25000" dirty="0"/>
          </a:p>
        </p:txBody>
      </p:sp>
      <p:sp>
        <p:nvSpPr>
          <p:cNvPr id="33" name="Textfeld 32"/>
          <p:cNvSpPr txBox="1"/>
          <p:nvPr/>
        </p:nvSpPr>
        <p:spPr>
          <a:xfrm>
            <a:off x="2247254" y="2379050"/>
            <a:ext cx="3738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</a:t>
            </a:r>
            <a:r>
              <a:rPr lang="en-US" baseline="-25000" dirty="0" smtClean="0"/>
              <a:t>2</a:t>
            </a:r>
            <a:endParaRPr lang="en-US" baseline="-25000" dirty="0"/>
          </a:p>
        </p:txBody>
      </p:sp>
      <p:sp>
        <p:nvSpPr>
          <p:cNvPr id="34" name="Textfeld 33"/>
          <p:cNvSpPr txBox="1"/>
          <p:nvPr/>
        </p:nvSpPr>
        <p:spPr>
          <a:xfrm>
            <a:off x="3899061" y="1974206"/>
            <a:ext cx="3289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</a:t>
            </a:r>
            <a:r>
              <a:rPr lang="en-US" baseline="-25000" dirty="0"/>
              <a:t>i</a:t>
            </a:r>
          </a:p>
        </p:txBody>
      </p:sp>
      <p:sp>
        <p:nvSpPr>
          <p:cNvPr id="35" name="Textfeld 34"/>
          <p:cNvSpPr txBox="1"/>
          <p:nvPr/>
        </p:nvSpPr>
        <p:spPr>
          <a:xfrm>
            <a:off x="5981988" y="1917902"/>
            <a:ext cx="4940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</a:t>
            </a:r>
            <a:r>
              <a:rPr lang="en-US" baseline="-25000" dirty="0" smtClean="0"/>
              <a:t>n-1</a:t>
            </a:r>
            <a:endParaRPr lang="en-US" baseline="-25000" dirty="0"/>
          </a:p>
        </p:txBody>
      </p:sp>
      <p:sp>
        <p:nvSpPr>
          <p:cNvPr id="3" name="Rechteck 2"/>
          <p:cNvSpPr/>
          <p:nvPr/>
        </p:nvSpPr>
        <p:spPr bwMode="auto">
          <a:xfrm>
            <a:off x="4388889" y="4089600"/>
            <a:ext cx="3974400" cy="17208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4678921" y="4569789"/>
            <a:ext cx="4238308" cy="58477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Functional Model of constraints:</a:t>
            </a:r>
          </a:p>
          <a:p>
            <a:r>
              <a:rPr lang="en-US" dirty="0" smtClean="0"/>
              <a:t>distances between points and line are 0</a:t>
            </a:r>
            <a:endParaRPr lang="en-US" dirty="0"/>
          </a:p>
        </p:txBody>
      </p:sp>
      <p:sp>
        <p:nvSpPr>
          <p:cNvPr id="6" name="Textfeld 5"/>
          <p:cNvSpPr txBox="1"/>
          <p:nvPr/>
        </p:nvSpPr>
        <p:spPr>
          <a:xfrm>
            <a:off x="950614" y="1222218"/>
            <a:ext cx="1757212" cy="338554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Scheme of SLRS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1145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European XFEL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Facts and Figures</a:t>
            </a:r>
          </a:p>
          <a:p>
            <a:pPr lvl="1"/>
            <a:r>
              <a:rPr lang="en-US" dirty="0" smtClean="0"/>
              <a:t>11 </a:t>
            </a:r>
            <a:r>
              <a:rPr lang="en-US" dirty="0"/>
              <a:t>participating </a:t>
            </a:r>
            <a:r>
              <a:rPr lang="en-US" dirty="0" smtClean="0"/>
              <a:t>countries (DK, FR, DE, HU, IT, PL, RU, SK, ES, SE, CH)</a:t>
            </a:r>
            <a:endParaRPr lang="en-US" dirty="0"/>
          </a:p>
          <a:p>
            <a:pPr lvl="1"/>
            <a:r>
              <a:rPr lang="en-US" dirty="0" smtClean="0"/>
              <a:t>Construction cost 1.22 billion Euro (Germany 58%, Russia 27%, others 1 – 3%), mainly as “in-kind”-contributions</a:t>
            </a:r>
          </a:p>
          <a:p>
            <a:pPr lvl="1"/>
            <a:r>
              <a:rPr lang="en-US" dirty="0" smtClean="0"/>
              <a:t>Start of civil construction: 2009</a:t>
            </a:r>
          </a:p>
          <a:p>
            <a:pPr lvl="1"/>
            <a:r>
              <a:rPr lang="en-US" dirty="0" smtClean="0"/>
              <a:t>Start of commissioning: 2016</a:t>
            </a:r>
          </a:p>
          <a:p>
            <a:pPr lvl="1"/>
            <a:r>
              <a:rPr lang="en-US" dirty="0" smtClean="0"/>
              <a:t>First User operation: 2017</a:t>
            </a:r>
          </a:p>
          <a:p>
            <a:pPr lvl="1"/>
            <a:r>
              <a:rPr lang="en-US" dirty="0" smtClean="0"/>
              <a:t>Superconducting accelerator, 101 accelerator modules</a:t>
            </a:r>
          </a:p>
          <a:p>
            <a:pPr lvl="1"/>
            <a:r>
              <a:rPr lang="en-US" dirty="0" smtClean="0"/>
              <a:t>Energy: 17.5 billion electron volts</a:t>
            </a:r>
          </a:p>
          <a:p>
            <a:pPr lvl="1"/>
            <a:r>
              <a:rPr lang="en-US" dirty="0" smtClean="0"/>
              <a:t>Repetition rate: 27000 flashes per second</a:t>
            </a:r>
          </a:p>
          <a:p>
            <a:pPr lvl="1"/>
            <a:r>
              <a:rPr lang="en-US" dirty="0" smtClean="0"/>
              <a:t>0.05 nm &lt; </a:t>
            </a:r>
            <a:r>
              <a:rPr lang="en-US" dirty="0" smtClean="0">
                <a:latin typeface="Symbol" panose="05050102010706020507" pitchFamily="18" charset="2"/>
              </a:rPr>
              <a:t>l</a:t>
            </a:r>
            <a:r>
              <a:rPr lang="en-US" dirty="0" smtClean="0"/>
              <a:t> &lt; 4.7 nm</a:t>
            </a:r>
          </a:p>
          <a:p>
            <a:pPr lvl="1"/>
            <a:r>
              <a:rPr lang="en-US" dirty="0" smtClean="0"/>
              <a:t>Pulse length &lt; 100 femtoseconds </a:t>
            </a:r>
          </a:p>
          <a:p>
            <a:pPr lvl="1"/>
            <a:r>
              <a:rPr lang="en-US" dirty="0" smtClean="0"/>
              <a:t>Brilliance: peak 5·10</a:t>
            </a:r>
            <a:r>
              <a:rPr lang="en-US" baseline="30000" dirty="0" smtClean="0"/>
              <a:t>33</a:t>
            </a:r>
            <a:r>
              <a:rPr lang="en-US" dirty="0" smtClean="0"/>
              <a:t>, average 1.6·10</a:t>
            </a:r>
            <a:r>
              <a:rPr lang="en-US" baseline="30000" dirty="0" smtClean="0"/>
              <a:t>22</a:t>
            </a:r>
            <a:r>
              <a:rPr lang="en-US" dirty="0" smtClean="0"/>
              <a:t> (</a:t>
            </a:r>
            <a:r>
              <a:rPr lang="en-US" dirty="0" smtClean="0">
                <a:latin typeface="Symbol" panose="05050102010706020507" pitchFamily="18" charset="2"/>
              </a:rPr>
              <a:t>g</a:t>
            </a:r>
            <a:r>
              <a:rPr lang="en-US" dirty="0" smtClean="0"/>
              <a:t>/s/mm</a:t>
            </a:r>
            <a:r>
              <a:rPr lang="en-US" baseline="30000" dirty="0" smtClean="0"/>
              <a:t>2</a:t>
            </a:r>
            <a:r>
              <a:rPr lang="en-US" dirty="0" smtClean="0"/>
              <a:t>/mrad</a:t>
            </a:r>
            <a:r>
              <a:rPr lang="en-US" baseline="30000" dirty="0" smtClean="0"/>
              <a:t>2</a:t>
            </a:r>
            <a:r>
              <a:rPr lang="en-US" dirty="0" smtClean="0"/>
              <a:t>/0.1% </a:t>
            </a:r>
            <a:r>
              <a:rPr lang="en-US" dirty="0" err="1" smtClean="0"/>
              <a:t>bandwith</a:t>
            </a:r>
            <a:r>
              <a:rPr lang="en-US" dirty="0" smtClean="0"/>
              <a:t>)</a:t>
            </a:r>
          </a:p>
          <a:p>
            <a:pPr marL="444500" lvl="1" indent="0">
              <a:buNone/>
            </a:pPr>
            <a:endParaRPr lang="en-US" dirty="0" smtClean="0"/>
          </a:p>
          <a:p>
            <a:pPr lvl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723967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Gauss</a:t>
            </a:r>
            <a:r>
              <a:rPr lang="de-DE" dirty="0" smtClean="0"/>
              <a:t> </a:t>
            </a:r>
            <a:r>
              <a:rPr lang="de-DE" dirty="0" err="1" smtClean="0"/>
              <a:t>Markov</a:t>
            </a:r>
            <a:r>
              <a:rPr lang="de-DE" dirty="0" smtClean="0"/>
              <a:t> Model</a:t>
            </a:r>
            <a:endParaRPr lang="de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Inhaltsplatzhalt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  <a:ea typeface="Cambria Math"/>
                      </a:rPr>
                      <m:t>𝜑</m:t>
                    </m:r>
                    <m:d>
                      <m:dPr>
                        <m:ctrlPr>
                          <a:rPr lang="en-US" b="0" i="1" smtClean="0">
                            <a:latin typeface="Cambria Math"/>
                            <a:ea typeface="Cambria Math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/>
                            <a:ea typeface="Cambria Math"/>
                          </a:rPr>
                          <m:t>𝑋</m:t>
                        </m:r>
                      </m:e>
                    </m:d>
                    <m:r>
                      <a:rPr lang="de-DE" b="0" i="0" smtClean="0">
                        <a:latin typeface="Cambria Math"/>
                        <a:ea typeface="Cambria Math"/>
                      </a:rPr>
                      <m:t>=</m:t>
                    </m:r>
                    <m:r>
                      <m:rPr>
                        <m:sty m:val="p"/>
                      </m:rPr>
                      <a:rPr lang="de-DE" b="0" i="0" smtClean="0">
                        <a:latin typeface="Cambria Math"/>
                        <a:ea typeface="Cambria Math"/>
                      </a:rPr>
                      <m:t>L</m:t>
                    </m:r>
                  </m:oMath>
                </a14:m>
                <a:r>
                  <a:rPr lang="de-DE" b="0" dirty="0" smtClean="0">
                    <a:ea typeface="Cambria Math"/>
                  </a:rPr>
                  <a:t>		(Least </a:t>
                </a:r>
                <a:r>
                  <a:rPr lang="de-DE" b="0" dirty="0" err="1" smtClean="0">
                    <a:ea typeface="Cambria Math"/>
                  </a:rPr>
                  <a:t>Squares</a:t>
                </a:r>
                <a:r>
                  <a:rPr lang="de-DE" b="0" dirty="0" smtClean="0">
                    <a:ea typeface="Cambria Math"/>
                  </a:rPr>
                  <a:t> Model)</a:t>
                </a:r>
              </a:p>
              <a:p>
                <a14:m>
                  <m:oMath xmlns:m="http://schemas.openxmlformats.org/officeDocument/2006/math">
                    <m:r>
                      <a:rPr lang="en-US" i="1">
                        <a:latin typeface="Cambria Math"/>
                        <a:ea typeface="Cambria Math"/>
                      </a:rPr>
                      <m:t>𝜑</m:t>
                    </m:r>
                    <m:d>
                      <m:dPr>
                        <m:ctrlPr>
                          <a:rPr lang="de-DE" i="1">
                            <a:latin typeface="Cambria Math"/>
                            <a:ea typeface="Cambria Math"/>
                          </a:rPr>
                        </m:ctrlPr>
                      </m:dPr>
                      <m:e>
                        <m:r>
                          <a:rPr lang="de-DE" i="1">
                            <a:latin typeface="Cambria Math"/>
                            <a:ea typeface="Cambria Math"/>
                          </a:rPr>
                          <m:t>𝐿</m:t>
                        </m:r>
                        <m:r>
                          <a:rPr lang="de-DE" i="1">
                            <a:latin typeface="Cambria Math"/>
                            <a:ea typeface="Cambria Math"/>
                          </a:rPr>
                          <m:t>,</m:t>
                        </m:r>
                        <m:r>
                          <a:rPr lang="de-DE" i="1">
                            <a:latin typeface="Cambria Math"/>
                            <a:ea typeface="Cambria Math"/>
                          </a:rPr>
                          <m:t>𝑋</m:t>
                        </m:r>
                      </m:e>
                    </m:d>
                    <m:r>
                      <a:rPr lang="de-DE" i="1">
                        <a:latin typeface="Cambria Math"/>
                        <a:ea typeface="Cambria Math"/>
                      </a:rPr>
                      <m:t>=0</m:t>
                    </m:r>
                  </m:oMath>
                </a14:m>
                <a:r>
                  <a:rPr lang="en-US" dirty="0" smtClean="0"/>
                  <a:t>		(“generalized” Least Squares Model)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/>
                            <a:ea typeface="Cambria Math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/>
                            <a:ea typeface="Cambria Math"/>
                          </a:rPr>
                          <m:t>𝜑</m:t>
                        </m:r>
                      </m:e>
                      <m:sub>
                        <m:r>
                          <a:rPr lang="de-DE" b="0" i="1" smtClean="0">
                            <a:latin typeface="Cambria Math"/>
                            <a:ea typeface="Cambria Math"/>
                          </a:rPr>
                          <m:t>1</m:t>
                        </m:r>
                      </m:sub>
                    </m:sSub>
                    <m:d>
                      <m:dPr>
                        <m:ctrlPr>
                          <a:rPr lang="de-DE" b="0" i="1" smtClean="0">
                            <a:latin typeface="Cambria Math"/>
                            <a:ea typeface="Cambria Math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/>
                            <a:ea typeface="Cambria Math"/>
                          </a:rPr>
                          <m:t>𝑋</m:t>
                        </m:r>
                      </m:e>
                    </m:d>
                    <m:r>
                      <a:rPr lang="de-DE" b="0" i="1" smtClean="0">
                        <a:latin typeface="Cambria Math"/>
                        <a:ea typeface="Cambria Math"/>
                      </a:rPr>
                      <m:t>=</m:t>
                    </m:r>
                    <m:r>
                      <a:rPr lang="de-DE" b="0" i="1" smtClean="0">
                        <a:latin typeface="Cambria Math"/>
                        <a:ea typeface="Cambria Math"/>
                      </a:rPr>
                      <m:t>𝐿</m:t>
                    </m:r>
                    <m:r>
                      <a:rPr lang="de-DE" b="0" i="1" smtClean="0">
                        <a:latin typeface="Cambria Math"/>
                        <a:ea typeface="Cambria Math"/>
                      </a:rPr>
                      <m:t> ;</m:t>
                    </m:r>
                    <m:sSub>
                      <m:sSubPr>
                        <m:ctrlPr>
                          <a:rPr lang="de-DE" b="0" i="1" smtClean="0">
                            <a:latin typeface="Cambria Math"/>
                            <a:ea typeface="Cambria Math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/>
                            <a:ea typeface="Cambria Math"/>
                          </a:rPr>
                          <m:t> </m:t>
                        </m:r>
                        <m:r>
                          <a:rPr lang="de-DE" i="1">
                            <a:latin typeface="Cambria Math"/>
                            <a:ea typeface="Cambria Math"/>
                          </a:rPr>
                          <m:t>𝜑</m:t>
                        </m:r>
                      </m:e>
                      <m:sub>
                        <m:r>
                          <a:rPr lang="de-DE" b="0" i="1" smtClean="0">
                            <a:latin typeface="Cambria Math"/>
                            <a:ea typeface="Cambria Math"/>
                          </a:rPr>
                          <m:t>2</m:t>
                        </m:r>
                      </m:sub>
                    </m:sSub>
                    <m:d>
                      <m:dPr>
                        <m:ctrlPr>
                          <a:rPr lang="de-DE" b="0" i="1" smtClean="0">
                            <a:latin typeface="Cambria Math"/>
                            <a:ea typeface="Cambria Math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/>
                            <a:ea typeface="Cambria Math"/>
                          </a:rPr>
                          <m:t>𝑋</m:t>
                        </m:r>
                      </m:e>
                    </m:d>
                    <m:r>
                      <a:rPr lang="de-DE" b="0" i="1" smtClean="0">
                        <a:latin typeface="Cambria Math"/>
                        <a:ea typeface="Cambria Math"/>
                      </a:rPr>
                      <m:t>=0</m:t>
                    </m:r>
                  </m:oMath>
                </a14:m>
                <a:r>
                  <a:rPr lang="en-US" dirty="0" smtClean="0"/>
                  <a:t>	(Least Squares Model with constraints)</a:t>
                </a:r>
                <a:endParaRPr lang="en-US" dirty="0"/>
              </a:p>
              <a:p>
                <a:pPr lvl="1"/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𝐿</m:t>
                    </m:r>
                    <m:r>
                      <a:rPr lang="en-US" b="0" i="1" smtClean="0">
                        <a:latin typeface="Cambria Math"/>
                      </a:rPr>
                      <m:t>:</m:t>
                    </m:r>
                  </m:oMath>
                </a14:m>
                <a:r>
                  <a:rPr lang="en-US" dirty="0" smtClean="0"/>
                  <a:t>	Vector of observations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de-DE" b="0" i="1" smtClean="0">
                        <a:latin typeface="Cambria Math"/>
                      </a:rPr>
                      <m:t>𝑋</m:t>
                    </m:r>
                    <m:r>
                      <a:rPr lang="de-DE" b="0" i="1" smtClean="0">
                        <a:latin typeface="Cambria Math"/>
                      </a:rPr>
                      <m:t>:</m:t>
                    </m:r>
                  </m:oMath>
                </a14:m>
                <a:r>
                  <a:rPr lang="en-US" dirty="0" smtClean="0"/>
                  <a:t>	Vector of unknowns</a:t>
                </a:r>
              </a:p>
              <a:p>
                <a:pPr marL="0" indent="0">
                  <a:buNone/>
                </a:pPr>
                <a:r>
                  <a:rPr lang="en-US" dirty="0" smtClean="0"/>
                  <a:t>Model with constraints is sufficient  (Method of Lagrange multipliers).</a:t>
                </a:r>
              </a:p>
              <a:p>
                <a:pPr marL="0" indent="0">
                  <a:buNone/>
                </a:pPr>
                <a:endParaRPr lang="en-US" dirty="0" smtClean="0"/>
              </a:p>
              <a:p>
                <a:pPr marL="0" indent="0">
                  <a:buNone/>
                </a:pPr>
                <a:r>
                  <a:rPr lang="en-US" dirty="0" smtClean="0"/>
                  <a:t>n : number of SLRS measurements → n-2 constraints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/>
                            <a:ea typeface="Cambria Math"/>
                          </a:rPr>
                          <m:t>𝜑</m:t>
                        </m:r>
                      </m:e>
                      <m:sub>
                        <m:r>
                          <a:rPr lang="de-DE" b="0" i="1" smtClean="0">
                            <a:latin typeface="Cambria Math"/>
                          </a:rPr>
                          <m:t>2</m:t>
                        </m:r>
                      </m:sub>
                    </m:sSub>
                    <m:d>
                      <m:dPr>
                        <m:ctrlPr>
                          <a:rPr lang="de-DE" b="0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/>
                          </a:rPr>
                          <m:t>𝑋</m:t>
                        </m:r>
                      </m:e>
                    </m:d>
                    <m:r>
                      <a:rPr lang="de-DE" b="0" i="1" smtClean="0">
                        <a:latin typeface="Cambria Math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de-DE" b="0" i="1" smtClean="0">
                            <a:latin typeface="Cambria Math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de-DE" b="0" i="1" smtClean="0">
                                <a:latin typeface="Cambria Math"/>
                              </a:rPr>
                            </m:ctrlPr>
                          </m:eqArrPr>
                          <m:e>
                            <m:f>
                              <m:fPr>
                                <m:ctrlPr>
                                  <a:rPr lang="de-DE" i="1">
                                    <a:latin typeface="Cambria Math"/>
                                  </a:rPr>
                                </m:ctrlPr>
                              </m:fPr>
                              <m:num>
                                <m:d>
                                  <m:dPr>
                                    <m:begChr m:val="|"/>
                                    <m:endChr m:val="|"/>
                                    <m:ctrlPr>
                                      <a:rPr lang="de-DE" i="1">
                                        <a:latin typeface="Cambria Math"/>
                                      </a:rPr>
                                    </m:ctrlPr>
                                  </m:dPr>
                                  <m:e>
                                    <m:d>
                                      <m:dPr>
                                        <m:ctrlPr>
                                          <a:rPr lang="de-DE" i="1">
                                            <a:latin typeface="Cambria Math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de-DE" i="1">
                                                <a:latin typeface="Cambria Math"/>
                                              </a:rPr>
                                            </m:ctrlPr>
                                          </m:sSubPr>
                                          <m:e>
                                            <m:acc>
                                              <m:accPr>
                                                <m:chr m:val="⃑"/>
                                                <m:ctrlPr>
                                                  <a:rPr lang="de-DE" i="1">
                                                    <a:latin typeface="Cambria Math"/>
                                                  </a:rPr>
                                                </m:ctrlPr>
                                              </m:accPr>
                                              <m:e>
                                                <m:r>
                                                  <a:rPr lang="de-DE" i="1">
                                                    <a:latin typeface="Cambria Math"/>
                                                  </a:rPr>
                                                  <m:t>𝑃</m:t>
                                                </m:r>
                                              </m:e>
                                            </m:acc>
                                          </m:e>
                                          <m:sub>
                                            <m:r>
                                              <a:rPr lang="de-DE" i="1">
                                                <a:latin typeface="Cambria Math"/>
                                              </a:rPr>
                                              <m:t>2</m:t>
                                            </m:r>
                                          </m:sub>
                                        </m:sSub>
                                        <m:r>
                                          <a:rPr lang="de-DE" i="1">
                                            <a:latin typeface="Cambria Math"/>
                                          </a:rPr>
                                          <m:t>−</m:t>
                                        </m:r>
                                        <m:sSub>
                                          <m:sSubPr>
                                            <m:ctrlPr>
                                              <a:rPr lang="de-DE" i="1">
                                                <a:latin typeface="Cambria Math"/>
                                              </a:rPr>
                                            </m:ctrlPr>
                                          </m:sSubPr>
                                          <m:e>
                                            <m:acc>
                                              <m:accPr>
                                                <m:chr m:val="⃑"/>
                                                <m:ctrlPr>
                                                  <a:rPr lang="de-DE" i="1">
                                                    <a:latin typeface="Cambria Math"/>
                                                  </a:rPr>
                                                </m:ctrlPr>
                                              </m:accPr>
                                              <m:e>
                                                <m:r>
                                                  <a:rPr lang="de-DE" i="1">
                                                    <a:latin typeface="Cambria Math"/>
                                                  </a:rPr>
                                                  <m:t>𝑃</m:t>
                                                </m:r>
                                              </m:e>
                                            </m:acc>
                                          </m:e>
                                          <m:sub>
                                            <m:r>
                                              <a:rPr lang="de-DE" i="1">
                                                <a:latin typeface="Cambria Math"/>
                                              </a:rPr>
                                              <m:t>1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  <m:r>
                                      <a:rPr lang="de-DE" i="1">
                                        <a:latin typeface="Cambria Math"/>
                                        <a:ea typeface="Cambria Math"/>
                                      </a:rPr>
                                      <m:t>×</m:t>
                                    </m:r>
                                    <m:d>
                                      <m:dPr>
                                        <m:ctrlPr>
                                          <a:rPr lang="de-DE" i="1">
                                            <a:latin typeface="Cambria Math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de-DE" i="1">
                                                <a:latin typeface="Cambria Math"/>
                                              </a:rPr>
                                            </m:ctrlPr>
                                          </m:sSubPr>
                                          <m:e>
                                            <m:acc>
                                              <m:accPr>
                                                <m:chr m:val="⃑"/>
                                                <m:ctrlPr>
                                                  <a:rPr lang="de-DE" i="1">
                                                    <a:latin typeface="Cambria Math"/>
                                                  </a:rPr>
                                                </m:ctrlPr>
                                              </m:accPr>
                                              <m:e>
                                                <m:r>
                                                  <a:rPr lang="de-DE" i="1">
                                                    <a:latin typeface="Cambria Math"/>
                                                  </a:rPr>
                                                  <m:t>𝑃</m:t>
                                                </m:r>
                                              </m:e>
                                            </m:acc>
                                          </m:e>
                                          <m:sub>
                                            <m:r>
                                              <a:rPr lang="de-DE" i="1">
                                                <a:latin typeface="Cambria Math"/>
                                              </a:rPr>
                                              <m:t>𝑛</m:t>
                                            </m:r>
                                          </m:sub>
                                        </m:sSub>
                                        <m:r>
                                          <a:rPr lang="de-DE" i="1">
                                            <a:latin typeface="Cambria Math"/>
                                          </a:rPr>
                                          <m:t>−</m:t>
                                        </m:r>
                                        <m:sSub>
                                          <m:sSubPr>
                                            <m:ctrlPr>
                                              <a:rPr lang="de-DE" i="1">
                                                <a:latin typeface="Cambria Math"/>
                                              </a:rPr>
                                            </m:ctrlPr>
                                          </m:sSubPr>
                                          <m:e>
                                            <m:acc>
                                              <m:accPr>
                                                <m:chr m:val="⃑"/>
                                                <m:ctrlPr>
                                                  <a:rPr lang="de-DE" i="1">
                                                    <a:latin typeface="Cambria Math"/>
                                                  </a:rPr>
                                                </m:ctrlPr>
                                              </m:accPr>
                                              <m:e>
                                                <m:r>
                                                  <a:rPr lang="de-DE" i="1">
                                                    <a:latin typeface="Cambria Math"/>
                                                  </a:rPr>
                                                  <m:t>𝑃</m:t>
                                                </m:r>
                                              </m:e>
                                            </m:acc>
                                          </m:e>
                                          <m:sub>
                                            <m:r>
                                              <a:rPr lang="de-DE" i="1">
                                                <a:latin typeface="Cambria Math"/>
                                              </a:rPr>
                                              <m:t>1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</m:e>
                                </m:d>
                              </m:num>
                              <m:den>
                                <m:d>
                                  <m:dPr>
                                    <m:begChr m:val="|"/>
                                    <m:endChr m:val="|"/>
                                    <m:ctrlPr>
                                      <a:rPr lang="de-DE" i="1">
                                        <a:latin typeface="Cambria Math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de-DE" i="1"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acc>
                                          <m:accPr>
                                            <m:chr m:val="⃑"/>
                                            <m:ctrlPr>
                                              <a:rPr lang="de-DE" i="1">
                                                <a:latin typeface="Cambria Math"/>
                                              </a:rPr>
                                            </m:ctrlPr>
                                          </m:accPr>
                                          <m:e>
                                            <m:r>
                                              <a:rPr lang="de-DE" i="1">
                                                <a:latin typeface="Cambria Math"/>
                                              </a:rPr>
                                              <m:t>𝑃</m:t>
                                            </m:r>
                                          </m:e>
                                        </m:acc>
                                      </m:e>
                                      <m:sub>
                                        <m:r>
                                          <a:rPr lang="de-DE" i="1">
                                            <a:latin typeface="Cambria Math"/>
                                          </a:rPr>
                                          <m:t>𝑛</m:t>
                                        </m:r>
                                      </m:sub>
                                    </m:sSub>
                                    <m:r>
                                      <a:rPr lang="de-DE" i="1">
                                        <a:latin typeface="Cambria Math"/>
                                      </a:rPr>
                                      <m:t>−</m:t>
                                    </m:r>
                                    <m:sSub>
                                      <m:sSubPr>
                                        <m:ctrlPr>
                                          <a:rPr lang="de-DE" i="1"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acc>
                                          <m:accPr>
                                            <m:chr m:val="⃑"/>
                                            <m:ctrlPr>
                                              <a:rPr lang="de-DE" i="1">
                                                <a:latin typeface="Cambria Math"/>
                                              </a:rPr>
                                            </m:ctrlPr>
                                          </m:accPr>
                                          <m:e>
                                            <m:r>
                                              <a:rPr lang="de-DE" i="1">
                                                <a:latin typeface="Cambria Math"/>
                                              </a:rPr>
                                              <m:t>𝑃</m:t>
                                            </m:r>
                                          </m:e>
                                        </m:acc>
                                      </m:e>
                                      <m:sub>
                                        <m:r>
                                          <a:rPr lang="de-DE" i="1">
                                            <a:latin typeface="Cambria Math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e>
                                </m:d>
                              </m:den>
                            </m:f>
                          </m:e>
                          <m:e>
                            <m:r>
                              <a:rPr lang="de-DE" i="1" smtClean="0">
                                <a:latin typeface="Cambria Math"/>
                              </a:rPr>
                              <m:t>⋮</m:t>
                            </m:r>
                          </m:e>
                          <m:e>
                            <m:f>
                              <m:fPr>
                                <m:ctrlPr>
                                  <a:rPr lang="de-DE" i="1">
                                    <a:latin typeface="Cambria Math"/>
                                  </a:rPr>
                                </m:ctrlPr>
                              </m:fPr>
                              <m:num>
                                <m:d>
                                  <m:dPr>
                                    <m:begChr m:val="|"/>
                                    <m:endChr m:val="|"/>
                                    <m:ctrlPr>
                                      <a:rPr lang="de-DE" i="1">
                                        <a:latin typeface="Cambria Math"/>
                                      </a:rPr>
                                    </m:ctrlPr>
                                  </m:dPr>
                                  <m:e>
                                    <m:d>
                                      <m:dPr>
                                        <m:ctrlPr>
                                          <a:rPr lang="de-DE" i="1">
                                            <a:latin typeface="Cambria Math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de-DE" i="1">
                                                <a:latin typeface="Cambria Math"/>
                                              </a:rPr>
                                            </m:ctrlPr>
                                          </m:sSubPr>
                                          <m:e>
                                            <m:acc>
                                              <m:accPr>
                                                <m:chr m:val="⃑"/>
                                                <m:ctrlPr>
                                                  <a:rPr lang="de-DE" i="1">
                                                    <a:latin typeface="Cambria Math"/>
                                                  </a:rPr>
                                                </m:ctrlPr>
                                              </m:accPr>
                                              <m:e>
                                                <m:r>
                                                  <a:rPr lang="de-DE" i="1">
                                                    <a:latin typeface="Cambria Math"/>
                                                  </a:rPr>
                                                  <m:t>𝑃</m:t>
                                                </m:r>
                                              </m:e>
                                            </m:acc>
                                          </m:e>
                                          <m:sub>
                                            <m:r>
                                              <a:rPr lang="de-DE" i="1">
                                                <a:latin typeface="Cambria Math"/>
                                              </a:rPr>
                                              <m:t>𝑛</m:t>
                                            </m:r>
                                            <m:r>
                                              <a:rPr lang="de-DE" i="1">
                                                <a:latin typeface="Cambria Math"/>
                                              </a:rPr>
                                              <m:t>−1</m:t>
                                            </m:r>
                                          </m:sub>
                                        </m:sSub>
                                        <m:r>
                                          <a:rPr lang="de-DE" i="1">
                                            <a:latin typeface="Cambria Math"/>
                                          </a:rPr>
                                          <m:t>−</m:t>
                                        </m:r>
                                        <m:sSub>
                                          <m:sSubPr>
                                            <m:ctrlPr>
                                              <a:rPr lang="de-DE" i="1">
                                                <a:latin typeface="Cambria Math"/>
                                              </a:rPr>
                                            </m:ctrlPr>
                                          </m:sSubPr>
                                          <m:e>
                                            <m:acc>
                                              <m:accPr>
                                                <m:chr m:val="⃑"/>
                                                <m:ctrlPr>
                                                  <a:rPr lang="de-DE" i="1">
                                                    <a:latin typeface="Cambria Math"/>
                                                  </a:rPr>
                                                </m:ctrlPr>
                                              </m:accPr>
                                              <m:e>
                                                <m:r>
                                                  <a:rPr lang="de-DE" i="1">
                                                    <a:latin typeface="Cambria Math"/>
                                                  </a:rPr>
                                                  <m:t>𝑃</m:t>
                                                </m:r>
                                              </m:e>
                                            </m:acc>
                                          </m:e>
                                          <m:sub>
                                            <m:r>
                                              <a:rPr lang="de-DE" i="1">
                                                <a:latin typeface="Cambria Math"/>
                                              </a:rPr>
                                              <m:t>1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  <m:r>
                                      <a:rPr lang="de-DE" i="1">
                                        <a:latin typeface="Cambria Math"/>
                                        <a:ea typeface="Cambria Math"/>
                                      </a:rPr>
                                      <m:t>×</m:t>
                                    </m:r>
                                    <m:d>
                                      <m:dPr>
                                        <m:ctrlPr>
                                          <a:rPr lang="de-DE" i="1">
                                            <a:latin typeface="Cambria Math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de-DE" i="1">
                                                <a:latin typeface="Cambria Math"/>
                                              </a:rPr>
                                            </m:ctrlPr>
                                          </m:sSubPr>
                                          <m:e>
                                            <m:acc>
                                              <m:accPr>
                                                <m:chr m:val="⃑"/>
                                                <m:ctrlPr>
                                                  <a:rPr lang="de-DE" i="1">
                                                    <a:latin typeface="Cambria Math"/>
                                                  </a:rPr>
                                                </m:ctrlPr>
                                              </m:accPr>
                                              <m:e>
                                                <m:r>
                                                  <a:rPr lang="de-DE" i="1">
                                                    <a:latin typeface="Cambria Math"/>
                                                  </a:rPr>
                                                  <m:t>𝑃</m:t>
                                                </m:r>
                                              </m:e>
                                            </m:acc>
                                          </m:e>
                                          <m:sub>
                                            <m:r>
                                              <a:rPr lang="de-DE" i="1">
                                                <a:latin typeface="Cambria Math"/>
                                              </a:rPr>
                                              <m:t>𝑛</m:t>
                                            </m:r>
                                          </m:sub>
                                        </m:sSub>
                                        <m:r>
                                          <a:rPr lang="de-DE" i="1">
                                            <a:latin typeface="Cambria Math"/>
                                          </a:rPr>
                                          <m:t>−</m:t>
                                        </m:r>
                                        <m:sSub>
                                          <m:sSubPr>
                                            <m:ctrlPr>
                                              <a:rPr lang="de-DE" i="1">
                                                <a:latin typeface="Cambria Math"/>
                                              </a:rPr>
                                            </m:ctrlPr>
                                          </m:sSubPr>
                                          <m:e>
                                            <m:acc>
                                              <m:accPr>
                                                <m:chr m:val="⃑"/>
                                                <m:ctrlPr>
                                                  <a:rPr lang="de-DE" i="1">
                                                    <a:latin typeface="Cambria Math"/>
                                                  </a:rPr>
                                                </m:ctrlPr>
                                              </m:accPr>
                                              <m:e>
                                                <m:r>
                                                  <a:rPr lang="de-DE" i="1">
                                                    <a:latin typeface="Cambria Math"/>
                                                  </a:rPr>
                                                  <m:t>𝑃</m:t>
                                                </m:r>
                                              </m:e>
                                            </m:acc>
                                          </m:e>
                                          <m:sub>
                                            <m:r>
                                              <a:rPr lang="de-DE" i="1">
                                                <a:latin typeface="Cambria Math"/>
                                              </a:rPr>
                                              <m:t>1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</m:e>
                                </m:d>
                              </m:num>
                              <m:den>
                                <m:d>
                                  <m:dPr>
                                    <m:begChr m:val="|"/>
                                    <m:endChr m:val="|"/>
                                    <m:ctrlPr>
                                      <a:rPr lang="de-DE" i="1">
                                        <a:latin typeface="Cambria Math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de-DE" i="1"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acc>
                                          <m:accPr>
                                            <m:chr m:val="⃑"/>
                                            <m:ctrlPr>
                                              <a:rPr lang="de-DE" i="1">
                                                <a:latin typeface="Cambria Math"/>
                                              </a:rPr>
                                            </m:ctrlPr>
                                          </m:accPr>
                                          <m:e>
                                            <m:r>
                                              <a:rPr lang="de-DE" i="1">
                                                <a:latin typeface="Cambria Math"/>
                                              </a:rPr>
                                              <m:t>𝑃</m:t>
                                            </m:r>
                                          </m:e>
                                        </m:acc>
                                      </m:e>
                                      <m:sub>
                                        <m:r>
                                          <a:rPr lang="de-DE" i="1">
                                            <a:latin typeface="Cambria Math"/>
                                          </a:rPr>
                                          <m:t>𝑛</m:t>
                                        </m:r>
                                      </m:sub>
                                    </m:sSub>
                                    <m:r>
                                      <a:rPr lang="de-DE" i="1">
                                        <a:latin typeface="Cambria Math"/>
                                      </a:rPr>
                                      <m:t>−</m:t>
                                    </m:r>
                                    <m:sSub>
                                      <m:sSubPr>
                                        <m:ctrlPr>
                                          <a:rPr lang="de-DE" i="1"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acc>
                                          <m:accPr>
                                            <m:chr m:val="⃑"/>
                                            <m:ctrlPr>
                                              <a:rPr lang="de-DE" i="1">
                                                <a:latin typeface="Cambria Math"/>
                                              </a:rPr>
                                            </m:ctrlPr>
                                          </m:accPr>
                                          <m:e>
                                            <m:r>
                                              <a:rPr lang="de-DE" i="1">
                                                <a:latin typeface="Cambria Math"/>
                                              </a:rPr>
                                              <m:t>𝑃</m:t>
                                            </m:r>
                                          </m:e>
                                        </m:acc>
                                      </m:e>
                                      <m:sub>
                                        <m:r>
                                          <a:rPr lang="de-DE" i="1">
                                            <a:latin typeface="Cambria Math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e>
                                </m:d>
                              </m:den>
                            </m:f>
                          </m:e>
                        </m:eqArr>
                      </m:e>
                    </m:d>
                    <m:r>
                      <a:rPr lang="de-DE" b="0" i="1" smtClean="0">
                        <a:latin typeface="Cambria Math"/>
                      </a:rPr>
                      <m:t>=0</m:t>
                    </m:r>
                    <m:r>
                      <a:rPr lang="de-DE" i="1" smtClean="0">
                        <a:latin typeface="Cambria Math"/>
                        <a:ea typeface="Cambria Math"/>
                      </a:rPr>
                      <m:t>→</m:t>
                    </m:r>
                  </m:oMath>
                </a14:m>
                <a:r>
                  <a:rPr lang="en-US" dirty="0" smtClean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/>
                            <a:ea typeface="Cambria Math"/>
                          </a:rPr>
                          <m:t>𝜑</m:t>
                        </m:r>
                      </m:e>
                      <m:sub>
                        <m:r>
                          <a:rPr lang="de-DE" i="1">
                            <a:latin typeface="Cambria Math"/>
                          </a:rPr>
                          <m:t>2</m:t>
                        </m:r>
                      </m:sub>
                    </m:sSub>
                    <m:d>
                      <m:dPr>
                        <m:ctrlPr>
                          <a:rPr lang="de-DE" b="0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/>
                          </a:rPr>
                          <m:t>𝑋</m:t>
                        </m:r>
                      </m:e>
                    </m:d>
                    <m:r>
                      <a:rPr lang="de-DE" i="1">
                        <a:latin typeface="Cambria Math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de-DE" i="1">
                            <a:latin typeface="Cambria Math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de-DE" i="1">
                                <a:latin typeface="Cambria Math"/>
                              </a:rPr>
                            </m:ctrlPr>
                          </m:eqArrPr>
                          <m:e>
                            <m:d>
                              <m:dPr>
                                <m:begChr m:val="|"/>
                                <m:endChr m:val="|"/>
                                <m:ctrlPr>
                                  <a:rPr lang="de-DE" i="1">
                                    <a:latin typeface="Cambria Math"/>
                                  </a:rPr>
                                </m:ctrlPr>
                              </m:dPr>
                              <m:e>
                                <m:d>
                                  <m:dPr>
                                    <m:ctrlPr>
                                      <a:rPr lang="de-DE" i="1">
                                        <a:latin typeface="Cambria Math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de-DE" i="1"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acc>
                                          <m:accPr>
                                            <m:chr m:val="⃑"/>
                                            <m:ctrlPr>
                                              <a:rPr lang="de-DE" i="1">
                                                <a:latin typeface="Cambria Math"/>
                                              </a:rPr>
                                            </m:ctrlPr>
                                          </m:accPr>
                                          <m:e>
                                            <m:r>
                                              <a:rPr lang="de-DE" i="1">
                                                <a:latin typeface="Cambria Math"/>
                                              </a:rPr>
                                              <m:t>𝑃</m:t>
                                            </m:r>
                                          </m:e>
                                        </m:acc>
                                      </m:e>
                                      <m:sub>
                                        <m:r>
                                          <a:rPr lang="de-DE" i="1">
                                            <a:latin typeface="Cambria Math"/>
                                          </a:rPr>
                                          <m:t>2</m:t>
                                        </m:r>
                                      </m:sub>
                                    </m:sSub>
                                    <m:r>
                                      <a:rPr lang="de-DE" i="1">
                                        <a:latin typeface="Cambria Math"/>
                                      </a:rPr>
                                      <m:t>−</m:t>
                                    </m:r>
                                    <m:sSub>
                                      <m:sSubPr>
                                        <m:ctrlPr>
                                          <a:rPr lang="de-DE" i="1"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acc>
                                          <m:accPr>
                                            <m:chr m:val="⃑"/>
                                            <m:ctrlPr>
                                              <a:rPr lang="de-DE" i="1">
                                                <a:latin typeface="Cambria Math"/>
                                              </a:rPr>
                                            </m:ctrlPr>
                                          </m:accPr>
                                          <m:e>
                                            <m:r>
                                              <a:rPr lang="de-DE" i="1">
                                                <a:latin typeface="Cambria Math"/>
                                              </a:rPr>
                                              <m:t>𝑃</m:t>
                                            </m:r>
                                          </m:e>
                                        </m:acc>
                                      </m:e>
                                      <m:sub>
                                        <m:r>
                                          <a:rPr lang="de-DE" i="1">
                                            <a:latin typeface="Cambria Math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e>
                                </m:d>
                                <m:r>
                                  <a:rPr lang="de-DE" i="1">
                                    <a:latin typeface="Cambria Math"/>
                                    <a:ea typeface="Cambria Math"/>
                                  </a:rPr>
                                  <m:t>×</m:t>
                                </m:r>
                                <m:d>
                                  <m:dPr>
                                    <m:ctrlPr>
                                      <a:rPr lang="de-DE" i="1">
                                        <a:latin typeface="Cambria Math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de-DE" i="1"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acc>
                                          <m:accPr>
                                            <m:chr m:val="⃑"/>
                                            <m:ctrlPr>
                                              <a:rPr lang="de-DE" i="1">
                                                <a:latin typeface="Cambria Math"/>
                                              </a:rPr>
                                            </m:ctrlPr>
                                          </m:accPr>
                                          <m:e>
                                            <m:r>
                                              <a:rPr lang="de-DE" i="1">
                                                <a:latin typeface="Cambria Math"/>
                                              </a:rPr>
                                              <m:t>𝑃</m:t>
                                            </m:r>
                                          </m:e>
                                        </m:acc>
                                      </m:e>
                                      <m:sub>
                                        <m:r>
                                          <a:rPr lang="de-DE" i="1">
                                            <a:latin typeface="Cambria Math"/>
                                          </a:rPr>
                                          <m:t>𝑛</m:t>
                                        </m:r>
                                      </m:sub>
                                    </m:sSub>
                                    <m:r>
                                      <a:rPr lang="de-DE" i="1">
                                        <a:latin typeface="Cambria Math"/>
                                      </a:rPr>
                                      <m:t>−</m:t>
                                    </m:r>
                                    <m:sSub>
                                      <m:sSubPr>
                                        <m:ctrlPr>
                                          <a:rPr lang="de-DE" i="1"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acc>
                                          <m:accPr>
                                            <m:chr m:val="⃑"/>
                                            <m:ctrlPr>
                                              <a:rPr lang="de-DE" i="1">
                                                <a:latin typeface="Cambria Math"/>
                                              </a:rPr>
                                            </m:ctrlPr>
                                          </m:accPr>
                                          <m:e>
                                            <m:r>
                                              <a:rPr lang="de-DE" i="1">
                                                <a:latin typeface="Cambria Math"/>
                                              </a:rPr>
                                              <m:t>𝑃</m:t>
                                            </m:r>
                                          </m:e>
                                        </m:acc>
                                      </m:e>
                                      <m:sub>
                                        <m:r>
                                          <a:rPr lang="de-DE" i="1">
                                            <a:latin typeface="Cambria Math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</m:d>
                          </m:e>
                          <m:e>
                            <m:r>
                              <a:rPr lang="de-DE" i="1">
                                <a:latin typeface="Cambria Math"/>
                              </a:rPr>
                              <m:t>⋮</m:t>
                            </m:r>
                          </m:e>
                          <m:e>
                            <m:d>
                              <m:dPr>
                                <m:begChr m:val="|"/>
                                <m:endChr m:val="|"/>
                                <m:ctrlPr>
                                  <a:rPr lang="de-DE" i="1">
                                    <a:latin typeface="Cambria Math"/>
                                  </a:rPr>
                                </m:ctrlPr>
                              </m:dPr>
                              <m:e>
                                <m:d>
                                  <m:dPr>
                                    <m:ctrlPr>
                                      <a:rPr lang="de-DE" i="1">
                                        <a:latin typeface="Cambria Math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de-DE" i="1"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acc>
                                          <m:accPr>
                                            <m:chr m:val="⃑"/>
                                            <m:ctrlPr>
                                              <a:rPr lang="de-DE" i="1">
                                                <a:latin typeface="Cambria Math"/>
                                              </a:rPr>
                                            </m:ctrlPr>
                                          </m:accPr>
                                          <m:e>
                                            <m:r>
                                              <a:rPr lang="de-DE" i="1">
                                                <a:latin typeface="Cambria Math"/>
                                              </a:rPr>
                                              <m:t>𝑃</m:t>
                                            </m:r>
                                          </m:e>
                                        </m:acc>
                                      </m:e>
                                      <m:sub>
                                        <m:r>
                                          <a:rPr lang="de-DE" i="1">
                                            <a:latin typeface="Cambria Math"/>
                                          </a:rPr>
                                          <m:t>𝑛</m:t>
                                        </m:r>
                                        <m:r>
                                          <a:rPr lang="de-DE" i="1">
                                            <a:latin typeface="Cambria Math"/>
                                          </a:rPr>
                                          <m:t>−1</m:t>
                                        </m:r>
                                      </m:sub>
                                    </m:sSub>
                                    <m:r>
                                      <a:rPr lang="de-DE" i="1">
                                        <a:latin typeface="Cambria Math"/>
                                      </a:rPr>
                                      <m:t>−</m:t>
                                    </m:r>
                                    <m:sSub>
                                      <m:sSubPr>
                                        <m:ctrlPr>
                                          <a:rPr lang="de-DE" i="1"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acc>
                                          <m:accPr>
                                            <m:chr m:val="⃑"/>
                                            <m:ctrlPr>
                                              <a:rPr lang="de-DE" i="1">
                                                <a:latin typeface="Cambria Math"/>
                                              </a:rPr>
                                            </m:ctrlPr>
                                          </m:accPr>
                                          <m:e>
                                            <m:r>
                                              <a:rPr lang="de-DE" i="1">
                                                <a:latin typeface="Cambria Math"/>
                                              </a:rPr>
                                              <m:t>𝑃</m:t>
                                            </m:r>
                                          </m:e>
                                        </m:acc>
                                      </m:e>
                                      <m:sub>
                                        <m:r>
                                          <a:rPr lang="de-DE" i="1">
                                            <a:latin typeface="Cambria Math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e>
                                </m:d>
                                <m:r>
                                  <a:rPr lang="de-DE" i="1">
                                    <a:latin typeface="Cambria Math"/>
                                    <a:ea typeface="Cambria Math"/>
                                  </a:rPr>
                                  <m:t>×</m:t>
                                </m:r>
                                <m:d>
                                  <m:dPr>
                                    <m:ctrlPr>
                                      <a:rPr lang="de-DE" i="1">
                                        <a:latin typeface="Cambria Math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de-DE" i="1"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acc>
                                          <m:accPr>
                                            <m:chr m:val="⃑"/>
                                            <m:ctrlPr>
                                              <a:rPr lang="de-DE" i="1">
                                                <a:latin typeface="Cambria Math"/>
                                              </a:rPr>
                                            </m:ctrlPr>
                                          </m:accPr>
                                          <m:e>
                                            <m:r>
                                              <a:rPr lang="de-DE" i="1">
                                                <a:latin typeface="Cambria Math"/>
                                              </a:rPr>
                                              <m:t>𝑃</m:t>
                                            </m:r>
                                          </m:e>
                                        </m:acc>
                                      </m:e>
                                      <m:sub>
                                        <m:r>
                                          <a:rPr lang="de-DE" i="1">
                                            <a:latin typeface="Cambria Math"/>
                                          </a:rPr>
                                          <m:t>𝑛</m:t>
                                        </m:r>
                                      </m:sub>
                                    </m:sSub>
                                    <m:r>
                                      <a:rPr lang="de-DE" i="1">
                                        <a:latin typeface="Cambria Math"/>
                                      </a:rPr>
                                      <m:t>−</m:t>
                                    </m:r>
                                    <m:sSub>
                                      <m:sSubPr>
                                        <m:ctrlPr>
                                          <a:rPr lang="de-DE" i="1"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acc>
                                          <m:accPr>
                                            <m:chr m:val="⃑"/>
                                            <m:ctrlPr>
                                              <a:rPr lang="de-DE" i="1">
                                                <a:latin typeface="Cambria Math"/>
                                              </a:rPr>
                                            </m:ctrlPr>
                                          </m:accPr>
                                          <m:e>
                                            <m:r>
                                              <a:rPr lang="de-DE" i="1">
                                                <a:latin typeface="Cambria Math"/>
                                              </a:rPr>
                                              <m:t>𝑃</m:t>
                                            </m:r>
                                          </m:e>
                                        </m:acc>
                                      </m:e>
                                      <m:sub>
                                        <m:r>
                                          <a:rPr lang="de-DE" i="1">
                                            <a:latin typeface="Cambria Math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</m:d>
                          </m:e>
                        </m:eqArr>
                      </m:e>
                    </m:d>
                    <m:r>
                      <a:rPr lang="de-DE" b="0" i="1" smtClean="0">
                        <a:latin typeface="Cambria Math"/>
                      </a:rPr>
                      <m:t>=0</m:t>
                    </m:r>
                  </m:oMath>
                </a14:m>
                <a:endParaRPr lang="en-US" dirty="0" smtClean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 smtClean="0"/>
              </a:p>
            </p:txBody>
          </p:sp>
        </mc:Choice>
        <mc:Fallback xmlns="">
          <p:sp>
            <p:nvSpPr>
              <p:cNvPr id="3" name="Inhaltsplatzhalt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858" t="-1525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35697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Gauss</a:t>
            </a:r>
            <a:r>
              <a:rPr lang="de-DE" dirty="0" smtClean="0"/>
              <a:t> </a:t>
            </a:r>
            <a:r>
              <a:rPr lang="de-DE" dirty="0" err="1" smtClean="0"/>
              <a:t>Markov</a:t>
            </a:r>
            <a:r>
              <a:rPr lang="de-DE" dirty="0" smtClean="0"/>
              <a:t> Model</a:t>
            </a:r>
            <a:endParaRPr lang="de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feld 3"/>
              <p:cNvSpPr txBox="1"/>
              <p:nvPr/>
            </p:nvSpPr>
            <p:spPr>
              <a:xfrm>
                <a:off x="579600" y="1058400"/>
                <a:ext cx="3961469" cy="60080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i="1" smtClean="0">
                              <a:latin typeface="Cambria Math"/>
                              <a:ea typeface="Cambria Math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i="1" smtClean="0"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i="1" smtClean="0">
                                  <a:latin typeface="Cambria Math"/>
                                  <a:ea typeface="Cambria Math"/>
                                </a:rPr>
                                <m:t>𝜑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/>
                                  <a:ea typeface="Cambria Math"/>
                                </a:rPr>
                                <m:t>𝑖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i="1" smtClean="0"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/>
                                  <a:ea typeface="Cambria Math"/>
                                </a:rPr>
                                <m:t>𝜕</m:t>
                              </m:r>
                              <m:r>
                                <a:rPr lang="de-DE" b="0" i="1" smtClean="0">
                                  <a:latin typeface="Cambria Math"/>
                                  <a:ea typeface="Cambria Math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/>
                                  <a:ea typeface="Cambria Math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  <m:r>
                        <a:rPr lang="de-DE" b="0" i="1" smtClean="0">
                          <a:latin typeface="Cambria Math"/>
                        </a:rPr>
                        <m:t>=2(</m:t>
                      </m:r>
                      <m:sSub>
                        <m:sSubPr>
                          <m:ctrlPr>
                            <a:rPr lang="de-DE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/>
                            </a:rPr>
                            <m:t>𝑃</m:t>
                          </m:r>
                        </m:e>
                        <m:sub>
                          <m:r>
                            <a:rPr lang="de-DE" b="0" i="1" smtClean="0">
                              <a:latin typeface="Cambria Math"/>
                            </a:rPr>
                            <m:t>1</m:t>
                          </m:r>
                        </m:sub>
                      </m:sSub>
                      <m:r>
                        <a:rPr lang="de-DE" b="0" i="1" smtClean="0">
                          <a:latin typeface="Cambria Math"/>
                        </a:rPr>
                        <m:t>−</m:t>
                      </m:r>
                      <m:sSub>
                        <m:sSubPr>
                          <m:ctrlPr>
                            <a:rPr lang="de-DE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/>
                            </a:rPr>
                            <m:t>𝑃</m:t>
                          </m:r>
                        </m:e>
                        <m:sub>
                          <m:r>
                            <a:rPr lang="de-DE" b="0" i="1" smtClean="0">
                              <a:latin typeface="Cambria Math"/>
                            </a:rPr>
                            <m:t>𝑖</m:t>
                          </m:r>
                        </m:sub>
                      </m:sSub>
                      <m:r>
                        <a:rPr lang="de-DE" b="0" i="1" smtClean="0">
                          <a:latin typeface="Cambria Math"/>
                        </a:rPr>
                        <m:t>)(</m:t>
                      </m:r>
                      <m:sSub>
                        <m:sSubPr>
                          <m:ctrlPr>
                            <a:rPr lang="de-DE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/>
                            </a:rPr>
                            <m:t>𝑃</m:t>
                          </m:r>
                        </m:e>
                        <m:sub>
                          <m:r>
                            <a:rPr lang="de-DE" b="0" i="1" smtClean="0">
                              <a:latin typeface="Cambria Math"/>
                            </a:rPr>
                            <m:t>1</m:t>
                          </m:r>
                        </m:sub>
                      </m:sSub>
                      <m:r>
                        <a:rPr lang="de-DE" b="0" i="1" smtClean="0">
                          <a:latin typeface="Cambria Math"/>
                        </a:rPr>
                        <m:t>−</m:t>
                      </m:r>
                      <m:sSub>
                        <m:sSubPr>
                          <m:ctrlPr>
                            <a:rPr lang="de-DE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/>
                            </a:rPr>
                            <m:t>𝑃</m:t>
                          </m:r>
                        </m:e>
                        <m:sub>
                          <m:r>
                            <a:rPr lang="de-DE" b="0" i="1" smtClean="0">
                              <a:latin typeface="Cambria Math"/>
                            </a:rPr>
                            <m:t>𝑛</m:t>
                          </m:r>
                        </m:sub>
                      </m:sSub>
                      <m:r>
                        <a:rPr lang="de-DE" b="0" i="1" smtClean="0">
                          <a:latin typeface="Cambria Math"/>
                        </a:rPr>
                        <m:t>)(2</m:t>
                      </m:r>
                      <m:sSub>
                        <m:sSubPr>
                          <m:ctrlPr>
                            <a:rPr lang="de-DE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/>
                            </a:rPr>
                            <m:t>𝑃</m:t>
                          </m:r>
                        </m:e>
                        <m:sub>
                          <m:r>
                            <a:rPr lang="de-DE" b="0" i="1" smtClean="0">
                              <a:latin typeface="Cambria Math"/>
                            </a:rPr>
                            <m:t>1</m:t>
                          </m:r>
                        </m:sub>
                      </m:sSub>
                      <m:r>
                        <a:rPr lang="de-DE" b="0" i="1" smtClean="0">
                          <a:latin typeface="Cambria Math"/>
                        </a:rPr>
                        <m:t>−</m:t>
                      </m:r>
                      <m:sSub>
                        <m:sSubPr>
                          <m:ctrlPr>
                            <a:rPr lang="de-DE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/>
                            </a:rPr>
                            <m:t>𝑃</m:t>
                          </m:r>
                        </m:e>
                        <m:sub>
                          <m:r>
                            <a:rPr lang="de-DE" b="0" i="1" smtClean="0">
                              <a:latin typeface="Cambria Math"/>
                            </a:rPr>
                            <m:t>𝑖</m:t>
                          </m:r>
                        </m:sub>
                      </m:sSub>
                      <m:r>
                        <a:rPr lang="de-DE" b="0" i="1" smtClean="0">
                          <a:latin typeface="Cambria Math"/>
                        </a:rPr>
                        <m:t>−</m:t>
                      </m:r>
                      <m:sSub>
                        <m:sSubPr>
                          <m:ctrlPr>
                            <a:rPr lang="de-DE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/>
                            </a:rPr>
                            <m:t>𝑃</m:t>
                          </m:r>
                        </m:e>
                        <m:sub>
                          <m:r>
                            <a:rPr lang="de-DE" b="0" i="1" smtClean="0">
                              <a:latin typeface="Cambria Math"/>
                            </a:rPr>
                            <m:t>𝑛</m:t>
                          </m:r>
                        </m:sub>
                      </m:sSub>
                      <m:r>
                        <a:rPr lang="de-DE" b="0" i="1" smtClean="0"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" name="Textfeld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9600" y="1058400"/>
                <a:ext cx="3961469" cy="600805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feld 4"/>
              <p:cNvSpPr txBox="1"/>
              <p:nvPr/>
            </p:nvSpPr>
            <p:spPr>
              <a:xfrm>
                <a:off x="621726" y="1687625"/>
                <a:ext cx="2630592" cy="6020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i="1" smtClean="0">
                              <a:latin typeface="Cambria Math"/>
                              <a:ea typeface="Cambria Math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i="1" smtClean="0"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i="1" smtClean="0">
                                  <a:latin typeface="Cambria Math"/>
                                  <a:ea typeface="Cambria Math"/>
                                </a:rPr>
                                <m:t>𝜑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/>
                                  <a:ea typeface="Cambria Math"/>
                                </a:rPr>
                                <m:t>𝑖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i="1" smtClean="0"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/>
                                  <a:ea typeface="Cambria Math"/>
                                </a:rPr>
                                <m:t>𝜕</m:t>
                              </m:r>
                              <m:r>
                                <a:rPr lang="de-DE" b="0" i="1" smtClean="0">
                                  <a:latin typeface="Cambria Math"/>
                                  <a:ea typeface="Cambria Math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/>
                                  <a:ea typeface="Cambria Math"/>
                                </a:rPr>
                                <m:t>𝑖</m:t>
                              </m:r>
                            </m:sub>
                          </m:sSub>
                        </m:den>
                      </m:f>
                      <m:r>
                        <a:rPr lang="de-DE" b="0" i="1" smtClean="0">
                          <a:latin typeface="Cambria Math"/>
                        </a:rPr>
                        <m:t>=2(</m:t>
                      </m:r>
                      <m:sSub>
                        <m:sSubPr>
                          <m:ctrlPr>
                            <a:rPr lang="de-DE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/>
                            </a:rPr>
                            <m:t>𝑃</m:t>
                          </m:r>
                        </m:e>
                        <m:sub>
                          <m:r>
                            <a:rPr lang="de-DE" b="0" i="1" smtClean="0">
                              <a:latin typeface="Cambria Math"/>
                            </a:rPr>
                            <m:t>𝑖</m:t>
                          </m:r>
                        </m:sub>
                      </m:sSub>
                      <m:r>
                        <a:rPr lang="de-DE" b="0" i="1" smtClean="0">
                          <a:latin typeface="Cambria Math"/>
                        </a:rPr>
                        <m:t>−</m:t>
                      </m:r>
                      <m:sSub>
                        <m:sSubPr>
                          <m:ctrlPr>
                            <a:rPr lang="de-DE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/>
                            </a:rPr>
                            <m:t>𝑃</m:t>
                          </m:r>
                        </m:e>
                        <m:sub>
                          <m:r>
                            <a:rPr lang="de-DE" b="0" i="1" smtClean="0">
                              <a:latin typeface="Cambria Math"/>
                            </a:rPr>
                            <m:t>1</m:t>
                          </m:r>
                        </m:sub>
                      </m:sSub>
                      <m:r>
                        <a:rPr lang="de-DE" b="0" i="1" smtClean="0">
                          <a:latin typeface="Cambria Math"/>
                        </a:rPr>
                        <m:t>)</m:t>
                      </m:r>
                      <m:sSup>
                        <m:sSupPr>
                          <m:ctrlPr>
                            <a:rPr lang="de-DE" b="0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de-DE" i="1">
                              <a:latin typeface="Cambria Math"/>
                            </a:rPr>
                            <m:t>(</m:t>
                          </m:r>
                          <m:sSub>
                            <m:sSubPr>
                              <m:ctrlPr>
                                <a:rPr lang="de-DE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de-DE" i="1">
                                  <a:latin typeface="Cambria Math"/>
                                </a:rPr>
                                <m:t>1</m:t>
                              </m:r>
                            </m:sub>
                          </m:sSub>
                          <m:r>
                            <a:rPr lang="de-DE" i="1">
                              <a:latin typeface="Cambria Math"/>
                            </a:rPr>
                            <m:t>−</m:t>
                          </m:r>
                          <m:sSub>
                            <m:sSubPr>
                              <m:ctrlPr>
                                <a:rPr lang="de-DE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de-DE" i="1">
                                  <a:latin typeface="Cambria Math"/>
                                </a:rPr>
                                <m:t>𝑛</m:t>
                              </m:r>
                            </m:sub>
                          </m:sSub>
                          <m:r>
                            <a:rPr lang="de-DE" i="1">
                              <a:latin typeface="Cambria Math"/>
                            </a:rPr>
                            <m:t>)</m:t>
                          </m:r>
                        </m:e>
                        <m:sup>
                          <m:r>
                            <a:rPr lang="de-DE" b="0" i="1" smtClean="0">
                              <a:latin typeface="Cambria Math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Textfeld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1726" y="1687625"/>
                <a:ext cx="2630592" cy="602088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feld 7"/>
              <p:cNvSpPr txBox="1"/>
              <p:nvPr/>
            </p:nvSpPr>
            <p:spPr>
              <a:xfrm>
                <a:off x="621726" y="3064800"/>
                <a:ext cx="2591350" cy="134517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b="0" i="1" dirty="0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de-DE" b="0" i="1" dirty="0" smtClean="0">
                              <a:latin typeface="Cambria Math"/>
                            </a:rPr>
                            <m:t>𝐴</m:t>
                          </m:r>
                        </m:e>
                        <m:sub>
                          <m:r>
                            <a:rPr lang="de-DE" b="0" i="1" dirty="0" smtClean="0">
                              <a:latin typeface="Cambria Math"/>
                            </a:rPr>
                            <m:t>2</m:t>
                          </m:r>
                        </m:sub>
                      </m:sSub>
                      <m:r>
                        <a:rPr lang="de-DE" b="0" i="1" smtClean="0">
                          <a:latin typeface="Cambria Math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de-DE" b="0" i="1" smtClean="0">
                              <a:latin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de-DE" b="0" i="1" smtClean="0">
                                  <a:latin typeface="Cambria Math"/>
                                </a:rPr>
                              </m:ctrlPr>
                            </m:mPr>
                            <m:mr>
                              <m:e>
                                <m:f>
                                  <m:fPr>
                                    <m:ctrlPr>
                                      <a:rPr lang="de-DE" b="0" i="1" smtClean="0">
                                        <a:latin typeface="Cambria Math"/>
                                      </a:rPr>
                                    </m:ctrlPr>
                                  </m:fPr>
                                  <m:num>
                                    <m:r>
                                      <a:rPr lang="de-DE" b="0" i="1" smtClean="0">
                                        <a:latin typeface="Cambria Math"/>
                                        <a:ea typeface="Cambria Math"/>
                                      </a:rPr>
                                      <m:t>𝜕</m:t>
                                    </m:r>
                                    <m:sSub>
                                      <m:sSubPr>
                                        <m:ctrlPr>
                                          <a:rPr lang="de-DE" b="0" i="1" smtClean="0">
                                            <a:latin typeface="Cambria Math"/>
                                            <a:ea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de-DE" b="0" i="1" smtClean="0">
                                            <a:latin typeface="Cambria Math"/>
                                            <a:ea typeface="Cambria Math"/>
                                          </a:rPr>
                                          <m:t>𝜑</m:t>
                                        </m:r>
                                      </m:e>
                                      <m:sub>
                                        <m:r>
                                          <a:rPr lang="de-DE" b="0" i="1" smtClean="0">
                                            <a:latin typeface="Cambria Math"/>
                                            <a:ea typeface="Cambria Math"/>
                                          </a:rPr>
                                          <m:t>2</m:t>
                                        </m:r>
                                      </m:sub>
                                    </m:sSub>
                                  </m:num>
                                  <m:den>
                                    <m:sSub>
                                      <m:sSubPr>
                                        <m:ctrlPr>
                                          <a:rPr lang="de-DE" b="0" i="1" smtClean="0"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de-DE" b="0" i="1" smtClean="0">
                                            <a:latin typeface="Cambria Math"/>
                                            <a:ea typeface="Cambria Math"/>
                                          </a:rPr>
                                          <m:t>𝜕</m:t>
                                        </m:r>
                                        <m:r>
                                          <a:rPr lang="de-DE" b="0" i="1" smtClean="0">
                                            <a:latin typeface="Cambria Math"/>
                                            <a:ea typeface="Cambria Math"/>
                                          </a:rPr>
                                          <m:t>𝑋</m:t>
                                        </m:r>
                                      </m:e>
                                      <m:sub>
                                        <m:r>
                                          <a:rPr lang="de-DE" b="0" i="1" smtClean="0">
                                            <a:latin typeface="Cambria Math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den>
                                </m:f>
                              </m:e>
                              <m:e>
                                <m:r>
                                  <a:rPr lang="de-DE" b="0" i="1" smtClean="0">
                                    <a:latin typeface="Cambria Math"/>
                                  </a:rPr>
                                  <m:t>⋯</m:t>
                                </m:r>
                              </m:e>
                              <m:e>
                                <m:f>
                                  <m:fPr>
                                    <m:ctrlPr>
                                      <a:rPr lang="de-DE" b="0" i="1" smtClean="0">
                                        <a:latin typeface="Cambria Math"/>
                                      </a:rPr>
                                    </m:ctrlPr>
                                  </m:fPr>
                                  <m:num>
                                    <m:r>
                                      <a:rPr lang="de-DE" b="0" i="1" smtClean="0">
                                        <a:latin typeface="Cambria Math"/>
                                        <a:ea typeface="Cambria Math"/>
                                      </a:rPr>
                                      <m:t>𝜕</m:t>
                                    </m:r>
                                    <m:sSub>
                                      <m:sSubPr>
                                        <m:ctrlPr>
                                          <a:rPr lang="de-DE" b="0" i="1" smtClean="0">
                                            <a:latin typeface="Cambria Math"/>
                                            <a:ea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de-DE" b="0" i="1" smtClean="0">
                                            <a:latin typeface="Cambria Math"/>
                                            <a:ea typeface="Cambria Math"/>
                                          </a:rPr>
                                          <m:t>𝜑</m:t>
                                        </m:r>
                                      </m:e>
                                      <m:sub>
                                        <m:r>
                                          <a:rPr lang="de-DE" b="0" i="1" smtClean="0">
                                            <a:latin typeface="Cambria Math"/>
                                            <a:ea typeface="Cambria Math"/>
                                          </a:rPr>
                                          <m:t>2</m:t>
                                        </m:r>
                                      </m:sub>
                                    </m:sSub>
                                  </m:num>
                                  <m:den>
                                    <m:sSub>
                                      <m:sSubPr>
                                        <m:ctrlPr>
                                          <a:rPr lang="de-DE" b="0" i="1" smtClean="0"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de-DE" b="0" i="1" smtClean="0">
                                            <a:latin typeface="Cambria Math"/>
                                            <a:ea typeface="Cambria Math"/>
                                          </a:rPr>
                                          <m:t>𝜕</m:t>
                                        </m:r>
                                        <m:r>
                                          <a:rPr lang="de-DE" b="0" i="1" smtClean="0">
                                            <a:latin typeface="Cambria Math"/>
                                            <a:ea typeface="Cambria Math"/>
                                          </a:rPr>
                                          <m:t>𝑋</m:t>
                                        </m:r>
                                      </m:e>
                                      <m:sub>
                                        <m:r>
                                          <a:rPr lang="de-DE" b="0" i="1" smtClean="0">
                                            <a:latin typeface="Cambria Math"/>
                                          </a:rPr>
                                          <m:t>𝑛</m:t>
                                        </m:r>
                                      </m:sub>
                                    </m:sSub>
                                  </m:den>
                                </m:f>
                              </m:e>
                            </m:mr>
                            <m:mr>
                              <m:e>
                                <m:r>
                                  <a:rPr lang="de-DE" b="0" i="1" smtClean="0">
                                    <a:latin typeface="Cambria Math"/>
                                  </a:rPr>
                                  <m:t>⋮</m:t>
                                </m:r>
                              </m:e>
                              <m:e>
                                <m:r>
                                  <a:rPr lang="de-DE" b="0" i="1" smtClean="0">
                                    <a:latin typeface="Cambria Math"/>
                                  </a:rPr>
                                  <m:t>⋱</m:t>
                                </m:r>
                              </m:e>
                              <m:e>
                                <m:r>
                                  <a:rPr lang="de-DE" b="0" i="1" smtClean="0">
                                    <a:latin typeface="Cambria Math"/>
                                  </a:rPr>
                                  <m:t>⋮</m:t>
                                </m:r>
                              </m:e>
                            </m:mr>
                            <m:mr>
                              <m:e>
                                <m:f>
                                  <m:fPr>
                                    <m:ctrlPr>
                                      <a:rPr lang="de-DE" b="0" i="1" smtClean="0">
                                        <a:latin typeface="Cambria Math"/>
                                      </a:rPr>
                                    </m:ctrlPr>
                                  </m:fPr>
                                  <m:num>
                                    <m:r>
                                      <a:rPr lang="de-DE" b="0" i="1" smtClean="0">
                                        <a:latin typeface="Cambria Math"/>
                                        <a:ea typeface="Cambria Math"/>
                                      </a:rPr>
                                      <m:t>𝜕</m:t>
                                    </m:r>
                                    <m:sSub>
                                      <m:sSubPr>
                                        <m:ctrlPr>
                                          <a:rPr lang="de-DE" b="0" i="1" smtClean="0">
                                            <a:latin typeface="Cambria Math"/>
                                            <a:ea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de-DE" b="0" i="1" smtClean="0">
                                            <a:latin typeface="Cambria Math"/>
                                            <a:ea typeface="Cambria Math"/>
                                          </a:rPr>
                                          <m:t>𝜑</m:t>
                                        </m:r>
                                      </m:e>
                                      <m:sub>
                                        <m:r>
                                          <a:rPr lang="de-DE" b="0" i="1" smtClean="0">
                                            <a:latin typeface="Cambria Math"/>
                                            <a:ea typeface="Cambria Math"/>
                                          </a:rPr>
                                          <m:t>𝑛</m:t>
                                        </m:r>
                                        <m:r>
                                          <a:rPr lang="de-DE" b="0" i="1" smtClean="0">
                                            <a:latin typeface="Cambria Math"/>
                                            <a:ea typeface="Cambria Math"/>
                                          </a:rPr>
                                          <m:t>−2</m:t>
                                        </m:r>
                                      </m:sub>
                                    </m:sSub>
                                  </m:num>
                                  <m:den>
                                    <m:sSub>
                                      <m:sSubPr>
                                        <m:ctrlPr>
                                          <a:rPr lang="de-DE" b="0" i="1" smtClean="0">
                                            <a:latin typeface="Cambria Math"/>
                                            <a:ea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de-DE" b="0" i="1" smtClean="0">
                                            <a:latin typeface="Cambria Math"/>
                                            <a:ea typeface="Cambria Math"/>
                                          </a:rPr>
                                          <m:t>𝜕</m:t>
                                        </m:r>
                                        <m:r>
                                          <a:rPr lang="de-DE" b="0" i="1" smtClean="0">
                                            <a:latin typeface="Cambria Math"/>
                                            <a:ea typeface="Cambria Math"/>
                                          </a:rPr>
                                          <m:t>𝑋</m:t>
                                        </m:r>
                                      </m:e>
                                      <m:sub>
                                        <m:r>
                                          <a:rPr lang="de-DE" b="0" i="1" smtClean="0">
                                            <a:latin typeface="Cambria Math"/>
                                            <a:ea typeface="Cambria Math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den>
                                </m:f>
                              </m:e>
                              <m:e>
                                <m:r>
                                  <a:rPr lang="de-DE" b="0" i="1" smtClean="0">
                                    <a:latin typeface="Cambria Math"/>
                                  </a:rPr>
                                  <m:t>⋯</m:t>
                                </m:r>
                              </m:e>
                              <m:e>
                                <m:f>
                                  <m:fPr>
                                    <m:ctrlPr>
                                      <a:rPr lang="de-DE" b="0" i="1" smtClean="0">
                                        <a:latin typeface="Cambria Math"/>
                                      </a:rPr>
                                    </m:ctrlPr>
                                  </m:fPr>
                                  <m:num>
                                    <m:r>
                                      <a:rPr lang="de-DE" b="0" i="1" smtClean="0">
                                        <a:latin typeface="Cambria Math"/>
                                        <a:ea typeface="Cambria Math"/>
                                      </a:rPr>
                                      <m:t>𝜕</m:t>
                                    </m:r>
                                    <m:sSub>
                                      <m:sSubPr>
                                        <m:ctrlPr>
                                          <a:rPr lang="de-DE" b="0" i="1" smtClean="0">
                                            <a:latin typeface="Cambria Math"/>
                                            <a:ea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de-DE" b="0" i="1" smtClean="0">
                                            <a:latin typeface="Cambria Math"/>
                                            <a:ea typeface="Cambria Math"/>
                                          </a:rPr>
                                          <m:t>𝜑</m:t>
                                        </m:r>
                                      </m:e>
                                      <m:sub>
                                        <m:r>
                                          <a:rPr lang="de-DE" b="0" i="1" smtClean="0">
                                            <a:latin typeface="Cambria Math"/>
                                            <a:ea typeface="Cambria Math"/>
                                          </a:rPr>
                                          <m:t>𝑛</m:t>
                                        </m:r>
                                        <m:r>
                                          <a:rPr lang="de-DE" b="0" i="1" smtClean="0">
                                            <a:latin typeface="Cambria Math"/>
                                            <a:ea typeface="Cambria Math"/>
                                          </a:rPr>
                                          <m:t>−2</m:t>
                                        </m:r>
                                      </m:sub>
                                    </m:sSub>
                                  </m:num>
                                  <m:den>
                                    <m:sSub>
                                      <m:sSubPr>
                                        <m:ctrlPr>
                                          <a:rPr lang="de-DE" b="0" i="1" smtClean="0"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de-DE" b="0" i="1" smtClean="0">
                                            <a:latin typeface="Cambria Math"/>
                                            <a:ea typeface="Cambria Math"/>
                                          </a:rPr>
                                          <m:t>𝜕</m:t>
                                        </m:r>
                                        <m:r>
                                          <a:rPr lang="de-DE" b="0" i="1" smtClean="0">
                                            <a:latin typeface="Cambria Math"/>
                                            <a:ea typeface="Cambria Math"/>
                                          </a:rPr>
                                          <m:t>𝑋</m:t>
                                        </m:r>
                                      </m:e>
                                      <m:sub>
                                        <m:r>
                                          <a:rPr lang="de-DE" b="0" i="1" smtClean="0">
                                            <a:latin typeface="Cambria Math"/>
                                          </a:rPr>
                                          <m:t>𝑛</m:t>
                                        </m:r>
                                      </m:sub>
                                    </m:sSub>
                                  </m:den>
                                </m:f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Textfeld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1726" y="3064800"/>
                <a:ext cx="2591350" cy="1345176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feld 8"/>
              <p:cNvSpPr txBox="1"/>
              <p:nvPr/>
            </p:nvSpPr>
            <p:spPr>
              <a:xfrm>
                <a:off x="609600" y="2305468"/>
                <a:ext cx="2680286" cy="61773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i="1" smtClean="0">
                              <a:latin typeface="Cambria Math"/>
                              <a:ea typeface="Cambria Math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i="1" smtClean="0"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/>
                                  <a:ea typeface="Cambria Math"/>
                                </a:rPr>
                                <m:t>𝜑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/>
                                  <a:ea typeface="Cambria Math"/>
                                </a:rPr>
                                <m:t>𝑖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i="1" smtClean="0"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/>
                                  <a:ea typeface="Cambria Math"/>
                                </a:rPr>
                                <m:t>𝜕</m:t>
                              </m:r>
                              <m:r>
                                <a:rPr lang="de-DE" b="0" i="1" smtClean="0">
                                  <a:latin typeface="Cambria Math"/>
                                  <a:ea typeface="Cambria Math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/>
                                  <a:ea typeface="Cambria Math"/>
                                </a:rPr>
                                <m:t>𝑛</m:t>
                              </m:r>
                            </m:sub>
                          </m:sSub>
                        </m:den>
                      </m:f>
                      <m:r>
                        <a:rPr lang="de-DE" b="0" i="1" smtClean="0">
                          <a:latin typeface="Cambria Math"/>
                        </a:rPr>
                        <m:t>=2(</m:t>
                      </m:r>
                      <m:sSub>
                        <m:sSubPr>
                          <m:ctrlPr>
                            <a:rPr lang="de-DE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/>
                            </a:rPr>
                            <m:t>𝑃</m:t>
                          </m:r>
                        </m:e>
                        <m:sub>
                          <m:r>
                            <a:rPr lang="de-DE" b="0" i="1" smtClean="0">
                              <a:latin typeface="Cambria Math"/>
                            </a:rPr>
                            <m:t>𝑛</m:t>
                          </m:r>
                        </m:sub>
                      </m:sSub>
                      <m:r>
                        <a:rPr lang="de-DE" b="0" i="1" smtClean="0">
                          <a:latin typeface="Cambria Math"/>
                        </a:rPr>
                        <m:t>−</m:t>
                      </m:r>
                      <m:sSub>
                        <m:sSubPr>
                          <m:ctrlPr>
                            <a:rPr lang="de-DE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/>
                            </a:rPr>
                            <m:t>𝑃</m:t>
                          </m:r>
                        </m:e>
                        <m:sub>
                          <m:r>
                            <a:rPr lang="de-DE" b="0" i="1" smtClean="0">
                              <a:latin typeface="Cambria Math"/>
                            </a:rPr>
                            <m:t>1</m:t>
                          </m:r>
                        </m:sub>
                      </m:sSub>
                      <m:r>
                        <a:rPr lang="de-DE" b="0" i="1" smtClean="0">
                          <a:latin typeface="Cambria Math"/>
                        </a:rPr>
                        <m:t>)</m:t>
                      </m:r>
                      <m:sSup>
                        <m:sSupPr>
                          <m:ctrlPr>
                            <a:rPr lang="de-DE" b="0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de-DE" i="1">
                              <a:latin typeface="Cambria Math"/>
                            </a:rPr>
                            <m:t>(</m:t>
                          </m:r>
                          <m:sSub>
                            <m:sSubPr>
                              <m:ctrlPr>
                                <a:rPr lang="de-DE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de-DE" i="1">
                                  <a:latin typeface="Cambria Math"/>
                                </a:rPr>
                                <m:t>1</m:t>
                              </m:r>
                            </m:sub>
                          </m:sSub>
                          <m:r>
                            <a:rPr lang="de-DE" i="1">
                              <a:latin typeface="Cambria Math"/>
                            </a:rPr>
                            <m:t>−</m:t>
                          </m:r>
                          <m:sSub>
                            <m:sSubPr>
                              <m:ctrlPr>
                                <a:rPr lang="de-DE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  <m:r>
                            <a:rPr lang="de-DE" i="1">
                              <a:latin typeface="Cambria Math"/>
                            </a:rPr>
                            <m:t>)</m:t>
                          </m:r>
                        </m:e>
                        <m:sup>
                          <m:r>
                            <a:rPr lang="de-DE" b="0" i="1" smtClean="0">
                              <a:latin typeface="Cambria Math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Textfeld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" y="2305468"/>
                <a:ext cx="2680286" cy="617733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feld 9"/>
              <p:cNvSpPr txBox="1"/>
              <p:nvPr/>
            </p:nvSpPr>
            <p:spPr>
              <a:xfrm>
                <a:off x="621726" y="4778114"/>
                <a:ext cx="2758960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/>
                        </a:rPr>
                        <m:t>𝑥</m:t>
                      </m:r>
                      <m:r>
                        <a:rPr lang="de-DE" b="0" i="1" smtClean="0"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de-DE" b="0" i="1" smtClean="0"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de-DE" i="1">
                                  <a:latin typeface="Cambria Math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de-DE" i="1"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de-DE" i="1">
                                      <a:latin typeface="Cambria Math"/>
                                    </a:rPr>
                                    <m:t>𝐴</m:t>
                                  </m:r>
                                </m:e>
                                <m:sup>
                                  <m:r>
                                    <a:rPr lang="de-DE" i="1">
                                      <a:latin typeface="Cambria Math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lang="de-DE" i="1">
                                  <a:latin typeface="Cambria Math"/>
                                </a:rPr>
                                <m:t>𝑃𝐴</m:t>
                              </m:r>
                            </m:e>
                          </m:d>
                        </m:e>
                        <m:sup>
                          <m:r>
                            <a:rPr lang="de-DE" b="0" i="1" smtClean="0">
                              <a:latin typeface="Cambria Math"/>
                            </a:rPr>
                            <m:t>−1</m:t>
                          </m:r>
                        </m:sup>
                      </m:sSup>
                      <m:d>
                        <m:dPr>
                          <m:ctrlPr>
                            <a:rPr lang="de-DE" b="0" i="1" smtClean="0">
                              <a:latin typeface="Cambria Math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de-DE" b="0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de-DE" b="0" i="1" smtClean="0">
                                  <a:latin typeface="Cambria Math"/>
                                </a:rPr>
                                <m:t>𝐴</m:t>
                              </m:r>
                            </m:e>
                            <m:sup>
                              <m:r>
                                <a:rPr lang="de-DE" b="0" i="1" smtClean="0">
                                  <a:latin typeface="Cambria Math"/>
                                </a:rPr>
                                <m:t>′</m:t>
                              </m:r>
                            </m:sup>
                          </m:sSup>
                          <m:r>
                            <a:rPr lang="de-DE" b="0" i="1" smtClean="0">
                              <a:latin typeface="Cambria Math"/>
                            </a:rPr>
                            <m:t>𝑃𝑙</m:t>
                          </m:r>
                        </m:e>
                      </m:d>
                      <m:r>
                        <a:rPr lang="de-DE" b="0" i="1" smtClean="0"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de-DE" b="0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de-DE" b="0" i="1" smtClean="0">
                              <a:latin typeface="Cambria Math"/>
                            </a:rPr>
                            <m:t>𝑁</m:t>
                          </m:r>
                        </m:e>
                        <m:sup>
                          <m:r>
                            <a:rPr lang="de-DE" b="0" i="1" smtClean="0">
                              <a:latin typeface="Cambria Math"/>
                            </a:rPr>
                            <m:t>−1</m:t>
                          </m:r>
                        </m:sup>
                      </m:sSup>
                      <m:r>
                        <a:rPr lang="de-DE" b="0" i="1" smtClean="0">
                          <a:latin typeface="Cambria Math"/>
                        </a:rPr>
                        <m:t>𝑛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Textfeld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1726" y="4778114"/>
                <a:ext cx="2758960" cy="338554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feld 10"/>
              <p:cNvSpPr txBox="1"/>
              <p:nvPr/>
            </p:nvSpPr>
            <p:spPr>
              <a:xfrm>
                <a:off x="621726" y="5425190"/>
                <a:ext cx="2902910" cy="61850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de-DE" b="0" i="1" smtClean="0">
                              <a:latin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de-DE" b="0" i="1" smtClean="0">
                                  <a:latin typeface="Cambria Math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de-DE" b="0" i="1" smtClean="0">
                                    <a:latin typeface="Cambria Math"/>
                                  </a:rPr>
                                  <m:t>𝑥</m:t>
                                </m:r>
                              </m:e>
                            </m:mr>
                            <m:mr>
                              <m:e>
                                <m:r>
                                  <a:rPr lang="de-DE" b="0" i="1" smtClean="0">
                                    <a:latin typeface="Cambria Math"/>
                                  </a:rPr>
                                  <m:t>−</m:t>
                                </m:r>
                                <m:r>
                                  <a:rPr lang="de-DE" b="0" i="1" smtClean="0">
                                    <a:latin typeface="Cambria Math"/>
                                  </a:rPr>
                                  <m:t>𝑘</m:t>
                                </m:r>
                              </m:e>
                            </m:mr>
                          </m:m>
                        </m:e>
                      </m:d>
                      <m:r>
                        <a:rPr lang="de-DE" b="0" i="1" smtClean="0"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de-DE" b="0" i="1" smtClean="0"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de-DE" i="1">
                                  <a:latin typeface="Cambria Math"/>
                                </a:rPr>
                              </m:ctrlPr>
                            </m:d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2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de-DE" i="1">
                                      <a:latin typeface="Cambria Math"/>
                                    </a:rPr>
                                  </m:ctrlPr>
                                </m:mPr>
                                <m:mr>
                                  <m:e>
                                    <m:sSubSup>
                                      <m:sSubSupPr>
                                        <m:ctrlPr>
                                          <a:rPr lang="de-DE" i="1">
                                            <a:latin typeface="Cambria Math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de-DE" i="1">
                                            <a:latin typeface="Cambria Math"/>
                                          </a:rPr>
                                          <m:t>𝐴</m:t>
                                        </m:r>
                                      </m:e>
                                      <m:sub>
                                        <m:r>
                                          <a:rPr lang="de-DE" i="1">
                                            <a:latin typeface="Cambria Math"/>
                                          </a:rPr>
                                          <m:t>1</m:t>
                                        </m:r>
                                      </m:sub>
                                      <m:sup>
                                        <m:r>
                                          <a:rPr lang="de-DE" i="1">
                                            <a:latin typeface="Cambria Math"/>
                                          </a:rPr>
                                          <m:t>′</m:t>
                                        </m:r>
                                      </m:sup>
                                    </m:sSubSup>
                                    <m:r>
                                      <m:rPr>
                                        <m:brk m:alnAt="7"/>
                                      </m:rPr>
                                      <a:rPr lang="de-DE" i="1">
                                        <a:latin typeface="Cambria Math"/>
                                      </a:rPr>
                                      <m:t>𝑃</m:t>
                                    </m:r>
                                    <m:sSub>
                                      <m:sSubPr>
                                        <m:ctrlPr>
                                          <a:rPr lang="de-DE" i="1" smtClean="0"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de-DE" b="0" i="1" smtClean="0">
                                            <a:latin typeface="Cambria Math"/>
                                          </a:rPr>
                                          <m:t>𝐴</m:t>
                                        </m:r>
                                      </m:e>
                                      <m:sub>
                                        <m:r>
                                          <a:rPr lang="de-DE" b="0" i="1" smtClean="0">
                                            <a:latin typeface="Cambria Math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e>
                                  <m:e>
                                    <m:sSubSup>
                                      <m:sSubSupPr>
                                        <m:ctrlPr>
                                          <a:rPr lang="de-DE" i="1">
                                            <a:latin typeface="Cambria Math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de-DE" i="1">
                                            <a:latin typeface="Cambria Math"/>
                                          </a:rPr>
                                          <m:t>𝐴</m:t>
                                        </m:r>
                                      </m:e>
                                      <m:sub>
                                        <m:r>
                                          <a:rPr lang="de-DE" i="1">
                                            <a:latin typeface="Cambria Math"/>
                                          </a:rPr>
                                          <m:t>2</m:t>
                                        </m:r>
                                      </m:sub>
                                      <m:sup>
                                        <m:r>
                                          <a:rPr lang="de-DE" i="1">
                                            <a:latin typeface="Cambria Math"/>
                                          </a:rPr>
                                          <m:t>′</m:t>
                                        </m:r>
                                      </m:sup>
                                    </m:sSubSup>
                                  </m:e>
                                </m:mr>
                                <m:mr>
                                  <m:e>
                                    <m:sSub>
                                      <m:sSubPr>
                                        <m:ctrlPr>
                                          <a:rPr lang="de-DE" i="1"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de-DE" i="1">
                                            <a:latin typeface="Cambria Math"/>
                                          </a:rPr>
                                          <m:t>𝐴</m:t>
                                        </m:r>
                                      </m:e>
                                      <m:sub>
                                        <m:r>
                                          <a:rPr lang="de-DE" i="1">
                                            <a:latin typeface="Cambria Math"/>
                                          </a:rPr>
                                          <m:t>2</m:t>
                                        </m:r>
                                      </m:sub>
                                    </m:sSub>
                                  </m:e>
                                  <m:e>
                                    <m:r>
                                      <a:rPr lang="de-DE" i="1">
                                        <a:latin typeface="Cambria Math"/>
                                      </a:rPr>
                                      <m:t>0</m:t>
                                    </m:r>
                                  </m:e>
                                </m:mr>
                              </m:m>
                            </m:e>
                          </m:d>
                        </m:e>
                        <m:sup>
                          <m:r>
                            <a:rPr lang="de-DE" b="0" i="1" smtClean="0">
                              <a:latin typeface="Cambria Math"/>
                            </a:rPr>
                            <m:t>−1</m:t>
                          </m:r>
                        </m:sup>
                      </m:sSup>
                      <m:d>
                        <m:dPr>
                          <m:begChr m:val="["/>
                          <m:endChr m:val="]"/>
                          <m:ctrlPr>
                            <a:rPr lang="de-DE" b="0" i="1" smtClean="0">
                              <a:latin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de-DE" b="0" i="1" smtClean="0">
                                  <a:latin typeface="Cambria Math"/>
                                </a:rPr>
                              </m:ctrlPr>
                            </m:mPr>
                            <m:mr>
                              <m:e>
                                <m:sSubSup>
                                  <m:sSubSupPr>
                                    <m:ctrlPr>
                                      <a:rPr lang="de-DE" b="0" i="1" smtClean="0"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de-DE" b="0" i="1" smtClean="0">
                                        <a:latin typeface="Cambria Math"/>
                                      </a:rPr>
                                      <m:t>𝐴</m:t>
                                    </m:r>
                                  </m:e>
                                  <m:sub>
                                    <m:r>
                                      <a:rPr lang="de-DE" b="0" i="1" smtClean="0">
                                        <a:latin typeface="Cambria Math"/>
                                      </a:rPr>
                                      <m:t>1</m:t>
                                    </m:r>
                                  </m:sub>
                                  <m:sup>
                                    <m:r>
                                      <a:rPr lang="de-DE" b="0" i="1" smtClean="0">
                                        <a:latin typeface="Cambria Math"/>
                                      </a:rPr>
                                      <m:t>′</m:t>
                                    </m:r>
                                  </m:sup>
                                </m:sSubSup>
                                <m:r>
                                  <m:rPr>
                                    <m:brk m:alnAt="7"/>
                                  </m:rPr>
                                  <a:rPr lang="de-DE" b="0" i="1" smtClean="0">
                                    <a:latin typeface="Cambria Math"/>
                                  </a:rPr>
                                  <m:t>𝑃</m:t>
                                </m:r>
                                <m:r>
                                  <a:rPr lang="de-DE" b="0" i="1" smtClean="0">
                                    <a:latin typeface="Cambria Math"/>
                                  </a:rPr>
                                  <m:t>𝑙</m:t>
                                </m:r>
                              </m:e>
                            </m:mr>
                            <m:mr>
                              <m:e>
                                <m:r>
                                  <a:rPr lang="de-DE" b="0" i="1" smtClean="0">
                                    <a:latin typeface="Cambria Math"/>
                                  </a:rPr>
                                  <m:t>−</m:t>
                                </m:r>
                                <m:r>
                                  <a:rPr lang="de-DE" b="0" i="1" smtClean="0">
                                    <a:latin typeface="Cambria Math"/>
                                  </a:rPr>
                                  <m:t>𝑤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" name="Textfeld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1726" y="5425190"/>
                <a:ext cx="2902910" cy="618503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feld 2"/>
          <p:cNvSpPr txBox="1"/>
          <p:nvPr/>
        </p:nvSpPr>
        <p:spPr>
          <a:xfrm>
            <a:off x="5133600" y="1527004"/>
            <a:ext cx="3150093" cy="58477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Derivatives needed for Matrix A</a:t>
            </a:r>
            <a:r>
              <a:rPr lang="en-US" baseline="-25000" dirty="0" smtClean="0"/>
              <a:t>2</a:t>
            </a:r>
          </a:p>
          <a:p>
            <a:r>
              <a:rPr lang="en-US" dirty="0" smtClean="0"/>
              <a:t>All other derivatives are 0</a:t>
            </a:r>
            <a:endParaRPr lang="en-US" dirty="0"/>
          </a:p>
        </p:txBody>
      </p:sp>
      <p:sp>
        <p:nvSpPr>
          <p:cNvPr id="6" name="Textfeld 5"/>
          <p:cNvSpPr txBox="1"/>
          <p:nvPr/>
        </p:nvSpPr>
        <p:spPr>
          <a:xfrm>
            <a:off x="5133600" y="3568111"/>
            <a:ext cx="2717411" cy="338554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Design matrix of constraints</a:t>
            </a:r>
            <a:endParaRPr lang="en-US" dirty="0"/>
          </a:p>
        </p:txBody>
      </p:sp>
      <p:sp>
        <p:nvSpPr>
          <p:cNvPr id="7" name="Textfeld 6"/>
          <p:cNvSpPr txBox="1"/>
          <p:nvPr/>
        </p:nvSpPr>
        <p:spPr>
          <a:xfrm>
            <a:off x="5133600" y="4786305"/>
            <a:ext cx="3390672" cy="338554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Normal equations for </a:t>
            </a:r>
            <a:r>
              <a:rPr lang="en-US" dirty="0" err="1" smtClean="0"/>
              <a:t>Gauß</a:t>
            </a:r>
            <a:r>
              <a:rPr lang="en-US" dirty="0" smtClean="0"/>
              <a:t> Markov</a:t>
            </a:r>
            <a:endParaRPr lang="en-US" dirty="0"/>
          </a:p>
        </p:txBody>
      </p:sp>
      <p:sp>
        <p:nvSpPr>
          <p:cNvPr id="12" name="Textfeld 11"/>
          <p:cNvSpPr txBox="1"/>
          <p:nvPr/>
        </p:nvSpPr>
        <p:spPr>
          <a:xfrm>
            <a:off x="5133600" y="5565164"/>
            <a:ext cx="3262432" cy="338554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Normal equations with constraints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0435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Adjustment strategy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82575" y="787778"/>
            <a:ext cx="8520113" cy="5459113"/>
          </a:xfrm>
        </p:spPr>
        <p:txBody>
          <a:bodyPr/>
          <a:lstStyle/>
          <a:p>
            <a:r>
              <a:rPr lang="en-US" dirty="0" smtClean="0"/>
              <a:t>Model with constraints would give the correct solution for coordinates and statistics, but software for this model was not ready in time</a:t>
            </a:r>
          </a:p>
          <a:p>
            <a:r>
              <a:rPr lang="en-US" dirty="0" smtClean="0"/>
              <a:t>PANDA is not able to integrate constraints in a convenient way</a:t>
            </a:r>
          </a:p>
          <a:p>
            <a:r>
              <a:rPr lang="en-US" dirty="0" smtClean="0"/>
              <a:t>Actual approach</a:t>
            </a:r>
          </a:p>
          <a:p>
            <a:pPr lvl="1"/>
            <a:r>
              <a:rPr lang="en-US" dirty="0" smtClean="0"/>
              <a:t>Free network solution (laser tracker and levelling) </a:t>
            </a:r>
            <a:r>
              <a:rPr lang="en-US" b="1" dirty="0" smtClean="0"/>
              <a:t>without</a:t>
            </a:r>
            <a:r>
              <a:rPr lang="en-US" dirty="0" smtClean="0"/>
              <a:t> SLRS</a:t>
            </a:r>
          </a:p>
          <a:p>
            <a:pPr lvl="1"/>
            <a:r>
              <a:rPr lang="en-US" dirty="0" smtClean="0"/>
              <a:t>Compare actual solution of SLRS points from free network with SLRS measurement, calculate corrections</a:t>
            </a:r>
          </a:p>
          <a:p>
            <a:pPr lvl="1"/>
            <a:r>
              <a:rPr lang="en-US" dirty="0" smtClean="0"/>
              <a:t>Apply corrections from SLRS to actual points from free network</a:t>
            </a:r>
          </a:p>
          <a:p>
            <a:pPr lvl="1"/>
            <a:r>
              <a:rPr lang="en-US" dirty="0" smtClean="0"/>
              <a:t>Introduce corrected points into new network adjustment as </a:t>
            </a:r>
            <a:r>
              <a:rPr lang="en-US" b="1" dirty="0" smtClean="0"/>
              <a:t>fixed points</a:t>
            </a:r>
            <a:r>
              <a:rPr lang="en-US" dirty="0" smtClean="0"/>
              <a:t>, thus making it a (over-)constrained network.</a:t>
            </a:r>
          </a:p>
          <a:p>
            <a:pPr lvl="1"/>
            <a:r>
              <a:rPr lang="en-US" dirty="0" smtClean="0"/>
              <a:t>Since the network was estimated as free network first, this step does not introduce any constraints but those coming from SLRS</a:t>
            </a:r>
          </a:p>
          <a:p>
            <a:r>
              <a:rPr lang="en-US" dirty="0" smtClean="0"/>
              <a:t>The actual solution will be close to the correct solution, concerning the coordinates of all reference points</a:t>
            </a:r>
          </a:p>
          <a:p>
            <a:r>
              <a:rPr lang="en-US" dirty="0" smtClean="0"/>
              <a:t>However, the stochastic model is wrong. This is not important for the actual work, but matters for possible analysis in the future, like deformation analysis.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7523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 of SLRS measurement, SASE1-3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975287" y="977900"/>
            <a:ext cx="2827401" cy="4792663"/>
          </a:xfrm>
        </p:spPr>
        <p:txBody>
          <a:bodyPr/>
          <a:lstStyle/>
          <a:p>
            <a:r>
              <a:rPr lang="en-US" dirty="0" smtClean="0"/>
              <a:t>Corrections from SLRS are up to 3mm</a:t>
            </a:r>
          </a:p>
          <a:p>
            <a:r>
              <a:rPr lang="en-US" dirty="0" smtClean="0"/>
              <a:t>Vertical corrections are smaller, because we have à priori levelling information</a:t>
            </a:r>
          </a:p>
          <a:p>
            <a:r>
              <a:rPr lang="en-US" dirty="0" smtClean="0"/>
              <a:t>“wavelength” of disturbances is much smaller than expected </a:t>
            </a:r>
            <a:r>
              <a:rPr lang="en-US" dirty="0" smtClean="0">
                <a:sym typeface="Symbol"/>
              </a:rPr>
              <a:t> too few points!</a:t>
            </a:r>
            <a:endParaRPr lang="en-US" dirty="0"/>
          </a:p>
        </p:txBody>
      </p:sp>
      <p:graphicFrame>
        <p:nvGraphicFramePr>
          <p:cNvPr id="5" name="Diagramm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75803845"/>
              </p:ext>
            </p:extLst>
          </p:nvPr>
        </p:nvGraphicFramePr>
        <p:xfrm>
          <a:off x="212276" y="925535"/>
          <a:ext cx="5835439" cy="270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Diagramm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97089169"/>
              </p:ext>
            </p:extLst>
          </p:nvPr>
        </p:nvGraphicFramePr>
        <p:xfrm>
          <a:off x="195207" y="3631420"/>
          <a:ext cx="5835600" cy="270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411602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Beam </a:t>
            </a:r>
            <a:r>
              <a:rPr lang="de-DE" dirty="0" err="1" smtClean="0"/>
              <a:t>based</a:t>
            </a:r>
            <a:r>
              <a:rPr lang="de-DE" dirty="0" smtClean="0"/>
              <a:t> </a:t>
            </a:r>
            <a:r>
              <a:rPr lang="de-DE" dirty="0" err="1" smtClean="0"/>
              <a:t>alignment</a:t>
            </a:r>
            <a:r>
              <a:rPr lang="de-DE" dirty="0" smtClean="0"/>
              <a:t> </a:t>
            </a:r>
            <a:r>
              <a:rPr lang="de-DE" dirty="0" err="1" smtClean="0"/>
              <a:t>results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82575" y="977900"/>
            <a:ext cx="8520113" cy="4792663"/>
          </a:xfrm>
        </p:spPr>
        <p:txBody>
          <a:bodyPr/>
          <a:lstStyle/>
          <a:p>
            <a:pPr marL="0" indent="0">
              <a:buNone/>
            </a:pPr>
            <a:endParaRPr lang="de-DE" dirty="0" smtClean="0"/>
          </a:p>
          <a:p>
            <a:endParaRPr lang="de-DE" dirty="0"/>
          </a:p>
        </p:txBody>
      </p:sp>
      <p:sp>
        <p:nvSpPr>
          <p:cNvPr id="4" name="Inhaltsplatzhalter 2"/>
          <p:cNvSpPr txBox="1">
            <a:spLocks/>
          </p:cNvSpPr>
          <p:nvPr/>
        </p:nvSpPr>
        <p:spPr bwMode="auto">
          <a:xfrm>
            <a:off x="5232903" y="1003558"/>
            <a:ext cx="3640708" cy="19236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65113" indent="-265113" algn="l" rtl="0" fontAlgn="base">
              <a:spcBef>
                <a:spcPct val="0"/>
              </a:spcBef>
              <a:spcAft>
                <a:spcPct val="50000"/>
              </a:spcAft>
              <a:buClr>
                <a:srgbClr val="F28E00"/>
              </a:buClr>
              <a:buFont typeface="Arial Black" pitchFamily="34" charset="0"/>
              <a:buChar char="&gt;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8650" indent="-184150" algn="l" rtl="0" fontAlgn="base"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2pPr>
            <a:lvl3pPr marL="1080000" indent="-180000" algn="l" rtl="0" fontAlgn="base">
              <a:spcBef>
                <a:spcPct val="0"/>
              </a:spcBef>
              <a:spcAft>
                <a:spcPct val="0"/>
              </a:spcAft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n-lt"/>
              </a:defRPr>
            </a:lvl3pPr>
            <a:lvl4pPr marL="1644650" indent="-228600" algn="l" rtl="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/>
            <a:r>
              <a:rPr lang="en-US" kern="0" dirty="0" smtClean="0"/>
              <a:t>For SASE1 and SASE3 the beam went through the </a:t>
            </a:r>
            <a:r>
              <a:rPr lang="en-US" kern="0" dirty="0" err="1" smtClean="0"/>
              <a:t>undulator</a:t>
            </a:r>
            <a:r>
              <a:rPr lang="en-US" kern="0" dirty="0" smtClean="0"/>
              <a:t> section without steering it with the magnets, aperture of vacuum chamber is as low as ±4mm</a:t>
            </a:r>
          </a:p>
        </p:txBody>
      </p:sp>
      <p:pic>
        <p:nvPicPr>
          <p:cNvPr id="5" name="Picture 2" descr="http://ttfinfo.desy.de/XFELelog/data/2017/21/24.05_M/2017-05-24T09:27:47-0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49" y="840595"/>
            <a:ext cx="5006154" cy="23391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Inhaltsplatzhalter 2"/>
          <p:cNvSpPr txBox="1">
            <a:spLocks/>
          </p:cNvSpPr>
          <p:nvPr/>
        </p:nvSpPr>
        <p:spPr bwMode="auto">
          <a:xfrm>
            <a:off x="295440" y="3263198"/>
            <a:ext cx="8520113" cy="3213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65113" indent="-265113" algn="l" rtl="0" fontAlgn="base">
              <a:spcBef>
                <a:spcPct val="0"/>
              </a:spcBef>
              <a:spcAft>
                <a:spcPct val="50000"/>
              </a:spcAft>
              <a:buClr>
                <a:srgbClr val="F28E00"/>
              </a:buClr>
              <a:buFont typeface="Arial Black" pitchFamily="34" charset="0"/>
              <a:buChar char="&gt;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8650" indent="-184150" algn="l" rtl="0" fontAlgn="base"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2pPr>
            <a:lvl3pPr marL="1080000" indent="-180000" algn="l" rtl="0" fontAlgn="base">
              <a:spcBef>
                <a:spcPct val="0"/>
              </a:spcBef>
              <a:spcAft>
                <a:spcPct val="0"/>
              </a:spcAft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n-lt"/>
              </a:defRPr>
            </a:lvl3pPr>
            <a:lvl4pPr marL="1644650" indent="-228600" algn="l" rtl="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/>
            <a:r>
              <a:rPr lang="en-US" kern="0" dirty="0" smtClean="0"/>
              <a:t>For SASE1 a first beam based alignment of the intersections has been done</a:t>
            </a:r>
          </a:p>
          <a:p>
            <a:pPr lvl="1" eaLnBrk="1" hangingPunct="1"/>
            <a:r>
              <a:rPr lang="en-US" kern="0" dirty="0" smtClean="0"/>
              <a:t>Results show good accuracy for BPM</a:t>
            </a:r>
          </a:p>
          <a:p>
            <a:pPr lvl="1" eaLnBrk="1" hangingPunct="1"/>
            <a:r>
              <a:rPr lang="en-US" kern="0" dirty="0" smtClean="0"/>
              <a:t>Accuracy of  quadrupoles is not as good as could be expected, several possible reasons (to be investigated)</a:t>
            </a:r>
          </a:p>
          <a:p>
            <a:pPr lvl="2" eaLnBrk="1" hangingPunct="1"/>
            <a:r>
              <a:rPr lang="en-US" kern="0" dirty="0" smtClean="0"/>
              <a:t>Beam based alignment is wrong (don’t know, ask the experts)</a:t>
            </a:r>
          </a:p>
          <a:p>
            <a:pPr lvl="2" eaLnBrk="1" hangingPunct="1"/>
            <a:r>
              <a:rPr lang="en-US" kern="0" dirty="0" smtClean="0"/>
              <a:t>Alignment is wrong (unlikely, because </a:t>
            </a:r>
            <a:r>
              <a:rPr lang="en-US" strike="dblStrike" kern="0" dirty="0" smtClean="0"/>
              <a:t>we are geodesists</a:t>
            </a:r>
            <a:r>
              <a:rPr lang="en-US" kern="0" dirty="0" smtClean="0"/>
              <a:t> the BPM are close to the quadrupoles (~30cm))</a:t>
            </a:r>
          </a:p>
          <a:p>
            <a:pPr lvl="2" eaLnBrk="1" hangingPunct="1"/>
            <a:r>
              <a:rPr lang="en-US" kern="0" dirty="0" smtClean="0"/>
              <a:t>Measurement system of the movers has been misread</a:t>
            </a:r>
          </a:p>
          <a:p>
            <a:pPr lvl="2" eaLnBrk="1" hangingPunct="1"/>
            <a:r>
              <a:rPr lang="en-US" kern="0" dirty="0" err="1" smtClean="0"/>
              <a:t>Fiducialization</a:t>
            </a:r>
            <a:r>
              <a:rPr lang="en-US" kern="0" dirty="0" smtClean="0"/>
              <a:t> of quadrupoles magnetic axes is inaccurate (in-kind-contribution)</a:t>
            </a:r>
          </a:p>
          <a:p>
            <a:pPr lvl="2" eaLnBrk="1" hangingPunct="1"/>
            <a:r>
              <a:rPr lang="en-US" kern="0" dirty="0" smtClean="0"/>
              <a:t>Quadrupole axis changes more than expected with different current (would influence the beam based alignment)</a:t>
            </a:r>
          </a:p>
          <a:p>
            <a:pPr lvl="2" eaLnBrk="1" hangingPunct="1"/>
            <a:r>
              <a:rPr lang="en-US" kern="0" dirty="0" smtClean="0"/>
              <a:t>…?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99537" y="1408063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0</a:t>
            </a:r>
            <a:endParaRPr lang="de-DE" dirty="0"/>
          </a:p>
        </p:txBody>
      </p:sp>
      <p:sp>
        <p:nvSpPr>
          <p:cNvPr id="8" name="Textfeld 7"/>
          <p:cNvSpPr txBox="1"/>
          <p:nvPr/>
        </p:nvSpPr>
        <p:spPr>
          <a:xfrm>
            <a:off x="-14275" y="977533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10</a:t>
            </a:r>
            <a:endParaRPr lang="de-DE" dirty="0"/>
          </a:p>
        </p:txBody>
      </p:sp>
      <p:cxnSp>
        <p:nvCxnSpPr>
          <p:cNvPr id="10" name="Gerade Verbindung 9"/>
          <p:cNvCxnSpPr/>
          <p:nvPr/>
        </p:nvCxnSpPr>
        <p:spPr bwMode="auto">
          <a:xfrm flipH="1">
            <a:off x="375990" y="1569720"/>
            <a:ext cx="14598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" name="Gerade Verbindung 12"/>
          <p:cNvCxnSpPr/>
          <p:nvPr/>
        </p:nvCxnSpPr>
        <p:spPr bwMode="auto">
          <a:xfrm flipH="1">
            <a:off x="353498" y="1146810"/>
            <a:ext cx="14598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2" name="Textfeld 11"/>
          <p:cNvSpPr txBox="1"/>
          <p:nvPr/>
        </p:nvSpPr>
        <p:spPr>
          <a:xfrm>
            <a:off x="-94814" y="1636663"/>
            <a:ext cx="6431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[mm]</a:t>
            </a:r>
            <a:endParaRPr lang="de-DE" dirty="0"/>
          </a:p>
        </p:txBody>
      </p:sp>
      <p:sp>
        <p:nvSpPr>
          <p:cNvPr id="14" name="Textfeld 13"/>
          <p:cNvSpPr txBox="1"/>
          <p:nvPr/>
        </p:nvSpPr>
        <p:spPr>
          <a:xfrm>
            <a:off x="2286000" y="840595"/>
            <a:ext cx="1072730" cy="33855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de-DE" dirty="0" smtClean="0"/>
              <a:t>horizontal</a:t>
            </a:r>
            <a:endParaRPr lang="de-DE" dirty="0"/>
          </a:p>
        </p:txBody>
      </p:sp>
      <p:sp>
        <p:nvSpPr>
          <p:cNvPr id="16" name="Textfeld 15"/>
          <p:cNvSpPr txBox="1"/>
          <p:nvPr/>
        </p:nvSpPr>
        <p:spPr>
          <a:xfrm>
            <a:off x="2193461" y="2125980"/>
            <a:ext cx="833883" cy="33855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de-DE" dirty="0" err="1" smtClean="0"/>
              <a:t>vertical</a:t>
            </a:r>
            <a:endParaRPr lang="de-DE" dirty="0"/>
          </a:p>
        </p:txBody>
      </p:sp>
      <p:sp>
        <p:nvSpPr>
          <p:cNvPr id="15" name="Textfeld 14"/>
          <p:cNvSpPr txBox="1"/>
          <p:nvPr/>
        </p:nvSpPr>
        <p:spPr>
          <a:xfrm>
            <a:off x="4145280" y="1840891"/>
            <a:ext cx="628698" cy="338554"/>
          </a:xfrm>
          <a:prstGeom prst="rect">
            <a:avLst/>
          </a:prstGeom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de-DE" dirty="0" smtClean="0"/>
              <a:t>BPM</a:t>
            </a:r>
            <a:endParaRPr lang="de-DE" dirty="0"/>
          </a:p>
        </p:txBody>
      </p:sp>
      <p:cxnSp>
        <p:nvCxnSpPr>
          <p:cNvPr id="18" name="Gerade Verbindung mit Pfeil 17"/>
          <p:cNvCxnSpPr/>
          <p:nvPr/>
        </p:nvCxnSpPr>
        <p:spPr bwMode="auto">
          <a:xfrm flipH="1" flipV="1">
            <a:off x="4008120" y="1636663"/>
            <a:ext cx="137160" cy="204228"/>
          </a:xfrm>
          <a:prstGeom prst="straightConnector1">
            <a:avLst/>
          </a:prstGeom>
          <a:ln>
            <a:headEnd type="none" w="med" len="med"/>
            <a:tailEnd type="arrow"/>
          </a:ln>
          <a:ex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0" name="Gerade Verbindung mit Pfeil 19"/>
          <p:cNvCxnSpPr/>
          <p:nvPr/>
        </p:nvCxnSpPr>
        <p:spPr bwMode="auto">
          <a:xfrm>
            <a:off x="4145280" y="2179445"/>
            <a:ext cx="125730" cy="312295"/>
          </a:xfrm>
          <a:prstGeom prst="straightConnector1">
            <a:avLst/>
          </a:prstGeom>
          <a:ln>
            <a:headEnd type="none" w="med" len="med"/>
            <a:tailEnd type="arrow"/>
          </a:ln>
          <a:ex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2" name="Textfeld 21"/>
          <p:cNvSpPr txBox="1"/>
          <p:nvPr/>
        </p:nvSpPr>
        <p:spPr>
          <a:xfrm>
            <a:off x="1226820" y="1787426"/>
            <a:ext cx="686406" cy="338554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de-DE" dirty="0" smtClean="0"/>
              <a:t>Quad</a:t>
            </a:r>
            <a:endParaRPr lang="de-DE" dirty="0"/>
          </a:p>
        </p:txBody>
      </p:sp>
      <p:cxnSp>
        <p:nvCxnSpPr>
          <p:cNvPr id="23" name="Gerade Verbindung mit Pfeil 22"/>
          <p:cNvCxnSpPr/>
          <p:nvPr/>
        </p:nvCxnSpPr>
        <p:spPr bwMode="auto">
          <a:xfrm flipV="1">
            <a:off x="1226820" y="1316087"/>
            <a:ext cx="175260" cy="471339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5" name="Gerade Verbindung mit Pfeil 24"/>
          <p:cNvCxnSpPr/>
          <p:nvPr/>
        </p:nvCxnSpPr>
        <p:spPr bwMode="auto">
          <a:xfrm flipH="1">
            <a:off x="1009650" y="2125980"/>
            <a:ext cx="217170" cy="27051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7" name="Textfeld 26"/>
          <p:cNvSpPr txBox="1"/>
          <p:nvPr/>
        </p:nvSpPr>
        <p:spPr>
          <a:xfrm>
            <a:off x="109988" y="2396490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0</a:t>
            </a:r>
            <a:endParaRPr lang="de-DE" dirty="0"/>
          </a:p>
        </p:txBody>
      </p:sp>
      <p:sp>
        <p:nvSpPr>
          <p:cNvPr id="28" name="Textfeld 27"/>
          <p:cNvSpPr txBox="1"/>
          <p:nvPr/>
        </p:nvSpPr>
        <p:spPr>
          <a:xfrm>
            <a:off x="34187" y="2742664"/>
            <a:ext cx="367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-4</a:t>
            </a:r>
            <a:endParaRPr lang="de-DE" dirty="0"/>
          </a:p>
        </p:txBody>
      </p:sp>
      <p:sp>
        <p:nvSpPr>
          <p:cNvPr id="29" name="Textfeld 28"/>
          <p:cNvSpPr txBox="1"/>
          <p:nvPr/>
        </p:nvSpPr>
        <p:spPr>
          <a:xfrm>
            <a:off x="109988" y="2055198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4</a:t>
            </a:r>
          </a:p>
        </p:txBody>
      </p:sp>
      <p:cxnSp>
        <p:nvCxnSpPr>
          <p:cNvPr id="30" name="Gerade Verbindung 29"/>
          <p:cNvCxnSpPr/>
          <p:nvPr/>
        </p:nvCxnSpPr>
        <p:spPr bwMode="auto">
          <a:xfrm flipH="1">
            <a:off x="375390" y="2927181"/>
            <a:ext cx="14598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1" name="Gerade Verbindung 30"/>
          <p:cNvCxnSpPr/>
          <p:nvPr/>
        </p:nvCxnSpPr>
        <p:spPr bwMode="auto">
          <a:xfrm flipH="1">
            <a:off x="375390" y="2243525"/>
            <a:ext cx="14598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2" name="Gerade Verbindung 31"/>
          <p:cNvCxnSpPr/>
          <p:nvPr/>
        </p:nvCxnSpPr>
        <p:spPr bwMode="auto">
          <a:xfrm flipH="1">
            <a:off x="379568" y="2588627"/>
            <a:ext cx="14598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377010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Thank you!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marL="0" indent="0" algn="ctr">
              <a:buNone/>
            </a:pPr>
            <a:r>
              <a:rPr lang="en-US" dirty="0" smtClean="0"/>
              <a:t>And now for the XFEL </a:t>
            </a:r>
            <a:r>
              <a:rPr lang="en-US" dirty="0" smtClean="0"/>
              <a:t>tunnel flight…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4365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Alignment work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Fiducialization</a:t>
            </a:r>
            <a:endParaRPr lang="en-US" dirty="0" smtClean="0"/>
          </a:p>
          <a:p>
            <a:pPr lvl="1"/>
            <a:r>
              <a:rPr lang="en-US" dirty="0" smtClean="0"/>
              <a:t>Planning of monument placement on the components</a:t>
            </a:r>
          </a:p>
          <a:p>
            <a:pPr lvl="1"/>
            <a:r>
              <a:rPr lang="en-US" dirty="0" smtClean="0"/>
              <a:t>Definition of component center and axis orientation together with owner</a:t>
            </a:r>
          </a:p>
          <a:p>
            <a:pPr lvl="2"/>
            <a:r>
              <a:rPr lang="en-US" dirty="0"/>
              <a:t>Mirror center point for MC</a:t>
            </a:r>
          </a:p>
          <a:p>
            <a:pPr lvl="2"/>
            <a:r>
              <a:rPr lang="en-US" dirty="0"/>
              <a:t>Center of mechanical gap for QP</a:t>
            </a:r>
          </a:p>
          <a:p>
            <a:pPr lvl="2"/>
            <a:r>
              <a:rPr lang="en-US" dirty="0"/>
              <a:t>Magnetic axis for HQ QP</a:t>
            </a:r>
          </a:p>
          <a:p>
            <a:pPr lvl="2"/>
            <a:r>
              <a:rPr lang="en-US" dirty="0"/>
              <a:t>Flange axis for VP</a:t>
            </a:r>
          </a:p>
          <a:p>
            <a:pPr lvl="2"/>
            <a:r>
              <a:rPr lang="en-US" dirty="0" err="1" smtClean="0"/>
              <a:t>etc</a:t>
            </a:r>
            <a:r>
              <a:rPr lang="en-US" dirty="0" smtClean="0"/>
              <a:t>….</a:t>
            </a:r>
          </a:p>
          <a:p>
            <a:pPr lvl="2"/>
            <a:endParaRPr lang="en-US" dirty="0" smtClean="0"/>
          </a:p>
          <a:p>
            <a:pPr lvl="1"/>
            <a:r>
              <a:rPr lang="en-US" dirty="0" smtClean="0"/>
              <a:t>Creation of coordinate system (origin is located in component center)</a:t>
            </a:r>
          </a:p>
          <a:p>
            <a:pPr lvl="1"/>
            <a:r>
              <a:rPr lang="en-US" dirty="0" smtClean="0"/>
              <a:t>Measurement of all fiducials in this coordinate system</a:t>
            </a:r>
          </a:p>
          <a:p>
            <a:pPr lvl="1"/>
            <a:r>
              <a:rPr lang="en-US" dirty="0" smtClean="0"/>
              <a:t>Two (independent) sets of measurements to improve reliability (NOT accuracy)</a:t>
            </a:r>
          </a:p>
          <a:p>
            <a:pPr lvl="1"/>
            <a:r>
              <a:rPr lang="en-US" dirty="0" smtClean="0"/>
              <a:t>Averaging data (with check for consistency of measurements)</a:t>
            </a:r>
          </a:p>
          <a:p>
            <a:pPr lvl="1"/>
            <a:endParaRPr lang="en-US" dirty="0" smtClean="0"/>
          </a:p>
          <a:p>
            <a:pPr lvl="2"/>
            <a:endParaRPr lang="en-US" dirty="0" smtClean="0"/>
          </a:p>
          <a:p>
            <a:pPr lvl="2"/>
            <a:endParaRPr lang="en-US" dirty="0" smtClean="0"/>
          </a:p>
          <a:p>
            <a:pPr lvl="2"/>
            <a:endParaRPr lang="en-US" dirty="0" smtClean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1856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Fiducialization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Information about the inner geometry of a component is transferred to outside monuments that are accessible after installation</a:t>
            </a:r>
          </a:p>
          <a:p>
            <a:pPr lvl="1"/>
            <a:r>
              <a:rPr lang="en-US" dirty="0" smtClean="0"/>
              <a:t>By laser tracker measurement</a:t>
            </a:r>
          </a:p>
          <a:p>
            <a:pPr lvl="1"/>
            <a:r>
              <a:rPr lang="en-US" dirty="0" smtClean="0"/>
              <a:t>By photogrammetry</a:t>
            </a:r>
          </a:p>
          <a:p>
            <a:pPr marL="444500" lvl="1" indent="0">
              <a:buNone/>
            </a:pP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0577" y="3039069"/>
            <a:ext cx="1836486" cy="1377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092" y="3039071"/>
            <a:ext cx="1836485" cy="13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C:\Users\schloe\Desktop\Demo\IMG_014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5392" y="3638430"/>
            <a:ext cx="2096058" cy="2096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4312" y="2097740"/>
            <a:ext cx="2242250" cy="2989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599353" y="4514753"/>
            <a:ext cx="30351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Axis measurement of </a:t>
            </a:r>
            <a:r>
              <a:rPr lang="en-US" dirty="0" err="1"/>
              <a:t>u</a:t>
            </a:r>
            <a:r>
              <a:rPr lang="en-US" dirty="0" err="1" smtClean="0"/>
              <a:t>ndulator</a:t>
            </a:r>
            <a:r>
              <a:rPr lang="en-US" dirty="0" smtClean="0"/>
              <a:t> with touch probe or hall probe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4685392" y="2162197"/>
            <a:ext cx="17461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Photogrammetric measurement of quadrupole and </a:t>
            </a:r>
            <a:r>
              <a:rPr lang="en-US" dirty="0" err="1" smtClean="0"/>
              <a:t>cryo</a:t>
            </a:r>
            <a:r>
              <a:rPr lang="en-US" dirty="0"/>
              <a:t> </a:t>
            </a:r>
            <a:r>
              <a:rPr lang="en-US" dirty="0" smtClean="0"/>
              <a:t>module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4002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Fiducialization</a:t>
            </a:r>
            <a:r>
              <a:rPr lang="en-US" dirty="0" smtClean="0"/>
              <a:t>	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approx. 2000 components for XFEL so far (still growing)</a:t>
            </a:r>
          </a:p>
          <a:p>
            <a:pPr lvl="1"/>
            <a:r>
              <a:rPr lang="en-US" dirty="0" smtClean="0"/>
              <a:t>101 </a:t>
            </a:r>
            <a:r>
              <a:rPr lang="en-US" dirty="0" err="1" smtClean="0"/>
              <a:t>cryo</a:t>
            </a:r>
            <a:r>
              <a:rPr lang="en-US" dirty="0" smtClean="0"/>
              <a:t> modules</a:t>
            </a:r>
          </a:p>
          <a:p>
            <a:pPr lvl="1"/>
            <a:r>
              <a:rPr lang="en-US" dirty="0" smtClean="0"/>
              <a:t>93 </a:t>
            </a:r>
            <a:r>
              <a:rPr lang="en-US" dirty="0" err="1" smtClean="0"/>
              <a:t>undulators</a:t>
            </a:r>
            <a:endParaRPr lang="en-US" dirty="0" smtClean="0"/>
          </a:p>
          <a:p>
            <a:pPr lvl="1"/>
            <a:r>
              <a:rPr lang="en-US" dirty="0" smtClean="0"/>
              <a:t>~ 600 warm magnets</a:t>
            </a:r>
          </a:p>
          <a:p>
            <a:pPr lvl="1"/>
            <a:r>
              <a:rPr lang="en-US" dirty="0" smtClean="0"/>
              <a:t>~ 275 corrector magnets</a:t>
            </a:r>
          </a:p>
          <a:p>
            <a:pPr lvl="1"/>
            <a:r>
              <a:rPr lang="en-US" dirty="0" smtClean="0"/>
              <a:t>~ 250 ion pumps</a:t>
            </a:r>
          </a:p>
          <a:p>
            <a:pPr lvl="1"/>
            <a:r>
              <a:rPr lang="en-US" dirty="0" smtClean="0"/>
              <a:t>mirror chambers / attenuators / beam shutters …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Most of them have been </a:t>
            </a:r>
            <a:r>
              <a:rPr lang="en-US" dirty="0" err="1" smtClean="0"/>
              <a:t>fiducialized</a:t>
            </a:r>
            <a:r>
              <a:rPr lang="en-US" dirty="0" smtClean="0"/>
              <a:t> by the DESY alignment group</a:t>
            </a:r>
          </a:p>
          <a:p>
            <a:r>
              <a:rPr lang="en-US" dirty="0" smtClean="0"/>
              <a:t>Some are not </a:t>
            </a:r>
            <a:r>
              <a:rPr lang="en-US" dirty="0" err="1" smtClean="0"/>
              <a:t>fiducialized</a:t>
            </a:r>
            <a:r>
              <a:rPr lang="en-US" dirty="0" smtClean="0"/>
              <a:t>, because the accuracy requirement is low. Instead the relevant data has been extracted from construction drawings </a:t>
            </a:r>
            <a:r>
              <a:rPr lang="en-US" dirty="0" smtClean="0">
                <a:sym typeface="Symbol"/>
              </a:rPr>
              <a:t>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FF0000"/>
                </a:solidFill>
              </a:rPr>
              <a:t>this slows down the alignment process!</a:t>
            </a:r>
            <a:endParaRPr lang="en-US" dirty="0">
              <a:solidFill>
                <a:srgbClr val="FF0000"/>
              </a:solidFill>
            </a:endParaRPr>
          </a:p>
          <a:p>
            <a:pPr lvl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347407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de-DE" dirty="0" smtClean="0"/>
              <a:t>Alignment work</a:t>
            </a:r>
            <a:endParaRPr lang="en-US" altLang="de-DE" dirty="0"/>
          </a:p>
        </p:txBody>
      </p:sp>
      <p:sp>
        <p:nvSpPr>
          <p:cNvPr id="441348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de-DE" dirty="0" smtClean="0"/>
              <a:t>Stake out</a:t>
            </a:r>
          </a:p>
          <a:p>
            <a:pPr lvl="1"/>
            <a:r>
              <a:rPr lang="en-US" altLang="de-DE" dirty="0" smtClean="0"/>
              <a:t>Preparing nominal coordinates</a:t>
            </a:r>
            <a:r>
              <a:rPr lang="de-DE" altLang="de-DE" dirty="0" smtClean="0"/>
              <a:t> </a:t>
            </a:r>
            <a:r>
              <a:rPr lang="en-US" altLang="de-DE" dirty="0" smtClean="0"/>
              <a:t>for every component support (boreholes)</a:t>
            </a:r>
          </a:p>
          <a:p>
            <a:pPr lvl="1"/>
            <a:r>
              <a:rPr lang="en-US" altLang="de-DE" dirty="0" smtClean="0"/>
              <a:t>Stake out points</a:t>
            </a:r>
          </a:p>
          <a:p>
            <a:pPr lvl="1"/>
            <a:r>
              <a:rPr lang="en-US" altLang="de-DE" dirty="0" smtClean="0"/>
              <a:t>Measure points staked out before (for documentation)</a:t>
            </a:r>
          </a:p>
          <a:p>
            <a:r>
              <a:rPr lang="en-US" altLang="de-DE" dirty="0" smtClean="0"/>
              <a:t>Coarse alignment</a:t>
            </a:r>
          </a:p>
          <a:p>
            <a:pPr lvl="1"/>
            <a:r>
              <a:rPr lang="en-US" altLang="de-DE" dirty="0" smtClean="0"/>
              <a:t>Preparing nominal coordinates for every component</a:t>
            </a:r>
          </a:p>
          <a:p>
            <a:pPr lvl="1"/>
            <a:r>
              <a:rPr lang="en-US" altLang="de-DE" dirty="0" smtClean="0"/>
              <a:t>Alignment to an accuracy</a:t>
            </a:r>
            <a:r>
              <a:rPr lang="de-DE" altLang="de-DE" dirty="0" smtClean="0"/>
              <a:t> </a:t>
            </a:r>
            <a:r>
              <a:rPr lang="en-US" altLang="de-DE" dirty="0" smtClean="0"/>
              <a:t>of better than 1mm (required for beam pipe installation)</a:t>
            </a:r>
          </a:p>
          <a:p>
            <a:pPr lvl="1"/>
            <a:r>
              <a:rPr lang="en-US" altLang="de-DE" dirty="0" smtClean="0"/>
              <a:t>Measurement of aligned components (for documentation)</a:t>
            </a:r>
          </a:p>
          <a:p>
            <a:r>
              <a:rPr lang="en-US" dirty="0"/>
              <a:t>Fine </a:t>
            </a:r>
            <a:r>
              <a:rPr lang="en-US" dirty="0" smtClean="0"/>
              <a:t>alignment</a:t>
            </a:r>
            <a:endParaRPr lang="en-US" dirty="0"/>
          </a:p>
          <a:p>
            <a:pPr lvl="1"/>
            <a:r>
              <a:rPr lang="en-US" dirty="0"/>
              <a:t>Nominal </a:t>
            </a:r>
            <a:r>
              <a:rPr lang="en-US" dirty="0" smtClean="0"/>
              <a:t>coordinates </a:t>
            </a:r>
            <a:r>
              <a:rPr lang="en-US" dirty="0"/>
              <a:t>are already available (same as for c</a:t>
            </a:r>
            <a:r>
              <a:rPr lang="en-US" dirty="0" smtClean="0"/>
              <a:t>oarse alignment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Alignment to an accuracy of 0.5 – 0.2mm (depending on component type)</a:t>
            </a:r>
          </a:p>
          <a:p>
            <a:pPr lvl="1"/>
            <a:r>
              <a:rPr lang="en-US" altLang="de-DE" dirty="0"/>
              <a:t>Measurement of aligned components (for documentation)</a:t>
            </a:r>
          </a:p>
          <a:p>
            <a:pPr lvl="1"/>
            <a:endParaRPr lang="en-US" altLang="de-DE" dirty="0"/>
          </a:p>
        </p:txBody>
      </p:sp>
      <p:sp>
        <p:nvSpPr>
          <p:cNvPr id="2" name="AutoShape 6" descr="https://media.xfel.eu/XFELmediabank/.ThumbnailServlet?recordView=SearchResult_ThumbnailView&amp;catalogID=6&amp;recordID=85591&amp;imageSize=512&amp;errorURL=../images/DefaultThumbnail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747" b="96271" l="8517" r="9696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2019" y="3915884"/>
            <a:ext cx="2880381" cy="2529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Stake out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82575" y="977901"/>
            <a:ext cx="8520113" cy="3039700"/>
          </a:xfrm>
        </p:spPr>
        <p:txBody>
          <a:bodyPr/>
          <a:lstStyle/>
          <a:p>
            <a:r>
              <a:rPr lang="en-US" dirty="0" smtClean="0"/>
              <a:t>Lattice file from physicists contains position </a:t>
            </a:r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(</a:t>
            </a:r>
            <a:r>
              <a:rPr lang="en-US" dirty="0" err="1" smtClean="0">
                <a:solidFill>
                  <a:schemeClr val="accent2">
                    <a:lumMod val="75000"/>
                  </a:schemeClr>
                </a:solidFill>
              </a:rPr>
              <a:t>x,y,z</a:t>
            </a:r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)</a:t>
            </a:r>
            <a:r>
              <a:rPr lang="en-US" dirty="0" smtClean="0"/>
              <a:t> and orientation </a:t>
            </a:r>
            <a:r>
              <a:rPr lang="en-US" dirty="0" smtClean="0">
                <a:solidFill>
                  <a:schemeClr val="accent5">
                    <a:lumMod val="75000"/>
                  </a:schemeClr>
                </a:solidFill>
                <a:latin typeface="Symbol" panose="05050102010706020507" pitchFamily="18" charset="2"/>
              </a:rPr>
              <a:t>(</a:t>
            </a:r>
            <a:r>
              <a:rPr lang="en-US" dirty="0" err="1" smtClean="0">
                <a:solidFill>
                  <a:schemeClr val="accent5">
                    <a:lumMod val="75000"/>
                  </a:schemeClr>
                </a:solidFill>
                <a:latin typeface="Symbol" panose="05050102010706020507" pitchFamily="18" charset="2"/>
              </a:rPr>
              <a:t>q,j,c</a:t>
            </a:r>
            <a:r>
              <a:rPr lang="en-US" dirty="0" smtClean="0">
                <a:solidFill>
                  <a:schemeClr val="accent5">
                    <a:lumMod val="75000"/>
                  </a:schemeClr>
                </a:solidFill>
                <a:latin typeface="Symbol" panose="05050102010706020507" pitchFamily="18" charset="2"/>
              </a:rPr>
              <a:t>)</a:t>
            </a:r>
            <a:r>
              <a:rPr lang="en-US" dirty="0" smtClean="0"/>
              <a:t> for each component </a:t>
            </a:r>
            <a:r>
              <a:rPr lang="en-US" dirty="0" smtClean="0">
                <a:sym typeface="Symbol"/>
              </a:rPr>
              <a:t> this is imported into the alignment database</a:t>
            </a:r>
          </a:p>
          <a:p>
            <a:endParaRPr lang="en-US" dirty="0">
              <a:sym typeface="Symbol"/>
            </a:endParaRPr>
          </a:p>
          <a:p>
            <a:endParaRPr lang="en-US" dirty="0" smtClean="0">
              <a:sym typeface="Symbol"/>
            </a:endParaRPr>
          </a:p>
          <a:p>
            <a:r>
              <a:rPr lang="en-US" dirty="0" smtClean="0">
                <a:sym typeface="Symbol"/>
              </a:rPr>
              <a:t>Together with relative coordinates for boreholes from construction drawings (treated as “</a:t>
            </a:r>
            <a:r>
              <a:rPr lang="en-US" dirty="0" err="1" smtClean="0">
                <a:sym typeface="Symbol"/>
              </a:rPr>
              <a:t>fiducialization</a:t>
            </a:r>
            <a:r>
              <a:rPr lang="en-US" dirty="0" smtClean="0">
                <a:sym typeface="Symbol"/>
              </a:rPr>
              <a:t> data” here) this gives the nominal stake out coordinates for all boreholes, data is combined directly in the database</a:t>
            </a:r>
          </a:p>
          <a:p>
            <a:endParaRPr lang="en-US" dirty="0"/>
          </a:p>
        </p:txBody>
      </p:sp>
      <p:graphicFrame>
        <p:nvGraphicFramePr>
          <p:cNvPr id="5" name="Tabel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3216670"/>
              </p:ext>
            </p:extLst>
          </p:nvPr>
        </p:nvGraphicFramePr>
        <p:xfrm>
          <a:off x="247775" y="1819813"/>
          <a:ext cx="8520112" cy="51241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82400"/>
                <a:gridCol w="1034262"/>
                <a:gridCol w="504580"/>
                <a:gridCol w="532193"/>
                <a:gridCol w="652690"/>
                <a:gridCol w="552276"/>
                <a:gridCol w="411697"/>
                <a:gridCol w="594952"/>
                <a:gridCol w="532193"/>
                <a:gridCol w="502069"/>
                <a:gridCol w="532193"/>
                <a:gridCol w="592441"/>
                <a:gridCol w="552276"/>
                <a:gridCol w="451862"/>
                <a:gridCol w="492028"/>
              </a:tblGrid>
              <a:tr h="128103">
                <a:tc>
                  <a:txBody>
                    <a:bodyPr/>
                    <a:lstStyle/>
                    <a:p>
                      <a:pPr algn="l" fontAlgn="b"/>
                      <a:r>
                        <a:rPr lang="de-DE" sz="600" u="none" strike="noStrike">
                          <a:effectLst/>
                        </a:rPr>
                        <a:t>SA3</a:t>
                      </a:r>
                      <a:endParaRPr lang="de-DE" sz="600" b="0" i="0" u="none" strike="noStrike">
                        <a:effectLst/>
                        <a:latin typeface="Arial"/>
                      </a:endParaRPr>
                    </a:p>
                  </a:txBody>
                  <a:tcPr marL="7535" marR="7535" marT="753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600" u="none" strike="noStrike">
                          <a:effectLst/>
                        </a:rPr>
                        <a:t>U68.2840.SA3</a:t>
                      </a:r>
                      <a:endParaRPr lang="de-DE" sz="600" b="0" i="0" u="none" strike="noStrike">
                        <a:effectLst/>
                        <a:latin typeface="Arial"/>
                      </a:endParaRPr>
                    </a:p>
                  </a:txBody>
                  <a:tcPr marL="7535" marR="7535" marT="753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600" u="none" strike="noStrike">
                          <a:effectLst/>
                        </a:rPr>
                        <a:t>UNDU</a:t>
                      </a:r>
                      <a:endParaRPr lang="de-DE" sz="600" b="0" i="0" u="none" strike="noStrike">
                        <a:effectLst/>
                        <a:latin typeface="Arial"/>
                      </a:endParaRPr>
                    </a:p>
                  </a:txBody>
                  <a:tcPr marL="7535" marR="7535" marT="753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600" u="none" strike="noStrike">
                          <a:effectLst/>
                        </a:rPr>
                        <a:t>UNDULATO</a:t>
                      </a:r>
                      <a:endParaRPr lang="de-DE" sz="600" b="0" i="0" u="none" strike="noStrike">
                        <a:effectLst/>
                        <a:latin typeface="Arial"/>
                      </a:endParaRPr>
                    </a:p>
                  </a:txBody>
                  <a:tcPr marL="7535" marR="7535" marT="753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600" u="none" strike="noStrike">
                          <a:effectLst/>
                        </a:rPr>
                        <a:t>U68</a:t>
                      </a:r>
                      <a:endParaRPr lang="de-DE" sz="600" b="0" i="0" u="none" strike="noStrike">
                        <a:effectLst/>
                        <a:latin typeface="Arial"/>
                      </a:endParaRPr>
                    </a:p>
                  </a:txBody>
                  <a:tcPr marL="7535" marR="7535" marT="75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600" u="none" strike="noStrike">
                          <a:effectLst/>
                        </a:rPr>
                        <a:t>4.896000</a:t>
                      </a:r>
                      <a:endParaRPr lang="de-DE" sz="600" b="0" i="0" u="none" strike="noStrike">
                        <a:effectLst/>
                        <a:latin typeface="Arial"/>
                      </a:endParaRPr>
                    </a:p>
                  </a:txBody>
                  <a:tcPr marL="7535" marR="7535" marT="75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600" u="none" strike="noStrike">
                          <a:effectLst/>
                        </a:rPr>
                        <a:t>0.000000</a:t>
                      </a:r>
                      <a:endParaRPr lang="de-DE" sz="600" b="0" i="0" u="none" strike="noStrike">
                        <a:effectLst/>
                        <a:latin typeface="Arial"/>
                      </a:endParaRPr>
                    </a:p>
                  </a:txBody>
                  <a:tcPr marL="7535" marR="7535" marT="75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600" u="none" strike="noStrike">
                          <a:effectLst/>
                        </a:rPr>
                        <a:t>2817.309742</a:t>
                      </a:r>
                      <a:endParaRPr lang="de-DE" sz="600" b="0" i="0" u="none" strike="noStrike">
                        <a:effectLst/>
                        <a:latin typeface="Arial"/>
                      </a:endParaRPr>
                    </a:p>
                  </a:txBody>
                  <a:tcPr marL="7535" marR="7535" marT="75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600" u="none" strike="noStrike">
                          <a:effectLst/>
                        </a:rPr>
                        <a:t>235.604721</a:t>
                      </a:r>
                      <a:endParaRPr lang="de-DE" sz="600" b="0" i="0" u="none" strike="noStrike">
                        <a:effectLst/>
                        <a:latin typeface="Arial"/>
                      </a:endParaRPr>
                    </a:p>
                  </a:txBody>
                  <a:tcPr marL="7535" marR="7535" marT="75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600" u="none" strike="noStrike">
                          <a:effectLst/>
                        </a:rPr>
                        <a:t>-5.650145</a:t>
                      </a:r>
                      <a:endParaRPr lang="de-DE" sz="600" b="0" i="0" u="none" strike="noStrike">
                        <a:effectLst/>
                        <a:latin typeface="Arial"/>
                      </a:endParaRPr>
                    </a:p>
                  </a:txBody>
                  <a:tcPr marL="7535" marR="7535" marT="75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600" u="none" strike="noStrike">
                          <a:effectLst/>
                        </a:rPr>
                        <a:t>-2.747355</a:t>
                      </a:r>
                      <a:endParaRPr lang="de-DE" sz="600" b="0" i="0" u="none" strike="noStrike">
                        <a:effectLst/>
                        <a:latin typeface="Arial"/>
                      </a:endParaRPr>
                    </a:p>
                  </a:txBody>
                  <a:tcPr marL="7535" marR="7535" marT="75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600" u="none" strike="noStrike">
                          <a:effectLst/>
                        </a:rPr>
                        <a:t>2840.111170</a:t>
                      </a:r>
                      <a:endParaRPr lang="de-DE" sz="600" b="0" i="0" u="none" strike="noStrike">
                        <a:effectLst/>
                        <a:latin typeface="Arial"/>
                      </a:endParaRPr>
                    </a:p>
                  </a:txBody>
                  <a:tcPr marL="7535" marR="7535" marT="75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600" u="none" strike="noStrike">
                          <a:effectLst/>
                        </a:rPr>
                        <a:t>-0.000365</a:t>
                      </a:r>
                      <a:endParaRPr lang="de-DE" sz="600" b="0" i="0" u="none" strike="noStrike">
                        <a:effectLst/>
                        <a:latin typeface="Arial"/>
                      </a:endParaRPr>
                    </a:p>
                  </a:txBody>
                  <a:tcPr marL="7535" marR="7535" marT="75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600" u="none" strike="noStrike">
                          <a:effectLst/>
                        </a:rPr>
                        <a:t>0.023007</a:t>
                      </a:r>
                      <a:endParaRPr lang="de-DE" sz="600" b="0" i="0" u="none" strike="noStrike">
                        <a:effectLst/>
                        <a:latin typeface="Arial"/>
                      </a:endParaRPr>
                    </a:p>
                  </a:txBody>
                  <a:tcPr marL="7535" marR="7535" marT="75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600" u="none" strike="noStrike">
                          <a:effectLst/>
                        </a:rPr>
                        <a:t>-0.000008</a:t>
                      </a:r>
                      <a:endParaRPr lang="de-DE" sz="600" b="0" i="0" u="none" strike="noStrike">
                        <a:effectLst/>
                        <a:latin typeface="Arial"/>
                      </a:endParaRPr>
                    </a:p>
                  </a:txBody>
                  <a:tcPr marL="7535" marR="7535" marT="7535" marB="0" anchor="b"/>
                </a:tc>
              </a:tr>
              <a:tr h="128103">
                <a:tc>
                  <a:txBody>
                    <a:bodyPr/>
                    <a:lstStyle/>
                    <a:p>
                      <a:pPr algn="l" fontAlgn="b"/>
                      <a:r>
                        <a:rPr lang="de-DE" sz="600" u="none" strike="noStrike">
                          <a:effectLst/>
                        </a:rPr>
                        <a:t>SA3</a:t>
                      </a:r>
                      <a:endParaRPr lang="de-DE" sz="600" b="0" i="0" u="none" strike="noStrike">
                        <a:effectLst/>
                        <a:latin typeface="Arial"/>
                      </a:endParaRPr>
                    </a:p>
                  </a:txBody>
                  <a:tcPr marL="7535" marR="7535" marT="753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600" u="none" strike="noStrike">
                          <a:effectLst/>
                        </a:rPr>
                        <a:t>CBX.2842.SA3</a:t>
                      </a:r>
                      <a:endParaRPr lang="de-DE" sz="600" b="0" i="0" u="none" strike="noStrike">
                        <a:effectLst/>
                        <a:latin typeface="Arial"/>
                      </a:endParaRPr>
                    </a:p>
                  </a:txBody>
                  <a:tcPr marL="7535" marR="7535" marT="753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600" u="none" strike="noStrike">
                          <a:effectLst/>
                        </a:rPr>
                        <a:t>MAGNET</a:t>
                      </a:r>
                      <a:endParaRPr lang="de-DE" sz="600" b="0" i="0" u="none" strike="noStrike">
                        <a:effectLst/>
                        <a:latin typeface="Arial"/>
                      </a:endParaRPr>
                    </a:p>
                  </a:txBody>
                  <a:tcPr marL="7535" marR="7535" marT="753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600" u="none" strike="noStrike">
                          <a:effectLst/>
                        </a:rPr>
                        <a:t>HKIC</a:t>
                      </a:r>
                      <a:endParaRPr lang="de-DE" sz="600" b="0" i="0" u="none" strike="noStrike">
                        <a:effectLst/>
                        <a:latin typeface="Arial"/>
                      </a:endParaRPr>
                    </a:p>
                  </a:txBody>
                  <a:tcPr marL="7535" marR="7535" marT="753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600" u="none" strike="noStrike">
                          <a:effectLst/>
                        </a:rPr>
                        <a:t>CBX</a:t>
                      </a:r>
                      <a:endParaRPr lang="de-DE" sz="600" b="0" i="0" u="none" strike="noStrike">
                        <a:effectLst/>
                        <a:latin typeface="Arial"/>
                      </a:endParaRPr>
                    </a:p>
                  </a:txBody>
                  <a:tcPr marL="7535" marR="7535" marT="75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600" u="none" strike="noStrike">
                          <a:effectLst/>
                        </a:rPr>
                        <a:t>0.025000</a:t>
                      </a:r>
                      <a:endParaRPr lang="de-DE" sz="600" b="0" i="0" u="none" strike="noStrike">
                        <a:effectLst/>
                        <a:latin typeface="Arial"/>
                      </a:endParaRPr>
                    </a:p>
                  </a:txBody>
                  <a:tcPr marL="7535" marR="7535" marT="75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600" u="none" strike="noStrike">
                          <a:effectLst/>
                        </a:rPr>
                        <a:t>0.000000</a:t>
                      </a:r>
                      <a:endParaRPr lang="de-DE" sz="600" b="0" i="0" u="none" strike="noStrike">
                        <a:effectLst/>
                        <a:latin typeface="Arial"/>
                      </a:endParaRPr>
                    </a:p>
                  </a:txBody>
                  <a:tcPr marL="7535" marR="7535" marT="75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600" u="none" strike="noStrike">
                          <a:effectLst/>
                        </a:rPr>
                        <a:t>2819.868942</a:t>
                      </a:r>
                      <a:endParaRPr lang="de-DE" sz="600" b="0" i="0" u="none" strike="noStrike">
                        <a:effectLst/>
                        <a:latin typeface="Arial"/>
                      </a:endParaRPr>
                    </a:p>
                  </a:txBody>
                  <a:tcPr marL="7535" marR="7535" marT="75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600" u="none" strike="noStrike">
                          <a:effectLst/>
                        </a:rPr>
                        <a:t>238.163921</a:t>
                      </a:r>
                      <a:endParaRPr lang="de-DE" sz="600" b="0" i="0" u="none" strike="noStrike">
                        <a:effectLst/>
                        <a:latin typeface="Arial"/>
                      </a:endParaRPr>
                    </a:p>
                  </a:txBody>
                  <a:tcPr marL="7535" marR="7535" marT="75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600" u="none" strike="noStrike">
                          <a:effectLst/>
                        </a:rPr>
                        <a:t>-5.709019</a:t>
                      </a:r>
                      <a:endParaRPr lang="de-DE" sz="600" b="0" i="0" u="none" strike="noStrike">
                        <a:effectLst/>
                        <a:latin typeface="Arial"/>
                      </a:endParaRPr>
                    </a:p>
                  </a:txBody>
                  <a:tcPr marL="7535" marR="7535" marT="75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600" u="none" strike="noStrike">
                          <a:effectLst/>
                        </a:rPr>
                        <a:t>-2.748289</a:t>
                      </a:r>
                      <a:endParaRPr lang="de-DE" sz="600" b="0" i="0" u="none" strike="noStrike">
                        <a:effectLst/>
                        <a:latin typeface="Arial"/>
                      </a:endParaRPr>
                    </a:p>
                  </a:txBody>
                  <a:tcPr marL="7535" marR="7535" marT="75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600" u="none" strike="noStrike">
                          <a:effectLst/>
                        </a:rPr>
                        <a:t>2842.669692</a:t>
                      </a:r>
                      <a:endParaRPr lang="de-DE" sz="600" b="0" i="0" u="none" strike="noStrike">
                        <a:effectLst/>
                        <a:latin typeface="Arial"/>
                      </a:endParaRPr>
                    </a:p>
                  </a:txBody>
                  <a:tcPr marL="7535" marR="7535" marT="75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600" u="none" strike="noStrike">
                          <a:effectLst/>
                        </a:rPr>
                        <a:t>-0.000365</a:t>
                      </a:r>
                      <a:endParaRPr lang="de-DE" sz="600" b="0" i="0" u="none" strike="noStrike">
                        <a:effectLst/>
                        <a:latin typeface="Arial"/>
                      </a:endParaRPr>
                    </a:p>
                  </a:txBody>
                  <a:tcPr marL="7535" marR="7535" marT="75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600" u="none" strike="noStrike">
                          <a:effectLst/>
                        </a:rPr>
                        <a:t>0.023007</a:t>
                      </a:r>
                      <a:endParaRPr lang="de-DE" sz="600" b="0" i="0" u="none" strike="noStrike">
                        <a:effectLst/>
                        <a:latin typeface="Arial"/>
                      </a:endParaRPr>
                    </a:p>
                  </a:txBody>
                  <a:tcPr marL="7535" marR="7535" marT="75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600" u="none" strike="noStrike">
                          <a:effectLst/>
                        </a:rPr>
                        <a:t>-0.000008</a:t>
                      </a:r>
                      <a:endParaRPr lang="de-DE" sz="600" b="0" i="0" u="none" strike="noStrike">
                        <a:effectLst/>
                        <a:latin typeface="Arial"/>
                      </a:endParaRPr>
                    </a:p>
                  </a:txBody>
                  <a:tcPr marL="7535" marR="7535" marT="7535" marB="0" anchor="b"/>
                </a:tc>
              </a:tr>
              <a:tr h="128103">
                <a:tc>
                  <a:txBody>
                    <a:bodyPr/>
                    <a:lstStyle/>
                    <a:p>
                      <a:pPr algn="l" fontAlgn="b"/>
                      <a:r>
                        <a:rPr lang="de-DE" sz="600" u="none" strike="noStrike">
                          <a:effectLst/>
                        </a:rPr>
                        <a:t>SA3</a:t>
                      </a:r>
                      <a:endParaRPr lang="de-DE" sz="600" b="0" i="0" u="none" strike="noStrike">
                        <a:effectLst/>
                        <a:latin typeface="Arial"/>
                      </a:endParaRPr>
                    </a:p>
                  </a:txBody>
                  <a:tcPr marL="7535" marR="7535" marT="753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600" u="none" strike="noStrike">
                          <a:effectLst/>
                        </a:rPr>
                        <a:t>CBY.2842.SA3</a:t>
                      </a:r>
                      <a:endParaRPr lang="de-DE" sz="600" b="0" i="0" u="none" strike="noStrike">
                        <a:effectLst/>
                        <a:latin typeface="Arial"/>
                      </a:endParaRPr>
                    </a:p>
                  </a:txBody>
                  <a:tcPr marL="7535" marR="7535" marT="753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600" u="none" strike="noStrike">
                          <a:effectLst/>
                        </a:rPr>
                        <a:t>MAGNET</a:t>
                      </a:r>
                      <a:endParaRPr lang="de-DE" sz="600" b="0" i="0" u="none" strike="noStrike">
                        <a:effectLst/>
                        <a:latin typeface="Arial"/>
                      </a:endParaRPr>
                    </a:p>
                  </a:txBody>
                  <a:tcPr marL="7535" marR="7535" marT="753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600" u="none" strike="noStrike">
                          <a:effectLst/>
                        </a:rPr>
                        <a:t>VKIC</a:t>
                      </a:r>
                      <a:endParaRPr lang="de-DE" sz="600" b="0" i="0" u="none" strike="noStrike">
                        <a:effectLst/>
                        <a:latin typeface="Arial"/>
                      </a:endParaRPr>
                    </a:p>
                  </a:txBody>
                  <a:tcPr marL="7535" marR="7535" marT="753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600" u="none" strike="noStrike">
                          <a:effectLst/>
                        </a:rPr>
                        <a:t>CBY</a:t>
                      </a:r>
                      <a:endParaRPr lang="de-DE" sz="600" b="0" i="0" u="none" strike="noStrike">
                        <a:effectLst/>
                        <a:latin typeface="Arial"/>
                      </a:endParaRPr>
                    </a:p>
                  </a:txBody>
                  <a:tcPr marL="7535" marR="7535" marT="75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600" u="none" strike="noStrike">
                          <a:effectLst/>
                        </a:rPr>
                        <a:t>0.025000</a:t>
                      </a:r>
                      <a:endParaRPr lang="de-DE" sz="600" b="0" i="0" u="none" strike="noStrike">
                        <a:effectLst/>
                        <a:latin typeface="Arial"/>
                      </a:endParaRPr>
                    </a:p>
                  </a:txBody>
                  <a:tcPr marL="7535" marR="7535" marT="75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600" u="none" strike="noStrike">
                          <a:effectLst/>
                        </a:rPr>
                        <a:t>0.000000</a:t>
                      </a:r>
                      <a:endParaRPr lang="de-DE" sz="600" b="0" i="0" u="none" strike="noStrike">
                        <a:effectLst/>
                        <a:latin typeface="Arial"/>
                      </a:endParaRPr>
                    </a:p>
                  </a:txBody>
                  <a:tcPr marL="7535" marR="7535" marT="75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600" u="none" strike="noStrike">
                          <a:effectLst/>
                        </a:rPr>
                        <a:t>2819.893942</a:t>
                      </a:r>
                      <a:endParaRPr lang="de-DE" sz="600" b="0" i="0" u="none" strike="noStrike">
                        <a:effectLst/>
                        <a:latin typeface="Arial"/>
                      </a:endParaRPr>
                    </a:p>
                  </a:txBody>
                  <a:tcPr marL="7535" marR="7535" marT="75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600" u="none" strike="noStrike">
                          <a:effectLst/>
                        </a:rPr>
                        <a:t>238.188921</a:t>
                      </a:r>
                      <a:endParaRPr lang="de-DE" sz="600" b="0" i="0" u="none" strike="noStrike">
                        <a:effectLst/>
                        <a:latin typeface="Arial"/>
                      </a:endParaRPr>
                    </a:p>
                  </a:txBody>
                  <a:tcPr marL="7535" marR="7535" marT="75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600" u="none" strike="noStrike">
                          <a:effectLst/>
                        </a:rPr>
                        <a:t>-5.709594</a:t>
                      </a:r>
                      <a:endParaRPr lang="de-DE" sz="600" b="0" i="0" u="none" strike="noStrike">
                        <a:effectLst/>
                        <a:latin typeface="Arial"/>
                      </a:endParaRPr>
                    </a:p>
                  </a:txBody>
                  <a:tcPr marL="7535" marR="7535" marT="75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600" u="none" strike="noStrike">
                          <a:effectLst/>
                        </a:rPr>
                        <a:t>-2.748298</a:t>
                      </a:r>
                      <a:endParaRPr lang="de-DE" sz="600" b="0" i="0" u="none" strike="noStrike">
                        <a:effectLst/>
                        <a:latin typeface="Arial"/>
                      </a:endParaRPr>
                    </a:p>
                  </a:txBody>
                  <a:tcPr marL="7535" marR="7535" marT="75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600" u="none" strike="noStrike">
                          <a:effectLst/>
                        </a:rPr>
                        <a:t>2842.694686</a:t>
                      </a:r>
                      <a:endParaRPr lang="de-DE" sz="600" b="0" i="0" u="none" strike="noStrike">
                        <a:effectLst/>
                        <a:latin typeface="Arial"/>
                      </a:endParaRPr>
                    </a:p>
                  </a:txBody>
                  <a:tcPr marL="7535" marR="7535" marT="75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600" u="none" strike="noStrike">
                          <a:effectLst/>
                        </a:rPr>
                        <a:t>-0.000365</a:t>
                      </a:r>
                      <a:endParaRPr lang="de-DE" sz="600" b="0" i="0" u="none" strike="noStrike">
                        <a:effectLst/>
                        <a:latin typeface="Arial"/>
                      </a:endParaRPr>
                    </a:p>
                  </a:txBody>
                  <a:tcPr marL="7535" marR="7535" marT="75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600" u="none" strike="noStrike">
                          <a:effectLst/>
                        </a:rPr>
                        <a:t>0.023007</a:t>
                      </a:r>
                      <a:endParaRPr lang="de-DE" sz="600" b="0" i="0" u="none" strike="noStrike">
                        <a:effectLst/>
                        <a:latin typeface="Arial"/>
                      </a:endParaRPr>
                    </a:p>
                  </a:txBody>
                  <a:tcPr marL="7535" marR="7535" marT="75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600" u="none" strike="noStrike">
                          <a:effectLst/>
                        </a:rPr>
                        <a:t>-0.000008</a:t>
                      </a:r>
                      <a:endParaRPr lang="de-DE" sz="600" b="0" i="0" u="none" strike="noStrike">
                        <a:effectLst/>
                        <a:latin typeface="Arial"/>
                      </a:endParaRPr>
                    </a:p>
                  </a:txBody>
                  <a:tcPr marL="7535" marR="7535" marT="7535" marB="0" anchor="b"/>
                </a:tc>
              </a:tr>
              <a:tr h="128103">
                <a:tc>
                  <a:txBody>
                    <a:bodyPr/>
                    <a:lstStyle/>
                    <a:p>
                      <a:pPr algn="l" fontAlgn="b"/>
                      <a:r>
                        <a:rPr lang="de-DE" sz="600" u="none" strike="noStrike">
                          <a:effectLst/>
                        </a:rPr>
                        <a:t>SA3</a:t>
                      </a:r>
                      <a:endParaRPr lang="de-DE" sz="600" b="0" i="0" u="none" strike="noStrike">
                        <a:effectLst/>
                        <a:latin typeface="Arial"/>
                      </a:endParaRPr>
                    </a:p>
                  </a:txBody>
                  <a:tcPr marL="7535" marR="7535" marT="753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600" u="none" strike="noStrike">
                          <a:effectLst/>
                        </a:rPr>
                        <a:t>ABSP.2842.SA3</a:t>
                      </a:r>
                      <a:endParaRPr lang="de-DE" sz="600" b="0" i="0" u="none" strike="noStrike">
                        <a:effectLst/>
                        <a:latin typeface="Arial"/>
                      </a:endParaRPr>
                    </a:p>
                  </a:txBody>
                  <a:tcPr marL="7535" marR="7535" marT="753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600" u="none" strike="noStrike">
                          <a:effectLst/>
                        </a:rPr>
                        <a:t>VACUUM</a:t>
                      </a:r>
                      <a:endParaRPr lang="de-DE" sz="600" b="0" i="0" u="none" strike="noStrike">
                        <a:effectLst/>
                        <a:latin typeface="Arial"/>
                      </a:endParaRPr>
                    </a:p>
                  </a:txBody>
                  <a:tcPr marL="7535" marR="7535" marT="753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600" u="none" strike="noStrike">
                          <a:effectLst/>
                        </a:rPr>
                        <a:t>ABSORBER</a:t>
                      </a:r>
                      <a:endParaRPr lang="de-DE" sz="600" b="0" i="0" u="none" strike="noStrike">
                        <a:effectLst/>
                        <a:latin typeface="Arial"/>
                      </a:endParaRPr>
                    </a:p>
                  </a:txBody>
                  <a:tcPr marL="7535" marR="7535" marT="753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600" u="none" strike="noStrike">
                          <a:effectLst/>
                        </a:rPr>
                        <a:t>ABSP</a:t>
                      </a:r>
                      <a:endParaRPr lang="de-DE" sz="600" b="0" i="0" u="none" strike="noStrike">
                        <a:effectLst/>
                        <a:latin typeface="Arial"/>
                      </a:endParaRPr>
                    </a:p>
                  </a:txBody>
                  <a:tcPr marL="7535" marR="7535" marT="75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600" u="none" strike="noStrike">
                          <a:effectLst/>
                        </a:rPr>
                        <a:t>0.050000</a:t>
                      </a:r>
                      <a:endParaRPr lang="de-DE" sz="600" b="0" i="0" u="none" strike="noStrike">
                        <a:effectLst/>
                        <a:latin typeface="Arial"/>
                      </a:endParaRPr>
                    </a:p>
                  </a:txBody>
                  <a:tcPr marL="7535" marR="7535" marT="75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600" u="none" strike="noStrike">
                          <a:effectLst/>
                        </a:rPr>
                        <a:t>0.000000</a:t>
                      </a:r>
                      <a:endParaRPr lang="de-DE" sz="600" b="0" i="0" u="none" strike="noStrike">
                        <a:effectLst/>
                        <a:latin typeface="Arial"/>
                      </a:endParaRPr>
                    </a:p>
                  </a:txBody>
                  <a:tcPr marL="7535" marR="7535" marT="75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600" u="none" strike="noStrike">
                          <a:effectLst/>
                        </a:rPr>
                        <a:t>2819.981442</a:t>
                      </a:r>
                      <a:endParaRPr lang="de-DE" sz="600" b="0" i="0" u="none" strike="noStrike">
                        <a:effectLst/>
                        <a:latin typeface="Arial"/>
                      </a:endParaRPr>
                    </a:p>
                  </a:txBody>
                  <a:tcPr marL="7535" marR="7535" marT="75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600" u="none" strike="noStrike">
                          <a:effectLst/>
                        </a:rPr>
                        <a:t>238.276421</a:t>
                      </a:r>
                      <a:endParaRPr lang="de-DE" sz="600" b="0" i="0" u="none" strike="noStrike">
                        <a:effectLst/>
                        <a:latin typeface="Arial"/>
                      </a:endParaRPr>
                    </a:p>
                  </a:txBody>
                  <a:tcPr marL="7535" marR="7535" marT="75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600" u="none" strike="noStrike">
                          <a:effectLst/>
                        </a:rPr>
                        <a:t>-5.711607</a:t>
                      </a:r>
                      <a:endParaRPr lang="de-DE" sz="600" b="0" i="0" u="none" strike="noStrike">
                        <a:effectLst/>
                        <a:latin typeface="Arial"/>
                      </a:endParaRPr>
                    </a:p>
                  </a:txBody>
                  <a:tcPr marL="7535" marR="7535" marT="75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600" u="none" strike="noStrike">
                          <a:effectLst/>
                        </a:rPr>
                        <a:t>-2.748330</a:t>
                      </a:r>
                      <a:endParaRPr lang="de-DE" sz="600" b="0" i="0" u="none" strike="noStrike">
                        <a:effectLst/>
                        <a:latin typeface="Arial"/>
                      </a:endParaRPr>
                    </a:p>
                  </a:txBody>
                  <a:tcPr marL="7535" marR="7535" marT="75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600" u="none" strike="noStrike">
                          <a:effectLst/>
                        </a:rPr>
                        <a:t>2842.782163</a:t>
                      </a:r>
                      <a:endParaRPr lang="de-DE" sz="600" b="0" i="0" u="none" strike="noStrike">
                        <a:effectLst/>
                        <a:latin typeface="Arial"/>
                      </a:endParaRPr>
                    </a:p>
                  </a:txBody>
                  <a:tcPr marL="7535" marR="7535" marT="75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600" u="none" strike="noStrike">
                          <a:effectLst/>
                        </a:rPr>
                        <a:t>-0.000365</a:t>
                      </a:r>
                      <a:endParaRPr lang="de-DE" sz="600" b="0" i="0" u="none" strike="noStrike">
                        <a:effectLst/>
                        <a:latin typeface="Arial"/>
                      </a:endParaRPr>
                    </a:p>
                  </a:txBody>
                  <a:tcPr marL="7535" marR="7535" marT="75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600" u="none" strike="noStrike">
                          <a:effectLst/>
                        </a:rPr>
                        <a:t>0.023007</a:t>
                      </a:r>
                      <a:endParaRPr lang="de-DE" sz="600" b="0" i="0" u="none" strike="noStrike">
                        <a:effectLst/>
                        <a:latin typeface="Arial"/>
                      </a:endParaRPr>
                    </a:p>
                  </a:txBody>
                  <a:tcPr marL="7535" marR="7535" marT="75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600" u="none" strike="noStrike" dirty="0">
                          <a:effectLst/>
                        </a:rPr>
                        <a:t>-0.000008</a:t>
                      </a:r>
                      <a:endParaRPr lang="de-DE" sz="600" b="0" i="0" u="none" strike="noStrike" dirty="0">
                        <a:effectLst/>
                        <a:latin typeface="Arial"/>
                      </a:endParaRPr>
                    </a:p>
                  </a:txBody>
                  <a:tcPr marL="7535" marR="7535" marT="7535" marB="0" anchor="b"/>
                </a:tc>
              </a:tr>
            </a:tbl>
          </a:graphicData>
        </a:graphic>
      </p:graphicFrame>
      <p:graphicFrame>
        <p:nvGraphicFramePr>
          <p:cNvPr id="6" name="Tabel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7063370"/>
              </p:ext>
            </p:extLst>
          </p:nvPr>
        </p:nvGraphicFramePr>
        <p:xfrm>
          <a:off x="254975" y="1695100"/>
          <a:ext cx="8520112" cy="12810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82400"/>
                <a:gridCol w="1034262"/>
                <a:gridCol w="504580"/>
                <a:gridCol w="532193"/>
                <a:gridCol w="652690"/>
                <a:gridCol w="552276"/>
                <a:gridCol w="411697"/>
                <a:gridCol w="594952"/>
                <a:gridCol w="532193"/>
                <a:gridCol w="502069"/>
                <a:gridCol w="532193"/>
                <a:gridCol w="592441"/>
                <a:gridCol w="552276"/>
                <a:gridCol w="451862"/>
                <a:gridCol w="492028"/>
              </a:tblGrid>
              <a:tr h="128103">
                <a:tc>
                  <a:txBody>
                    <a:bodyPr/>
                    <a:lstStyle/>
                    <a:p>
                      <a:pPr algn="l" fontAlgn="b"/>
                      <a:r>
                        <a:rPr lang="de-DE" sz="600" b="1" u="none" strike="noStrike" dirty="0">
                          <a:effectLst/>
                        </a:rPr>
                        <a:t>SECTION</a:t>
                      </a:r>
                      <a:endParaRPr lang="de-DE" sz="600" b="1" i="0" u="none" strike="noStrike" dirty="0">
                        <a:effectLst/>
                        <a:latin typeface="Arial"/>
                      </a:endParaRPr>
                    </a:p>
                  </a:txBody>
                  <a:tcPr marL="7535" marR="7535" marT="753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600" b="1" u="none" strike="noStrike" dirty="0">
                          <a:effectLst/>
                        </a:rPr>
                        <a:t>NAME1</a:t>
                      </a:r>
                      <a:endParaRPr lang="de-DE" sz="600" b="1" i="0" u="none" strike="noStrike" dirty="0">
                        <a:effectLst/>
                        <a:latin typeface="Arial"/>
                      </a:endParaRPr>
                    </a:p>
                  </a:txBody>
                  <a:tcPr marL="7535" marR="7535" marT="753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600" b="1" u="none" strike="noStrike" dirty="0">
                          <a:effectLst/>
                        </a:rPr>
                        <a:t>GROUP</a:t>
                      </a:r>
                      <a:endParaRPr lang="de-DE" sz="600" b="1" i="0" u="none" strike="noStrike" dirty="0">
                        <a:effectLst/>
                        <a:latin typeface="Arial"/>
                      </a:endParaRPr>
                    </a:p>
                  </a:txBody>
                  <a:tcPr marL="7535" marR="7535" marT="753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600" b="1" u="none" strike="noStrike">
                          <a:effectLst/>
                        </a:rPr>
                        <a:t>CLASS</a:t>
                      </a:r>
                      <a:endParaRPr lang="de-DE" sz="600" b="1" i="0" u="none" strike="noStrike">
                        <a:effectLst/>
                        <a:latin typeface="Arial"/>
                      </a:endParaRPr>
                    </a:p>
                  </a:txBody>
                  <a:tcPr marL="7535" marR="7535" marT="753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600" b="1" u="none" strike="noStrike">
                          <a:effectLst/>
                        </a:rPr>
                        <a:t>TYPE</a:t>
                      </a:r>
                      <a:endParaRPr lang="de-DE" sz="600" b="1" i="0" u="none" strike="noStrike">
                        <a:effectLst/>
                        <a:latin typeface="Arial"/>
                      </a:endParaRPr>
                    </a:p>
                  </a:txBody>
                  <a:tcPr marL="7535" marR="7535" marT="753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600" b="1" u="none" strike="noStrike">
                          <a:effectLst/>
                        </a:rPr>
                        <a:t>LENGTH</a:t>
                      </a:r>
                      <a:endParaRPr lang="de-DE" sz="600" b="1" i="0" u="none" strike="noStrike">
                        <a:effectLst/>
                        <a:latin typeface="Arial"/>
                      </a:endParaRPr>
                    </a:p>
                  </a:txBody>
                  <a:tcPr marL="7535" marR="7535" marT="753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600" b="1" u="none" strike="noStrike">
                          <a:effectLst/>
                        </a:rPr>
                        <a:t>TILT</a:t>
                      </a:r>
                      <a:endParaRPr lang="de-DE" sz="600" b="1" i="0" u="none" strike="noStrike">
                        <a:effectLst/>
                        <a:latin typeface="Arial"/>
                      </a:endParaRPr>
                    </a:p>
                  </a:txBody>
                  <a:tcPr marL="7535" marR="7535" marT="753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600" b="1" u="none" strike="noStrike">
                          <a:effectLst/>
                        </a:rPr>
                        <a:t>S</a:t>
                      </a:r>
                      <a:endParaRPr lang="de-DE" sz="600" b="1" i="0" u="none" strike="noStrike">
                        <a:effectLst/>
                        <a:latin typeface="Arial"/>
                      </a:endParaRPr>
                    </a:p>
                  </a:txBody>
                  <a:tcPr marL="7535" marR="7535" marT="753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600" b="1" u="none" strike="noStrike">
                          <a:effectLst/>
                        </a:rPr>
                        <a:t>ST</a:t>
                      </a:r>
                      <a:endParaRPr lang="de-DE" sz="600" b="1" i="0" u="none" strike="noStrike">
                        <a:effectLst/>
                        <a:latin typeface="Arial"/>
                      </a:endParaRPr>
                    </a:p>
                  </a:txBody>
                  <a:tcPr marL="7535" marR="7535" marT="753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600" b="1" u="none" strike="noStrike">
                          <a:effectLst/>
                        </a:rPr>
                        <a:t>X</a:t>
                      </a:r>
                      <a:endParaRPr lang="de-DE" sz="600" b="1" i="0" u="none" strike="noStrike">
                        <a:effectLst/>
                        <a:latin typeface="Arial"/>
                      </a:endParaRPr>
                    </a:p>
                  </a:txBody>
                  <a:tcPr marL="7535" marR="7535" marT="753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600" b="1" u="none" strike="noStrike">
                          <a:effectLst/>
                        </a:rPr>
                        <a:t>Y</a:t>
                      </a:r>
                      <a:endParaRPr lang="de-DE" sz="600" b="1" i="0" u="none" strike="noStrike">
                        <a:effectLst/>
                        <a:latin typeface="Arial"/>
                      </a:endParaRPr>
                    </a:p>
                  </a:txBody>
                  <a:tcPr marL="7535" marR="7535" marT="753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600" b="1" u="none" strike="noStrike">
                          <a:effectLst/>
                        </a:rPr>
                        <a:t>Z</a:t>
                      </a:r>
                      <a:endParaRPr lang="de-DE" sz="600" b="1" i="0" u="none" strike="noStrike">
                        <a:effectLst/>
                        <a:latin typeface="Arial"/>
                      </a:endParaRPr>
                    </a:p>
                  </a:txBody>
                  <a:tcPr marL="7535" marR="7535" marT="753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600" b="1" u="none" strike="noStrike">
                          <a:effectLst/>
                        </a:rPr>
                        <a:t>THETA</a:t>
                      </a:r>
                      <a:endParaRPr lang="de-DE" sz="600" b="1" i="0" u="none" strike="noStrike">
                        <a:effectLst/>
                        <a:latin typeface="Arial"/>
                      </a:endParaRPr>
                    </a:p>
                  </a:txBody>
                  <a:tcPr marL="7535" marR="7535" marT="753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600" b="1" u="none" strike="noStrike">
                          <a:effectLst/>
                        </a:rPr>
                        <a:t>PHI</a:t>
                      </a:r>
                      <a:endParaRPr lang="de-DE" sz="600" b="1" i="0" u="none" strike="noStrike">
                        <a:effectLst/>
                        <a:latin typeface="Arial"/>
                      </a:endParaRPr>
                    </a:p>
                  </a:txBody>
                  <a:tcPr marL="7535" marR="7535" marT="753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600" b="1" u="none" strike="noStrike" dirty="0">
                          <a:effectLst/>
                        </a:rPr>
                        <a:t>CHI</a:t>
                      </a:r>
                      <a:endParaRPr lang="de-DE" sz="600" b="1" i="0" u="none" strike="noStrike" dirty="0">
                        <a:effectLst/>
                        <a:latin typeface="Arial"/>
                      </a:endParaRPr>
                    </a:p>
                  </a:txBody>
                  <a:tcPr marL="7535" marR="7535" marT="7535" marB="0" anchor="b"/>
                </a:tc>
              </a:tr>
            </a:tbl>
          </a:graphicData>
        </a:graphic>
      </p:graphicFrame>
      <p:sp>
        <p:nvSpPr>
          <p:cNvPr id="10" name="Inhaltsplatzhalter 2"/>
          <p:cNvSpPr txBox="1">
            <a:spLocks/>
          </p:cNvSpPr>
          <p:nvPr/>
        </p:nvSpPr>
        <p:spPr bwMode="auto">
          <a:xfrm>
            <a:off x="247773" y="4388323"/>
            <a:ext cx="4381825" cy="1764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65113" indent="-265113" algn="l" rtl="0" fontAlgn="base">
              <a:spcBef>
                <a:spcPct val="0"/>
              </a:spcBef>
              <a:spcAft>
                <a:spcPct val="50000"/>
              </a:spcAft>
              <a:buClr>
                <a:srgbClr val="F28E00"/>
              </a:buClr>
              <a:buFont typeface="Arial Black" pitchFamily="34" charset="0"/>
              <a:buChar char="&gt;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8650" indent="-184150" algn="l" rtl="0" fontAlgn="base">
              <a:spcBef>
                <a:spcPct val="0"/>
              </a:spcBef>
              <a:spcAft>
                <a:spcPct val="50000"/>
              </a:spcAft>
              <a:buClr>
                <a:schemeClr val="bg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2pPr>
            <a:lvl3pPr marL="1236663" indent="-228600" algn="l" rtl="0" fontAlgn="base">
              <a:spcBef>
                <a:spcPct val="0"/>
              </a:spcBef>
              <a:spcAft>
                <a:spcPct val="0"/>
              </a:spcAft>
              <a:buClr>
                <a:srgbClr val="FF9900"/>
              </a:buClr>
              <a:buFont typeface="Arial Black" pitchFamily="34" charset="0"/>
              <a:defRPr sz="1200">
                <a:solidFill>
                  <a:schemeClr val="tx1"/>
                </a:solidFill>
                <a:latin typeface="+mn-lt"/>
              </a:defRPr>
            </a:lvl3pPr>
            <a:lvl4pPr marL="1644650" indent="-228600" algn="l" rtl="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/>
            <a:r>
              <a:rPr lang="en-US" kern="0" dirty="0" smtClean="0">
                <a:sym typeface="Symbol"/>
              </a:rPr>
              <a:t>Components of same type often have the same type of support, therefore this is an efficient way to produce the coordinate for stake out</a:t>
            </a:r>
          </a:p>
          <a:p>
            <a:pPr eaLnBrk="1" hangingPunct="1"/>
            <a:endParaRPr lang="en-US" kern="0" dirty="0" smtClean="0">
              <a:sym typeface="Symbol"/>
            </a:endParaRPr>
          </a:p>
          <a:p>
            <a:pPr eaLnBrk="1" hangingPunct="1"/>
            <a:endParaRPr lang="en-US" kern="0" dirty="0"/>
          </a:p>
        </p:txBody>
      </p:sp>
      <p:cxnSp>
        <p:nvCxnSpPr>
          <p:cNvPr id="8" name="Gerade Verbindung mit Pfeil 7"/>
          <p:cNvCxnSpPr/>
          <p:nvPr/>
        </p:nvCxnSpPr>
        <p:spPr bwMode="auto">
          <a:xfrm>
            <a:off x="4132800" y="4323292"/>
            <a:ext cx="2217600" cy="61508"/>
          </a:xfrm>
          <a:prstGeom prst="straightConnector1">
            <a:avLst/>
          </a:prstGeom>
          <a:ln>
            <a:headEnd type="none" w="med" len="med"/>
            <a:tailEnd type="arrow"/>
          </a:ln>
          <a:ex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3" name="Textfeld 12"/>
          <p:cNvSpPr txBox="1"/>
          <p:nvPr/>
        </p:nvSpPr>
        <p:spPr>
          <a:xfrm>
            <a:off x="4232471" y="4012956"/>
            <a:ext cx="8907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Q(</a:t>
            </a:r>
            <a:r>
              <a:rPr lang="en-US" dirty="0" err="1" smtClean="0">
                <a:solidFill>
                  <a:schemeClr val="accent2">
                    <a:lumMod val="75000"/>
                  </a:schemeClr>
                </a:solidFill>
              </a:rPr>
              <a:t>x,y,z</a:t>
            </a:r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)</a:t>
            </a:r>
            <a:endParaRPr lang="en-US" dirty="0">
              <a:solidFill>
                <a:schemeClr val="accent2">
                  <a:lumMod val="75000"/>
                </a:schemeClr>
              </a:solidFill>
              <a:latin typeface="Symbol" panose="05050102010706020507" pitchFamily="18" charset="2"/>
            </a:endParaRPr>
          </a:p>
        </p:txBody>
      </p:sp>
      <p:cxnSp>
        <p:nvCxnSpPr>
          <p:cNvPr id="17" name="Gerade Verbindung 16"/>
          <p:cNvCxnSpPr/>
          <p:nvPr/>
        </p:nvCxnSpPr>
        <p:spPr bwMode="auto">
          <a:xfrm>
            <a:off x="6350400" y="4384800"/>
            <a:ext cx="1504800" cy="237600"/>
          </a:xfrm>
          <a:prstGeom prst="line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19" name="Gerade Verbindung 18"/>
          <p:cNvCxnSpPr/>
          <p:nvPr/>
        </p:nvCxnSpPr>
        <p:spPr bwMode="auto">
          <a:xfrm flipH="1">
            <a:off x="7684895" y="4622400"/>
            <a:ext cx="170305" cy="64800"/>
          </a:xfrm>
          <a:prstGeom prst="line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21" name="Gerade Verbindung mit Pfeil 20"/>
          <p:cNvCxnSpPr/>
          <p:nvPr/>
        </p:nvCxnSpPr>
        <p:spPr bwMode="auto">
          <a:xfrm>
            <a:off x="7684895" y="4682438"/>
            <a:ext cx="0" cy="542025"/>
          </a:xfrm>
          <a:prstGeom prst="straightConnector1">
            <a:avLst/>
          </a:prstGeom>
          <a:ln>
            <a:headEnd type="none" w="med" len="med"/>
            <a:tailEnd type="arrow"/>
          </a:ln>
          <a:extLst/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24" name="Textfeld 23"/>
          <p:cNvSpPr txBox="1"/>
          <p:nvPr/>
        </p:nvSpPr>
        <p:spPr>
          <a:xfrm>
            <a:off x="7776000" y="4323292"/>
            <a:ext cx="10718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</a:t>
            </a:r>
            <a:r>
              <a:rPr lang="en-US" dirty="0" err="1" smtClean="0"/>
              <a:t>dx,dy,dz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27" name="Bogen 26"/>
          <p:cNvSpPr/>
          <p:nvPr/>
        </p:nvSpPr>
        <p:spPr bwMode="auto">
          <a:xfrm>
            <a:off x="6048000" y="4154400"/>
            <a:ext cx="583200" cy="446400"/>
          </a:xfrm>
          <a:prstGeom prst="arc">
            <a:avLst>
              <a:gd name="adj1" fmla="val 689801"/>
              <a:gd name="adj2" fmla="val 10853121"/>
            </a:avLst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 useBgFill="1">
        <p:nvSpPr>
          <p:cNvPr id="28" name="Rechteck 27"/>
          <p:cNvSpPr/>
          <p:nvPr/>
        </p:nvSpPr>
        <p:spPr>
          <a:xfrm>
            <a:off x="5091204" y="4474723"/>
            <a:ext cx="92845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Q(</a:t>
            </a:r>
            <a:r>
              <a:rPr lang="en-US" dirty="0" err="1" smtClean="0">
                <a:solidFill>
                  <a:schemeClr val="accent1">
                    <a:lumMod val="75000"/>
                  </a:schemeClr>
                </a:solidFill>
                <a:latin typeface="Symbol" panose="05050102010706020507" pitchFamily="18" charset="2"/>
              </a:rPr>
              <a:t>q,j,c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Symbol" panose="05050102010706020507" pitchFamily="18" charset="2"/>
              </a:rPr>
              <a:t>)</a:t>
            </a:r>
            <a:endParaRPr lang="en-US" dirty="0">
              <a:solidFill>
                <a:schemeClr val="accent1">
                  <a:lumMod val="75000"/>
                </a:schemeClr>
              </a:solidFill>
              <a:latin typeface="Symbol" panose="05050102010706020507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853882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Coarse / Fine alignment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Data is (almost) produced automatically</a:t>
            </a:r>
          </a:p>
          <a:p>
            <a:pPr lvl="1"/>
            <a:r>
              <a:rPr lang="en-US" dirty="0" smtClean="0"/>
              <a:t>Lattice was already inserted into DB during stake out</a:t>
            </a:r>
          </a:p>
          <a:p>
            <a:pPr lvl="1"/>
            <a:r>
              <a:rPr lang="en-US" dirty="0" err="1" smtClean="0"/>
              <a:t>Fiducialization</a:t>
            </a:r>
            <a:r>
              <a:rPr lang="en-US" dirty="0" smtClean="0"/>
              <a:t> data is already present in DB</a:t>
            </a:r>
          </a:p>
          <a:p>
            <a:pPr lvl="1"/>
            <a:r>
              <a:rPr lang="en-US" dirty="0" smtClean="0"/>
              <a:t>Only information about individual magnets and their installation positions has to be supplied</a:t>
            </a:r>
          </a:p>
          <a:p>
            <a:r>
              <a:rPr lang="en-US" dirty="0" smtClean="0"/>
              <a:t>No major difference between coarse and fine alignment from organizational point of view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4968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_DESY_Vortrag_3-1">
  <a:themeElements>
    <a:clrScheme name="2_DESY_Vortrag_3-1 14">
      <a:dk1>
        <a:srgbClr val="000000"/>
      </a:dk1>
      <a:lt1>
        <a:srgbClr val="FFFFFF"/>
      </a:lt1>
      <a:dk2>
        <a:srgbClr val="FFFFFF"/>
      </a:dk2>
      <a:lt2>
        <a:srgbClr val="808080"/>
      </a:lt2>
      <a:accent1>
        <a:srgbClr val="00A5EB"/>
      </a:accent1>
      <a:accent2>
        <a:srgbClr val="F28E00"/>
      </a:accent2>
      <a:accent3>
        <a:srgbClr val="FFFFFF"/>
      </a:accent3>
      <a:accent4>
        <a:srgbClr val="000000"/>
      </a:accent4>
      <a:accent5>
        <a:srgbClr val="AACFF3"/>
      </a:accent5>
      <a:accent6>
        <a:srgbClr val="DB8000"/>
      </a:accent6>
      <a:hlink>
        <a:srgbClr val="00A5EB"/>
      </a:hlink>
      <a:folHlink>
        <a:srgbClr val="808080"/>
      </a:folHlink>
    </a:clrScheme>
    <a:fontScheme name="2_DESY_Vortrag_3-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de-DE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de-DE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2_DESY_Vortrag_3-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SY_Vortrag_3-1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SY_Vortrag_3-1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SY_Vortrag_3-1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SY_Vortrag_3-1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SY_Vortrag_3-1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SY_Vortrag_3-1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SY_Vortrag_3-1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SY_Vortrag_3-1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SY_Vortrag_3-1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SY_Vortrag_3-1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SY_Vortrag_3-1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SY_Vortrag_3-1 13">
        <a:dk1>
          <a:srgbClr val="000000"/>
        </a:dk1>
        <a:lt1>
          <a:srgbClr val="FFFFFF"/>
        </a:lt1>
        <a:dk2>
          <a:srgbClr val="FFFFFF"/>
        </a:dk2>
        <a:lt2>
          <a:srgbClr val="808080"/>
        </a:lt2>
        <a:accent1>
          <a:srgbClr val="00A5EB"/>
        </a:accent1>
        <a:accent2>
          <a:srgbClr val="F28E00"/>
        </a:accent2>
        <a:accent3>
          <a:srgbClr val="FFFFFF"/>
        </a:accent3>
        <a:accent4>
          <a:srgbClr val="000000"/>
        </a:accent4>
        <a:accent5>
          <a:srgbClr val="AACFF3"/>
        </a:accent5>
        <a:accent6>
          <a:srgbClr val="DB8000"/>
        </a:accent6>
        <a:hlink>
          <a:srgbClr val="00A5EB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SY_Vortrag_3-1 14">
        <a:dk1>
          <a:srgbClr val="000000"/>
        </a:dk1>
        <a:lt1>
          <a:srgbClr val="FFFFFF"/>
        </a:lt1>
        <a:dk2>
          <a:srgbClr val="FFFFFF"/>
        </a:dk2>
        <a:lt2>
          <a:srgbClr val="808080"/>
        </a:lt2>
        <a:accent1>
          <a:srgbClr val="00A5EB"/>
        </a:accent1>
        <a:accent2>
          <a:srgbClr val="F28E00"/>
        </a:accent2>
        <a:accent3>
          <a:srgbClr val="FFFFFF"/>
        </a:accent3>
        <a:accent4>
          <a:srgbClr val="000000"/>
        </a:accent4>
        <a:accent5>
          <a:srgbClr val="AACFF3"/>
        </a:accent5>
        <a:accent6>
          <a:srgbClr val="DB8000"/>
        </a:accent6>
        <a:hlink>
          <a:srgbClr val="00A5EB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Watermark</Template>
  <TotalTime>0</TotalTime>
  <Words>3022</Words>
  <Application>Microsoft Office PowerPoint</Application>
  <PresentationFormat>Bildschirmpräsentation (4:3)</PresentationFormat>
  <Paragraphs>450</Paragraphs>
  <Slides>35</Slides>
  <Notes>0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35</vt:i4>
      </vt:variant>
    </vt:vector>
  </HeadingPairs>
  <TitlesOfParts>
    <vt:vector size="36" baseType="lpstr">
      <vt:lpstr>2_DESY_Vortrag_3-1</vt:lpstr>
      <vt:lpstr>European XFEL</vt:lpstr>
      <vt:lpstr>European XFEL, Aerial View</vt:lpstr>
      <vt:lpstr>European XFEL</vt:lpstr>
      <vt:lpstr>Alignment work</vt:lpstr>
      <vt:lpstr>Fiducialization</vt:lpstr>
      <vt:lpstr>Fiducialization </vt:lpstr>
      <vt:lpstr>Alignment work</vt:lpstr>
      <vt:lpstr>Stake out</vt:lpstr>
      <vt:lpstr>Coarse / Fine alignment</vt:lpstr>
      <vt:lpstr>Alignment work</vt:lpstr>
      <vt:lpstr>Alignment work</vt:lpstr>
      <vt:lpstr>Alignment work</vt:lpstr>
      <vt:lpstr>Alignment work</vt:lpstr>
      <vt:lpstr>Geodetic Tunnel Reference Network - Layout</vt:lpstr>
      <vt:lpstr>Geodetic Tunnel Reference Network - Measurement</vt:lpstr>
      <vt:lpstr>Sequence of tunnel measurements</vt:lpstr>
      <vt:lpstr>Adjustment of different tunnels / different epochs </vt:lpstr>
      <vt:lpstr>Adjustment of different tunnels / different epochs</vt:lpstr>
      <vt:lpstr>Movement of XTL between 05/2012 and 02/2013</vt:lpstr>
      <vt:lpstr>Simulation of XFEL network chunk (600m)</vt:lpstr>
      <vt:lpstr>System setup</vt:lpstr>
      <vt:lpstr>System setup</vt:lpstr>
      <vt:lpstr>System setup</vt:lpstr>
      <vt:lpstr>System setup, 1. SLRS, SASE1, XTD2, some impressions</vt:lpstr>
      <vt:lpstr>How does it work?</vt:lpstr>
      <vt:lpstr>Commissioning of SLRS@SASE1:  please, let there be light</vt:lpstr>
      <vt:lpstr>SLRS Status</vt:lpstr>
      <vt:lpstr>Simulation of XFEL network chunk (600m) – with SLRS</vt:lpstr>
      <vt:lpstr>SLRS &amp; network adjustment</vt:lpstr>
      <vt:lpstr>Gauss Markov Model</vt:lpstr>
      <vt:lpstr>Gauss Markov Model</vt:lpstr>
      <vt:lpstr>Adjustment strategy</vt:lpstr>
      <vt:lpstr>Result of SLRS measurement, SASE1-3</vt:lpstr>
      <vt:lpstr>Beam based alignment results</vt:lpstr>
      <vt:lpstr>Thank you!</vt:lpstr>
    </vt:vector>
  </TitlesOfParts>
  <Company>DESY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sommera</dc:creator>
  <cp:lastModifiedBy>Markus Schlösser</cp:lastModifiedBy>
  <cp:revision>411</cp:revision>
  <dcterms:created xsi:type="dcterms:W3CDTF">2008-04-14T12:45:38Z</dcterms:created>
  <dcterms:modified xsi:type="dcterms:W3CDTF">2017-06-16T11:45:36Z</dcterms:modified>
</cp:coreProperties>
</file>