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5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8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3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2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0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5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8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04CD-9312-4711-9F2E-A677F74C19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BB52-2A74-48DF-97D0-9FA1258B0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6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6920" y="322177"/>
            <a:ext cx="4425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 on Simulations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81041"/>
              </p:ext>
            </p:extLst>
          </p:nvPr>
        </p:nvGraphicFramePr>
        <p:xfrm>
          <a:off x="974815" y="3429000"/>
          <a:ext cx="71241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0745171"/>
                    </a:ext>
                  </a:extLst>
                </a:gridCol>
                <a:gridCol w="1255259">
                  <a:extLst>
                    <a:ext uri="{9D8B030D-6E8A-4147-A177-3AD203B41FA5}">
                      <a16:colId xmlns:a16="http://schemas.microsoft.com/office/drawing/2014/main" val="4212116659"/>
                    </a:ext>
                  </a:extLst>
                </a:gridCol>
                <a:gridCol w="1255259">
                  <a:extLst>
                    <a:ext uri="{9D8B030D-6E8A-4147-A177-3AD203B41FA5}">
                      <a16:colId xmlns:a16="http://schemas.microsoft.com/office/drawing/2014/main" val="3082526787"/>
                    </a:ext>
                  </a:extLst>
                </a:gridCol>
                <a:gridCol w="1255259">
                  <a:extLst>
                    <a:ext uri="{9D8B030D-6E8A-4147-A177-3AD203B41FA5}">
                      <a16:colId xmlns:a16="http://schemas.microsoft.com/office/drawing/2014/main" val="2532966704"/>
                    </a:ext>
                  </a:extLst>
                </a:gridCol>
                <a:gridCol w="1255259">
                  <a:extLst>
                    <a:ext uri="{9D8B030D-6E8A-4147-A177-3AD203B41FA5}">
                      <a16:colId xmlns:a16="http://schemas.microsoft.com/office/drawing/2014/main" val="274370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Lattice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ym typeface="Symbol" panose="05050102010706020507" pitchFamily="18" charset="2"/>
                        </a:rPr>
                        <a:t>2Qy-Qs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ym typeface="Symbol" panose="05050102010706020507" pitchFamily="18" charset="2"/>
                        </a:rPr>
                        <a:t>2Qy+Qx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Losses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ym typeface="Symbol" panose="05050102010706020507" pitchFamily="18" charset="2"/>
                        </a:rPr>
                        <a:t>|I</a:t>
                      </a:r>
                      <a:r>
                        <a:rPr lang="en-US" sz="1600" baseline="-25000">
                          <a:sym typeface="Symbol" panose="05050102010706020507" pitchFamily="18" charset="2"/>
                        </a:rPr>
                        <a:t>XSL</a:t>
                      </a:r>
                      <a:r>
                        <a:rPr lang="en-US" sz="1600">
                          <a:sym typeface="Symbol" panose="05050102010706020507" pitchFamily="18" charset="2"/>
                        </a:rPr>
                        <a:t>|</a:t>
                      </a:r>
                      <a:r>
                        <a:rPr lang="en-US" sz="1600" baseline="0">
                          <a:sym typeface="Symbol" panose="05050102010706020507" pitchFamily="18" charset="2"/>
                        </a:rPr>
                        <a:t> (%)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33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Dogless (Qy=6.72)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9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Correction 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of 2Qy-Qs only </a:t>
                      </a:r>
                      <a:r>
                        <a:rPr lang="en-US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830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Correction 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of 2Qy+Qx only </a:t>
                      </a:r>
                      <a:r>
                        <a:rPr lang="en-US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0.0016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352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Correction </a:t>
                      </a: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of both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664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4457" y="938892"/>
            <a:ext cx="818113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Losses in the “dogless” lattice over 2000 turns depending on Qy (chroms kept at -17/-9, SC tuneshift 0.3/0.4)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Qx=6.734, Qy=6.823 –     0%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Qx=6.734, Qy=6.770 – 0.6%, switching off bunch length variation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 0.5%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Qx=6.734, Qy=6.720 –     5%, all particles lost vertically. With SXLs off losses = 0.</a:t>
            </a:r>
          </a:p>
          <a:p>
            <a:pPr lvl="0">
              <a:spcAft>
                <a:spcPts val="600"/>
              </a:spcAft>
            </a:pPr>
            <a:r>
              <a:rPr lang="en-US" sz="1600">
                <a:solidFill>
                  <a:prstClr val="black"/>
                </a:solidFill>
              </a:rPr>
              <a:t>   </a:t>
            </a:r>
            <a:r>
              <a:rPr lang="en-US" sz="1600">
                <a:solidFill>
                  <a:srgbClr val="00B0F0"/>
                </a:solidFill>
              </a:rPr>
              <a:t>Qx=6.734, Qy=6.650 – 1.4%, 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Resonance strength characterization:</a:t>
            </a:r>
          </a:p>
          <a:p>
            <a:pPr lvl="0">
              <a:defRPr/>
            </a:pPr>
            <a:r>
              <a:rPr lang="en-US" sz="1600">
                <a:solidFill>
                  <a:prstClr val="black"/>
                </a:solidFill>
                <a:sym typeface="Symbol" panose="05050102010706020507" pitchFamily="18" charset="2"/>
              </a:rPr>
              <a:t>the stopband half-width in </a:t>
            </a:r>
            <a:r>
              <a:rPr lang="en-US" sz="1600">
                <a:solidFill>
                  <a:prstClr val="black"/>
                </a:solidFill>
                <a:sym typeface="Symbol" panose="05050102010706020507" pitchFamily="18" charset="2"/>
              </a:rPr>
              <a:t>Qy at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Symbol" panose="05050102010706020507" pitchFamily="18" charset="2"/>
              </a:rPr>
              <a:t>fixed synch. (or hor.) amplitudes at 1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1032" y="6538338"/>
            <a:ext cx="6757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Y. Alexahin,          Booster modeling meeting  June </a:t>
            </a:r>
            <a:r>
              <a:rPr lang="en-US" sz="1000" b="1">
                <a:solidFill>
                  <a:prstClr val="black"/>
                </a:solidFill>
                <a:latin typeface="Calibri" panose="020F0502020204030204"/>
              </a:rPr>
              <a:t>28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457" y="5480373"/>
            <a:ext cx="7560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simulations &gt; 90% of losses caused by </a:t>
            </a:r>
            <a:r>
              <a:rPr lang="en-US" sz="1600">
                <a:sym typeface="Symbol" panose="05050102010706020507" pitchFamily="18" charset="2"/>
              </a:rPr>
              <a:t>2Qy+</a:t>
            </a:r>
            <a:r>
              <a:rPr lang="en-US" sz="1600">
                <a:sym typeface="Symbol" panose="05050102010706020507" pitchFamily="18" charset="2"/>
              </a:rPr>
              <a:t>Qx , what about Booster?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81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008" y="190675"/>
            <a:ext cx="518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3rd-Order Resonance Check (and Correction?)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721" y="690636"/>
            <a:ext cx="856846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accent1">
                    <a:lumMod val="75000"/>
                  </a:schemeClr>
                </a:solidFill>
              </a:rPr>
              <a:t>Basic idea:</a:t>
            </a:r>
          </a:p>
          <a:p>
            <a:r>
              <a:rPr lang="en-US" sz="1600"/>
              <a:t>Resonance 3Q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>
                <a:sym typeface="Symbol" panose="05050102010706020507" pitchFamily="18" charset="2"/>
              </a:rPr>
              <a:t>=n (=20 in our case)</a:t>
            </a:r>
            <a:r>
              <a:rPr lang="en-US" sz="1600"/>
              <a:t> manifests itself as a n-2Q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/>
              <a:t> line in the horizontal TBT spectrum,</a:t>
            </a:r>
          </a:p>
          <a:p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>
                <a:sym typeface="Symbol" panose="05050102010706020507" pitchFamily="18" charset="2"/>
              </a:rPr>
              <a:t>+2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>
                <a:sym typeface="Symbol" panose="05050102010706020507" pitchFamily="18" charset="2"/>
              </a:rPr>
              <a:t>=n shows as n-(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>
                <a:sym typeface="Symbol" panose="05050102010706020507" pitchFamily="18" charset="2"/>
              </a:rPr>
              <a:t>+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>
                <a:sym typeface="Symbol" panose="05050102010706020507" pitchFamily="18" charset="2"/>
              </a:rPr>
              <a:t>) </a:t>
            </a:r>
            <a:r>
              <a:rPr lang="en-US" sz="1600"/>
              <a:t>line in the vertical spectrum.</a:t>
            </a:r>
          </a:p>
          <a:p>
            <a:pPr>
              <a:spcBef>
                <a:spcPts val="600"/>
              </a:spcBef>
            </a:pPr>
            <a:r>
              <a:rPr lang="en-US" sz="1600"/>
              <a:t>2Q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/>
              <a:t>-Q</a:t>
            </a:r>
            <a:r>
              <a:rPr lang="en-US" sz="1600" baseline="-25000">
                <a:sym typeface="Symbol" panose="05050102010706020507" pitchFamily="18" charset="2"/>
              </a:rPr>
              <a:t>s</a:t>
            </a:r>
            <a:r>
              <a:rPr lang="en-US" sz="1600"/>
              <a:t> as manifests itself as a n+Q</a:t>
            </a:r>
            <a:r>
              <a:rPr lang="en-US" sz="1600" baseline="-25000">
                <a:sym typeface="Symbol" panose="05050102010706020507" pitchFamily="18" charset="2"/>
              </a:rPr>
              <a:t>s</a:t>
            </a:r>
            <a:r>
              <a:rPr lang="en-US" sz="1600"/>
              <a:t>-Q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>
                <a:sym typeface="Symbol" panose="05050102010706020507" pitchFamily="18" charset="2"/>
              </a:rPr>
              <a:t> </a:t>
            </a:r>
            <a:r>
              <a:rPr lang="en-US" sz="1600"/>
              <a:t>line in the vertical spectrum.</a:t>
            </a:r>
          </a:p>
          <a:p>
            <a:pPr>
              <a:spcBef>
                <a:spcPts val="600"/>
              </a:spcBef>
            </a:pPr>
            <a:r>
              <a:rPr lang="en-US" sz="1600" b="1">
                <a:solidFill>
                  <a:schemeClr val="accent1">
                    <a:lumMod val="75000"/>
                  </a:schemeClr>
                </a:solidFill>
              </a:rPr>
              <a:t>Recipe:</a:t>
            </a:r>
          </a:p>
          <a:p>
            <a:r>
              <a:rPr lang="en-US" sz="1600"/>
              <a:t>Use as low beam intensity as BPMs allow</a:t>
            </a:r>
          </a:p>
          <a:p>
            <a:r>
              <a:rPr lang="en-US" sz="1600"/>
              <a:t>Set the tune(s) </a:t>
            </a:r>
            <a:r>
              <a:rPr lang="en-US" sz="1600" u="sng"/>
              <a:t>close</a:t>
            </a:r>
            <a:r>
              <a:rPr lang="en-US" sz="1600"/>
              <a:t> the resonance to maximize the signal.</a:t>
            </a:r>
          </a:p>
          <a:p>
            <a:r>
              <a:rPr lang="en-US" sz="1600"/>
              <a:t>Increase the magnitude of the horizontal pings and take TBT data</a:t>
            </a:r>
          </a:p>
          <a:p>
            <a:r>
              <a:rPr lang="en-US" sz="1600"/>
              <a:t>If the combination lines are visible in the spectra </a:t>
            </a:r>
            <a:r>
              <a:rPr lang="en-US" sz="1600">
                <a:sym typeface="Symbol" panose="05050102010706020507" pitchFamily="18" charset="2"/>
              </a:rPr>
              <a:t> determine the required phase and amplitude (not so easy) to</a:t>
            </a:r>
            <a:r>
              <a:rPr lang="en-US" sz="1600"/>
              <a:t> kill 3Q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>
                <a:sym typeface="Symbol" panose="05050102010706020507" pitchFamily="18" charset="2"/>
              </a:rPr>
              <a:t>=n with SXS harmonic variation and 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>
                <a:sym typeface="Symbol" panose="05050102010706020507" pitchFamily="18" charset="2"/>
              </a:rPr>
              <a:t>+2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>
                <a:sym typeface="Symbol" panose="05050102010706020507" pitchFamily="18" charset="2"/>
              </a:rPr>
              <a:t>=n with SXL variation.</a:t>
            </a:r>
          </a:p>
          <a:p>
            <a:pPr>
              <a:spcBef>
                <a:spcPts val="600"/>
              </a:spcBef>
            </a:pPr>
            <a:r>
              <a:rPr lang="en-US" sz="1600">
                <a:sym typeface="Symbol" panose="05050102010706020507" pitchFamily="18" charset="2"/>
              </a:rPr>
              <a:t>To see </a:t>
            </a:r>
            <a:r>
              <a:rPr lang="en-US" sz="1600"/>
              <a:t>2Q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/>
              <a:t>-Q</a:t>
            </a:r>
            <a:r>
              <a:rPr lang="en-US" sz="1600" baseline="-25000">
                <a:sym typeface="Symbol" panose="05050102010706020507" pitchFamily="18" charset="2"/>
              </a:rPr>
              <a:t>s</a:t>
            </a:r>
            <a:r>
              <a:rPr lang="en-US" sz="1600">
                <a:sym typeface="Symbol" panose="05050102010706020507" pitchFamily="18" charset="2"/>
              </a:rPr>
              <a:t> a longitudinal kick is necessary. Can LLRF provide it?</a:t>
            </a:r>
          </a:p>
          <a:p>
            <a:r>
              <a:rPr lang="en-US" sz="1600">
                <a:sym typeface="Symbol" panose="05050102010706020507" pitchFamily="18" charset="2"/>
              </a:rPr>
              <a:t>If not, the off-momentum beta-beating can be used – but very imprecise method.</a:t>
            </a:r>
          </a:p>
          <a:p>
            <a:pPr>
              <a:spcBef>
                <a:spcPts val="600"/>
              </a:spcBef>
            </a:pPr>
            <a:r>
              <a:rPr lang="en-US" sz="1600" b="1">
                <a:solidFill>
                  <a:srgbClr val="0070C0"/>
                </a:solidFill>
              </a:rPr>
              <a:t>Estimate for </a:t>
            </a:r>
            <a:r>
              <a:rPr lang="en-US" sz="1600" b="1">
                <a:solidFill>
                  <a:srgbClr val="0070C0"/>
                </a:solidFill>
              </a:rPr>
              <a:t>Q</a:t>
            </a:r>
            <a:r>
              <a:rPr lang="en-US" sz="1600" b="1" baseline="-25000">
                <a:solidFill>
                  <a:srgbClr val="0070C0"/>
                </a:solidFill>
                <a:sym typeface="Symbol" panose="05050102010706020507" pitchFamily="18" charset="2"/>
              </a:rPr>
              <a:t>x</a:t>
            </a:r>
            <a:r>
              <a:rPr lang="en-US" sz="1600" b="1">
                <a:solidFill>
                  <a:srgbClr val="0070C0"/>
                </a:solidFill>
                <a:sym typeface="Symbol" panose="05050102010706020507" pitchFamily="18" charset="2"/>
              </a:rPr>
              <a:t>+2</a:t>
            </a:r>
            <a:r>
              <a:rPr lang="en-US" sz="1600" b="1">
                <a:solidFill>
                  <a:srgbClr val="0070C0"/>
                </a:solidFill>
              </a:rPr>
              <a:t>Q</a:t>
            </a:r>
            <a:r>
              <a:rPr lang="en-US" sz="1600" b="1" baseline="-25000">
                <a:solidFill>
                  <a:srgbClr val="0070C0"/>
                </a:solidFill>
                <a:sym typeface="Symbol" panose="05050102010706020507" pitchFamily="18" charset="2"/>
              </a:rPr>
              <a:t>y</a:t>
            </a:r>
            <a:r>
              <a:rPr lang="en-US" sz="1600" b="1">
                <a:solidFill>
                  <a:srgbClr val="0070C0"/>
                </a:solidFill>
                <a:sym typeface="Symbol" panose="05050102010706020507" pitchFamily="18" charset="2"/>
              </a:rPr>
              <a:t>=n </a:t>
            </a:r>
            <a:r>
              <a:rPr lang="en-US" sz="1600" b="1">
                <a:solidFill>
                  <a:srgbClr val="0070C0"/>
                </a:solidFill>
              </a:rPr>
              <a:t>:</a:t>
            </a:r>
          </a:p>
          <a:p>
            <a:r>
              <a:rPr lang="en-US" sz="1600"/>
              <a:t>with </a:t>
            </a:r>
            <a:r>
              <a:rPr lang="en-US" sz="1600" i="1">
                <a:ea typeface="Calibri" panose="020F0502020204030204" pitchFamily="34" charset="0"/>
              </a:rPr>
              <a:t>Q</a:t>
            </a:r>
            <a:r>
              <a:rPr lang="en-US" sz="1600" i="1" baseline="-25000">
                <a:ea typeface="Calibri" panose="020F0502020204030204" pitchFamily="34" charset="0"/>
              </a:rPr>
              <a:t>x</a:t>
            </a:r>
            <a:r>
              <a:rPr lang="en-US" sz="1600">
                <a:ea typeface="Calibri" panose="020F0502020204030204" pitchFamily="34" charset="0"/>
              </a:rPr>
              <a:t> = 6.62, </a:t>
            </a:r>
            <a:r>
              <a:rPr lang="en-US" sz="1600" i="1">
                <a:ea typeface="Calibri" panose="020F0502020204030204" pitchFamily="34" charset="0"/>
              </a:rPr>
              <a:t>Q</a:t>
            </a:r>
            <a:r>
              <a:rPr lang="en-US" sz="1600" i="1" baseline="-25000">
                <a:ea typeface="Calibri" panose="020F0502020204030204" pitchFamily="34" charset="0"/>
              </a:rPr>
              <a:t>y</a:t>
            </a:r>
            <a:r>
              <a:rPr lang="en-US" sz="1600">
                <a:ea typeface="Calibri" panose="020F0502020204030204" pitchFamily="34" charset="0"/>
              </a:rPr>
              <a:t> = 6.66</a:t>
            </a:r>
            <a:r>
              <a:rPr lang="en-US" sz="1600"/>
              <a:t>  horizontal ping  </a:t>
            </a:r>
            <a:r>
              <a:rPr lang="en-US" sz="1600" i="1">
                <a:ea typeface="Calibri" panose="020F0502020204030204" pitchFamily="34" charset="0"/>
              </a:rPr>
              <a:t>x</a:t>
            </a:r>
            <a:r>
              <a:rPr lang="en-US" sz="1600" baseline="-25000">
                <a:ea typeface="Calibri" panose="020F0502020204030204" pitchFamily="34" charset="0"/>
              </a:rPr>
              <a:t>max</a:t>
            </a:r>
            <a:r>
              <a:rPr lang="en-US" sz="1600">
                <a:ea typeface="Calibri" panose="020F0502020204030204" pitchFamily="34" charset="0"/>
              </a:rPr>
              <a:t> = </a:t>
            </a:r>
            <a:r>
              <a:rPr lang="en-US" sz="1600">
                <a:ea typeface="Calibri" panose="020F0502020204030204" pitchFamily="34" charset="0"/>
              </a:rPr>
              <a:t>1cm + </a:t>
            </a:r>
            <a:r>
              <a:rPr lang="en-US" sz="1600" i="1">
                <a:ea typeface="Calibri" panose="020F0502020204030204" pitchFamily="34" charset="0"/>
              </a:rPr>
              <a:t>y</a:t>
            </a:r>
            <a:r>
              <a:rPr lang="en-US" sz="1600" baseline="-25000">
                <a:ea typeface="Calibri" panose="020F0502020204030204" pitchFamily="34" charset="0"/>
              </a:rPr>
              <a:t>max</a:t>
            </a:r>
            <a:r>
              <a:rPr lang="en-US" sz="1600">
                <a:ea typeface="Calibri" panose="020F0502020204030204" pitchFamily="34" charset="0"/>
              </a:rPr>
              <a:t> = 2mm (by coupling?) </a:t>
            </a:r>
            <a:r>
              <a:rPr lang="en-US" sz="1600">
                <a:sym typeface="Symbol" panose="05050102010706020507" pitchFamily="18" charset="2"/>
              </a:rPr>
              <a:t> </a:t>
            </a:r>
            <a:r>
              <a:rPr lang="en-US" sz="1600" i="1">
                <a:ea typeface="Calibri" panose="020F0502020204030204" pitchFamily="34" charset="0"/>
              </a:rPr>
              <a:t>y</a:t>
            </a:r>
            <a:r>
              <a:rPr lang="en-US" sz="1600" baseline="-25000">
                <a:sym typeface="Symbol" panose="05050102010706020507" pitchFamily="18" charset="2"/>
              </a:rPr>
              <a:t>n-</a:t>
            </a:r>
            <a:r>
              <a:rPr lang="en-US" sz="1600" baseline="-25000">
                <a:sym typeface="Symbol" panose="05050102010706020507" pitchFamily="18" charset="2"/>
              </a:rPr>
              <a:t>(</a:t>
            </a:r>
            <a:r>
              <a:rPr lang="en-US" sz="1600" baseline="-25000"/>
              <a:t>Q</a:t>
            </a:r>
            <a:r>
              <a:rPr lang="en-US" sz="1600" baseline="-25000">
                <a:sym typeface="Symbol" panose="05050102010706020507" pitchFamily="18" charset="2"/>
              </a:rPr>
              <a:t>x+</a:t>
            </a:r>
            <a:r>
              <a:rPr lang="en-US" sz="1600" baseline="-25000"/>
              <a:t>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 baseline="-25000">
                <a:sym typeface="Symbol" panose="05050102010706020507" pitchFamily="18" charset="2"/>
              </a:rPr>
              <a:t>)</a:t>
            </a:r>
            <a:r>
              <a:rPr lang="en-US" sz="1600">
                <a:ea typeface="Calibri" panose="020F0502020204030204" pitchFamily="34" charset="0"/>
              </a:rPr>
              <a:t> = 33 </a:t>
            </a:r>
            <a:r>
              <a:rPr lang="en-US" sz="1600">
                <a:ea typeface="Calibri" panose="020F0502020204030204" pitchFamily="34" charset="0"/>
                <a:sym typeface="Symbol" panose="05050102010706020507" pitchFamily="18" charset="2"/>
              </a:rPr>
              <a:t>m at </a:t>
            </a:r>
            <a:r>
              <a:rPr lang="en-US" sz="1600">
                <a:sym typeface="Symbol" panose="05050102010706020507" pitchFamily="18" charset="2"/>
              </a:rPr>
              <a:t>n-(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x</a:t>
            </a:r>
            <a:r>
              <a:rPr lang="en-US" sz="1600">
                <a:sym typeface="Symbol" panose="05050102010706020507" pitchFamily="18" charset="2"/>
              </a:rPr>
              <a:t>+</a:t>
            </a:r>
            <a:r>
              <a:rPr lang="en-US" sz="1600"/>
              <a:t>Q</a:t>
            </a:r>
            <a:r>
              <a:rPr lang="en-US" sz="1600" baseline="-25000">
                <a:sym typeface="Symbol" panose="05050102010706020507" pitchFamily="18" charset="2"/>
              </a:rPr>
              <a:t>y</a:t>
            </a:r>
            <a:r>
              <a:rPr lang="en-US" sz="1600">
                <a:sym typeface="Symbol" panose="05050102010706020507" pitchFamily="18" charset="2"/>
              </a:rPr>
              <a:t>) =6.72</a:t>
            </a:r>
            <a:endParaRPr lang="en-US" sz="1600" b="1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600" b="1">
                <a:solidFill>
                  <a:schemeClr val="accent1">
                    <a:lumMod val="75000"/>
                  </a:schemeClr>
                </a:solidFill>
              </a:rPr>
              <a:t>“Crude” Correction based on the feeddown effect :</a:t>
            </a:r>
          </a:p>
          <a:p>
            <a:r>
              <a:rPr lang="en-US" sz="1600"/>
              <a:t>horizontal 4-bumps </a:t>
            </a:r>
            <a:r>
              <a:rPr lang="en-US" sz="1600">
                <a:sym typeface="Symbol" panose="05050102010706020507" pitchFamily="18" charset="2"/>
              </a:rPr>
              <a:t></a:t>
            </a:r>
            <a:r>
              <a:rPr lang="en-US" sz="1600"/>
              <a:t> </a:t>
            </a:r>
            <a:r>
              <a:rPr lang="en-US" sz="1600">
                <a:sym typeface="Symbol" panose="05050102010706020507" pitchFamily="18" charset="2"/>
              </a:rPr>
              <a:t>variation in tunes ~ </a:t>
            </a:r>
            <a:r>
              <a:rPr lang="en-US" sz="1600" i="1">
                <a:ea typeface="Calibri" panose="020F0502020204030204" pitchFamily="34" charset="0"/>
              </a:rPr>
              <a:t>x</a:t>
            </a:r>
            <a:r>
              <a:rPr lang="en-US" sz="1600" baseline="-25000">
                <a:ea typeface="Calibri" panose="020F0502020204030204" pitchFamily="34" charset="0"/>
              </a:rPr>
              <a:t>bump</a:t>
            </a:r>
            <a:r>
              <a:rPr lang="en-US" sz="1600">
                <a:sym typeface="Symbol" panose="05050102010706020507" pitchFamily="18" charset="2"/>
              </a:rPr>
              <a:t>  total sextupole component. </a:t>
            </a:r>
          </a:p>
          <a:p>
            <a:r>
              <a:rPr lang="en-US" sz="1600">
                <a:sym typeface="Symbol" panose="05050102010706020507" pitchFamily="18" charset="2"/>
              </a:rPr>
              <a:t>To see 1A in SXL the tune resolution 10</a:t>
            </a:r>
            <a:r>
              <a:rPr lang="en-US" sz="1600" baseline="30000">
                <a:sym typeface="Symbol" panose="05050102010706020507" pitchFamily="18" charset="2"/>
              </a:rPr>
              <a:t>-3</a:t>
            </a:r>
            <a:r>
              <a:rPr lang="en-US" sz="1600">
                <a:sym typeface="Symbol" panose="05050102010706020507" pitchFamily="18" charset="2"/>
              </a:rPr>
              <a:t> is needed for </a:t>
            </a:r>
            <a:r>
              <a:rPr lang="en-US" sz="1600" i="1">
                <a:ea typeface="Calibri" panose="020F0502020204030204" pitchFamily="34" charset="0"/>
              </a:rPr>
              <a:t>x</a:t>
            </a:r>
            <a:r>
              <a:rPr lang="en-US" sz="1600" baseline="-25000">
                <a:ea typeface="Calibri" panose="020F0502020204030204" pitchFamily="34" charset="0"/>
              </a:rPr>
              <a:t>bump </a:t>
            </a:r>
            <a:r>
              <a:rPr lang="en-US" sz="1600">
                <a:sym typeface="Symbol" panose="05050102010706020507" pitchFamily="18" charset="2"/>
              </a:rPr>
              <a:t>=  1cm</a:t>
            </a:r>
          </a:p>
          <a:p>
            <a:pPr>
              <a:spcBef>
                <a:spcPts val="600"/>
              </a:spcBef>
            </a:pPr>
            <a:r>
              <a:rPr lang="en-US" sz="1600" b="1">
                <a:solidFill>
                  <a:srgbClr val="C00000"/>
                </a:solidFill>
                <a:sym typeface="Symbol" panose="05050102010706020507" pitchFamily="18" charset="2"/>
              </a:rPr>
              <a:t>Are such bump amplitudes allowed by the aperture?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1032" y="6538338"/>
            <a:ext cx="6757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Y. Alexahin,          Booster modeling meeting  June </a:t>
            </a:r>
            <a:r>
              <a:rPr lang="en-US" sz="1000" b="1">
                <a:solidFill>
                  <a:prstClr val="black"/>
                </a:solidFill>
                <a:latin typeface="Calibri" panose="020F0502020204030204"/>
              </a:rPr>
              <a:t>28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41063603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465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I Alexahin</dc:creator>
  <cp:lastModifiedBy>Yuri I Alexahin</cp:lastModifiedBy>
  <cp:revision>12</cp:revision>
  <dcterms:created xsi:type="dcterms:W3CDTF">2017-06-28T00:01:23Z</dcterms:created>
  <dcterms:modified xsi:type="dcterms:W3CDTF">2017-06-28T17:34:38Z</dcterms:modified>
</cp:coreProperties>
</file>