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4"/>
  </p:notesMasterIdLst>
  <p:handoutMasterIdLst>
    <p:handoutMasterId r:id="rId15"/>
  </p:handoutMasterIdLst>
  <p:sldIdLst>
    <p:sldId id="265" r:id="rId3"/>
    <p:sldId id="305" r:id="rId4"/>
    <p:sldId id="313" r:id="rId5"/>
    <p:sldId id="314" r:id="rId6"/>
    <p:sldId id="299" r:id="rId7"/>
    <p:sldId id="309" r:id="rId8"/>
    <p:sldId id="315" r:id="rId9"/>
    <p:sldId id="312" r:id="rId10"/>
    <p:sldId id="316" r:id="rId11"/>
    <p:sldId id="317" r:id="rId12"/>
    <p:sldId id="318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7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7/20/2017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7/20/2017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D595F76-4ED8-46A3-9BB7-58E23959839C}" type="datetime1">
              <a:rPr lang="en-US" altLang="en-US" smtClean="0"/>
              <a:t>7/20/2017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1B5E6F55-BFAB-4EE2-A70F-524CF3E960AF}" type="datetime1">
              <a:rPr lang="en-US" altLang="en-US" smtClean="0"/>
              <a:t>7/20/2017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4885AAAF-EC0D-471C-8F23-61BA0F7D56FF}" type="datetime1">
              <a:rPr lang="en-US" altLang="en-US" smtClean="0"/>
              <a:t>7/20/2017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AB646F14-82FC-4286-942A-066FDE463F1F}" type="datetime1">
              <a:rPr lang="en-US" altLang="en-US" smtClean="0"/>
              <a:t>7/20/2017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FFBD829-B95C-4391-8858-5FAA868051AA}" type="datetime1">
              <a:rPr lang="en-US" altLang="en-US" smtClean="0"/>
              <a:t>7/20/2017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586BF4EA-9314-4EE0-B189-D887DA7923ED}" type="datetime1">
              <a:rPr lang="en-US" altLang="en-US" smtClean="0"/>
              <a:t>7/20/2017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514320D9-47BC-452D-8BF4-3C226CBEAC32}" type="datetime1">
              <a:rPr lang="en-US" altLang="en-US" smtClean="0"/>
              <a:t>7/20/2017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12A3A66-61C2-42A2-ADF4-62ED6B33C60E}" type="datetime1">
              <a:rPr lang="en-US" altLang="en-US" smtClean="0"/>
              <a:t>7/20/2017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8DEA5490-A9F3-4107-AC07-9C2CF703EDA6}" type="datetime1">
              <a:rPr lang="en-US" altLang="en-US" smtClean="0"/>
              <a:t>7/20/2017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51F311CA-59ED-48F8-BC06-A4C7C56F1E47}" type="datetime1">
              <a:rPr lang="en-US" altLang="en-US" smtClean="0"/>
              <a:t>7/20/2017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Mechanical Update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Kevin Duel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Booster 2</a:t>
            </a:r>
            <a:r>
              <a:rPr lang="en-US" altLang="en-US" baseline="30000" dirty="0">
                <a:latin typeface="Helvetica" panose="020B0604020202020204" pitchFamily="34" charset="0"/>
                <a:ea typeface="Geneva" pitchFamily="121" charset="-128"/>
              </a:rPr>
              <a:t>nd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Harmonic Cavity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20 July 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Anode Monitor Port</a:t>
            </a:r>
          </a:p>
        </p:txBody>
      </p:sp>
      <p:pic>
        <p:nvPicPr>
          <p:cNvPr id="8" name="Content Placeholder 7" descr="NX 9.0 Fermilab - Modeling - [F10078068---BOOSTER 2ND HARMONIC CAVITY AND SOLENOID ASSEMBLY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934" t="16879" r="842" b="3868"/>
          <a:stretch/>
        </p:blipFill>
        <p:spPr>
          <a:xfrm>
            <a:off x="1126374" y="927668"/>
            <a:ext cx="6891252" cy="520595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F76-4ED8-46A3-9BB7-58E23959839C}" type="datetime1">
              <a:rPr lang="en-US" altLang="en-US" smtClean="0"/>
              <a:t>7/20/2017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9" name="Oval 8"/>
          <p:cNvSpPr/>
          <p:nvPr/>
        </p:nvSpPr>
        <p:spPr>
          <a:xfrm>
            <a:off x="3424844" y="2325055"/>
            <a:ext cx="939338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9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Clocking for ports?</a:t>
            </a:r>
          </a:p>
        </p:txBody>
      </p:sp>
      <p:pic>
        <p:nvPicPr>
          <p:cNvPr id="8" name="Content Placeholder 7" descr="NX 9.0 Fermilab - Modeling - [F10078068---BOOSTER 2ND HARMONIC CAVITY AND SOLENOID ASSEMBLY (Modified) 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720" t="16350" r="3046" b="2815"/>
          <a:stretch/>
        </p:blipFill>
        <p:spPr>
          <a:xfrm>
            <a:off x="752301" y="933972"/>
            <a:ext cx="7639398" cy="50855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F76-4ED8-46A3-9BB7-58E23959839C}" type="datetime1">
              <a:rPr lang="en-US" altLang="en-US" smtClean="0"/>
              <a:t>7/20/2017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71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Garnet Ring 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 issued for 5 ring assemblies</a:t>
            </a:r>
          </a:p>
          <a:p>
            <a:pPr lvl="1"/>
            <a:r>
              <a:rPr lang="en-US" dirty="0"/>
              <a:t>Alumina due to arrive NMG August 7</a:t>
            </a:r>
            <a:r>
              <a:rPr lang="en-US" baseline="30000" dirty="0"/>
              <a:t>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EFBA-356B-4B49-91A6-483BEAC533BD}" type="datetime1">
              <a:rPr lang="en-US" altLang="en-US" smtClean="0"/>
              <a:t>7/20/2017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89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Spring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F76-4ED8-46A3-9BB7-58E23959839C}" type="datetime1">
              <a:rPr lang="en-US" altLang="en-US" smtClean="0"/>
              <a:t>7/20/2017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2" name="Content Placeholder 11" descr="NX 9.0 Fermilab - Modeling - [F10060372---BOOSTER 2ND HARMONIC RF CAVITY ASSEMBLY (Modified)  in Assembly F10078068--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83" t="17054" r="1033" b="3518"/>
          <a:stretch/>
        </p:blipFill>
        <p:spPr>
          <a:xfrm>
            <a:off x="444731" y="920268"/>
            <a:ext cx="8254539" cy="5132120"/>
          </a:xfrm>
        </p:spPr>
      </p:pic>
      <p:sp>
        <p:nvSpPr>
          <p:cNvPr id="13" name="TextBox 12"/>
          <p:cNvSpPr txBox="1"/>
          <p:nvPr/>
        </p:nvSpPr>
        <p:spPr>
          <a:xfrm>
            <a:off x="2191732" y="1216289"/>
            <a:ext cx="479644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Enlarged OD of groove to remove contact outboard of spring</a:t>
            </a:r>
          </a:p>
        </p:txBody>
      </p:sp>
    </p:spTree>
    <p:extLst>
      <p:ext uri="{BB962C8B-B14F-4D97-AF65-F5344CB8AC3E}">
        <p14:creationId xmlns:p14="http://schemas.microsoft.com/office/powerpoint/2010/main" val="129062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Spring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F76-4ED8-46A3-9BB7-58E23959839C}" type="datetime1">
              <a:rPr lang="en-US" altLang="en-US" smtClean="0"/>
              <a:t>7/20/2017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9" name="Content Placeholder 8" descr="X623672 ICD Fermilab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61" t="9532" r="6386" b="2171"/>
          <a:stretch/>
        </p:blipFill>
        <p:spPr>
          <a:xfrm>
            <a:off x="1118054" y="857775"/>
            <a:ext cx="6907892" cy="5333300"/>
          </a:xfrm>
        </p:spPr>
      </p:pic>
    </p:spTree>
    <p:extLst>
      <p:ext uri="{BB962C8B-B14F-4D97-AF65-F5344CB8AC3E}">
        <p14:creationId xmlns:p14="http://schemas.microsoft.com/office/powerpoint/2010/main" val="163382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 Outer Shell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A77CD-1F65-4E14-A970-E79179FFD8A0}" type="datetime1">
              <a:rPr lang="en-US" altLang="en-US" smtClean="0"/>
              <a:t>7/20/2017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8" name="Picture 7" descr="NX 9.0 Fermilab - Modeling - [F10060372---BOOSTER 2ND HARMONIC RF CAVITY ASSEMBLY (Modified)  in Assembly F10078068--   (!)]"/>
          <p:cNvPicPr>
            <a:picLocks noChangeAspect="1"/>
          </p:cNvPicPr>
          <p:nvPr/>
        </p:nvPicPr>
        <p:blipFill rotWithShape="1">
          <a:blip r:embed="rId2"/>
          <a:srcRect l="30545" t="16250" r="909" b="3083"/>
          <a:stretch/>
        </p:blipFill>
        <p:spPr>
          <a:xfrm>
            <a:off x="212684" y="879853"/>
            <a:ext cx="6267797" cy="4023361"/>
          </a:xfrm>
          <a:prstGeom prst="rect">
            <a:avLst/>
          </a:prstGeom>
        </p:spPr>
      </p:pic>
      <p:pic>
        <p:nvPicPr>
          <p:cNvPr id="16" name="Picture 15" descr="NX 9.0 Fermilab - Modeling - [F10078068---BOOSTER 2ND HARMONIC CAVITY AND SOLENOID ASSEMBLY (Modified)    (!)]"/>
          <p:cNvPicPr>
            <a:picLocks noChangeAspect="1"/>
          </p:cNvPicPr>
          <p:nvPr/>
        </p:nvPicPr>
        <p:blipFill rotWithShape="1">
          <a:blip r:embed="rId3"/>
          <a:srcRect l="38399" t="22263" r="7856" b="9339"/>
          <a:stretch/>
        </p:blipFill>
        <p:spPr>
          <a:xfrm>
            <a:off x="4172988" y="2989688"/>
            <a:ext cx="4554755" cy="31617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877817" y="1836815"/>
            <a:ext cx="1057470" cy="55367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701755" y="1299684"/>
            <a:ext cx="117025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RF Lip</a:t>
            </a:r>
          </a:p>
        </p:txBody>
      </p:sp>
      <p:cxnSp>
        <p:nvCxnSpPr>
          <p:cNvPr id="20" name="Straight Arrow Connector 19"/>
          <p:cNvCxnSpPr>
            <a:stCxn id="19" idx="2"/>
            <a:endCxn id="15" idx="6"/>
          </p:cNvCxnSpPr>
          <p:nvPr/>
        </p:nvCxnSpPr>
        <p:spPr>
          <a:xfrm flipH="1">
            <a:off x="5935287" y="1761349"/>
            <a:ext cx="1351596" cy="3523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450013" y="4005634"/>
            <a:ext cx="1057470" cy="55367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9" idx="2"/>
            <a:endCxn id="21" idx="0"/>
          </p:cNvCxnSpPr>
          <p:nvPr/>
        </p:nvCxnSpPr>
        <p:spPr>
          <a:xfrm flipH="1">
            <a:off x="6978748" y="1761349"/>
            <a:ext cx="308135" cy="22442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92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Garnet and Alumina Shim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4392-8306-4796-9D93-C3DCB38A636A}" type="datetime1">
              <a:rPr lang="en-US" altLang="en-US" smtClean="0"/>
              <a:t>7/20/2017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9" name="Content Placeholder 8" descr="kduel_F10083778---DWG1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700" t="8619" r="11289" b="1584"/>
          <a:stretch/>
        </p:blipFill>
        <p:spPr>
          <a:xfrm>
            <a:off x="482643" y="889462"/>
            <a:ext cx="8178715" cy="5270269"/>
          </a:xfrm>
        </p:spPr>
      </p:pic>
      <p:sp>
        <p:nvSpPr>
          <p:cNvPr id="12" name="TextBox 11"/>
          <p:cNvSpPr txBox="1"/>
          <p:nvPr/>
        </p:nvSpPr>
        <p:spPr>
          <a:xfrm>
            <a:off x="1219205" y="5220273"/>
            <a:ext cx="553720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dirty="0"/>
              <a:t>Opened up groove diameters to allow for .004” glue thickness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Tightened OD and ID tolerances so that NMG can match it to the other rings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Added radii to corners of groove for tooling purposes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NMG were impressed with machinability and quality (no pitting, etc.) of </a:t>
            </a:r>
            <a:r>
              <a:rPr lang="en-US" sz="1200" dirty="0" err="1"/>
              <a:t>CoorsTek</a:t>
            </a:r>
            <a:r>
              <a:rPr lang="en-US" sz="1200" dirty="0"/>
              <a:t> alumina</a:t>
            </a:r>
          </a:p>
          <a:p>
            <a:pPr marL="628650" lvl="1" indent="-171450">
              <a:buFontTx/>
              <a:buChar char="-"/>
            </a:pPr>
            <a:r>
              <a:rPr lang="en-US" sz="1200" dirty="0"/>
              <a:t>Hope Morgan can provide same quality</a:t>
            </a:r>
          </a:p>
          <a:p>
            <a:pPr marL="628650" lvl="1" indent="-171450">
              <a:buFontTx/>
              <a:buChar char="-"/>
            </a:pPr>
            <a:r>
              <a:rPr lang="en-US" sz="1200" dirty="0"/>
              <a:t>Will ask for a sample</a:t>
            </a:r>
          </a:p>
        </p:txBody>
      </p:sp>
    </p:spTree>
    <p:extLst>
      <p:ext uri="{BB962C8B-B14F-4D97-AF65-F5344CB8AC3E}">
        <p14:creationId xmlns:p14="http://schemas.microsoft.com/office/powerpoint/2010/main" val="122736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Garnet and Alumina Shim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4392-8306-4796-9D93-C3DCB38A636A}" type="datetime1">
              <a:rPr lang="en-US" altLang="en-US" smtClean="0"/>
              <a:t>7/20/2017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8" name="Content Placeholder 7" descr="kduel_F10074315---DWG1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605" t="8794" r="11577" b="1409"/>
          <a:stretch/>
        </p:blipFill>
        <p:spPr>
          <a:xfrm>
            <a:off x="527859" y="959421"/>
            <a:ext cx="8088282" cy="5225174"/>
          </a:xfrm>
        </p:spPr>
      </p:pic>
      <p:sp>
        <p:nvSpPr>
          <p:cNvPr id="10" name="TextBox 9"/>
          <p:cNvSpPr txBox="1"/>
          <p:nvPr/>
        </p:nvSpPr>
        <p:spPr>
          <a:xfrm>
            <a:off x="931339" y="4542941"/>
            <a:ext cx="413172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600" dirty="0"/>
              <a:t>Added chamfers and tightened OD and ID tolerances</a:t>
            </a:r>
          </a:p>
        </p:txBody>
      </p:sp>
    </p:spTree>
    <p:extLst>
      <p:ext uri="{BB962C8B-B14F-4D97-AF65-F5344CB8AC3E}">
        <p14:creationId xmlns:p14="http://schemas.microsoft.com/office/powerpoint/2010/main" val="28678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Probes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F76-4ED8-46A3-9BB7-58E23959839C}" type="datetime1">
              <a:rPr lang="en-US" altLang="en-US" smtClean="0"/>
              <a:t>7/20/2017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11" name="Picture 10" descr="NX 9.0 Fermilab - Modeling - [F10078068---BOOSTER 2ND HARMONIC CAVITY AND SOLENOID ASSEMBLY (Modified)    (!)]"/>
          <p:cNvPicPr>
            <a:picLocks noChangeAspect="1"/>
          </p:cNvPicPr>
          <p:nvPr/>
        </p:nvPicPr>
        <p:blipFill rotWithShape="1">
          <a:blip r:embed="rId2"/>
          <a:srcRect l="40272" t="17750" r="1181" b="3417"/>
          <a:stretch/>
        </p:blipFill>
        <p:spPr>
          <a:xfrm>
            <a:off x="3562003" y="2094806"/>
            <a:ext cx="5353397" cy="3931921"/>
          </a:xfrm>
          <a:prstGeom prst="rect">
            <a:avLst/>
          </a:prstGeom>
        </p:spPr>
      </p:pic>
      <p:pic>
        <p:nvPicPr>
          <p:cNvPr id="9" name="Content Placeholder 8" descr="NX 9.0 Fermilab - Modeling - [F10078068---BOOSTER 2ND HARMONIC CAVITY AND SOLENOID ASSEMBLY (Modified)    (!)]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8484" t="16878" r="7935" b="3166"/>
          <a:stretch/>
        </p:blipFill>
        <p:spPr>
          <a:xfrm>
            <a:off x="228600" y="889462"/>
            <a:ext cx="4646815" cy="3782291"/>
          </a:xfrm>
        </p:spPr>
      </p:pic>
      <p:cxnSp>
        <p:nvCxnSpPr>
          <p:cNvPr id="13" name="Straight Connector 12"/>
          <p:cNvCxnSpPr/>
          <p:nvPr/>
        </p:nvCxnSpPr>
        <p:spPr>
          <a:xfrm flipV="1">
            <a:off x="6929984" y="4094018"/>
            <a:ext cx="0" cy="6109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082384" y="4088474"/>
            <a:ext cx="0" cy="6109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608618" y="4596939"/>
            <a:ext cx="3213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082384" y="4599710"/>
            <a:ext cx="8147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38551" y="4368877"/>
            <a:ext cx="54053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.5”</a:t>
            </a:r>
          </a:p>
        </p:txBody>
      </p:sp>
    </p:spTree>
    <p:extLst>
      <p:ext uri="{BB962C8B-B14F-4D97-AF65-F5344CB8AC3E}">
        <p14:creationId xmlns:p14="http://schemas.microsoft.com/office/powerpoint/2010/main" val="309468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Tube Anode Cable Snout</a:t>
            </a:r>
          </a:p>
        </p:txBody>
      </p:sp>
      <p:pic>
        <p:nvPicPr>
          <p:cNvPr id="8" name="Content Placeholder 7" descr="NX 9.0 Fermilab - Modeling - [F10078068---BOOSTER 2ND HARMONIC CAVITY AND SOLENOID ASSEMBLY   (!)]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78" t="16702" r="1034" b="3343"/>
          <a:stretch/>
        </p:blipFill>
        <p:spPr>
          <a:xfrm>
            <a:off x="504392" y="914641"/>
            <a:ext cx="8135216" cy="509851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5F76-4ED8-46A3-9BB7-58E23959839C}" type="datetime1">
              <a:rPr lang="en-US" altLang="en-US" smtClean="0"/>
              <a:t>7/20/2017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Kevin Duel | Mechanical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9" name="Oval 8"/>
          <p:cNvSpPr/>
          <p:nvPr/>
        </p:nvSpPr>
        <p:spPr>
          <a:xfrm>
            <a:off x="5128953" y="2549499"/>
            <a:ext cx="1454727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7341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1703</TotalTime>
  <Words>211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Mechanical Update</vt:lpstr>
      <vt:lpstr>Garnet Ring Orders</vt:lpstr>
      <vt:lpstr>RF Spring</vt:lpstr>
      <vt:lpstr>RF Spring</vt:lpstr>
      <vt:lpstr>PA Outer Shell</vt:lpstr>
      <vt:lpstr>Garnet and Alumina Shim</vt:lpstr>
      <vt:lpstr>Garnet and Alumina Shim</vt:lpstr>
      <vt:lpstr>RF Probes</vt:lpstr>
      <vt:lpstr>Tube Anode Cable Snout</vt:lpstr>
      <vt:lpstr>Anode Monitor Port</vt:lpstr>
      <vt:lpstr>Clocking for ports?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Kevin L. Duel x4676 14914N</dc:creator>
  <cp:lastModifiedBy>Kevin L. Duel x4676 14914N</cp:lastModifiedBy>
  <cp:revision>100</cp:revision>
  <cp:lastPrinted>2014-01-20T19:40:21Z</cp:lastPrinted>
  <dcterms:created xsi:type="dcterms:W3CDTF">2017-01-19T16:44:24Z</dcterms:created>
  <dcterms:modified xsi:type="dcterms:W3CDTF">2017-07-20T18:23:56Z</dcterms:modified>
</cp:coreProperties>
</file>