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56"/>
  </p:notesMasterIdLst>
  <p:handoutMasterIdLst>
    <p:handoutMasterId r:id="rId57"/>
  </p:handoutMasterIdLst>
  <p:sldIdLst>
    <p:sldId id="265" r:id="rId3"/>
    <p:sldId id="269" r:id="rId4"/>
    <p:sldId id="268" r:id="rId5"/>
    <p:sldId id="266" r:id="rId6"/>
    <p:sldId id="270" r:id="rId7"/>
    <p:sldId id="271" r:id="rId8"/>
    <p:sldId id="272" r:id="rId9"/>
    <p:sldId id="273" r:id="rId10"/>
    <p:sldId id="275" r:id="rId11"/>
    <p:sldId id="274" r:id="rId12"/>
    <p:sldId id="277" r:id="rId13"/>
    <p:sldId id="278" r:id="rId14"/>
    <p:sldId id="276" r:id="rId15"/>
    <p:sldId id="279" r:id="rId16"/>
    <p:sldId id="280" r:id="rId17"/>
    <p:sldId id="281" r:id="rId18"/>
    <p:sldId id="282" r:id="rId19"/>
    <p:sldId id="284" r:id="rId20"/>
    <p:sldId id="286" r:id="rId21"/>
    <p:sldId id="289" r:id="rId22"/>
    <p:sldId id="288" r:id="rId23"/>
    <p:sldId id="290" r:id="rId24"/>
    <p:sldId id="292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0" r:id="rId35"/>
    <p:sldId id="302" r:id="rId36"/>
    <p:sldId id="303" r:id="rId37"/>
    <p:sldId id="304" r:id="rId38"/>
    <p:sldId id="305" r:id="rId39"/>
    <p:sldId id="306" r:id="rId40"/>
    <p:sldId id="308" r:id="rId41"/>
    <p:sldId id="307" r:id="rId42"/>
    <p:sldId id="309" r:id="rId43"/>
    <p:sldId id="310" r:id="rId44"/>
    <p:sldId id="311" r:id="rId45"/>
    <p:sldId id="312" r:id="rId46"/>
    <p:sldId id="313" r:id="rId47"/>
    <p:sldId id="315" r:id="rId48"/>
    <p:sldId id="314" r:id="rId49"/>
    <p:sldId id="316" r:id="rId50"/>
    <p:sldId id="317" r:id="rId51"/>
    <p:sldId id="318" r:id="rId52"/>
    <p:sldId id="319" r:id="rId53"/>
    <p:sldId id="320" r:id="rId54"/>
    <p:sldId id="322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E7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9/12/2017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Parallel-Biased Replacement Booster Cavity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Mohamed Hassan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PIP Replacement Booster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Aug 15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</a:t>
            </a:r>
            <a:r>
              <a:rPr lang="en-US" dirty="0" err="1"/>
              <a:t>Heeating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53843"/>
              </p:ext>
            </p:extLst>
          </p:nvPr>
        </p:nvGraphicFramePr>
        <p:xfrm>
          <a:off x="228600" y="1042988"/>
          <a:ext cx="8229601" cy="109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86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mu=8.4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mu=3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f1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f2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Q1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Q2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E1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E2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Eav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Ecycle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Gap [kV]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BW[ MHz]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Ref Cavity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37.3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53.5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28.85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19.91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16.2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26.2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All SP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46.3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18978"/>
              </p:ext>
            </p:extLst>
          </p:nvPr>
        </p:nvGraphicFramePr>
        <p:xfrm>
          <a:off x="228599" y="2979307"/>
          <a:ext cx="8229601" cy="366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86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All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37.3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28.35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19.56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All 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37.3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33.75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23.29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334" y="2517642"/>
            <a:ext cx="143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</a:t>
            </a:r>
          </a:p>
        </p:txBody>
      </p:sp>
    </p:spTree>
    <p:extLst>
      <p:ext uri="{BB962C8B-B14F-4D97-AF65-F5344CB8AC3E}">
        <p14:creationId xmlns:p14="http://schemas.microsoft.com/office/powerpoint/2010/main" val="218140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Preliminary Design3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8600" y="6515100"/>
            <a:ext cx="44767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981239"/>
            <a:ext cx="22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+1”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96" y="1328494"/>
            <a:ext cx="6573042" cy="3689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5937" y="3626792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3275" y="2844452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84233" y="2954982"/>
            <a:ext cx="0" cy="129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2418" y="342092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9.284”</a:t>
            </a:r>
          </a:p>
        </p:txBody>
      </p:sp>
    </p:spTree>
    <p:extLst>
      <p:ext uri="{BB962C8B-B14F-4D97-AF65-F5344CB8AC3E}">
        <p14:creationId xmlns:p14="http://schemas.microsoft.com/office/powerpoint/2010/main" val="64338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Design3 Tuner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477979"/>
              </p:ext>
            </p:extLst>
          </p:nvPr>
        </p:nvGraphicFramePr>
        <p:xfrm>
          <a:off x="228599" y="1229590"/>
          <a:ext cx="86725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Design2: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94602"/>
              </p:ext>
            </p:extLst>
          </p:nvPr>
        </p:nvGraphicFramePr>
        <p:xfrm>
          <a:off x="228600" y="2822868"/>
          <a:ext cx="8229601" cy="1443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1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91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86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mu=8.4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mu=3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f1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f2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Q1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Q2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E1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E2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Eav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Ecycle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 [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mJ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Gap [kV]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BW[ MHz]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Ref Cavity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37.3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53.5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28.85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19.91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16.2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13.4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26.2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All SP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46.3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Design3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3Tsh+10SP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37.8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53.1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49.27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16.89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33.08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22.83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15.3</a:t>
                      </a:r>
                    </a:p>
                  </a:txBody>
                  <a:tcPr marL="9158" marR="9158" marT="915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8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Design3 3Tsh+10SP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49" y="1448806"/>
            <a:ext cx="5449902" cy="4176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837"/>
          <a:stretch/>
        </p:blipFill>
        <p:spPr>
          <a:xfrm>
            <a:off x="428624" y="1474838"/>
            <a:ext cx="3563081" cy="43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Flat Tuner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43" y="1150559"/>
            <a:ext cx="7065914" cy="39664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981239"/>
            <a:ext cx="22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+1”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937" y="3626792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3275" y="2844452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84233" y="2882643"/>
            <a:ext cx="0" cy="129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418" y="342092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9.284”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705" y="168375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1.6”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47510" y="1683756"/>
            <a:ext cx="0" cy="4616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40988"/>
              </p:ext>
            </p:extLst>
          </p:nvPr>
        </p:nvGraphicFramePr>
        <p:xfrm>
          <a:off x="159448" y="4872256"/>
          <a:ext cx="86725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Design2: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Near Flat Tuner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2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Double Taper Tuner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72" y="1043728"/>
            <a:ext cx="6704198" cy="3763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805394"/>
            <a:ext cx="22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+1”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4281" y="3121742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3275" y="2668607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84233" y="2706798"/>
            <a:ext cx="0" cy="129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418" y="324508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9.284”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705" y="150791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2.4”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47510" y="1507911"/>
            <a:ext cx="0" cy="4616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398316"/>
              </p:ext>
            </p:extLst>
          </p:nvPr>
        </p:nvGraphicFramePr>
        <p:xfrm>
          <a:off x="228600" y="4660847"/>
          <a:ext cx="8672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Design2: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Design3: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Near Flat Tuner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Double Taper Tuner 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4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06" y="986968"/>
            <a:ext cx="5577681" cy="3288393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777648"/>
              </p:ext>
            </p:extLst>
          </p:nvPr>
        </p:nvGraphicFramePr>
        <p:xfrm>
          <a:off x="228599" y="4162485"/>
          <a:ext cx="86725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A: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B: 5Tsh+9SP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Steeper Taper -0.12, 4Tsh+9SP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Steeper Taper -0.15, 4Tsh+9SP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C:</a:t>
                      </a:r>
                      <a:r>
                        <a:rPr lang="en-US" baseline="0" dirty="0"/>
                        <a:t> 5Tsh+8SP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170" y="790998"/>
            <a:ext cx="22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+1”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5771" y="2713933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749" y="2287948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88090" y="2491779"/>
            <a:ext cx="0" cy="9999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510" y="2760921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9.284”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41129" y="2083947"/>
            <a:ext cx="1" cy="5651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2377" y="153722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775721" y="1998885"/>
            <a:ext cx="462093" cy="6796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99564" y="1927442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64194" y="2421161"/>
            <a:ext cx="813383" cy="2574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741" y="1671245"/>
            <a:ext cx="108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</a:t>
            </a:r>
          </a:p>
        </p:txBody>
      </p:sp>
    </p:spTree>
    <p:extLst>
      <p:ext uri="{BB962C8B-B14F-4D97-AF65-F5344CB8AC3E}">
        <p14:creationId xmlns:p14="http://schemas.microsoft.com/office/powerpoint/2010/main" val="380499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7621" y="2532971"/>
            <a:ext cx="3722352" cy="2194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3555" y="126781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66077" y="2532971"/>
            <a:ext cx="3722352" cy="2194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9773" y="2532971"/>
            <a:ext cx="3722352" cy="2194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1265632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5936" y="126563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-0.15</a:t>
            </a:r>
          </a:p>
        </p:txBody>
      </p:sp>
    </p:spTree>
    <p:extLst>
      <p:ext uri="{BB962C8B-B14F-4D97-AF65-F5344CB8AC3E}">
        <p14:creationId xmlns:p14="http://schemas.microsoft.com/office/powerpoint/2010/main" val="50146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Shorter Cavity with Existing Tuner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shortening the total length of cavity by 6", frequency range is 37.6 to 53.6 MHz with the existing tuner (5 Toshiba, 9 </a:t>
            </a:r>
            <a:r>
              <a:rPr lang="en-US" dirty="0" err="1"/>
              <a:t>Stackpole</a:t>
            </a:r>
            <a:r>
              <a:rPr lang="en-US" dirty="0"/>
              <a:t> per each half tuner)</a:t>
            </a:r>
          </a:p>
          <a:p>
            <a:r>
              <a:rPr lang="en-US" dirty="0"/>
              <a:t>It is definitely a good option if the beam dynamics and mechanical design allows.  </a:t>
            </a:r>
          </a:p>
          <a:p>
            <a:r>
              <a:rPr lang="en-US" dirty="0"/>
              <a:t>4” shorter 37.4 to 53.2 MHz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41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Cavity </a:t>
            </a:r>
            <a:r>
              <a:rPr lang="en-US" dirty="0"/>
              <a:t>length can’t be changed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settled on using Design A; 3Tsh, 10SP (1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Tsh</a:t>
            </a:r>
            <a:r>
              <a:rPr lang="en-US" dirty="0"/>
              <a:t> ferrite ring will be replaced by copper filling).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374858"/>
            <a:ext cx="6333378" cy="3555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3648" y="4315475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9067" y="3788932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40692" y="3940273"/>
            <a:ext cx="0" cy="1152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2112" y="4362463"/>
            <a:ext cx="101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9.284”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589006" y="3685489"/>
            <a:ext cx="1" cy="5651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50254" y="3138762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Clamp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823598" y="3600427"/>
            <a:ext cx="462093" cy="6796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47441" y="3528984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705529" y="4022703"/>
            <a:ext cx="719926" cy="2278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63618" y="3272787"/>
            <a:ext cx="108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Corona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2161707"/>
            <a:ext cx="22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+1”</a:t>
            </a:r>
          </a:p>
        </p:txBody>
      </p:sp>
    </p:spTree>
    <p:extLst>
      <p:ext uri="{BB962C8B-B14F-4D97-AF65-F5344CB8AC3E}">
        <p14:creationId xmlns:p14="http://schemas.microsoft.com/office/powerpoint/2010/main" val="131885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Bore Cavity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large bore the whole frequency range will move to lower range, tuning range decreases</a:t>
            </a:r>
          </a:p>
          <a:p>
            <a:r>
              <a:rPr lang="en-US" dirty="0"/>
              <a:t>First design goal is to adjust the sweep range with the new 3.25” bore radius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11/24/2015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Mohamed Hassan| EM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48" y="3281379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7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Thermal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60 kV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Simplified averaging over the cycle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More accurate analysis is undergoing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490"/>
          <a:stretch/>
        </p:blipFill>
        <p:spPr>
          <a:xfrm>
            <a:off x="5971382" y="2117725"/>
            <a:ext cx="3109911" cy="41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Accurate Cycle Averaging for the Current Booster Cavity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52064" y="641399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R/Q=V^2/(2wU)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475785" y="1042990"/>
          <a:ext cx="8281638" cy="5370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2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7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7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Time [</a:t>
                      </a:r>
                      <a:r>
                        <a:rPr lang="en-US" sz="800" b="1" u="none" strike="noStrike" dirty="0" err="1">
                          <a:effectLst/>
                        </a:rPr>
                        <a:t>ms</a:t>
                      </a:r>
                      <a:r>
                        <a:rPr lang="en-US" sz="800" b="1" u="none" strike="noStrike" dirty="0">
                          <a:effectLst/>
                        </a:rPr>
                        <a:t>]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Frequency [MHz]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Energy [mJ]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V [kV]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Q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R/Q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Vol Losses [kW]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Surf Losses [kW]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Ploss-55kV [kW]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Ratio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8.200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170.51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137.83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144.98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7.900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38.3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163.84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38.38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128.72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135.78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39.3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152.78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40.11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113.97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139.60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104.63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42.4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124.40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79.09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86.05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109.42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62.49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4.950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4.550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47.2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91.65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55.68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44.49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51.17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4.250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48.3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85.52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58.31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38.73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6.58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45.30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5.89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49.2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80.88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60.52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41.10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5.32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62.67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30.98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37.41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50.7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64.24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28.67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35.07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51.1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71.99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27.07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25.67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51.8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24.75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24.15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67.56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67.18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23.26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29.51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66.80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29.21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69.80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6.21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27.79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27.79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Sum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1391.94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230.97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1622.91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Ploss (CW)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39.77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876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>
                          <a:effectLst/>
                        </a:rPr>
                        <a:t>Ploss</a:t>
                      </a:r>
                      <a:r>
                        <a:rPr lang="en-US" sz="800" b="1" u="none" strike="noStrike" dirty="0">
                          <a:effectLst/>
                        </a:rPr>
                        <a:t> (15 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19.88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3.30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23.18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6.03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8" marR="5938" marT="5938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1/13/2016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Mohamed Hassan| Update on booster cavity design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01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" y="2638269"/>
            <a:ext cx="5651703" cy="3172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55" y="0"/>
            <a:ext cx="5224445" cy="29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1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Cavity (60 kV)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31" y="987497"/>
            <a:ext cx="8140569" cy="604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87497"/>
            <a:ext cx="3109229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Cavity (55 kV)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841"/>
          <a:stretch/>
        </p:blipFill>
        <p:spPr>
          <a:xfrm>
            <a:off x="4081009" y="1229590"/>
            <a:ext cx="4834391" cy="4801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0478"/>
          <a:stretch/>
        </p:blipFill>
        <p:spPr>
          <a:xfrm>
            <a:off x="0" y="1043046"/>
            <a:ext cx="3190250" cy="4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362"/>
          <a:stretch/>
        </p:blipFill>
        <p:spPr>
          <a:xfrm>
            <a:off x="4696440" y="1149634"/>
            <a:ext cx="4588198" cy="3079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878" r="11198"/>
          <a:stretch/>
        </p:blipFill>
        <p:spPr>
          <a:xfrm>
            <a:off x="0" y="1193078"/>
            <a:ext cx="4710727" cy="3676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62782" y="4359288"/>
            <a:ext cx="468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range is 38.0 to 53.1 MHz</a:t>
            </a:r>
          </a:p>
        </p:txBody>
      </p:sp>
    </p:spTree>
    <p:extLst>
      <p:ext uri="{BB962C8B-B14F-4D97-AF65-F5344CB8AC3E}">
        <p14:creationId xmlns:p14="http://schemas.microsoft.com/office/powerpoint/2010/main" val="2492993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9" y="1470054"/>
            <a:ext cx="8753131" cy="4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Mechanical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57"/>
            <a:ext cx="4458658" cy="2628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8" y="1134479"/>
            <a:ext cx="299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Booster Cavity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47049"/>
              </p:ext>
            </p:extLst>
          </p:nvPr>
        </p:nvGraphicFramePr>
        <p:xfrm>
          <a:off x="365759" y="4583332"/>
          <a:ext cx="697523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50">
                  <a:extLst>
                    <a:ext uri="{9D8B030D-6E8A-4147-A177-3AD203B41FA5}">
                      <a16:colId xmlns:a16="http://schemas.microsoft.com/office/drawing/2014/main" val="3809022934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568938616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1608932585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3645631994"/>
                    </a:ext>
                  </a:extLst>
                </a:gridCol>
                <a:gridCol w="1165272">
                  <a:extLst>
                    <a:ext uri="{9D8B030D-6E8A-4147-A177-3AD203B41FA5}">
                      <a16:colId xmlns:a16="http://schemas.microsoft.com/office/drawing/2014/main" val="1118653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4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Replacement Cavity (slope -0.1,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Tsh</a:t>
                      </a:r>
                      <a:r>
                        <a:rPr lang="en-US" baseline="0" dirty="0"/>
                        <a:t> is removed</a:t>
                      </a:r>
                      <a:r>
                        <a:rPr lang="en-US" dirty="0"/>
                        <a:t>) 9SP, 4Tsh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85795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1836"/>
          <a:stretch/>
        </p:blipFill>
        <p:spPr>
          <a:xfrm>
            <a:off x="4608956" y="1401518"/>
            <a:ext cx="4370057" cy="29222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70091" y="162586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0091" y="222101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0051" y="1142528"/>
            <a:ext cx="3687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Replacement Cavity</a:t>
            </a:r>
          </a:p>
        </p:txBody>
      </p:sp>
    </p:spTree>
    <p:extLst>
      <p:ext uri="{BB962C8B-B14F-4D97-AF65-F5344CB8AC3E}">
        <p14:creationId xmlns:p14="http://schemas.microsoft.com/office/powerpoint/2010/main" val="414077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404923"/>
              </p:ext>
            </p:extLst>
          </p:nvPr>
        </p:nvGraphicFramePr>
        <p:xfrm>
          <a:off x="1041011" y="4329527"/>
          <a:ext cx="725892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53">
                  <a:extLst>
                    <a:ext uri="{9D8B030D-6E8A-4147-A177-3AD203B41FA5}">
                      <a16:colId xmlns:a16="http://schemas.microsoft.com/office/drawing/2014/main" val="3507268009"/>
                    </a:ext>
                  </a:extLst>
                </a:gridCol>
                <a:gridCol w="2230053">
                  <a:extLst>
                    <a:ext uri="{9D8B030D-6E8A-4147-A177-3AD203B41FA5}">
                      <a16:colId xmlns:a16="http://schemas.microsoft.com/office/drawing/2014/main" val="1325454088"/>
                    </a:ext>
                  </a:extLst>
                </a:gridCol>
                <a:gridCol w="2798823">
                  <a:extLst>
                    <a:ext uri="{9D8B030D-6E8A-4147-A177-3AD203B41FA5}">
                      <a16:colId xmlns:a16="http://schemas.microsoft.com/office/drawing/2014/main" val="2393242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SP, 1Tsh (removing 3 </a:t>
                      </a:r>
                      <a:r>
                        <a:rPr lang="en-US" dirty="0" err="1"/>
                        <a:t>Tsh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SP (removing 2 </a:t>
                      </a:r>
                      <a:r>
                        <a:rPr lang="en-US" dirty="0" err="1"/>
                        <a:t>Tsh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991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462" t="24362" r="11461" b="23970"/>
          <a:stretch/>
        </p:blipFill>
        <p:spPr>
          <a:xfrm>
            <a:off x="1254654" y="1303129"/>
            <a:ext cx="5364195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0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277729"/>
              </p:ext>
            </p:extLst>
          </p:nvPr>
        </p:nvGraphicFramePr>
        <p:xfrm>
          <a:off x="4621238" y="2627692"/>
          <a:ext cx="452276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196">
                  <a:extLst>
                    <a:ext uri="{9D8B030D-6E8A-4147-A177-3AD203B41FA5}">
                      <a16:colId xmlns:a16="http://schemas.microsoft.com/office/drawing/2014/main" val="3507268009"/>
                    </a:ext>
                  </a:extLst>
                </a:gridCol>
                <a:gridCol w="912726">
                  <a:extLst>
                    <a:ext uri="{9D8B030D-6E8A-4147-A177-3AD203B41FA5}">
                      <a16:colId xmlns:a16="http://schemas.microsoft.com/office/drawing/2014/main" val="1325454088"/>
                    </a:ext>
                  </a:extLst>
                </a:gridCol>
                <a:gridCol w="980840">
                  <a:extLst>
                    <a:ext uri="{9D8B030D-6E8A-4147-A177-3AD203B41FA5}">
                      <a16:colId xmlns:a16="http://schemas.microsoft.com/office/drawing/2014/main" val="2393242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9SP</a:t>
                      </a:r>
                      <a:r>
                        <a:rPr lang="en-US" baseline="0" dirty="0"/>
                        <a:t>, 5Tsh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1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9SP, 4Tsh (Mx1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3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9SP, 3Tsh (Mx2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2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9SP, 2Tsh (Mx3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10 SP, 1Tsh (Mx3)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 SP (Mx1)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2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12 SP (Mx2)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38.5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52.8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9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SP (Ex2)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1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SP (Ex1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21326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462" t="24362" r="11461" b="23970"/>
          <a:stretch/>
        </p:blipFill>
        <p:spPr>
          <a:xfrm>
            <a:off x="5217840" y="771303"/>
            <a:ext cx="3181846" cy="1668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06" y="745403"/>
            <a:ext cx="3083326" cy="2059851"/>
          </a:xfrm>
          <a:prstGeom prst="rect">
            <a:avLst/>
          </a:prstGeom>
        </p:spPr>
      </p:pic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500240"/>
              </p:ext>
            </p:extLst>
          </p:nvPr>
        </p:nvGraphicFramePr>
        <p:xfrm>
          <a:off x="0" y="2638793"/>
          <a:ext cx="457199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031">
                  <a:extLst>
                    <a:ext uri="{9D8B030D-6E8A-4147-A177-3AD203B41FA5}">
                      <a16:colId xmlns:a16="http://schemas.microsoft.com/office/drawing/2014/main" val="3507268009"/>
                    </a:ext>
                  </a:extLst>
                </a:gridCol>
                <a:gridCol w="872450">
                  <a:extLst>
                    <a:ext uri="{9D8B030D-6E8A-4147-A177-3AD203B41FA5}">
                      <a16:colId xmlns:a16="http://schemas.microsoft.com/office/drawing/2014/main" val="1325454088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val="2393242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9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9SP</a:t>
                      </a:r>
                      <a:r>
                        <a:rPr lang="en-US" baseline="0" dirty="0"/>
                        <a:t>, 5Tsh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1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10SP, 1Tsh (Mx3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3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12SP (Mx2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2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1Tsh,11SP (Mx2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(E1x) 1Tsh,11 SP (Mx1)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(E1x) 2Tsh, 10 SP (Mx1)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2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(E1x) 2Tsh, 10 SP (Mx1),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9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(E1x) 2Tsh,9 SP (Mx1),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1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8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Trials for 3.25” Bore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33432"/>
              </p:ext>
            </p:extLst>
          </p:nvPr>
        </p:nvGraphicFramePr>
        <p:xfrm>
          <a:off x="242886" y="3151823"/>
          <a:ext cx="867251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Taper close to current (-0.04)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Taper is steeper</a:t>
                      </a:r>
                      <a:r>
                        <a:rPr lang="en-US" baseline="0" dirty="0"/>
                        <a:t> (-0.1)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 piece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Moving</a:t>
                      </a:r>
                      <a:r>
                        <a:rPr lang="en-US" baseline="0" dirty="0"/>
                        <a:t> dielectric window 2” towards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Center</a:t>
                      </a:r>
                      <a:r>
                        <a:rPr lang="en-US" baseline="0" dirty="0"/>
                        <a:t> cast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Center</a:t>
                      </a:r>
                      <a:r>
                        <a:rPr lang="en-US" baseline="0" dirty="0"/>
                        <a:t> cast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" y="947180"/>
            <a:ext cx="2743200" cy="1617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43" y="947180"/>
            <a:ext cx="2743200" cy="1617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892" y="947179"/>
            <a:ext cx="2743200" cy="16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Tuning for Frequency Range with Taper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58297"/>
              </p:ext>
            </p:extLst>
          </p:nvPr>
        </p:nvGraphicFramePr>
        <p:xfrm>
          <a:off x="1653680" y="3429948"/>
          <a:ext cx="58366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178">
                  <a:extLst>
                    <a:ext uri="{9D8B030D-6E8A-4147-A177-3AD203B41FA5}">
                      <a16:colId xmlns:a16="http://schemas.microsoft.com/office/drawing/2014/main" val="2033038499"/>
                    </a:ext>
                  </a:extLst>
                </a:gridCol>
                <a:gridCol w="2740141">
                  <a:extLst>
                    <a:ext uri="{9D8B030D-6E8A-4147-A177-3AD203B41FA5}">
                      <a16:colId xmlns:a16="http://schemas.microsoft.com/office/drawing/2014/main" val="1626863040"/>
                    </a:ext>
                  </a:extLst>
                </a:gridCol>
                <a:gridCol w="744867">
                  <a:extLst>
                    <a:ext uri="{9D8B030D-6E8A-4147-A177-3AD203B41FA5}">
                      <a16:colId xmlns:a16="http://schemas.microsoft.com/office/drawing/2014/main" val="1953506262"/>
                    </a:ext>
                  </a:extLst>
                </a:gridCol>
                <a:gridCol w="800454">
                  <a:extLst>
                    <a:ext uri="{9D8B030D-6E8A-4147-A177-3AD203B41FA5}">
                      <a16:colId xmlns:a16="http://schemas.microsoft.com/office/drawing/2014/main" val="342633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C=-0.01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12 SP (Mx2)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38.5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52.8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6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C=-0.03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12 SP (Mx2)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38.7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4672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462" t="24362" r="11461" b="23970"/>
          <a:stretch/>
        </p:blipFill>
        <p:spPr>
          <a:xfrm>
            <a:off x="291878" y="862693"/>
            <a:ext cx="4150860" cy="2177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546" y="885835"/>
            <a:ext cx="4228854" cy="20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5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R/Q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99053"/>
              </p:ext>
            </p:extLst>
          </p:nvPr>
        </p:nvGraphicFramePr>
        <p:xfrm>
          <a:off x="1836738" y="1413460"/>
          <a:ext cx="4343400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9507063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30611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30633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80498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12624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54922255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98456453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Current Cavity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5859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007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freq</a:t>
                      </a:r>
                      <a:r>
                        <a:rPr lang="en-US" sz="1100" u="none" strike="noStrike" dirty="0">
                          <a:effectLst/>
                        </a:rPr>
                        <a:t>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 [kV]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R/Q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E60kV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400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810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61.119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197.087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189.94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750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197.087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79.59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67.92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44097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29662"/>
              </p:ext>
            </p:extLst>
          </p:nvPr>
        </p:nvGraphicFramePr>
        <p:xfrm>
          <a:off x="1840015" y="3288890"/>
          <a:ext cx="4368800" cy="1451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761641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1179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768898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7294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51610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440232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46695368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Replacement Cavity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9031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961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freq [MHz]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 [kV]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R/Q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E60kV [mJ]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781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154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197.087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220.77382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78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94.228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197.087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67.64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79.90989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50288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2064" y="641399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R/Q=V^2/(2wU)</a:t>
            </a:r>
          </a:p>
        </p:txBody>
      </p:sp>
    </p:spTree>
    <p:extLst>
      <p:ext uri="{BB962C8B-B14F-4D97-AF65-F5344CB8AC3E}">
        <p14:creationId xmlns:p14="http://schemas.microsoft.com/office/powerpoint/2010/main" val="121428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016" r="40242"/>
          <a:stretch/>
        </p:blipFill>
        <p:spPr>
          <a:xfrm>
            <a:off x="2949678" y="167986"/>
            <a:ext cx="2912806" cy="6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02775"/>
            <a:ext cx="8672513" cy="4868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4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Adding the Tetrode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41431"/>
              </p:ext>
            </p:extLst>
          </p:nvPr>
        </p:nvGraphicFramePr>
        <p:xfrm>
          <a:off x="806450" y="3875409"/>
          <a:ext cx="697523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50">
                  <a:extLst>
                    <a:ext uri="{9D8B030D-6E8A-4147-A177-3AD203B41FA5}">
                      <a16:colId xmlns:a16="http://schemas.microsoft.com/office/drawing/2014/main" val="3809022934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568938616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1608932585"/>
                    </a:ext>
                  </a:extLst>
                </a:gridCol>
                <a:gridCol w="998693">
                  <a:extLst>
                    <a:ext uri="{9D8B030D-6E8A-4147-A177-3AD203B41FA5}">
                      <a16:colId xmlns:a16="http://schemas.microsoft.com/office/drawing/2014/main" val="3645631994"/>
                    </a:ext>
                  </a:extLst>
                </a:gridCol>
                <a:gridCol w="1095047">
                  <a:extLst>
                    <a:ext uri="{9D8B030D-6E8A-4147-A177-3AD203B41FA5}">
                      <a16:colId xmlns:a16="http://schemas.microsoft.com/office/drawing/2014/main" val="1118653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Mu=2.1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4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Replacement Cavity (slope -0.05, 12SP (Mx2)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8579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984" r="22983"/>
          <a:stretch/>
        </p:blipFill>
        <p:spPr>
          <a:xfrm>
            <a:off x="1209368" y="745403"/>
            <a:ext cx="3362632" cy="2724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839" r="18790"/>
          <a:stretch/>
        </p:blipFill>
        <p:spPr>
          <a:xfrm>
            <a:off x="5007351" y="606589"/>
            <a:ext cx="3576210" cy="29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Loss Tangent to Adjust Q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62389"/>
              </p:ext>
            </p:extLst>
          </p:nvPr>
        </p:nvGraphicFramePr>
        <p:xfrm>
          <a:off x="452437" y="1004636"/>
          <a:ext cx="121920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819550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57422317"/>
                    </a:ext>
                  </a:extLst>
                </a:gridCol>
              </a:tblGrid>
              <a:tr h="3600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Measurements Booster Cavity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516115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f0 [MHz]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125411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26.731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251312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29.872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349120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39.912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411509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49.974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720290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531297"/>
                  </a:ext>
                </a:extLst>
              </a:tr>
              <a:tr h="19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53.855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54988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665288"/>
              </p:ext>
            </p:extLst>
          </p:nvPr>
        </p:nvGraphicFramePr>
        <p:xfrm>
          <a:off x="2138518" y="1004636"/>
          <a:ext cx="594797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157">
                  <a:extLst>
                    <a:ext uri="{9D8B030D-6E8A-4147-A177-3AD203B41FA5}">
                      <a16:colId xmlns:a16="http://schemas.microsoft.com/office/drawing/2014/main" val="380902293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568938616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269521867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1259777283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3551750246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187292462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216420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Booster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Replacement Cavity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4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5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9279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81456"/>
              </p:ext>
            </p:extLst>
          </p:nvPr>
        </p:nvGraphicFramePr>
        <p:xfrm>
          <a:off x="2138518" y="3016469"/>
          <a:ext cx="594797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157">
                  <a:extLst>
                    <a:ext uri="{9D8B030D-6E8A-4147-A177-3AD203B41FA5}">
                      <a16:colId xmlns:a16="http://schemas.microsoft.com/office/drawing/2014/main" val="380902293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568938616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269521867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1259777283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3551750246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1872924624"/>
                    </a:ext>
                  </a:extLst>
                </a:gridCol>
                <a:gridCol w="747970">
                  <a:extLst>
                    <a:ext uri="{9D8B030D-6E8A-4147-A177-3AD203B41FA5}">
                      <a16:colId xmlns:a16="http://schemas.microsoft.com/office/drawing/2014/main" val="216420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Booster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Replacement Cavity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4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5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Adjusted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92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116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vs Current Booster Cavities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85031"/>
              </p:ext>
            </p:extLst>
          </p:nvPr>
        </p:nvGraphicFramePr>
        <p:xfrm>
          <a:off x="1327354" y="1850924"/>
          <a:ext cx="6769510" cy="308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95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575164035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759060206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4280940859"/>
                    </a:ext>
                  </a:extLst>
                </a:gridCol>
              </a:tblGrid>
              <a:tr h="56872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Replacement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Adjusted 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116364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E[mJ]-60kV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243.80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98.32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283.53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104.93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5591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R/Q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26.80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1273231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05961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Eav [mJ]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171.06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194.23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7170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Ecycle</a:t>
                      </a:r>
                      <a:r>
                        <a:rPr lang="en-US" sz="1600" u="none" strike="noStrike" dirty="0">
                          <a:effectLst/>
                        </a:rPr>
                        <a:t> [</a:t>
                      </a:r>
                      <a:r>
                        <a:rPr lang="en-US" sz="1600" u="none" strike="noStrike" dirty="0" err="1">
                          <a:effectLst/>
                        </a:rPr>
                        <a:t>mJ</a:t>
                      </a:r>
                      <a:r>
                        <a:rPr lang="en-US" sz="1600" u="none" strike="noStrike" dirty="0">
                          <a:effectLst/>
                        </a:rPr>
                        <a:t>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118.03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134.02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36387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52064" y="6413991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R/Q=V^2/(2wU)</a:t>
            </a:r>
          </a:p>
        </p:txBody>
      </p:sp>
    </p:spTree>
    <p:extLst>
      <p:ext uri="{BB962C8B-B14F-4D97-AF65-F5344CB8AC3E}">
        <p14:creationId xmlns:p14="http://schemas.microsoft.com/office/powerpoint/2010/main" val="3448253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2449" y="990154"/>
          <a:ext cx="8524814" cy="5093594"/>
        </p:xfrm>
        <a:graphic>
          <a:graphicData uri="http://schemas.openxmlformats.org/drawingml/2006/table">
            <a:tbl>
              <a:tblPr/>
              <a:tblGrid>
                <a:gridCol w="362517">
                  <a:extLst>
                    <a:ext uri="{9D8B030D-6E8A-4147-A177-3AD203B41FA5}">
                      <a16:colId xmlns:a16="http://schemas.microsoft.com/office/drawing/2014/main" val="1684164503"/>
                    </a:ext>
                  </a:extLst>
                </a:gridCol>
                <a:gridCol w="362517">
                  <a:extLst>
                    <a:ext uri="{9D8B030D-6E8A-4147-A177-3AD203B41FA5}">
                      <a16:colId xmlns:a16="http://schemas.microsoft.com/office/drawing/2014/main" val="2868563823"/>
                    </a:ext>
                  </a:extLst>
                </a:gridCol>
                <a:gridCol w="628740">
                  <a:extLst>
                    <a:ext uri="{9D8B030D-6E8A-4147-A177-3AD203B41FA5}">
                      <a16:colId xmlns:a16="http://schemas.microsoft.com/office/drawing/2014/main" val="1552756829"/>
                    </a:ext>
                  </a:extLst>
                </a:gridCol>
                <a:gridCol w="702377">
                  <a:extLst>
                    <a:ext uri="{9D8B030D-6E8A-4147-A177-3AD203B41FA5}">
                      <a16:colId xmlns:a16="http://schemas.microsoft.com/office/drawing/2014/main" val="913468821"/>
                    </a:ext>
                  </a:extLst>
                </a:gridCol>
                <a:gridCol w="362517">
                  <a:extLst>
                    <a:ext uri="{9D8B030D-6E8A-4147-A177-3AD203B41FA5}">
                      <a16:colId xmlns:a16="http://schemas.microsoft.com/office/drawing/2014/main" val="947254659"/>
                    </a:ext>
                  </a:extLst>
                </a:gridCol>
                <a:gridCol w="362517">
                  <a:extLst>
                    <a:ext uri="{9D8B030D-6E8A-4147-A177-3AD203B41FA5}">
                      <a16:colId xmlns:a16="http://schemas.microsoft.com/office/drawing/2014/main" val="2817219874"/>
                    </a:ext>
                  </a:extLst>
                </a:gridCol>
                <a:gridCol w="430489">
                  <a:extLst>
                    <a:ext uri="{9D8B030D-6E8A-4147-A177-3AD203B41FA5}">
                      <a16:colId xmlns:a16="http://schemas.microsoft.com/office/drawing/2014/main" val="172917528"/>
                    </a:ext>
                  </a:extLst>
                </a:gridCol>
                <a:gridCol w="628740">
                  <a:extLst>
                    <a:ext uri="{9D8B030D-6E8A-4147-A177-3AD203B41FA5}">
                      <a16:colId xmlns:a16="http://schemas.microsoft.com/office/drawing/2014/main" val="248787486"/>
                    </a:ext>
                  </a:extLst>
                </a:gridCol>
                <a:gridCol w="619300">
                  <a:extLst>
                    <a:ext uri="{9D8B030D-6E8A-4147-A177-3AD203B41FA5}">
                      <a16:colId xmlns:a16="http://schemas.microsoft.com/office/drawing/2014/main" val="1569813969"/>
                    </a:ext>
                  </a:extLst>
                </a:gridCol>
                <a:gridCol w="362517">
                  <a:extLst>
                    <a:ext uri="{9D8B030D-6E8A-4147-A177-3AD203B41FA5}">
                      <a16:colId xmlns:a16="http://schemas.microsoft.com/office/drawing/2014/main" val="3349890097"/>
                    </a:ext>
                  </a:extLst>
                </a:gridCol>
                <a:gridCol w="702377">
                  <a:extLst>
                    <a:ext uri="{9D8B030D-6E8A-4147-A177-3AD203B41FA5}">
                      <a16:colId xmlns:a16="http://schemas.microsoft.com/office/drawing/2014/main" val="3285095989"/>
                    </a:ext>
                  </a:extLst>
                </a:gridCol>
                <a:gridCol w="928950">
                  <a:extLst>
                    <a:ext uri="{9D8B030D-6E8A-4147-A177-3AD203B41FA5}">
                      <a16:colId xmlns:a16="http://schemas.microsoft.com/office/drawing/2014/main" val="1007095926"/>
                    </a:ext>
                  </a:extLst>
                </a:gridCol>
                <a:gridCol w="966712">
                  <a:extLst>
                    <a:ext uri="{9D8B030D-6E8A-4147-A177-3AD203B41FA5}">
                      <a16:colId xmlns:a16="http://schemas.microsoft.com/office/drawing/2014/main" val="1675836614"/>
                    </a:ext>
                  </a:extLst>
                </a:gridCol>
                <a:gridCol w="742027">
                  <a:extLst>
                    <a:ext uri="{9D8B030D-6E8A-4147-A177-3AD203B41FA5}">
                      <a16:colId xmlns:a16="http://schemas.microsoft.com/office/drawing/2014/main" val="67873332"/>
                    </a:ext>
                  </a:extLst>
                </a:gridCol>
                <a:gridCol w="362517">
                  <a:extLst>
                    <a:ext uri="{9D8B030D-6E8A-4147-A177-3AD203B41FA5}">
                      <a16:colId xmlns:a16="http://schemas.microsoft.com/office/drawing/2014/main" val="3547337165"/>
                    </a:ext>
                  </a:extLst>
                </a:gridCol>
              </a:tblGrid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[ms]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[MHz]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[mJ]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[kV]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R/Q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 Losses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 Losses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[mJ] 60kV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 Losses for 60 kV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 Losses forr 60kV 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Ploss-60kV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49644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9197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445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115.840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3212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23630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81035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2010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67.059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67735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6344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60.179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54633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54.395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8962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45883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79.261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37061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35193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67540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82.272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38.840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33407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16737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83.362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36.640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208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83.804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35.762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479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97313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5765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04321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4672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09582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18463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2718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8577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5971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5257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22161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0515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0370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7927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03830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28854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68222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09178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85.155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24758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4802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1268.43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1741.16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23966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 (CW)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7235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 (15 Hz)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3538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01237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54.395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6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39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Replacement 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38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3554" y="990154"/>
          <a:ext cx="8562604" cy="5093594"/>
        </p:xfrm>
        <a:graphic>
          <a:graphicData uri="http://schemas.openxmlformats.org/drawingml/2006/table">
            <a:tbl>
              <a:tblPr/>
              <a:tblGrid>
                <a:gridCol w="362518">
                  <a:extLst>
                    <a:ext uri="{9D8B030D-6E8A-4147-A177-3AD203B41FA5}">
                      <a16:colId xmlns:a16="http://schemas.microsoft.com/office/drawing/2014/main" val="139045683"/>
                    </a:ext>
                  </a:extLst>
                </a:gridCol>
                <a:gridCol w="362518">
                  <a:extLst>
                    <a:ext uri="{9D8B030D-6E8A-4147-A177-3AD203B41FA5}">
                      <a16:colId xmlns:a16="http://schemas.microsoft.com/office/drawing/2014/main" val="3354645555"/>
                    </a:ext>
                  </a:extLst>
                </a:gridCol>
                <a:gridCol w="628743">
                  <a:extLst>
                    <a:ext uri="{9D8B030D-6E8A-4147-A177-3AD203B41FA5}">
                      <a16:colId xmlns:a16="http://schemas.microsoft.com/office/drawing/2014/main" val="838436301"/>
                    </a:ext>
                  </a:extLst>
                </a:gridCol>
                <a:gridCol w="702379">
                  <a:extLst>
                    <a:ext uri="{9D8B030D-6E8A-4147-A177-3AD203B41FA5}">
                      <a16:colId xmlns:a16="http://schemas.microsoft.com/office/drawing/2014/main" val="856880190"/>
                    </a:ext>
                  </a:extLst>
                </a:gridCol>
                <a:gridCol w="362518">
                  <a:extLst>
                    <a:ext uri="{9D8B030D-6E8A-4147-A177-3AD203B41FA5}">
                      <a16:colId xmlns:a16="http://schemas.microsoft.com/office/drawing/2014/main" val="842083203"/>
                    </a:ext>
                  </a:extLst>
                </a:gridCol>
                <a:gridCol w="362518">
                  <a:extLst>
                    <a:ext uri="{9D8B030D-6E8A-4147-A177-3AD203B41FA5}">
                      <a16:colId xmlns:a16="http://schemas.microsoft.com/office/drawing/2014/main" val="1265918731"/>
                    </a:ext>
                  </a:extLst>
                </a:gridCol>
                <a:gridCol w="430490">
                  <a:extLst>
                    <a:ext uri="{9D8B030D-6E8A-4147-A177-3AD203B41FA5}">
                      <a16:colId xmlns:a16="http://schemas.microsoft.com/office/drawing/2014/main" val="3378569031"/>
                    </a:ext>
                  </a:extLst>
                </a:gridCol>
                <a:gridCol w="628743">
                  <a:extLst>
                    <a:ext uri="{9D8B030D-6E8A-4147-A177-3AD203B41FA5}">
                      <a16:colId xmlns:a16="http://schemas.microsoft.com/office/drawing/2014/main" val="2041803560"/>
                    </a:ext>
                  </a:extLst>
                </a:gridCol>
                <a:gridCol w="717484">
                  <a:extLst>
                    <a:ext uri="{9D8B030D-6E8A-4147-A177-3AD203B41FA5}">
                      <a16:colId xmlns:a16="http://schemas.microsoft.com/office/drawing/2014/main" val="1104429606"/>
                    </a:ext>
                  </a:extLst>
                </a:gridCol>
                <a:gridCol w="362518">
                  <a:extLst>
                    <a:ext uri="{9D8B030D-6E8A-4147-A177-3AD203B41FA5}">
                      <a16:colId xmlns:a16="http://schemas.microsoft.com/office/drawing/2014/main" val="2109261479"/>
                    </a:ext>
                  </a:extLst>
                </a:gridCol>
                <a:gridCol w="641959">
                  <a:extLst>
                    <a:ext uri="{9D8B030D-6E8A-4147-A177-3AD203B41FA5}">
                      <a16:colId xmlns:a16="http://schemas.microsoft.com/office/drawing/2014/main" val="3296576544"/>
                    </a:ext>
                  </a:extLst>
                </a:gridCol>
                <a:gridCol w="928953">
                  <a:extLst>
                    <a:ext uri="{9D8B030D-6E8A-4147-A177-3AD203B41FA5}">
                      <a16:colId xmlns:a16="http://schemas.microsoft.com/office/drawing/2014/main" val="83294772"/>
                    </a:ext>
                  </a:extLst>
                </a:gridCol>
                <a:gridCol w="966715">
                  <a:extLst>
                    <a:ext uri="{9D8B030D-6E8A-4147-A177-3AD203B41FA5}">
                      <a16:colId xmlns:a16="http://schemas.microsoft.com/office/drawing/2014/main" val="1583851001"/>
                    </a:ext>
                  </a:extLst>
                </a:gridCol>
                <a:gridCol w="742030">
                  <a:extLst>
                    <a:ext uri="{9D8B030D-6E8A-4147-A177-3AD203B41FA5}">
                      <a16:colId xmlns:a16="http://schemas.microsoft.com/office/drawing/2014/main" val="3879309988"/>
                    </a:ext>
                  </a:extLst>
                </a:gridCol>
                <a:gridCol w="362518">
                  <a:extLst>
                    <a:ext uri="{9D8B030D-6E8A-4147-A177-3AD203B41FA5}">
                      <a16:colId xmlns:a16="http://schemas.microsoft.com/office/drawing/2014/main" val="341615151"/>
                    </a:ext>
                  </a:extLst>
                </a:gridCol>
              </a:tblGrid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[ms]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[MHz]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[mJ]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[kV]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R/Q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 Losses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 Losses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[mJ] 60kV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 Losses for 60 kV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 Losses forr 60kV 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Ploss-60kV [kW]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82280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5074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283.5443592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60760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207.62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271.9522849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59654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193.46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253.2159472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34209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55.597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174.444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229.5396759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60546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152.832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204.6422837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46621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62.293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182.8445357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35985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163.5750369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58706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150.1424565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617723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139.7311463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604631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132.7088828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4004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125.3222761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2386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76.568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121.0224312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58130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77.473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118.2115012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15687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78.301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115.7246464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64802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79.047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113.5506685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78673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112.2066664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31496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79.995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110.8752965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5263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24.864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110.3477241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9961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80.282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49.404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110.0839776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27624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108.7766286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0964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108.7766286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3211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80.763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108.7766286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62863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107.9969711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6269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107.9969711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45908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107.9969711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37569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107.9969711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56912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998813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33956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47307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6473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445748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605669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2942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107427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4772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107.4792014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72783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45874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2337.46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515.80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2853.26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055970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 (CW)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81.52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207212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Ploss (15 Hz)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04335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61243"/>
                  </a:ext>
                </a:extLst>
              </a:tr>
              <a:tr h="113362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197.087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70.093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</a:t>
                      </a:r>
                    </a:p>
                  </a:txBody>
                  <a:tcPr marL="5668" marR="5668" marT="5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3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11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661" t="13514" r="36777" b="5128"/>
          <a:stretch/>
        </p:blipFill>
        <p:spPr>
          <a:xfrm>
            <a:off x="4677890" y="489001"/>
            <a:ext cx="3544245" cy="5837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421" t="12974" r="34710" b="4895"/>
          <a:stretch/>
        </p:blipFill>
        <p:spPr>
          <a:xfrm>
            <a:off x="1018381" y="332255"/>
            <a:ext cx="3546475" cy="59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Preliminary Design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57" y="1650355"/>
            <a:ext cx="6399981" cy="3773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2325" y="3626792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3275" y="3075285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2550" y="3306117"/>
            <a:ext cx="0" cy="1133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782" y="364202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8.5”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8171" y="5564777"/>
            <a:ext cx="541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Meeting first goal (37.8 MHz to 52.9 MHz)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909"/>
          <a:stretch/>
        </p:blipFill>
        <p:spPr>
          <a:xfrm>
            <a:off x="4412241" y="1229590"/>
            <a:ext cx="4488872" cy="4397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3802"/>
          <a:stretch/>
        </p:blipFill>
        <p:spPr>
          <a:xfrm>
            <a:off x="318422" y="1229590"/>
            <a:ext cx="4246434" cy="42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6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04"/>
          <a:stretch/>
        </p:blipFill>
        <p:spPr>
          <a:xfrm>
            <a:off x="525757" y="1466063"/>
            <a:ext cx="3408877" cy="38950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9835"/>
          <a:stretch/>
        </p:blipFill>
        <p:spPr>
          <a:xfrm>
            <a:off x="5224326" y="1292252"/>
            <a:ext cx="3208812" cy="42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50" y="219154"/>
            <a:ext cx="7201343" cy="611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438"/>
          <a:stretch/>
        </p:blipFill>
        <p:spPr>
          <a:xfrm>
            <a:off x="887263" y="219154"/>
            <a:ext cx="2781136" cy="62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7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Alumina Loss Tangent from 0.0004 to 0.0001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95"/>
          <a:stretch/>
        </p:blipFill>
        <p:spPr>
          <a:xfrm>
            <a:off x="4564856" y="909136"/>
            <a:ext cx="4463919" cy="489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530" r="7479"/>
          <a:stretch/>
        </p:blipFill>
        <p:spPr>
          <a:xfrm>
            <a:off x="347623" y="1002643"/>
            <a:ext cx="4344811" cy="4806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312" y="879313"/>
            <a:ext cx="197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Cavity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099" y="879312"/>
            <a:ext cx="265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Replacement Cavity</a:t>
            </a:r>
          </a:p>
        </p:txBody>
      </p:sp>
    </p:spTree>
    <p:extLst>
      <p:ext uri="{BB962C8B-B14F-4D97-AF65-F5344CB8AC3E}">
        <p14:creationId xmlns:p14="http://schemas.microsoft.com/office/powerpoint/2010/main" val="3541651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Alumina Loss Tangent from 0.0004 to 0.0001 Cont.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121"/>
          <a:stretch/>
        </p:blipFill>
        <p:spPr>
          <a:xfrm>
            <a:off x="4353871" y="1463320"/>
            <a:ext cx="4643183" cy="4854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8787" r="7467"/>
          <a:stretch/>
        </p:blipFill>
        <p:spPr>
          <a:xfrm>
            <a:off x="228600" y="1530806"/>
            <a:ext cx="4125271" cy="4795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312" y="837095"/>
            <a:ext cx="197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Cavity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099" y="879312"/>
            <a:ext cx="265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Replacement Cavity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55" y="1232487"/>
            <a:ext cx="3963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Convective Cooling Boundaries</a:t>
            </a:r>
          </a:p>
        </p:txBody>
      </p:sp>
    </p:spTree>
    <p:extLst>
      <p:ext uri="{BB962C8B-B14F-4D97-AF65-F5344CB8AC3E}">
        <p14:creationId xmlns:p14="http://schemas.microsoft.com/office/powerpoint/2010/main" val="2469560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Stresses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455948"/>
            <a:ext cx="4146917" cy="4768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312" y="837095"/>
            <a:ext cx="197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 Cavity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7099" y="879312"/>
            <a:ext cx="265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Replacement Cavity</a:t>
            </a:r>
          </a:p>
        </p:txBody>
      </p:sp>
    </p:spTree>
    <p:extLst>
      <p:ext uri="{BB962C8B-B14F-4D97-AF65-F5344CB8AC3E}">
        <p14:creationId xmlns:p14="http://schemas.microsoft.com/office/powerpoint/2010/main" val="3394831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Cavity with 84 MHz Damper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775" y="1003983"/>
            <a:ext cx="6035563" cy="35847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46</a:t>
            </a:fld>
            <a:endParaRPr lang="en-US" altLang="en-US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062"/>
              </p:ext>
            </p:extLst>
          </p:nvPr>
        </p:nvGraphicFramePr>
        <p:xfrm>
          <a:off x="2242241" y="4528589"/>
          <a:ext cx="5193872" cy="151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02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587935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587935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</a:tblGrid>
              <a:tr h="56872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Without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With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84.354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84.362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Rsh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[k</a:t>
                      </a:r>
                      <a:r>
                        <a:rPr lang="el-G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75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12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HOM Damper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84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Dampers (quarter symmetry)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47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356296"/>
              </p:ext>
            </p:extLst>
          </p:nvPr>
        </p:nvGraphicFramePr>
        <p:xfrm>
          <a:off x="1486051" y="1660737"/>
          <a:ext cx="5689987" cy="119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95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575164035"/>
                    </a:ext>
                  </a:extLst>
                </a:gridCol>
                <a:gridCol w="1079523">
                  <a:extLst>
                    <a:ext uri="{9D8B030D-6E8A-4147-A177-3AD203B41FA5}">
                      <a16:colId xmlns:a16="http://schemas.microsoft.com/office/drawing/2014/main" val="759060206"/>
                    </a:ext>
                  </a:extLst>
                </a:gridCol>
              </a:tblGrid>
              <a:tr h="56872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Replacement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37.7</a:t>
                      </a:r>
                      <a:r>
                        <a:rPr lang="en-US" sz="1600" u="none" strike="noStrike" dirty="0">
                          <a:effectLst/>
                          <a:sym typeface="Wingdings" panose="05000000000000000000" pitchFamily="2" charset="2"/>
                        </a:rPr>
                        <a:t>37.3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52.9</a:t>
                      </a:r>
                      <a:r>
                        <a:rPr lang="en-US" sz="1600" u="none" strike="noStrike" dirty="0">
                          <a:effectLst/>
                          <a:sym typeface="Wingdings" panose="05000000000000000000" pitchFamily="2" charset="2"/>
                        </a:rPr>
                        <a:t>52.4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37.7</a:t>
                      </a:r>
                      <a:r>
                        <a:rPr lang="en-US" sz="1600" u="none" strike="noStrike" dirty="0">
                          <a:effectLst/>
                          <a:sym typeface="Wingdings" panose="05000000000000000000" pitchFamily="2" charset="2"/>
                        </a:rPr>
                        <a:t>37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53.2</a:t>
                      </a:r>
                      <a:r>
                        <a:rPr lang="en-US" sz="1600" u="none" strike="noStrike" dirty="0">
                          <a:effectLst/>
                          <a:sym typeface="Wingdings" panose="05000000000000000000" pitchFamily="2" charset="2"/>
                        </a:rPr>
                        <a:t>52.1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689391"/>
              </p:ext>
            </p:extLst>
          </p:nvPr>
        </p:nvGraphicFramePr>
        <p:xfrm>
          <a:off x="942476" y="3702801"/>
          <a:ext cx="7427172" cy="119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970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125692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035617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  <a:gridCol w="1007387">
                  <a:extLst>
                    <a:ext uri="{9D8B030D-6E8A-4147-A177-3AD203B41FA5}">
                      <a16:colId xmlns:a16="http://schemas.microsoft.com/office/drawing/2014/main" val="3903083447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575164035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759060206"/>
                    </a:ext>
                  </a:extLst>
                </a:gridCol>
                <a:gridCol w="1021502">
                  <a:extLst>
                    <a:ext uri="{9D8B030D-6E8A-4147-A177-3AD203B41FA5}">
                      <a16:colId xmlns:a16="http://schemas.microsoft.com/office/drawing/2014/main" val="4280940859"/>
                    </a:ext>
                  </a:extLst>
                </a:gridCol>
              </a:tblGrid>
              <a:tr h="56872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Replacement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mu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6.6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Freq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37.7</a:t>
                      </a:r>
                      <a:r>
                        <a:rPr lang="en-US" sz="1600" u="none" strike="noStrike" dirty="0">
                          <a:effectLst/>
                          <a:latin typeface="+mj-lt"/>
                          <a:sym typeface="Wingdings" panose="05000000000000000000" pitchFamily="2" charset="2"/>
                        </a:rPr>
                        <a:t>37.2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52.9</a:t>
                      </a:r>
                      <a:r>
                        <a:rPr lang="en-US" sz="1600" u="none" strike="noStrike" dirty="0">
                          <a:effectLst/>
                          <a:latin typeface="+mj-lt"/>
                          <a:sym typeface="Wingdings" panose="05000000000000000000" pitchFamily="2" charset="2"/>
                        </a:rPr>
                        <a:t>52.2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37.7</a:t>
                      </a:r>
                      <a:r>
                        <a:rPr lang="en-US" sz="1600" u="none" strike="noStrike" dirty="0">
                          <a:effectLst/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53.2</a:t>
                      </a:r>
                      <a:r>
                        <a:rPr lang="en-US" sz="1600" u="none" strike="noStrike" dirty="0">
                          <a:effectLst/>
                          <a:latin typeface="+mj-lt"/>
                          <a:sym typeface="Wingdings" panose="05000000000000000000" pitchFamily="2" charset="2"/>
                        </a:rPr>
                        <a:t>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586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Replacement Cavity with 84 MHz Damper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48</a:t>
            </a:fld>
            <a:endParaRPr lang="en-US" altLang="en-US"/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93234"/>
              </p:ext>
            </p:extLst>
          </p:nvPr>
        </p:nvGraphicFramePr>
        <p:xfrm>
          <a:off x="172418" y="986790"/>
          <a:ext cx="8799164" cy="334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964">
                  <a:extLst>
                    <a:ext uri="{9D8B030D-6E8A-4147-A177-3AD203B41FA5}">
                      <a16:colId xmlns:a16="http://schemas.microsoft.com/office/drawing/2014/main" val="1890780872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2601867804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1750612657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575164035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759060206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2606453831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845177794"/>
                    </a:ext>
                  </a:extLst>
                </a:gridCol>
              </a:tblGrid>
              <a:tr h="67965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Current Booster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Replacement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774118"/>
                  </a:ext>
                </a:extLst>
              </a:tr>
              <a:tr h="88558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w/o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w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w/o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w Damper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Damper moved by +10 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Damper trimmed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6317060"/>
                  </a:ext>
                </a:extLst>
              </a:tr>
              <a:tr h="681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Freq [MHz]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53.226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52.546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52.770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511371"/>
                  </a:ext>
                </a:extLst>
              </a:tr>
              <a:tr h="72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Freq (HOM1) [MHz]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84.354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84.362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84.855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84.224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84.620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9246690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Rsh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[k</a:t>
                      </a:r>
                      <a:r>
                        <a:rPr lang="el-G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Ω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75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877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</a:t>
            </a:r>
            <a:r>
              <a:rPr lang="en-US" dirty="0" err="1"/>
              <a:t>Meas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with no bias</a:t>
            </a:r>
          </a:p>
          <a:p>
            <a:r>
              <a:rPr lang="en-US" dirty="0" err="1"/>
              <a:t>Tertode</a:t>
            </a:r>
            <a:r>
              <a:rPr lang="en-US" dirty="0"/>
              <a:t> port was matched with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78" y="2227426"/>
            <a:ext cx="5429250" cy="469582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240602" y="3305883"/>
            <a:ext cx="254832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5622" y="2444347"/>
            <a:ext cx="1733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Cavity Frequency</a:t>
            </a: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>
            <a:off x="1409546" y="3126001"/>
            <a:ext cx="831056" cy="505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20518" y="1784463"/>
            <a:ext cx="37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S21 Gap Probe to Gap Probe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232196" y="2683238"/>
            <a:ext cx="743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3724158" y="2500563"/>
            <a:ext cx="508038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40233" y="2321638"/>
            <a:ext cx="165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84 MHz Large HOM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2674288" y="3006339"/>
            <a:ext cx="254832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34890" y="2577070"/>
            <a:ext cx="173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2nd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18679" y="5894098"/>
            <a:ext cx="2896177" cy="646331"/>
          </a:xfrm>
          <a:prstGeom prst="rect">
            <a:avLst/>
          </a:prstGeom>
          <a:solidFill>
            <a:srgbClr val="FFFAE7"/>
          </a:solidFill>
        </p:spPr>
        <p:txBody>
          <a:bodyPr wrap="none">
            <a:spAutoFit/>
          </a:bodyPr>
          <a:lstStyle/>
          <a:p>
            <a:r>
              <a:rPr lang="en-US" sz="1800" dirty="0"/>
              <a:t>Green: 84 MHz Port is open</a:t>
            </a:r>
          </a:p>
          <a:p>
            <a:r>
              <a:rPr lang="en-US" sz="1800" dirty="0"/>
              <a:t>Red: 84 MHz Port is matched</a:t>
            </a:r>
          </a:p>
        </p:txBody>
      </p:sp>
    </p:spTree>
    <p:extLst>
      <p:ext uri="{BB962C8B-B14F-4D97-AF65-F5344CB8AC3E}">
        <p14:creationId xmlns:p14="http://schemas.microsoft.com/office/powerpoint/2010/main" val="413504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at 37.8 MHz (60 kV)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20" y="1229590"/>
            <a:ext cx="6079703" cy="4658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849"/>
          <a:stretch/>
        </p:blipFill>
        <p:spPr>
          <a:xfrm>
            <a:off x="457200" y="1293946"/>
            <a:ext cx="4751172" cy="4781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0759" y="998853"/>
            <a:ext cx="97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MV/m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2416" y="1151253"/>
            <a:ext cx="97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MV/m</a:t>
            </a:r>
          </a:p>
        </p:txBody>
      </p:sp>
    </p:spTree>
    <p:extLst>
      <p:ext uri="{BB962C8B-B14F-4D97-AF65-F5344CB8AC3E}">
        <p14:creationId xmlns:p14="http://schemas.microsoft.com/office/powerpoint/2010/main" val="2701427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</a:t>
            </a:r>
            <a:r>
              <a:rPr lang="en-US" dirty="0" err="1"/>
              <a:t>Meas</a:t>
            </a:r>
            <a:r>
              <a:rPr lang="en-US" dirty="0"/>
              <a:t> Cont.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569" y="1198563"/>
            <a:ext cx="5362575" cy="46767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992517" y="729551"/>
            <a:ext cx="514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S21 Gap Probe (US) to 84 MHz Port (DS)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02413" y="1361581"/>
            <a:ext cx="743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: Rounded Corners 9"/>
          <p:cNvSpPr/>
          <p:nvPr/>
        </p:nvSpPr>
        <p:spPr>
          <a:xfrm>
            <a:off x="3394375" y="1178906"/>
            <a:ext cx="508038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6377" y="1176475"/>
            <a:ext cx="165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84 MHz Large HOM, Q=185</a:t>
            </a:r>
          </a:p>
        </p:txBody>
      </p:sp>
    </p:spTree>
    <p:extLst>
      <p:ext uri="{BB962C8B-B14F-4D97-AF65-F5344CB8AC3E}">
        <p14:creationId xmlns:p14="http://schemas.microsoft.com/office/powerpoint/2010/main" val="752882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</a:t>
            </a:r>
            <a:r>
              <a:rPr lang="en-US" dirty="0" err="1"/>
              <a:t>Meas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241213" cy="4987867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Q-undamped (84 MHz) ~2700</a:t>
            </a:r>
          </a:p>
          <a:p>
            <a:r>
              <a:rPr lang="en-US" dirty="0">
                <a:solidFill>
                  <a:srgbClr val="C00000"/>
                </a:solidFill>
              </a:rPr>
              <a:t>Q-damped (84 MHz)~115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Simulated Q0 (84 MHz)=75000</a:t>
            </a:r>
          </a:p>
          <a:p>
            <a:r>
              <a:rPr lang="en-US" dirty="0">
                <a:solidFill>
                  <a:srgbClr val="C00000"/>
                </a:solidFill>
              </a:rPr>
              <a:t>Simulated Q-damped (84 MHz) =116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29590"/>
            <a:ext cx="5410200" cy="4676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571228" y="1435849"/>
            <a:ext cx="743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/>
          <p:cNvSpPr/>
          <p:nvPr/>
        </p:nvSpPr>
        <p:spPr>
          <a:xfrm>
            <a:off x="5032675" y="1229590"/>
            <a:ext cx="508038" cy="652072"/>
          </a:xfrm>
          <a:prstGeom prst="roundRect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4983" y="1081906"/>
            <a:ext cx="165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84 MHz Large HOM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548" y="745403"/>
            <a:ext cx="465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S21 Gap Probe (US) to 165 Port (DS)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210" y="4867702"/>
            <a:ext cx="2896177" cy="646331"/>
          </a:xfrm>
          <a:prstGeom prst="rect">
            <a:avLst/>
          </a:prstGeom>
          <a:solidFill>
            <a:srgbClr val="FFFAE7"/>
          </a:solidFill>
        </p:spPr>
        <p:txBody>
          <a:bodyPr wrap="none">
            <a:spAutoFit/>
          </a:bodyPr>
          <a:lstStyle/>
          <a:p>
            <a:r>
              <a:rPr lang="en-US" sz="1800" dirty="0"/>
              <a:t>Green: 84 MHz Port is open</a:t>
            </a:r>
          </a:p>
          <a:p>
            <a:r>
              <a:rPr lang="en-US" sz="1800" dirty="0"/>
              <a:t>Red: 84 MHz Port is matched</a:t>
            </a:r>
          </a:p>
        </p:txBody>
      </p:sp>
    </p:spTree>
    <p:extLst>
      <p:ext uri="{BB962C8B-B14F-4D97-AF65-F5344CB8AC3E}">
        <p14:creationId xmlns:p14="http://schemas.microsoft.com/office/powerpoint/2010/main" val="3497836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</a:t>
            </a:r>
            <a:r>
              <a:rPr lang="en-US" dirty="0" err="1"/>
              <a:t>Meas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2846861" cy="4987867"/>
          </a:xfrm>
        </p:spPr>
        <p:txBody>
          <a:bodyPr/>
          <a:lstStyle/>
          <a:p>
            <a:r>
              <a:rPr lang="en-US" dirty="0"/>
              <a:t>This mode doesn’t look dangerous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54" y="1165254"/>
            <a:ext cx="5400675" cy="474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28548" y="745403"/>
            <a:ext cx="465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S21 Gap Probe (US) to 165 Port (DS)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729" y="4884404"/>
            <a:ext cx="2695674" cy="584775"/>
          </a:xfrm>
          <a:prstGeom prst="rect">
            <a:avLst/>
          </a:prstGeom>
          <a:solidFill>
            <a:srgbClr val="FFFAE7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Green: 217 MHz Port is open</a:t>
            </a:r>
          </a:p>
          <a:p>
            <a:r>
              <a:rPr lang="en-US" sz="1600" dirty="0"/>
              <a:t>Red: 217 MHz Port is matched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48" y="3992300"/>
            <a:ext cx="1960072" cy="1694825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986730" y="3050498"/>
            <a:ext cx="595977" cy="80197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8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</a:t>
            </a:r>
            <a:r>
              <a:rPr lang="en-US" dirty="0" err="1"/>
              <a:t>Meas</a:t>
            </a:r>
            <a:r>
              <a:rPr lang="en-US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84 MHz is the most dangerous HOM with very large shunt impedance (in agreement with simulation)</a:t>
            </a:r>
          </a:p>
          <a:p>
            <a:r>
              <a:rPr lang="en-US" dirty="0"/>
              <a:t>Other two modes doesn’t look dangerous</a:t>
            </a:r>
          </a:p>
          <a:p>
            <a:r>
              <a:rPr lang="en-US" dirty="0"/>
              <a:t>217 MHz was noticed in </a:t>
            </a:r>
            <a:r>
              <a:rPr lang="en-US" dirty="0" err="1"/>
              <a:t>meas</a:t>
            </a:r>
            <a:r>
              <a:rPr lang="en-US" dirty="0"/>
              <a:t> but the 165 MHz was not observed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7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Blending Edges with 0.5” (60 kV)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89" y="1489165"/>
            <a:ext cx="5793811" cy="4439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731"/>
          <a:stretch/>
        </p:blipFill>
        <p:spPr>
          <a:xfrm>
            <a:off x="1397725" y="1322151"/>
            <a:ext cx="3580425" cy="47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1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Preliminary Design2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88" y="1341521"/>
            <a:ext cx="6652841" cy="373459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9/12/2017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8600" y="6515100"/>
            <a:ext cx="44767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937" y="3626792"/>
            <a:ext cx="151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3.25” Bore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3275" y="2844452"/>
            <a:ext cx="19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Steeper Taper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84233" y="2954982"/>
            <a:ext cx="0" cy="129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418" y="3420929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9.284”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981239"/>
            <a:ext cx="24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Longer Stem +0.5”</a:t>
            </a:r>
          </a:p>
        </p:txBody>
      </p:sp>
    </p:spTree>
    <p:extLst>
      <p:ext uri="{BB962C8B-B14F-4D97-AF65-F5344CB8AC3E}">
        <p14:creationId xmlns:p14="http://schemas.microsoft.com/office/powerpoint/2010/main" val="217292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Design2 Tuner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425480"/>
              </p:ext>
            </p:extLst>
          </p:nvPr>
        </p:nvGraphicFramePr>
        <p:xfrm>
          <a:off x="228599" y="1229590"/>
          <a:ext cx="867251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F1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F2 [MHz]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</a:t>
                      </a:r>
                      <a:r>
                        <a:rPr lang="en-US" baseline="0" dirty="0"/>
                        <a:t>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 </a:t>
                      </a:r>
                      <a:r>
                        <a:rPr lang="en-US" dirty="0" err="1"/>
                        <a:t>Stackpole</a:t>
                      </a:r>
                      <a:r>
                        <a:rPr lang="en-US" baseline="0" dirty="0"/>
                        <a:t> Out (replaced by copper)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3Tsh+11Sp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2Tsh+12Sp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1Tsh+13Sp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</a:t>
                      </a:r>
                      <a:r>
                        <a:rPr lang="en-US" dirty="0" err="1"/>
                        <a:t>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r>
                        <a:rPr lang="en-US" baseline="0" dirty="0"/>
                        <a:t> 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3Tsh+10SP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7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Design2 Max Field with 0.5” Rounding (60 kV)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9/12/2017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055"/>
            <a:ext cx="5252029" cy="4024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19"/>
          <a:stretch/>
        </p:blipFill>
        <p:spPr>
          <a:xfrm>
            <a:off x="5768411" y="1469075"/>
            <a:ext cx="3361302" cy="4135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450" y="1102407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SP 38.7 MHz with 60 kV </a:t>
            </a:r>
          </a:p>
        </p:txBody>
      </p:sp>
    </p:spTree>
    <p:extLst>
      <p:ext uri="{BB962C8B-B14F-4D97-AF65-F5344CB8AC3E}">
        <p14:creationId xmlns:p14="http://schemas.microsoft.com/office/powerpoint/2010/main" val="360792117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120469</TotalTime>
  <Words>3503</Words>
  <Application>Microsoft Office PowerPoint</Application>
  <PresentationFormat>On-screen Show (4:3)</PresentationFormat>
  <Paragraphs>2326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Geneva</vt:lpstr>
      <vt:lpstr>Helvetica</vt:lpstr>
      <vt:lpstr>Wingdings</vt:lpstr>
      <vt:lpstr>FNAL_TemplateMac_060514</vt:lpstr>
      <vt:lpstr>Fermilab: Footer Only</vt:lpstr>
      <vt:lpstr>Parallel-Biased Replacement Booster Cavity</vt:lpstr>
      <vt:lpstr>Large Bore Cavity Testing</vt:lpstr>
      <vt:lpstr>Trials for 3.25” Bore</vt:lpstr>
      <vt:lpstr>Preliminary Design</vt:lpstr>
      <vt:lpstr>Electric Field at 37.8 MHz (60 kV)</vt:lpstr>
      <vt:lpstr>After Blending Edges with 0.5” (60 kV)</vt:lpstr>
      <vt:lpstr>Preliminary Design2</vt:lpstr>
      <vt:lpstr>Preliminary Design2 Tuner Changes</vt:lpstr>
      <vt:lpstr>Preliminary Design2 Max Field with 0.5” Rounding (60 kV)</vt:lpstr>
      <vt:lpstr>Energy and Heeating</vt:lpstr>
      <vt:lpstr>Preliminary Design3</vt:lpstr>
      <vt:lpstr>Preliminary Design3 Tuner Changes</vt:lpstr>
      <vt:lpstr>Design3 3Tsh+10SP</vt:lpstr>
      <vt:lpstr>Near Flat Tuner</vt:lpstr>
      <vt:lpstr> Double Taper Tuner</vt:lpstr>
      <vt:lpstr>PowerPoint Presentation</vt:lpstr>
      <vt:lpstr>PowerPoint Presentation</vt:lpstr>
      <vt:lpstr>Shorter Cavity with Existing Tuner</vt:lpstr>
      <vt:lpstr>Decisions</vt:lpstr>
      <vt:lpstr>Preliminary Thermal Analysis</vt:lpstr>
      <vt:lpstr>Accurate Cycle Averaging for the Current Booster Cavity</vt:lpstr>
      <vt:lpstr>PowerPoint Presentation</vt:lpstr>
      <vt:lpstr>Replacement Cavity (60 kV)</vt:lpstr>
      <vt:lpstr>Booster Cavity (55 kV)</vt:lpstr>
      <vt:lpstr>PowerPoint Presentation</vt:lpstr>
      <vt:lpstr>PowerPoint Presentation</vt:lpstr>
      <vt:lpstr>Matched Mechanical Models</vt:lpstr>
      <vt:lpstr>PowerPoint Presentation</vt:lpstr>
      <vt:lpstr>PowerPoint Presentation</vt:lpstr>
      <vt:lpstr>Fine Tuning for Frequency Range with Taper</vt:lpstr>
      <vt:lpstr>R/Q Comparison</vt:lpstr>
      <vt:lpstr>PowerPoint Presentation</vt:lpstr>
      <vt:lpstr>PowerPoint Presentation</vt:lpstr>
      <vt:lpstr>After Adding the Tetrode</vt:lpstr>
      <vt:lpstr>Adjusting Loss Tangent to Adjust Q</vt:lpstr>
      <vt:lpstr>Replacement vs Current Booster Cavities</vt:lpstr>
      <vt:lpstr>Booster Cavity</vt:lpstr>
      <vt:lpstr>Booster Replacement Cavity</vt:lpstr>
      <vt:lpstr>PowerPoint Presentation</vt:lpstr>
      <vt:lpstr>PowerPoint Presentation</vt:lpstr>
      <vt:lpstr>PowerPoint Presentation</vt:lpstr>
      <vt:lpstr>PowerPoint Presentation</vt:lpstr>
      <vt:lpstr>Reduced Alumina Loss Tangent from 0.0004 to 0.0001</vt:lpstr>
      <vt:lpstr>Reduced Alumina Loss Tangent from 0.0004 to 0.0001 Cont.</vt:lpstr>
      <vt:lpstr>Ceramic Stresses</vt:lpstr>
      <vt:lpstr>Booster Cavity with 84 MHz Damper</vt:lpstr>
      <vt:lpstr>With HOM Damper</vt:lpstr>
      <vt:lpstr>Booster Replacement Cavity with 84 MHz Damper</vt:lpstr>
      <vt:lpstr>HOM Meas</vt:lpstr>
      <vt:lpstr>HOM Meas Cont.</vt:lpstr>
      <vt:lpstr>HOM Meas Cont.</vt:lpstr>
      <vt:lpstr>HOM Meas Cont.</vt:lpstr>
      <vt:lpstr>HOM Meas Cont.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Parallel-Biased Replacement Booster Cavity</dc:title>
  <dc:creator>Mohamed H. Hassan x8035 15647N</dc:creator>
  <cp:lastModifiedBy>Mohamed H. Hassan x8035 15647N</cp:lastModifiedBy>
  <cp:revision>111</cp:revision>
  <cp:lastPrinted>2014-01-20T19:40:21Z</cp:lastPrinted>
  <dcterms:created xsi:type="dcterms:W3CDTF">2016-11-02T21:20:10Z</dcterms:created>
  <dcterms:modified xsi:type="dcterms:W3CDTF">2017-09-12T15:04:17Z</dcterms:modified>
</cp:coreProperties>
</file>