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</p:sldMasterIdLst>
  <p:notesMasterIdLst>
    <p:notesMasterId r:id="rId9"/>
  </p:notesMasterIdLst>
  <p:handoutMasterIdLst>
    <p:handoutMasterId r:id="rId10"/>
  </p:handoutMasterIdLst>
  <p:sldIdLst>
    <p:sldId id="265" r:id="rId3"/>
    <p:sldId id="321" r:id="rId4"/>
    <p:sldId id="322" r:id="rId5"/>
    <p:sldId id="323" r:id="rId6"/>
    <p:sldId id="324" r:id="rId7"/>
    <p:sldId id="325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nnady Romanov x6766 12815N" initials="GRx1" lastIdx="1" clrIdx="0">
    <p:extLst>
      <p:ext uri="{19B8F6BF-5375-455C-9EA6-DF929625EA0E}">
        <p15:presenceInfo xmlns:p15="http://schemas.microsoft.com/office/powerpoint/2012/main" userId="S-1-5-21-1644491937-1202660629-839522115-9843" providerId="AD"/>
      </p:ext>
    </p:extLst>
  </p:cmAuthor>
  <p:cmAuthor id="2" name="Gennady Romanov x6766 12815N" initials="GRx1 [2]" lastIdx="0" clrIdx="1">
    <p:extLst>
      <p:ext uri="{19B8F6BF-5375-455C-9EA6-DF929625EA0E}">
        <p15:presenceInfo xmlns:p15="http://schemas.microsoft.com/office/powerpoint/2012/main" userId="Gennady Romanov x6766 12815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C5AD9"/>
    <a:srgbClr val="025DF0"/>
    <a:srgbClr val="E8D9F3"/>
    <a:srgbClr val="63666A"/>
    <a:srgbClr val="004C97"/>
    <a:srgbClr val="404040"/>
    <a:srgbClr val="505050"/>
    <a:srgbClr val="A7A8AA"/>
    <a:srgbClr val="0030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76" autoAdjust="0"/>
    <p:restoredTop sz="94682" autoAdjust="0"/>
  </p:normalViewPr>
  <p:slideViewPr>
    <p:cSldViewPr snapToGrid="0" snapToObjects="1">
      <p:cViewPr varScale="1">
        <p:scale>
          <a:sx n="113" d="100"/>
          <a:sy n="113" d="100"/>
        </p:scale>
        <p:origin x="1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https://fermicloud-my.sharepoint.com/personal/gromanov_services_fnal_gov/Documents/FirstGarnetMeas_20171107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https://fermicloud-my.sharepoint.com/personal/gromanov_services_fnal_gov/Documents/FirstGarnetMeas_20171107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https://fermicloud-my.sharepoint.com/personal/gromanov_services_fnal_gov/Documents/FirstGarnetMeas_2017110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b="1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 I_sol</a:t>
            </a:r>
            <a:endParaRPr lang="en-US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697222222222222"/>
          <c:y val="0.16952728659782579"/>
          <c:w val="0.78580555555555553"/>
          <c:h val="0.64583603520148214"/>
        </c:manualLayout>
      </c:layout>
      <c:scatterChart>
        <c:scatterStyle val="lineMarker"/>
        <c:varyColors val="0"/>
        <c:ser>
          <c:idx val="0"/>
          <c:order val="0"/>
          <c:tx>
            <c:v>Normal copper, fitted dH</c:v>
          </c:tx>
          <c:spPr>
            <a:ln w="19050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circle"/>
            <c:size val="7"/>
            <c:spPr>
              <a:solidFill>
                <a:srgbClr val="FF000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dH!$A$3:$A$10</c:f>
              <c:numCache>
                <c:formatCode>General</c:formatCode>
                <c:ptCount val="8"/>
                <c:pt idx="0">
                  <c:v>4.2</c:v>
                </c:pt>
                <c:pt idx="1">
                  <c:v>4.9000000000000004</c:v>
                </c:pt>
                <c:pt idx="2">
                  <c:v>5.03</c:v>
                </c:pt>
                <c:pt idx="3">
                  <c:v>6.03</c:v>
                </c:pt>
                <c:pt idx="4">
                  <c:v>7</c:v>
                </c:pt>
                <c:pt idx="5">
                  <c:v>8.56</c:v>
                </c:pt>
                <c:pt idx="6">
                  <c:v>10.9</c:v>
                </c:pt>
                <c:pt idx="7">
                  <c:v>20.32</c:v>
                </c:pt>
              </c:numCache>
            </c:numRef>
          </c:xVal>
          <c:yVal>
            <c:numRef>
              <c:f>dH!$E$3:$E$10</c:f>
              <c:numCache>
                <c:formatCode>General</c:formatCode>
                <c:ptCount val="8"/>
                <c:pt idx="0">
                  <c:v>226</c:v>
                </c:pt>
                <c:pt idx="1">
                  <c:v>929</c:v>
                </c:pt>
                <c:pt idx="2">
                  <c:v>1015</c:v>
                </c:pt>
                <c:pt idx="3">
                  <c:v>1591</c:v>
                </c:pt>
                <c:pt idx="4">
                  <c:v>1919</c:v>
                </c:pt>
                <c:pt idx="5">
                  <c:v>2218</c:v>
                </c:pt>
                <c:pt idx="6">
                  <c:v>2334</c:v>
                </c:pt>
                <c:pt idx="7">
                  <c:v>2279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2CC-4B86-8F0A-4EF8E8A5CA12}"/>
            </c:ext>
          </c:extLst>
        </c:ser>
        <c:ser>
          <c:idx val="1"/>
          <c:order val="1"/>
          <c:tx>
            <c:v>Experiment 20171027</c:v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xVal>
            <c:numRef>
              <c:f>dH!$F$4:$F$13</c:f>
              <c:numCache>
                <c:formatCode>General</c:formatCode>
                <c:ptCount val="10"/>
                <c:pt idx="0">
                  <c:v>4.9000000000000004</c:v>
                </c:pt>
                <c:pt idx="1">
                  <c:v>5.03</c:v>
                </c:pt>
                <c:pt idx="2">
                  <c:v>6.02</c:v>
                </c:pt>
                <c:pt idx="3">
                  <c:v>7</c:v>
                </c:pt>
                <c:pt idx="4">
                  <c:v>8.56</c:v>
                </c:pt>
                <c:pt idx="5">
                  <c:v>10.9</c:v>
                </c:pt>
                <c:pt idx="6">
                  <c:v>11.13</c:v>
                </c:pt>
                <c:pt idx="7">
                  <c:v>14.51</c:v>
                </c:pt>
                <c:pt idx="8">
                  <c:v>18.329999999999998</c:v>
                </c:pt>
                <c:pt idx="9">
                  <c:v>20.32</c:v>
                </c:pt>
              </c:numCache>
            </c:numRef>
          </c:xVal>
          <c:yVal>
            <c:numRef>
              <c:f>dH!$G$4:$G$13</c:f>
              <c:numCache>
                <c:formatCode>General</c:formatCode>
                <c:ptCount val="10"/>
                <c:pt idx="0">
                  <c:v>585</c:v>
                </c:pt>
                <c:pt idx="1">
                  <c:v>671</c:v>
                </c:pt>
                <c:pt idx="2">
                  <c:v>1200</c:v>
                </c:pt>
                <c:pt idx="3">
                  <c:v>1583</c:v>
                </c:pt>
                <c:pt idx="4">
                  <c:v>1870</c:v>
                </c:pt>
                <c:pt idx="5">
                  <c:v>2038</c:v>
                </c:pt>
                <c:pt idx="6">
                  <c:v>2050</c:v>
                </c:pt>
                <c:pt idx="7">
                  <c:v>2100</c:v>
                </c:pt>
                <c:pt idx="8">
                  <c:v>2091</c:v>
                </c:pt>
                <c:pt idx="9">
                  <c:v>2077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22CC-4B86-8F0A-4EF8E8A5CA12}"/>
            </c:ext>
          </c:extLst>
        </c:ser>
        <c:ser>
          <c:idx val="2"/>
          <c:order val="2"/>
          <c:tx>
            <c:v>Fitted copper, fitted dH, uniform H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rgbClr val="00B05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dH!$I$3:$I$11</c:f>
              <c:numCache>
                <c:formatCode>General</c:formatCode>
                <c:ptCount val="9"/>
                <c:pt idx="0">
                  <c:v>4.9989999999999997</c:v>
                </c:pt>
                <c:pt idx="1">
                  <c:v>5.2989999999999995</c:v>
                </c:pt>
                <c:pt idx="2">
                  <c:v>5.5990000000000002</c:v>
                </c:pt>
                <c:pt idx="3">
                  <c:v>6.6189999999999998</c:v>
                </c:pt>
                <c:pt idx="4">
                  <c:v>7.6443279999999998</c:v>
                </c:pt>
                <c:pt idx="5">
                  <c:v>8.9589999999999996</c:v>
                </c:pt>
                <c:pt idx="6">
                  <c:v>10.399000000000001</c:v>
                </c:pt>
                <c:pt idx="7">
                  <c:v>12.798999999999999</c:v>
                </c:pt>
                <c:pt idx="8">
                  <c:v>14.515000000000001</c:v>
                </c:pt>
              </c:numCache>
            </c:numRef>
          </c:xVal>
          <c:yVal>
            <c:numRef>
              <c:f>dH!$N$3:$N$11</c:f>
              <c:numCache>
                <c:formatCode>General</c:formatCode>
                <c:ptCount val="9"/>
                <c:pt idx="0">
                  <c:v>622</c:v>
                </c:pt>
                <c:pt idx="1">
                  <c:v>781</c:v>
                </c:pt>
                <c:pt idx="2">
                  <c:v>924</c:v>
                </c:pt>
                <c:pt idx="3">
                  <c:v>1416</c:v>
                </c:pt>
                <c:pt idx="4">
                  <c:v>1716</c:v>
                </c:pt>
                <c:pt idx="5">
                  <c:v>1934</c:v>
                </c:pt>
                <c:pt idx="6">
                  <c:v>2028</c:v>
                </c:pt>
                <c:pt idx="7">
                  <c:v>2097</c:v>
                </c:pt>
                <c:pt idx="8">
                  <c:v>2074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22CC-4B86-8F0A-4EF8E8A5CA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6580800"/>
        <c:axId val="486584736"/>
      </c:scatterChart>
      <c:valAx>
        <c:axId val="486580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I_sol,</a:t>
                </a:r>
                <a:r>
                  <a:rPr lang="en-US" sz="1400" b="1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</a:t>
                </a:r>
                <a:endParaRPr lang="en-US" sz="1400" b="1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.49719444444444444"/>
              <c:y val="0.8795847750865052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86584736"/>
        <c:crosses val="autoZero"/>
        <c:crossBetween val="midCat"/>
      </c:valAx>
      <c:valAx>
        <c:axId val="486584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</a:p>
            </c:rich>
          </c:tx>
          <c:layout>
            <c:manualLayout>
              <c:xMode val="edge"/>
              <c:yMode val="edge"/>
              <c:x val="1.6666666666666666E-2"/>
              <c:y val="0.4498963754098211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8658080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6616360454943131"/>
          <c:y val="0.58615850102070577"/>
          <c:w val="0.62953800913774671"/>
          <c:h val="0.215125012487625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7030A0"/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b="1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 I_sol</a:t>
            </a:r>
            <a:endParaRPr lang="en-US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197222222222223"/>
          <c:y val="0.1701159230096238"/>
          <c:w val="0.8146944444444445"/>
          <c:h val="0.66358778069407987"/>
        </c:manualLayout>
      </c:layout>
      <c:scatterChart>
        <c:scatterStyle val="smoothMarker"/>
        <c:varyColors val="0"/>
        <c:ser>
          <c:idx val="0"/>
          <c:order val="0"/>
          <c:tx>
            <c:v>Experiment 20171027</c:v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xVal>
            <c:numRef>
              <c:f>(dH!$F$4:$F$13,dH!$I$11)</c:f>
              <c:numCache>
                <c:formatCode>General</c:formatCode>
                <c:ptCount val="11"/>
                <c:pt idx="0">
                  <c:v>4.9000000000000004</c:v>
                </c:pt>
                <c:pt idx="1">
                  <c:v>5.03</c:v>
                </c:pt>
                <c:pt idx="2">
                  <c:v>6.02</c:v>
                </c:pt>
                <c:pt idx="3">
                  <c:v>7</c:v>
                </c:pt>
                <c:pt idx="4">
                  <c:v>8.56</c:v>
                </c:pt>
                <c:pt idx="5">
                  <c:v>10.9</c:v>
                </c:pt>
                <c:pt idx="6">
                  <c:v>11.13</c:v>
                </c:pt>
                <c:pt idx="7">
                  <c:v>14.51</c:v>
                </c:pt>
                <c:pt idx="8">
                  <c:v>18.329999999999998</c:v>
                </c:pt>
                <c:pt idx="9">
                  <c:v>20.32</c:v>
                </c:pt>
                <c:pt idx="10">
                  <c:v>14.515000000000001</c:v>
                </c:pt>
              </c:numCache>
            </c:numRef>
          </c:xVal>
          <c:yVal>
            <c:numRef>
              <c:f>dH!$H$4:$H$13</c:f>
              <c:numCache>
                <c:formatCode>General</c:formatCode>
                <c:ptCount val="10"/>
                <c:pt idx="0">
                  <c:v>70.984999999999999</c:v>
                </c:pt>
                <c:pt idx="1">
                  <c:v>73.091999999999999</c:v>
                </c:pt>
                <c:pt idx="2">
                  <c:v>84.3</c:v>
                </c:pt>
                <c:pt idx="3">
                  <c:v>91.947999999999993</c:v>
                </c:pt>
                <c:pt idx="4">
                  <c:v>100.116</c:v>
                </c:pt>
                <c:pt idx="5">
                  <c:v>107.998</c:v>
                </c:pt>
                <c:pt idx="6">
                  <c:v>108.69799999999999</c:v>
                </c:pt>
                <c:pt idx="7">
                  <c:v>115.078</c:v>
                </c:pt>
                <c:pt idx="8">
                  <c:v>119.447</c:v>
                </c:pt>
                <c:pt idx="9">
                  <c:v>121.03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26EA-4352-9366-356F8F397FA0}"/>
            </c:ext>
          </c:extLst>
        </c:ser>
        <c:ser>
          <c:idx val="1"/>
          <c:order val="1"/>
          <c:tx>
            <c:v>Normal copper, fitted dH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rgbClr val="FF000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dH!$A$3:$A$13</c:f>
              <c:numCache>
                <c:formatCode>General</c:formatCode>
                <c:ptCount val="11"/>
                <c:pt idx="0">
                  <c:v>4.2</c:v>
                </c:pt>
                <c:pt idx="1">
                  <c:v>4.9000000000000004</c:v>
                </c:pt>
                <c:pt idx="2">
                  <c:v>5.03</c:v>
                </c:pt>
                <c:pt idx="3">
                  <c:v>6.03</c:v>
                </c:pt>
                <c:pt idx="4">
                  <c:v>7</c:v>
                </c:pt>
                <c:pt idx="5">
                  <c:v>8.56</c:v>
                </c:pt>
                <c:pt idx="6">
                  <c:v>10.9</c:v>
                </c:pt>
                <c:pt idx="7">
                  <c:v>20.32</c:v>
                </c:pt>
                <c:pt idx="8">
                  <c:v>14.51</c:v>
                </c:pt>
                <c:pt idx="9">
                  <c:v>18.329999999999998</c:v>
                </c:pt>
                <c:pt idx="10">
                  <c:v>20.32</c:v>
                </c:pt>
              </c:numCache>
            </c:numRef>
          </c:xVal>
          <c:yVal>
            <c:numRef>
              <c:f>dH!$B$3:$B$13</c:f>
              <c:numCache>
                <c:formatCode>General</c:formatCode>
                <c:ptCount val="11"/>
                <c:pt idx="0">
                  <c:v>66.400000000000006</c:v>
                </c:pt>
                <c:pt idx="1">
                  <c:v>76.152000000000001</c:v>
                </c:pt>
                <c:pt idx="2">
                  <c:v>78</c:v>
                </c:pt>
                <c:pt idx="3">
                  <c:v>87.525999999999996</c:v>
                </c:pt>
                <c:pt idx="4">
                  <c:v>94.028000000000006</c:v>
                </c:pt>
                <c:pt idx="5">
                  <c:v>101.41</c:v>
                </c:pt>
                <c:pt idx="6">
                  <c:v>109.69</c:v>
                </c:pt>
                <c:pt idx="7">
                  <c:v>120.8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26EA-4352-9366-356F8F397FA0}"/>
            </c:ext>
          </c:extLst>
        </c:ser>
        <c:ser>
          <c:idx val="2"/>
          <c:order val="2"/>
          <c:tx>
            <c:v>Fitted copper, fitted dH, uniform H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rgbClr val="00B05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dH!$I$3:$I$11</c:f>
              <c:numCache>
                <c:formatCode>General</c:formatCode>
                <c:ptCount val="9"/>
                <c:pt idx="0">
                  <c:v>4.9989999999999997</c:v>
                </c:pt>
                <c:pt idx="1">
                  <c:v>5.2989999999999995</c:v>
                </c:pt>
                <c:pt idx="2">
                  <c:v>5.5990000000000002</c:v>
                </c:pt>
                <c:pt idx="3">
                  <c:v>6.6189999999999998</c:v>
                </c:pt>
                <c:pt idx="4">
                  <c:v>7.6443279999999998</c:v>
                </c:pt>
                <c:pt idx="5">
                  <c:v>8.9589999999999996</c:v>
                </c:pt>
                <c:pt idx="6">
                  <c:v>10.399000000000001</c:v>
                </c:pt>
                <c:pt idx="7">
                  <c:v>12.798999999999999</c:v>
                </c:pt>
                <c:pt idx="8">
                  <c:v>14.515000000000001</c:v>
                </c:pt>
              </c:numCache>
            </c:numRef>
          </c:xVal>
          <c:yVal>
            <c:numRef>
              <c:f>dH!$L$3:$L$11</c:f>
              <c:numCache>
                <c:formatCode>General</c:formatCode>
                <c:ptCount val="9"/>
                <c:pt idx="0">
                  <c:v>70.983000000000004</c:v>
                </c:pt>
                <c:pt idx="1">
                  <c:v>75.551000000000002</c:v>
                </c:pt>
                <c:pt idx="2">
                  <c:v>78.528999999999996</c:v>
                </c:pt>
                <c:pt idx="3">
                  <c:v>87.8</c:v>
                </c:pt>
                <c:pt idx="4">
                  <c:v>94.4</c:v>
                </c:pt>
                <c:pt idx="5">
                  <c:v>100.58</c:v>
                </c:pt>
                <c:pt idx="6">
                  <c:v>105.47</c:v>
                </c:pt>
                <c:pt idx="7">
                  <c:v>111.2</c:v>
                </c:pt>
                <c:pt idx="8">
                  <c:v>113.98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26EA-4352-9366-356F8F397F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9708144"/>
        <c:axId val="596358528"/>
      </c:scatterChart>
      <c:valAx>
        <c:axId val="4797081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I_sol,</a:t>
                </a:r>
                <a:r>
                  <a:rPr lang="en-US" sz="1400" b="1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</a:t>
                </a:r>
                <a:endParaRPr lang="en-US" sz="1400" b="1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96358528"/>
        <c:crosses val="autoZero"/>
        <c:crossBetween val="midCat"/>
      </c:valAx>
      <c:valAx>
        <c:axId val="596358528"/>
        <c:scaling>
          <c:orientation val="minMax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F,</a:t>
                </a:r>
                <a:r>
                  <a:rPr lang="en-US" sz="1400" b="1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MHz</a:t>
                </a:r>
                <a:endParaRPr lang="en-US" sz="1400" b="1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7970814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6801545640128314"/>
          <c:y val="0.57719852726742493"/>
          <c:w val="0.62766355594439582"/>
          <c:h val="0.225131233595800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7030A0"/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ΔH</a:t>
            </a:r>
            <a:r>
              <a:rPr lang="en-US" b="1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fitted</a:t>
            </a:r>
            <a:endParaRPr lang="en-US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947222222222223"/>
          <c:y val="0.1840048118985127"/>
          <c:w val="0.80330555555555561"/>
          <c:h val="0.63997666958296884"/>
        </c:manualLayout>
      </c:layout>
      <c:scatterChart>
        <c:scatterStyle val="smoothMarker"/>
        <c:varyColors val="0"/>
        <c:ser>
          <c:idx val="0"/>
          <c:order val="0"/>
          <c:tx>
            <c:v>Normal copper, fitted dH</c:v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FF000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dH!$A$3:$A$13</c:f>
              <c:numCache>
                <c:formatCode>General</c:formatCode>
                <c:ptCount val="11"/>
                <c:pt idx="0">
                  <c:v>4.2</c:v>
                </c:pt>
                <c:pt idx="1">
                  <c:v>4.9000000000000004</c:v>
                </c:pt>
                <c:pt idx="2">
                  <c:v>5.03</c:v>
                </c:pt>
                <c:pt idx="3">
                  <c:v>6.03</c:v>
                </c:pt>
                <c:pt idx="4">
                  <c:v>7</c:v>
                </c:pt>
                <c:pt idx="5">
                  <c:v>8.56</c:v>
                </c:pt>
                <c:pt idx="6">
                  <c:v>10.9</c:v>
                </c:pt>
                <c:pt idx="7">
                  <c:v>20.32</c:v>
                </c:pt>
                <c:pt idx="8">
                  <c:v>14.51</c:v>
                </c:pt>
                <c:pt idx="9">
                  <c:v>18.329999999999998</c:v>
                </c:pt>
                <c:pt idx="10">
                  <c:v>20.32</c:v>
                </c:pt>
              </c:numCache>
            </c:numRef>
          </c:xVal>
          <c:yVal>
            <c:numRef>
              <c:f>dH!$D$3:$D$13</c:f>
              <c:numCache>
                <c:formatCode>General</c:formatCode>
                <c:ptCount val="11"/>
                <c:pt idx="0">
                  <c:v>70</c:v>
                </c:pt>
                <c:pt idx="1">
                  <c:v>55</c:v>
                </c:pt>
                <c:pt idx="2">
                  <c:v>53</c:v>
                </c:pt>
                <c:pt idx="3">
                  <c:v>40</c:v>
                </c:pt>
                <c:pt idx="4">
                  <c:v>33</c:v>
                </c:pt>
                <c:pt idx="5">
                  <c:v>28</c:v>
                </c:pt>
                <c:pt idx="6">
                  <c:v>24</c:v>
                </c:pt>
                <c:pt idx="7">
                  <c:v>24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415-44D2-A754-D950F308FDD9}"/>
            </c:ext>
          </c:extLst>
        </c:ser>
        <c:ser>
          <c:idx val="1"/>
          <c:order val="1"/>
          <c:tx>
            <c:v>Fitted copper, fitted dH, uniform H</c:v>
          </c:tx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00B05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dH!$I$3:$I$11</c:f>
              <c:numCache>
                <c:formatCode>General</c:formatCode>
                <c:ptCount val="9"/>
                <c:pt idx="0">
                  <c:v>4.9989999999999997</c:v>
                </c:pt>
                <c:pt idx="1">
                  <c:v>5.2989999999999995</c:v>
                </c:pt>
                <c:pt idx="2">
                  <c:v>5.5990000000000002</c:v>
                </c:pt>
                <c:pt idx="3">
                  <c:v>6.6189999999999998</c:v>
                </c:pt>
                <c:pt idx="4">
                  <c:v>7.6443279999999998</c:v>
                </c:pt>
                <c:pt idx="5">
                  <c:v>8.9589999999999996</c:v>
                </c:pt>
                <c:pt idx="6">
                  <c:v>10.399000000000001</c:v>
                </c:pt>
                <c:pt idx="7">
                  <c:v>12.798999999999999</c:v>
                </c:pt>
                <c:pt idx="8">
                  <c:v>14.515000000000001</c:v>
                </c:pt>
              </c:numCache>
            </c:numRef>
          </c:xVal>
          <c:yVal>
            <c:numRef>
              <c:f>dH!$M$3:$M$11</c:f>
              <c:numCache>
                <c:formatCode>General</c:formatCode>
                <c:ptCount val="9"/>
                <c:pt idx="0">
                  <c:v>75</c:v>
                </c:pt>
                <c:pt idx="1">
                  <c:v>65</c:v>
                </c:pt>
                <c:pt idx="2">
                  <c:v>58</c:v>
                </c:pt>
                <c:pt idx="3">
                  <c:v>43</c:v>
                </c:pt>
                <c:pt idx="4">
                  <c:v>35</c:v>
                </c:pt>
                <c:pt idx="5">
                  <c:v>31</c:v>
                </c:pt>
                <c:pt idx="6">
                  <c:v>28</c:v>
                </c:pt>
                <c:pt idx="7">
                  <c:v>25</c:v>
                </c:pt>
                <c:pt idx="8">
                  <c:v>24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415-44D2-A754-D950F308FD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97115040"/>
        <c:axId val="597114712"/>
      </c:scatterChart>
      <c:valAx>
        <c:axId val="5971150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I_sol,</a:t>
                </a:r>
                <a:r>
                  <a:rPr lang="en-US" sz="1400" b="1" baseline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</a:t>
                </a:r>
                <a:endParaRPr lang="en-US" sz="14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.48844444444444446"/>
              <c:y val="0.893055555555555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97114712"/>
        <c:crosses val="autoZero"/>
        <c:crossBetween val="midCat"/>
      </c:valAx>
      <c:valAx>
        <c:axId val="597114712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ΔH, Oe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971150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7048459220375224"/>
          <c:y val="0.22592483231262758"/>
          <c:w val="0.60667590162340823"/>
          <c:h val="0.182872557596967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7030A0"/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11/9/2017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11/9/2017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FB643-3B51-4A23-96A6-8ED93A064CCD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4536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9/XI-2017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Gennady Romanov |The test set-up with “real” solenoid and uniform bias.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9/XI-2017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Gennady Romanov |The test set-up with “real” solenoid and uniform bias.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9/XI-2017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Gennady Romanov |The test set-up with “real” solenoid and uniform bias.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9/XI-2017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Gennady Romanov |The test set-up with “real” solenoid and uniform bias.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9/XI-2017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Gennady Romanov |The test set-up with “real” solenoid and uniform bias.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9/XI-2017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Gennady Romanov |The test set-up with “real” solenoid and uniform bias.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9/XI-2017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Gennady Romanov |The test set-up with “real” solenoid and uniform bias.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9/XI-2017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Gennady Romanov |The test set-up with “real” solenoid and uniform bias.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9/XI-2017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Gennady Romanov |The test set-up with “real” solenoid and uniform bias.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9/XI-2017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Gennady Romanov |The test set-up with “real” solenoid and uniform bias.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2960645"/>
            <a:ext cx="7526338" cy="13003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altLang="en-US" sz="2800" dirty="0">
                <a:latin typeface="Helvetica" panose="020B0604020202020204" pitchFamily="34" charset="0"/>
                <a:ea typeface="Geneva" pitchFamily="121" charset="-128"/>
              </a:rPr>
              <a:t>The test set-up with “real’ solenoid and uniform bias.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5738859"/>
            <a:ext cx="7526338" cy="7148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Times New Roman" panose="02020603050405020304" pitchFamily="18" charset="0"/>
                <a:ea typeface="Geneva" pitchFamily="121" charset="-128"/>
                <a:cs typeface="Times New Roman" panose="02020603050405020304" pitchFamily="18" charset="0"/>
              </a:rPr>
              <a:t>2</a:t>
            </a:r>
            <a:r>
              <a:rPr lang="en-US" altLang="en-US" baseline="30000" dirty="0">
                <a:latin typeface="Times New Roman" panose="02020603050405020304" pitchFamily="18" charset="0"/>
                <a:ea typeface="Geneva" pitchFamily="121" charset="-128"/>
                <a:cs typeface="Times New Roman" panose="02020603050405020304" pitchFamily="18" charset="0"/>
              </a:rPr>
              <a:t>nd</a:t>
            </a:r>
            <a:r>
              <a:rPr lang="en-US" altLang="en-US" dirty="0">
                <a:latin typeface="Times New Roman" panose="02020603050405020304" pitchFamily="18" charset="0"/>
                <a:ea typeface="Geneva" pitchFamily="121" charset="-128"/>
                <a:cs typeface="Times New Roman" panose="02020603050405020304" pitchFamily="18" charset="0"/>
              </a:rPr>
              <a:t> Harmonic cavity meeting</a:t>
            </a:r>
          </a:p>
          <a:p>
            <a:r>
              <a:rPr lang="en-US" altLang="en-US" dirty="0">
                <a:latin typeface="Times New Roman" panose="02020603050405020304" pitchFamily="18" charset="0"/>
                <a:ea typeface="Geneva" pitchFamily="121" charset="-128"/>
                <a:cs typeface="Times New Roman" panose="02020603050405020304" pitchFamily="18" charset="0"/>
              </a:rPr>
              <a:t>November 9, 2017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806450" y="4654471"/>
            <a:ext cx="7526338" cy="34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000" kern="1200">
                <a:solidFill>
                  <a:srgbClr val="004C97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45720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kern="1200">
                <a:solidFill>
                  <a:srgbClr val="2E5286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91440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kern="1200">
                <a:solidFill>
                  <a:srgbClr val="2E5286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37160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kern="1200">
                <a:solidFill>
                  <a:srgbClr val="2E5286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82880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kern="1200">
                <a:solidFill>
                  <a:srgbClr val="2E5286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ea typeface="Geneva" pitchFamily="121" charset="-128"/>
                <a:cs typeface="Times New Roman" panose="02020603050405020304" pitchFamily="18" charset="0"/>
              </a:rPr>
              <a:t>Gennady Romanov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Solenoid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9/XI-2017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Gennady Romanov |The test set-up with “real” solenoid and uniform bias.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2A9C336-A217-4CAF-AEF9-56FEF31E2A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589" t="25745" r="34943" b="8348"/>
          <a:stretch/>
        </p:blipFill>
        <p:spPr>
          <a:xfrm>
            <a:off x="228600" y="931334"/>
            <a:ext cx="3590395" cy="1557866"/>
          </a:xfrm>
          <a:prstGeom prst="rect">
            <a:avLst/>
          </a:prstGeom>
          <a:ln>
            <a:solidFill>
              <a:srgbClr val="7030A0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80C8133-6F29-440E-BD1B-23D363EC553F}"/>
              </a:ext>
            </a:extLst>
          </p:cNvPr>
          <p:cNvSpPr txBox="1"/>
          <p:nvPr/>
        </p:nvSpPr>
        <p:spPr>
          <a:xfrm>
            <a:off x="924984" y="2505854"/>
            <a:ext cx="19030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of turns 224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1FF501-7895-4A68-AD1D-9BEB82B7582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512" r="31327"/>
          <a:stretch/>
        </p:blipFill>
        <p:spPr>
          <a:xfrm>
            <a:off x="4739111" y="927741"/>
            <a:ext cx="2743307" cy="155786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C4D50B0-F33B-46E0-B595-D3E5FFB33D3D}"/>
              </a:ext>
            </a:extLst>
          </p:cNvPr>
          <p:cNvSpPr txBox="1"/>
          <p:nvPr/>
        </p:nvSpPr>
        <p:spPr>
          <a:xfrm>
            <a:off x="5416145" y="927741"/>
            <a:ext cx="5027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Yoke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9AFB050-6721-416C-8EE2-D7B7357FFDD7}"/>
              </a:ext>
            </a:extLst>
          </p:cNvPr>
          <p:cNvSpPr txBox="1"/>
          <p:nvPr/>
        </p:nvSpPr>
        <p:spPr>
          <a:xfrm>
            <a:off x="5467121" y="2228855"/>
            <a:ext cx="5027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Yoke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1219AB1-209C-450B-97E2-4D991AC94B45}"/>
              </a:ext>
            </a:extLst>
          </p:cNvPr>
          <p:cNvSpPr txBox="1"/>
          <p:nvPr/>
        </p:nvSpPr>
        <p:spPr>
          <a:xfrm>
            <a:off x="5416145" y="1701750"/>
            <a:ext cx="655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Garnet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50124AB-5FB9-4532-8579-39A903EC1B66}"/>
              </a:ext>
            </a:extLst>
          </p:cNvPr>
          <p:cNvSpPr txBox="1"/>
          <p:nvPr/>
        </p:nvSpPr>
        <p:spPr>
          <a:xfrm>
            <a:off x="4030263" y="1223576"/>
            <a:ext cx="708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Ceramic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E1FB23C-E8AF-47F5-A14B-E94E319FF999}"/>
              </a:ext>
            </a:extLst>
          </p:cNvPr>
          <p:cNvSpPr txBox="1"/>
          <p:nvPr/>
        </p:nvSpPr>
        <p:spPr>
          <a:xfrm>
            <a:off x="4055948" y="1978749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Copper</a:t>
            </a:r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28BC0DD8-B491-4231-A282-2547381550D8}"/>
              </a:ext>
            </a:extLst>
          </p:cNvPr>
          <p:cNvSpPr/>
          <p:nvPr/>
        </p:nvSpPr>
        <p:spPr>
          <a:xfrm rot="442321">
            <a:off x="4698615" y="1355277"/>
            <a:ext cx="597984" cy="106319"/>
          </a:xfrm>
          <a:prstGeom prst="rightArrow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83145C2D-F7EB-4422-A388-D92178ED9B0F}"/>
              </a:ext>
            </a:extLst>
          </p:cNvPr>
          <p:cNvSpPr/>
          <p:nvPr/>
        </p:nvSpPr>
        <p:spPr>
          <a:xfrm>
            <a:off x="4632243" y="2117248"/>
            <a:ext cx="422358" cy="111607"/>
          </a:xfrm>
          <a:prstGeom prst="rightArrow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D4C2A32-80D4-4B9A-B47F-38DE74DF42A4}"/>
              </a:ext>
            </a:extLst>
          </p:cNvPr>
          <p:cNvCxnSpPr>
            <a:cxnSpLocks/>
          </p:cNvCxnSpPr>
          <p:nvPr/>
        </p:nvCxnSpPr>
        <p:spPr>
          <a:xfrm>
            <a:off x="7210567" y="1201003"/>
            <a:ext cx="850711" cy="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98840FD-C83C-41B1-BA6D-47412933D57F}"/>
              </a:ext>
            </a:extLst>
          </p:cNvPr>
          <p:cNvCxnSpPr/>
          <p:nvPr/>
        </p:nvCxnSpPr>
        <p:spPr>
          <a:xfrm flipV="1">
            <a:off x="7333397" y="1201003"/>
            <a:ext cx="0" cy="3737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9B2E4F2-504C-4C6A-97F9-4C7FCBC3ECA4}"/>
              </a:ext>
            </a:extLst>
          </p:cNvPr>
          <p:cNvCxnSpPr>
            <a:cxnSpLocks/>
          </p:cNvCxnSpPr>
          <p:nvPr/>
        </p:nvCxnSpPr>
        <p:spPr>
          <a:xfrm>
            <a:off x="7210567" y="1466990"/>
            <a:ext cx="850711" cy="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038647D-951F-44B5-B1CF-6A1E36ADC9E3}"/>
              </a:ext>
            </a:extLst>
          </p:cNvPr>
          <p:cNvCxnSpPr>
            <a:cxnSpLocks/>
          </p:cNvCxnSpPr>
          <p:nvPr/>
        </p:nvCxnSpPr>
        <p:spPr>
          <a:xfrm>
            <a:off x="7225385" y="2177577"/>
            <a:ext cx="850711" cy="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E67C7A6-6C79-4956-8662-4A73980CB8A5}"/>
              </a:ext>
            </a:extLst>
          </p:cNvPr>
          <p:cNvCxnSpPr>
            <a:cxnSpLocks/>
          </p:cNvCxnSpPr>
          <p:nvPr/>
        </p:nvCxnSpPr>
        <p:spPr>
          <a:xfrm>
            <a:off x="7230893" y="2289583"/>
            <a:ext cx="850711" cy="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8563C7B-9586-4377-8F6E-FF156ABECB6C}"/>
              </a:ext>
            </a:extLst>
          </p:cNvPr>
          <p:cNvCxnSpPr/>
          <p:nvPr/>
        </p:nvCxnSpPr>
        <p:spPr>
          <a:xfrm>
            <a:off x="7998246" y="1204740"/>
            <a:ext cx="0" cy="262250"/>
          </a:xfrm>
          <a:prstGeom prst="straightConnector1">
            <a:avLst/>
          </a:prstGeom>
          <a:ln w="6350">
            <a:solidFill>
              <a:srgbClr val="000000"/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EE5964E-6A88-45A2-9E1D-1541B4272030}"/>
              </a:ext>
            </a:extLst>
          </p:cNvPr>
          <p:cNvCxnSpPr/>
          <p:nvPr/>
        </p:nvCxnSpPr>
        <p:spPr>
          <a:xfrm>
            <a:off x="7998246" y="2034448"/>
            <a:ext cx="0" cy="143129"/>
          </a:xfrm>
          <a:prstGeom prst="straightConnector1">
            <a:avLst/>
          </a:prstGeom>
          <a:ln w="12700">
            <a:solidFill>
              <a:srgbClr val="000000"/>
            </a:solidFill>
            <a:tailEnd type="triangl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0DF6E05D-05A3-4B4B-8A62-568EC79844F5}"/>
              </a:ext>
            </a:extLst>
          </p:cNvPr>
          <p:cNvCxnSpPr>
            <a:cxnSpLocks/>
          </p:cNvCxnSpPr>
          <p:nvPr/>
        </p:nvCxnSpPr>
        <p:spPr>
          <a:xfrm flipV="1">
            <a:off x="7998246" y="2289583"/>
            <a:ext cx="0" cy="108423"/>
          </a:xfrm>
          <a:prstGeom prst="straightConnector1">
            <a:avLst/>
          </a:prstGeom>
          <a:ln w="12700">
            <a:solidFill>
              <a:srgbClr val="000000"/>
            </a:solidFill>
            <a:tailEnd type="triangl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64453659-905F-4B26-A137-3A9A3C40FA1C}"/>
              </a:ext>
            </a:extLst>
          </p:cNvPr>
          <p:cNvSpPr txBox="1"/>
          <p:nvPr/>
        </p:nvSpPr>
        <p:spPr>
          <a:xfrm>
            <a:off x="8076096" y="1189991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328A5B6-C57B-4B98-9E02-63990F464830}"/>
              </a:ext>
            </a:extLst>
          </p:cNvPr>
          <p:cNvSpPr txBox="1"/>
          <p:nvPr/>
        </p:nvSpPr>
        <p:spPr>
          <a:xfrm>
            <a:off x="8081604" y="2086593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d2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3A20234-92AD-40BB-AE53-1E0124421D7E}"/>
              </a:ext>
            </a:extLst>
          </p:cNvPr>
          <p:cNvGrpSpPr/>
          <p:nvPr/>
        </p:nvGrpSpPr>
        <p:grpSpPr>
          <a:xfrm>
            <a:off x="76851" y="3698408"/>
            <a:ext cx="3963905" cy="1774479"/>
            <a:chOff x="3438525" y="1714459"/>
            <a:chExt cx="4803676" cy="2418610"/>
          </a:xfrm>
        </p:grpSpPr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40B37289-B3FF-4CB7-AB86-FC737AE549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35969" t="23158" r="21389" b="18081"/>
            <a:stretch/>
          </p:blipFill>
          <p:spPr>
            <a:xfrm>
              <a:off x="3438525" y="1714459"/>
              <a:ext cx="4803676" cy="2418610"/>
            </a:xfrm>
            <a:prstGeom prst="rect">
              <a:avLst/>
            </a:prstGeom>
          </p:spPr>
        </p:pic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47FC6E81-6B96-4B4E-9161-66913C8564B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7140" t="26484" r="86567" b="23172"/>
            <a:stretch/>
          </p:blipFill>
          <p:spPr>
            <a:xfrm>
              <a:off x="3460883" y="1794995"/>
              <a:ext cx="708849" cy="2072214"/>
            </a:xfrm>
            <a:prstGeom prst="rect">
              <a:avLst/>
            </a:prstGeom>
          </p:spPr>
        </p:pic>
      </p:grpSp>
      <p:pic>
        <p:nvPicPr>
          <p:cNvPr id="51" name="Picture 50">
            <a:extLst>
              <a:ext uri="{FF2B5EF4-FFF2-40B4-BE49-F238E27FC236}">
                <a16:creationId xmlns:a16="http://schemas.microsoft.com/office/drawing/2014/main" id="{719E9766-3B51-4725-9085-0C49DD670F5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2001" t="9521" r="3012" b="10954"/>
          <a:stretch/>
        </p:blipFill>
        <p:spPr>
          <a:xfrm>
            <a:off x="4219045" y="3721537"/>
            <a:ext cx="4696355" cy="1605755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49F56BA4-4377-4F64-BE9A-565047178B5C}"/>
              </a:ext>
            </a:extLst>
          </p:cNvPr>
          <p:cNvSpPr txBox="1"/>
          <p:nvPr/>
        </p:nvSpPr>
        <p:spPr>
          <a:xfrm>
            <a:off x="1897164" y="3999748"/>
            <a:ext cx="54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84AB047-3D61-4E79-B97B-51FF57595686}"/>
              </a:ext>
            </a:extLst>
          </p:cNvPr>
          <p:cNvSpPr txBox="1"/>
          <p:nvPr/>
        </p:nvSpPr>
        <p:spPr>
          <a:xfrm>
            <a:off x="5610444" y="3973687"/>
            <a:ext cx="2138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µ</a:t>
            </a:r>
            <a:r>
              <a:rPr lang="en-US" sz="3600" b="1" dirty="0">
                <a:solidFill>
                  <a:prstClr val="black"/>
                </a:solidFill>
                <a:latin typeface="Agency FB" panose="020B0503020202020204" pitchFamily="34" charset="0"/>
                <a:ea typeface="+mn-ea"/>
                <a:cs typeface="Times New Roman" panose="02020603050405020304" pitchFamily="18" charset="0"/>
              </a:rPr>
              <a:t>’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=2.9÷6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00FF9A2-97FC-4FF5-865C-144C4B35B6C5}"/>
              </a:ext>
            </a:extLst>
          </p:cNvPr>
          <p:cNvSpPr txBox="1"/>
          <p:nvPr/>
        </p:nvSpPr>
        <p:spPr>
          <a:xfrm>
            <a:off x="3362809" y="3242685"/>
            <a:ext cx="15102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solenoid = 5 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5C74C0-7952-4FA3-8884-98C11067BB2D}"/>
              </a:ext>
            </a:extLst>
          </p:cNvPr>
          <p:cNvSpPr txBox="1"/>
          <p:nvPr/>
        </p:nvSpPr>
        <p:spPr>
          <a:xfrm>
            <a:off x="4045579" y="2505854"/>
            <a:ext cx="4269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d1&gt;d2, may be the garnet should be flipped over?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17BCE0-802B-46CD-B932-FE1747F03018}"/>
              </a:ext>
            </a:extLst>
          </p:cNvPr>
          <p:cNvSpPr txBox="1"/>
          <p:nvPr/>
        </p:nvSpPr>
        <p:spPr>
          <a:xfrm>
            <a:off x="615871" y="5599711"/>
            <a:ext cx="68801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Lowest H ≈ 15000 A/m, while gyromagnetic resonance at 75 MHz is ≈ 2100 A/m </a:t>
            </a:r>
          </a:p>
        </p:txBody>
      </p:sp>
    </p:spTree>
    <p:extLst>
      <p:ext uri="{BB962C8B-B14F-4D97-AF65-F5344CB8AC3E}">
        <p14:creationId xmlns:p14="http://schemas.microsoft.com/office/powerpoint/2010/main" val="447943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of RF losses at </a:t>
            </a:r>
            <a:r>
              <a:rPr lang="en-US" dirty="0" err="1"/>
              <a:t>I_sol</a:t>
            </a:r>
            <a:r>
              <a:rPr lang="en-US" dirty="0"/>
              <a:t> = 4.2 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9/XI-2017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Gennady Romanov |The test set-up with “real” solenoid and uniform bias.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9" name="TextBox 8"/>
          <p:cNvSpPr txBox="1"/>
          <p:nvPr/>
        </p:nvSpPr>
        <p:spPr>
          <a:xfrm>
            <a:off x="3414321" y="890808"/>
            <a:ext cx="3120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Normal copper – 5.8e7 S/m</a:t>
            </a:r>
          </a:p>
          <a:p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Garnet “Al800_exp4” (our base model)</a:t>
            </a:r>
            <a:endParaRPr lang="en-US" sz="1400" dirty="0">
              <a:solidFill>
                <a:srgbClr val="0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0000000-0008-0000-0600-000004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817067"/>
            <a:ext cx="8588317" cy="341215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2182F0-D02F-40D7-83F7-C498DDBE0DE8}"/>
              </a:ext>
            </a:extLst>
          </p:cNvPr>
          <p:cNvSpPr txBox="1"/>
          <p:nvPr/>
        </p:nvSpPr>
        <p:spPr>
          <a:xfrm>
            <a:off x="930430" y="5291435"/>
            <a:ext cx="66728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Shown interval of losses is from 0.07 to 0.6 W/m</a:t>
            </a:r>
            <a:r>
              <a:rPr lang="en-US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660723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DE958-F75E-4233-8927-8BB9EDB22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with constant </a:t>
            </a:r>
            <a:r>
              <a:rPr lang="el-GR" dirty="0">
                <a:latin typeface="Calibri" panose="020F0502020204030204" pitchFamily="34" charset="0"/>
              </a:rPr>
              <a:t>α</a:t>
            </a:r>
            <a:r>
              <a:rPr lang="en-US" dirty="0">
                <a:latin typeface="Calibri" panose="020F0502020204030204" pitchFamily="34" charset="0"/>
              </a:rPr>
              <a:t> = 0.0036 (</a:t>
            </a:r>
            <a:r>
              <a:rPr lang="el-GR" dirty="0">
                <a:latin typeface="Calibri" panose="020F0502020204030204" pitchFamily="34" charset="0"/>
              </a:rPr>
              <a:t>Δ</a:t>
            </a:r>
            <a:r>
              <a:rPr lang="en-US" dirty="0">
                <a:latin typeface="Calibri" panose="020F0502020204030204" pitchFamily="34" charset="0"/>
              </a:rPr>
              <a:t>H = 24 </a:t>
            </a:r>
            <a:r>
              <a:rPr lang="en-US" dirty="0" err="1">
                <a:latin typeface="Calibri" panose="020F0502020204030204" pitchFamily="34" charset="0"/>
              </a:rPr>
              <a:t>Oe</a:t>
            </a:r>
            <a:r>
              <a:rPr lang="en-US" dirty="0">
                <a:latin typeface="Calibri" panose="020F0502020204030204" pitchFamily="34" charset="0"/>
              </a:rPr>
              <a:t> at f</a:t>
            </a:r>
            <a:r>
              <a:rPr lang="en-US" baseline="-25000" dirty="0">
                <a:latin typeface="Calibri" panose="020F0502020204030204" pitchFamily="34" charset="0"/>
              </a:rPr>
              <a:t>0</a:t>
            </a:r>
            <a:r>
              <a:rPr lang="en-US" dirty="0">
                <a:latin typeface="Calibri" panose="020F0502020204030204" pitchFamily="34" charset="0"/>
              </a:rPr>
              <a:t> = 9.4 GHz)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EA5B2-A171-41DB-92E7-9F69C0AD1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9/XI-2017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5D4B9-9025-4AD9-8B23-252D560A1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Gennady Romanov |The test set-up with “real” solenoid and uniform bias.</a:t>
            </a:r>
            <a:endParaRPr lang="en-US" b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4C47A-A178-4157-A0A3-F00359FD2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4</a:t>
            </a:fld>
            <a:endParaRPr lang="en-US" alt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31264BE-2593-429C-B3E2-27E56E054A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3731547"/>
            <a:ext cx="3930033" cy="236220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B2E675-7A7D-4681-9E02-D435C4F50B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0811" y="967297"/>
            <a:ext cx="3924189" cy="2358688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903CD88-C034-41C9-AF19-5C0B668C55D9}"/>
              </a:ext>
            </a:extLst>
          </p:cNvPr>
          <p:cNvCxnSpPr>
            <a:cxnSpLocks/>
          </p:cNvCxnSpPr>
          <p:nvPr/>
        </p:nvCxnSpPr>
        <p:spPr>
          <a:xfrm>
            <a:off x="7613203" y="1766710"/>
            <a:ext cx="665528" cy="99644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6F10BFE-1D8E-406E-B214-2BBDFA0B5A47}"/>
              </a:ext>
            </a:extLst>
          </p:cNvPr>
          <p:cNvCxnSpPr>
            <a:cxnSpLocks/>
          </p:cNvCxnSpPr>
          <p:nvPr/>
        </p:nvCxnSpPr>
        <p:spPr>
          <a:xfrm>
            <a:off x="7613203" y="1916474"/>
            <a:ext cx="618067" cy="8203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07CB0031-07F2-49B4-B283-FE90960AB54A}"/>
              </a:ext>
            </a:extLst>
          </p:cNvPr>
          <p:cNvSpPr txBox="1"/>
          <p:nvPr/>
        </p:nvSpPr>
        <p:spPr>
          <a:xfrm>
            <a:off x="8255000" y="1514681"/>
            <a:ext cx="596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Empty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2215</a:t>
            </a:r>
          </a:p>
          <a:p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1870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E47EB6D-323F-44C8-9B8D-7DC75F4BB976}"/>
              </a:ext>
            </a:extLst>
          </p:cNvPr>
          <p:cNvSpPr txBox="1"/>
          <p:nvPr/>
        </p:nvSpPr>
        <p:spPr>
          <a:xfrm>
            <a:off x="4423657" y="3376105"/>
            <a:ext cx="464270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 – excellent agreement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– similar general behavior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experiments the lowest Q is defined mostly by losses in the garnet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Gyromagnetic resonance is well below lowest internal bias field.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Non-linear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α</a:t>
            </a:r>
            <a:r>
              <a:rPr lang="en-US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</a:t>
            </a:r>
            <a:r>
              <a:rPr lang="en-US" sz="1400" baseline="-25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bias</a:t>
            </a:r>
            <a:r>
              <a:rPr lang="en-US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endParaRPr lang="en-US" sz="1400" dirty="0">
              <a:solidFill>
                <a:srgbClr val="000000"/>
              </a:solidFill>
              <a:latin typeface="Agency FB" panose="020B0503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1F2285BA-A9AD-4FA7-9B02-B879A4D6B3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0811" y="5066631"/>
            <a:ext cx="1707504" cy="1026319"/>
          </a:xfrm>
          <a:prstGeom prst="rect">
            <a:avLst/>
          </a:prstGeom>
        </p:spPr>
      </p:pic>
      <p:sp>
        <p:nvSpPr>
          <p:cNvPr id="3" name="Freeform: Shape 2">
            <a:extLst>
              <a:ext uri="{FF2B5EF4-FFF2-40B4-BE49-F238E27FC236}">
                <a16:creationId xmlns:a16="http://schemas.microsoft.com/office/drawing/2014/main" id="{EC5BCBB9-80BC-4DF1-8A4C-FE89ADDEBED6}"/>
              </a:ext>
            </a:extLst>
          </p:cNvPr>
          <p:cNvSpPr/>
          <p:nvPr/>
        </p:nvSpPr>
        <p:spPr>
          <a:xfrm>
            <a:off x="1295400" y="5315351"/>
            <a:ext cx="457215" cy="357316"/>
          </a:xfrm>
          <a:custGeom>
            <a:avLst/>
            <a:gdLst>
              <a:gd name="connsiteX0" fmla="*/ 440267 w 457215"/>
              <a:gd name="connsiteY0" fmla="*/ 111782 h 357316"/>
              <a:gd name="connsiteX1" fmla="*/ 245533 w 457215"/>
              <a:gd name="connsiteY1" fmla="*/ 1716 h 357316"/>
              <a:gd name="connsiteX2" fmla="*/ 118533 w 457215"/>
              <a:gd name="connsiteY2" fmla="*/ 18649 h 357316"/>
              <a:gd name="connsiteX3" fmla="*/ 93133 w 457215"/>
              <a:gd name="connsiteY3" fmla="*/ 27116 h 357316"/>
              <a:gd name="connsiteX4" fmla="*/ 42333 w 457215"/>
              <a:gd name="connsiteY4" fmla="*/ 69449 h 357316"/>
              <a:gd name="connsiteX5" fmla="*/ 8467 w 457215"/>
              <a:gd name="connsiteY5" fmla="*/ 120249 h 357316"/>
              <a:gd name="connsiteX6" fmla="*/ 0 w 457215"/>
              <a:gd name="connsiteY6" fmla="*/ 162582 h 357316"/>
              <a:gd name="connsiteX7" fmla="*/ 8467 w 457215"/>
              <a:gd name="connsiteY7" fmla="*/ 255716 h 357316"/>
              <a:gd name="connsiteX8" fmla="*/ 25400 w 457215"/>
              <a:gd name="connsiteY8" fmla="*/ 281116 h 357316"/>
              <a:gd name="connsiteX9" fmla="*/ 101600 w 457215"/>
              <a:gd name="connsiteY9" fmla="*/ 340382 h 357316"/>
              <a:gd name="connsiteX10" fmla="*/ 143933 w 457215"/>
              <a:gd name="connsiteY10" fmla="*/ 357316 h 357316"/>
              <a:gd name="connsiteX11" fmla="*/ 355600 w 457215"/>
              <a:gd name="connsiteY11" fmla="*/ 348849 h 357316"/>
              <a:gd name="connsiteX12" fmla="*/ 389467 w 457215"/>
              <a:gd name="connsiteY12" fmla="*/ 306516 h 357316"/>
              <a:gd name="connsiteX13" fmla="*/ 406400 w 457215"/>
              <a:gd name="connsiteY13" fmla="*/ 281116 h 357316"/>
              <a:gd name="connsiteX14" fmla="*/ 440267 w 457215"/>
              <a:gd name="connsiteY14" fmla="*/ 204916 h 357316"/>
              <a:gd name="connsiteX15" fmla="*/ 440267 w 457215"/>
              <a:gd name="connsiteY15" fmla="*/ 111782 h 35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57215" h="357316">
                <a:moveTo>
                  <a:pt x="440267" y="111782"/>
                </a:moveTo>
                <a:cubicBezTo>
                  <a:pt x="407811" y="77915"/>
                  <a:pt x="382610" y="25906"/>
                  <a:pt x="245533" y="1716"/>
                </a:cubicBezTo>
                <a:cubicBezTo>
                  <a:pt x="203475" y="-5706"/>
                  <a:pt x="160866" y="13005"/>
                  <a:pt x="118533" y="18649"/>
                </a:cubicBezTo>
                <a:cubicBezTo>
                  <a:pt x="110066" y="21471"/>
                  <a:pt x="101115" y="23125"/>
                  <a:pt x="93133" y="27116"/>
                </a:cubicBezTo>
                <a:cubicBezTo>
                  <a:pt x="75344" y="36011"/>
                  <a:pt x="54249" y="54128"/>
                  <a:pt x="42333" y="69449"/>
                </a:cubicBezTo>
                <a:cubicBezTo>
                  <a:pt x="29839" y="85513"/>
                  <a:pt x="8467" y="120249"/>
                  <a:pt x="8467" y="120249"/>
                </a:cubicBezTo>
                <a:cubicBezTo>
                  <a:pt x="5645" y="134360"/>
                  <a:pt x="0" y="148192"/>
                  <a:pt x="0" y="162582"/>
                </a:cubicBezTo>
                <a:cubicBezTo>
                  <a:pt x="0" y="193755"/>
                  <a:pt x="1935" y="225235"/>
                  <a:pt x="8467" y="255716"/>
                </a:cubicBezTo>
                <a:cubicBezTo>
                  <a:pt x="10599" y="265666"/>
                  <a:pt x="18886" y="273299"/>
                  <a:pt x="25400" y="281116"/>
                </a:cubicBezTo>
                <a:cubicBezTo>
                  <a:pt x="43327" y="302628"/>
                  <a:pt x="77998" y="330941"/>
                  <a:pt x="101600" y="340382"/>
                </a:cubicBezTo>
                <a:lnTo>
                  <a:pt x="143933" y="357316"/>
                </a:lnTo>
                <a:cubicBezTo>
                  <a:pt x="214489" y="354494"/>
                  <a:pt x="285390" y="356372"/>
                  <a:pt x="355600" y="348849"/>
                </a:cubicBezTo>
                <a:cubicBezTo>
                  <a:pt x="385760" y="345618"/>
                  <a:pt x="380120" y="325210"/>
                  <a:pt x="389467" y="306516"/>
                </a:cubicBezTo>
                <a:cubicBezTo>
                  <a:pt x="394018" y="297415"/>
                  <a:pt x="402267" y="290415"/>
                  <a:pt x="406400" y="281116"/>
                </a:cubicBezTo>
                <a:cubicBezTo>
                  <a:pt x="446699" y="190441"/>
                  <a:pt x="401945" y="262396"/>
                  <a:pt x="440267" y="204916"/>
                </a:cubicBezTo>
                <a:cubicBezTo>
                  <a:pt x="450393" y="154280"/>
                  <a:pt x="472723" y="145649"/>
                  <a:pt x="440267" y="111782"/>
                </a:cubicBezTo>
                <a:close/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E717CF9-A553-4166-8A7A-BC4CBFAE16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971252"/>
            <a:ext cx="3917608" cy="23547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F67C7DC-34C4-4470-8D9D-F4DF51860A0B}"/>
              </a:ext>
            </a:extLst>
          </p:cNvPr>
          <p:cNvSpPr txBox="1"/>
          <p:nvPr/>
        </p:nvSpPr>
        <p:spPr>
          <a:xfrm>
            <a:off x="1752615" y="5363881"/>
            <a:ext cx="2028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Losses in the garnet dominate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775A7B9-AE0E-4238-A6B8-3125ADE09385}"/>
              </a:ext>
            </a:extLst>
          </p:cNvPr>
          <p:cNvSpPr/>
          <p:nvPr/>
        </p:nvSpPr>
        <p:spPr>
          <a:xfrm>
            <a:off x="4437775" y="5083728"/>
            <a:ext cx="1600539" cy="872959"/>
          </a:xfrm>
          <a:custGeom>
            <a:avLst/>
            <a:gdLst>
              <a:gd name="connsiteX0" fmla="*/ 0 w 1300294"/>
              <a:gd name="connsiteY0" fmla="*/ 0 h 713065"/>
              <a:gd name="connsiteX1" fmla="*/ 75501 w 1300294"/>
              <a:gd name="connsiteY1" fmla="*/ 67112 h 713065"/>
              <a:gd name="connsiteX2" fmla="*/ 100668 w 1300294"/>
              <a:gd name="connsiteY2" fmla="*/ 75501 h 713065"/>
              <a:gd name="connsiteX3" fmla="*/ 192947 w 1300294"/>
              <a:gd name="connsiteY3" fmla="*/ 134224 h 713065"/>
              <a:gd name="connsiteX4" fmla="*/ 268448 w 1300294"/>
              <a:gd name="connsiteY4" fmla="*/ 184558 h 713065"/>
              <a:gd name="connsiteX5" fmla="*/ 343949 w 1300294"/>
              <a:gd name="connsiteY5" fmla="*/ 251670 h 713065"/>
              <a:gd name="connsiteX6" fmla="*/ 377505 w 1300294"/>
              <a:gd name="connsiteY6" fmla="*/ 268448 h 713065"/>
              <a:gd name="connsiteX7" fmla="*/ 553674 w 1300294"/>
              <a:gd name="connsiteY7" fmla="*/ 369116 h 713065"/>
              <a:gd name="connsiteX8" fmla="*/ 620785 w 1300294"/>
              <a:gd name="connsiteY8" fmla="*/ 402672 h 713065"/>
              <a:gd name="connsiteX9" fmla="*/ 755009 w 1300294"/>
              <a:gd name="connsiteY9" fmla="*/ 486562 h 713065"/>
              <a:gd name="connsiteX10" fmla="*/ 796954 w 1300294"/>
              <a:gd name="connsiteY10" fmla="*/ 503340 h 713065"/>
              <a:gd name="connsiteX11" fmla="*/ 864066 w 1300294"/>
              <a:gd name="connsiteY11" fmla="*/ 553674 h 713065"/>
              <a:gd name="connsiteX12" fmla="*/ 956345 w 1300294"/>
              <a:gd name="connsiteY12" fmla="*/ 604008 h 713065"/>
              <a:gd name="connsiteX13" fmla="*/ 1098958 w 1300294"/>
              <a:gd name="connsiteY13" fmla="*/ 662731 h 713065"/>
              <a:gd name="connsiteX14" fmla="*/ 1124125 w 1300294"/>
              <a:gd name="connsiteY14" fmla="*/ 671120 h 713065"/>
              <a:gd name="connsiteX15" fmla="*/ 1283516 w 1300294"/>
              <a:gd name="connsiteY15" fmla="*/ 704676 h 713065"/>
              <a:gd name="connsiteX16" fmla="*/ 1300294 w 1300294"/>
              <a:gd name="connsiteY16" fmla="*/ 713065 h 71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00294" h="713065">
                <a:moveTo>
                  <a:pt x="0" y="0"/>
                </a:moveTo>
                <a:cubicBezTo>
                  <a:pt x="22737" y="22737"/>
                  <a:pt x="46699" y="50654"/>
                  <a:pt x="75501" y="67112"/>
                </a:cubicBezTo>
                <a:cubicBezTo>
                  <a:pt x="83179" y="71499"/>
                  <a:pt x="92990" y="71114"/>
                  <a:pt x="100668" y="75501"/>
                </a:cubicBezTo>
                <a:cubicBezTo>
                  <a:pt x="132324" y="93590"/>
                  <a:pt x="162378" y="114354"/>
                  <a:pt x="192947" y="134224"/>
                </a:cubicBezTo>
                <a:cubicBezTo>
                  <a:pt x="218307" y="150708"/>
                  <a:pt x="247060" y="163170"/>
                  <a:pt x="268448" y="184558"/>
                </a:cubicBezTo>
                <a:cubicBezTo>
                  <a:pt x="302425" y="218535"/>
                  <a:pt x="309019" y="231710"/>
                  <a:pt x="343949" y="251670"/>
                </a:cubicBezTo>
                <a:cubicBezTo>
                  <a:pt x="354807" y="257875"/>
                  <a:pt x="366594" y="262338"/>
                  <a:pt x="377505" y="268448"/>
                </a:cubicBezTo>
                <a:cubicBezTo>
                  <a:pt x="436516" y="301494"/>
                  <a:pt x="493180" y="338869"/>
                  <a:pt x="553674" y="369116"/>
                </a:cubicBezTo>
                <a:cubicBezTo>
                  <a:pt x="576044" y="380301"/>
                  <a:pt x="599181" y="390070"/>
                  <a:pt x="620785" y="402672"/>
                </a:cubicBezTo>
                <a:cubicBezTo>
                  <a:pt x="666359" y="429257"/>
                  <a:pt x="706022" y="466967"/>
                  <a:pt x="755009" y="486562"/>
                </a:cubicBezTo>
                <a:cubicBezTo>
                  <a:pt x="768991" y="492155"/>
                  <a:pt x="784129" y="495448"/>
                  <a:pt x="796954" y="503340"/>
                </a:cubicBezTo>
                <a:cubicBezTo>
                  <a:pt x="820769" y="517996"/>
                  <a:pt x="841075" y="537757"/>
                  <a:pt x="864066" y="553674"/>
                </a:cubicBezTo>
                <a:cubicBezTo>
                  <a:pt x="887005" y="569555"/>
                  <a:pt x="931797" y="593335"/>
                  <a:pt x="956345" y="604008"/>
                </a:cubicBezTo>
                <a:cubicBezTo>
                  <a:pt x="1003492" y="624506"/>
                  <a:pt x="1051225" y="643638"/>
                  <a:pt x="1098958" y="662731"/>
                </a:cubicBezTo>
                <a:cubicBezTo>
                  <a:pt x="1107168" y="666015"/>
                  <a:pt x="1115546" y="668975"/>
                  <a:pt x="1124125" y="671120"/>
                </a:cubicBezTo>
                <a:cubicBezTo>
                  <a:pt x="1168095" y="682113"/>
                  <a:pt x="1256682" y="691259"/>
                  <a:pt x="1283516" y="704676"/>
                </a:cubicBezTo>
                <a:lnTo>
                  <a:pt x="1300294" y="713065"/>
                </a:lnTo>
              </a:path>
            </a:pathLst>
          </a:custGeom>
          <a:noFill/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7BD4F6A-369D-49F0-BF62-72AEFE07A52E}"/>
              </a:ext>
            </a:extLst>
          </p:cNvPr>
          <p:cNvSpPr/>
          <p:nvPr/>
        </p:nvSpPr>
        <p:spPr>
          <a:xfrm>
            <a:off x="4303552" y="5310231"/>
            <a:ext cx="1426129" cy="629175"/>
          </a:xfrm>
          <a:custGeom>
            <a:avLst/>
            <a:gdLst>
              <a:gd name="connsiteX0" fmla="*/ 0 w 1426129"/>
              <a:gd name="connsiteY0" fmla="*/ 629175 h 629175"/>
              <a:gd name="connsiteX1" fmla="*/ 83890 w 1426129"/>
              <a:gd name="connsiteY1" fmla="*/ 595619 h 629175"/>
              <a:gd name="connsiteX2" fmla="*/ 159391 w 1426129"/>
              <a:gd name="connsiteY2" fmla="*/ 562063 h 629175"/>
              <a:gd name="connsiteX3" fmla="*/ 201336 w 1426129"/>
              <a:gd name="connsiteY3" fmla="*/ 553674 h 629175"/>
              <a:gd name="connsiteX4" fmla="*/ 302004 w 1426129"/>
              <a:gd name="connsiteY4" fmla="*/ 520118 h 629175"/>
              <a:gd name="connsiteX5" fmla="*/ 352338 w 1426129"/>
              <a:gd name="connsiteY5" fmla="*/ 503340 h 629175"/>
              <a:gd name="connsiteX6" fmla="*/ 511729 w 1426129"/>
              <a:gd name="connsiteY6" fmla="*/ 419450 h 629175"/>
              <a:gd name="connsiteX7" fmla="*/ 536896 w 1426129"/>
              <a:gd name="connsiteY7" fmla="*/ 402672 h 629175"/>
              <a:gd name="connsiteX8" fmla="*/ 704676 w 1426129"/>
              <a:gd name="connsiteY8" fmla="*/ 335560 h 629175"/>
              <a:gd name="connsiteX9" fmla="*/ 780176 w 1426129"/>
              <a:gd name="connsiteY9" fmla="*/ 302004 h 629175"/>
              <a:gd name="connsiteX10" fmla="*/ 880844 w 1426129"/>
              <a:gd name="connsiteY10" fmla="*/ 226503 h 629175"/>
              <a:gd name="connsiteX11" fmla="*/ 973123 w 1426129"/>
              <a:gd name="connsiteY11" fmla="*/ 159391 h 629175"/>
              <a:gd name="connsiteX12" fmla="*/ 1040235 w 1426129"/>
              <a:gd name="connsiteY12" fmla="*/ 125835 h 629175"/>
              <a:gd name="connsiteX13" fmla="*/ 1157681 w 1426129"/>
              <a:gd name="connsiteY13" fmla="*/ 67112 h 629175"/>
              <a:gd name="connsiteX14" fmla="*/ 1191237 w 1426129"/>
              <a:gd name="connsiteY14" fmla="*/ 41945 h 629175"/>
              <a:gd name="connsiteX15" fmla="*/ 1224793 w 1426129"/>
              <a:gd name="connsiteY15" fmla="*/ 33556 h 629175"/>
              <a:gd name="connsiteX16" fmla="*/ 1258349 w 1426129"/>
              <a:gd name="connsiteY16" fmla="*/ 16778 h 629175"/>
              <a:gd name="connsiteX17" fmla="*/ 1308683 w 1426129"/>
              <a:gd name="connsiteY17" fmla="*/ 0 h 629175"/>
              <a:gd name="connsiteX18" fmla="*/ 1426129 w 1426129"/>
              <a:gd name="connsiteY18" fmla="*/ 0 h 629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26129" h="629175">
                <a:moveTo>
                  <a:pt x="0" y="629175"/>
                </a:moveTo>
                <a:cubicBezTo>
                  <a:pt x="87296" y="576797"/>
                  <a:pt x="-3010" y="624586"/>
                  <a:pt x="83890" y="595619"/>
                </a:cubicBezTo>
                <a:cubicBezTo>
                  <a:pt x="232612" y="546045"/>
                  <a:pt x="-16624" y="614868"/>
                  <a:pt x="159391" y="562063"/>
                </a:cubicBezTo>
                <a:cubicBezTo>
                  <a:pt x="173048" y="557966"/>
                  <a:pt x="187657" y="557697"/>
                  <a:pt x="201336" y="553674"/>
                </a:cubicBezTo>
                <a:cubicBezTo>
                  <a:pt x="235270" y="543693"/>
                  <a:pt x="268448" y="531303"/>
                  <a:pt x="302004" y="520118"/>
                </a:cubicBezTo>
                <a:cubicBezTo>
                  <a:pt x="318782" y="514525"/>
                  <a:pt x="337276" y="512609"/>
                  <a:pt x="352338" y="503340"/>
                </a:cubicBezTo>
                <a:cubicBezTo>
                  <a:pt x="618946" y="339274"/>
                  <a:pt x="361863" y="486057"/>
                  <a:pt x="511729" y="419450"/>
                </a:cubicBezTo>
                <a:cubicBezTo>
                  <a:pt x="520942" y="415355"/>
                  <a:pt x="527650" y="406692"/>
                  <a:pt x="536896" y="402672"/>
                </a:cubicBezTo>
                <a:cubicBezTo>
                  <a:pt x="592136" y="378655"/>
                  <a:pt x="648749" y="357931"/>
                  <a:pt x="704676" y="335560"/>
                </a:cubicBezTo>
                <a:cubicBezTo>
                  <a:pt x="721301" y="328910"/>
                  <a:pt x="763821" y="313248"/>
                  <a:pt x="780176" y="302004"/>
                </a:cubicBezTo>
                <a:cubicBezTo>
                  <a:pt x="814740" y="278241"/>
                  <a:pt x="847113" y="251435"/>
                  <a:pt x="880844" y="226503"/>
                </a:cubicBezTo>
                <a:cubicBezTo>
                  <a:pt x="911430" y="203896"/>
                  <a:pt x="937041" y="171418"/>
                  <a:pt x="973123" y="159391"/>
                </a:cubicBezTo>
                <a:cubicBezTo>
                  <a:pt x="1024014" y="142427"/>
                  <a:pt x="971797" y="161855"/>
                  <a:pt x="1040235" y="125835"/>
                </a:cubicBezTo>
                <a:cubicBezTo>
                  <a:pt x="1078967" y="105449"/>
                  <a:pt x="1119420" y="88368"/>
                  <a:pt x="1157681" y="67112"/>
                </a:cubicBezTo>
                <a:cubicBezTo>
                  <a:pt x="1169903" y="60322"/>
                  <a:pt x="1178731" y="48198"/>
                  <a:pt x="1191237" y="41945"/>
                </a:cubicBezTo>
                <a:cubicBezTo>
                  <a:pt x="1201549" y="36789"/>
                  <a:pt x="1213998" y="37604"/>
                  <a:pt x="1224793" y="33556"/>
                </a:cubicBezTo>
                <a:cubicBezTo>
                  <a:pt x="1236502" y="29165"/>
                  <a:pt x="1246738" y="21422"/>
                  <a:pt x="1258349" y="16778"/>
                </a:cubicBezTo>
                <a:cubicBezTo>
                  <a:pt x="1274770" y="10210"/>
                  <a:pt x="1290997" y="0"/>
                  <a:pt x="1308683" y="0"/>
                </a:cubicBezTo>
                <a:lnTo>
                  <a:pt x="1426129" y="0"/>
                </a:lnTo>
              </a:path>
            </a:pathLst>
          </a:custGeom>
          <a:noFill/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6AA52AB-C07D-4E3E-B9A8-CA8447D13FCC}"/>
              </a:ext>
            </a:extLst>
          </p:cNvPr>
          <p:cNvSpPr txBox="1"/>
          <p:nvPr/>
        </p:nvSpPr>
        <p:spPr>
          <a:xfrm>
            <a:off x="6210495" y="5348957"/>
            <a:ext cx="27049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µ is integrated parameter, average over the disk volume, not a material characteristic. </a:t>
            </a:r>
          </a:p>
        </p:txBody>
      </p:sp>
    </p:spTree>
    <p:extLst>
      <p:ext uri="{BB962C8B-B14F-4D97-AF65-F5344CB8AC3E}">
        <p14:creationId xmlns:p14="http://schemas.microsoft.com/office/powerpoint/2010/main" val="3550846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DE958-F75E-4233-8927-8BB9EDB22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with fitted </a:t>
            </a:r>
            <a:r>
              <a:rPr lang="el-GR" dirty="0">
                <a:latin typeface="Helvetica" panose="020B0604020202020204" pitchFamily="34" charset="0"/>
                <a:cs typeface="Helvetica" panose="020B0604020202020204" pitchFamily="34" charset="0"/>
              </a:rPr>
              <a:t>Δ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H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and two copper conductivities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EA5B2-A171-41DB-92E7-9F69C0AD1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9/XI-2017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5D4B9-9025-4AD9-8B23-252D560A1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Gennady Romanov |The test set-up with “real” solenoid and uniform bias.</a:t>
            </a:r>
            <a:endParaRPr lang="en-US" b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4C47A-A178-4157-A0A3-F00359FD2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EB970B1-56CE-45CB-8566-46FF7B561413}"/>
              </a:ext>
            </a:extLst>
          </p:cNvPr>
          <p:cNvSpPr txBox="1"/>
          <p:nvPr/>
        </p:nvSpPr>
        <p:spPr>
          <a:xfrm>
            <a:off x="431958" y="4456910"/>
            <a:ext cx="81886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“Normal copper, fitted </a:t>
            </a:r>
            <a:r>
              <a:rPr lang="el-GR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H” – </a:t>
            </a:r>
            <a:r>
              <a:rPr lang="el-GR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 was fitted to get experimental Q at low end and smoothly reach theoretical Q at high end with. Copper conductivity was kept constant (5.7e7 S/m).</a:t>
            </a:r>
          </a:p>
          <a:p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“Fitted copper, fitted </a:t>
            </a:r>
            <a:r>
              <a:rPr lang="el-GR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H, uniform H” – conductivity of copper was chosen to meet experimental Q of empty test set-up and then kept constant (4.7e7 S/m), </a:t>
            </a:r>
            <a:r>
              <a:rPr lang="el-GR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 and uniform H were fitted to get experimental frequencies and Qs.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8853971"/>
              </p:ext>
            </p:extLst>
          </p:nvPr>
        </p:nvGraphicFramePr>
        <p:xfrm>
          <a:off x="228600" y="1109133"/>
          <a:ext cx="4114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0000000-0008-0000-07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4521690"/>
              </p:ext>
            </p:extLst>
          </p:nvPr>
        </p:nvGraphicFramePr>
        <p:xfrm>
          <a:off x="4572000" y="1109133"/>
          <a:ext cx="4114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58762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DE958-F75E-4233-8927-8BB9EDB22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Non-linearity of </a:t>
            </a:r>
            <a:r>
              <a:rPr lang="el-GR" dirty="0">
                <a:latin typeface="Helvetica" panose="020B0604020202020204" pitchFamily="34" charset="0"/>
                <a:cs typeface="Helvetica" panose="020B0604020202020204" pitchFamily="34" charset="0"/>
              </a:rPr>
              <a:t>Δ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EA5B2-A171-41DB-92E7-9F69C0AD1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9/XI-2017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5D4B9-9025-4AD9-8B23-252D560A1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Gennady Romanov |The test set-up with “real” solenoid and uniform bias.</a:t>
            </a:r>
            <a:endParaRPr lang="en-US" b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4C47A-A178-4157-A0A3-F00359FD2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6</a:t>
            </a:fld>
            <a:endParaRPr lang="en-US" alt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268E4B-0E02-4751-9F64-293CC6E86B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4623" y="887051"/>
            <a:ext cx="3011685" cy="32616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66D8C6B-D71F-4ABC-806E-4F4C325EF3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436" y="3707274"/>
            <a:ext cx="3566469" cy="25422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90C9C40-A888-43D6-9F73-9D4E407FF9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2132" y="4216400"/>
            <a:ext cx="3434176" cy="1974870"/>
          </a:xfrm>
          <a:prstGeom prst="rect">
            <a:avLst/>
          </a:prstGeom>
        </p:spPr>
      </p:pic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0000000-0008-0000-07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4622974"/>
              </p:ext>
            </p:extLst>
          </p:nvPr>
        </p:nvGraphicFramePr>
        <p:xfrm>
          <a:off x="647436" y="854738"/>
          <a:ext cx="4114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68159691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31414</TotalTime>
  <Words>433</Words>
  <Application>Microsoft Office PowerPoint</Application>
  <PresentationFormat>On-screen Show (4:3)</PresentationFormat>
  <Paragraphs>62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MS PGothic</vt:lpstr>
      <vt:lpstr>MS PGothic</vt:lpstr>
      <vt:lpstr>Agency FB</vt:lpstr>
      <vt:lpstr>Aharoni</vt:lpstr>
      <vt:lpstr>Arial</vt:lpstr>
      <vt:lpstr>Calibri</vt:lpstr>
      <vt:lpstr>Geneva</vt:lpstr>
      <vt:lpstr>Helvetica</vt:lpstr>
      <vt:lpstr>Times New Roman</vt:lpstr>
      <vt:lpstr>FNAL_TemplateMac_060514</vt:lpstr>
      <vt:lpstr>Fermilab: Footer Only</vt:lpstr>
      <vt:lpstr>The test set-up with “real’ solenoid and uniform bias.</vt:lpstr>
      <vt:lpstr>Solenoid model</vt:lpstr>
      <vt:lpstr>Distribution of RF losses at I_sol = 4.2 A</vt:lpstr>
      <vt:lpstr>Results with constant α = 0.0036 (ΔH = 24 Oe at f0 = 9.4 GHz)</vt:lpstr>
      <vt:lpstr>Results with fitted ΔH and two copper conductivities</vt:lpstr>
      <vt:lpstr>Non-linearity of ΔH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Miscellaneous</dc:title>
  <dc:creator>Gennady Romanov x6766 12815N</dc:creator>
  <cp:lastModifiedBy>Gennady Romanov x6766 12815N</cp:lastModifiedBy>
  <cp:revision>541</cp:revision>
  <cp:lastPrinted>2014-01-20T19:40:21Z</cp:lastPrinted>
  <dcterms:created xsi:type="dcterms:W3CDTF">2015-06-19T17:30:25Z</dcterms:created>
  <dcterms:modified xsi:type="dcterms:W3CDTF">2017-11-09T19:07:50Z</dcterms:modified>
</cp:coreProperties>
</file>