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04" y="-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5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3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1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88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74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1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7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941DA-8657-A749-8591-A116F3FA7ABC}" type="datetimeFigureOut">
              <a:rPr lang="en-US" smtClean="0"/>
              <a:t>12/12/17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B601-1B7F-5440-9662-65DCFA94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2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IR sensor to cavity	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C.Y. Tan</a:t>
            </a:r>
          </a:p>
          <a:p>
            <a:r>
              <a:rPr lang="en-US" dirty="0" smtClean="0"/>
              <a:t>08 Dec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09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Location of sensor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56" y="1417638"/>
            <a:ext cx="51689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79229" y="3533336"/>
            <a:ext cx="594066" cy="60425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079229" y="5355110"/>
            <a:ext cx="594066" cy="60425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5" idx="3"/>
          </p:cNvCxnSpPr>
          <p:nvPr/>
        </p:nvCxnSpPr>
        <p:spPr>
          <a:xfrm flipH="1">
            <a:off x="2673295" y="2939326"/>
            <a:ext cx="3144450" cy="8961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73295" y="2939326"/>
            <a:ext cx="3144450" cy="266670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32838" y="2693528"/>
            <a:ext cx="26539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want to have the IR sensor looking through the slit at the front face of the garnet.</a:t>
            </a:r>
          </a:p>
          <a:p>
            <a:endParaRPr lang="en-US" dirty="0"/>
          </a:p>
          <a:p>
            <a:r>
              <a:rPr lang="en-US" dirty="0" smtClean="0"/>
              <a:t>Since during high power testing, we are not ramping the solenoid, there’s no eddy currents, we can mount sensor on G10 and epoxy it to the tuner.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6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IR sensor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8953500" cy="4610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8413" y="4003745"/>
            <a:ext cx="288838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may need the extra lens (11 mm) to see the hot spot area. Total body length is </a:t>
            </a:r>
            <a:r>
              <a:rPr lang="en-US" dirty="0" smtClean="0"/>
              <a:t>35 </a:t>
            </a:r>
            <a:r>
              <a:rPr lang="en-US" dirty="0"/>
              <a:t>m</a:t>
            </a:r>
            <a:r>
              <a:rPr lang="en-US" dirty="0" smtClean="0"/>
              <a:t>m </a:t>
            </a:r>
            <a:r>
              <a:rPr lang="en-US" dirty="0" smtClean="0"/>
              <a:t>with extra lens </a:t>
            </a:r>
            <a:r>
              <a:rPr lang="en-US" dirty="0" smtClean="0"/>
              <a:t>attached. </a:t>
            </a:r>
            <a:r>
              <a:rPr lang="en-US" dirty="0" smtClean="0"/>
              <a:t>(see email dated 14 Dec 2017 from S. </a:t>
            </a:r>
            <a:r>
              <a:rPr lang="en-US" dirty="0" err="1" smtClean="0"/>
              <a:t>Sochowski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See page 24 of attached datasheet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98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51699"/>
            <a:ext cx="9144000" cy="38063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Distances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371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From Kevin’s email message (dated 08 Dec 2017), distances are ¾” (19 mm) to the OD of the ring and 2.75 inches (70 mm) to the ID of the ring.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157989" y="4315790"/>
            <a:ext cx="1142303" cy="630378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26461" y="6010532"/>
            <a:ext cx="590296" cy="590320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16757" y="2656440"/>
            <a:ext cx="23790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Advantage </a:t>
            </a:r>
            <a:r>
              <a:rPr lang="en-US" dirty="0" smtClean="0"/>
              <a:t>of using lens is </a:t>
            </a:r>
            <a:r>
              <a:rPr lang="en-US" dirty="0" smtClean="0"/>
              <a:t>to see a bigger spot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flipH="1">
            <a:off x="5321609" y="3434590"/>
            <a:ext cx="1439965" cy="2575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92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36940" t="1668" r="31821" b="3117"/>
          <a:stretch/>
        </p:blipFill>
        <p:spPr>
          <a:xfrm>
            <a:off x="5514266" y="1042807"/>
            <a:ext cx="1871493" cy="219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Optimized garnet shim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11/V-2017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Gennady Romanov| Of chip, shim and probe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42807"/>
            <a:ext cx="5161413" cy="2196856"/>
          </a:xfrm>
          <a:prstGeom prst="rect">
            <a:avLst/>
          </a:prstGeom>
        </p:spPr>
      </p:pic>
      <p:sp>
        <p:nvSpPr>
          <p:cNvPr id="12" name="Freeform: Shape 11"/>
          <p:cNvSpPr/>
          <p:nvPr/>
        </p:nvSpPr>
        <p:spPr>
          <a:xfrm>
            <a:off x="6057077" y="1537432"/>
            <a:ext cx="507255" cy="498845"/>
          </a:xfrm>
          <a:custGeom>
            <a:avLst/>
            <a:gdLst>
              <a:gd name="connsiteX0" fmla="*/ 214604 w 373225"/>
              <a:gd name="connsiteY0" fmla="*/ 0 h 382555"/>
              <a:gd name="connsiteX1" fmla="*/ 111968 w 373225"/>
              <a:gd name="connsiteY1" fmla="*/ 18661 h 382555"/>
              <a:gd name="connsiteX2" fmla="*/ 65315 w 373225"/>
              <a:gd name="connsiteY2" fmla="*/ 55984 h 382555"/>
              <a:gd name="connsiteX3" fmla="*/ 46653 w 373225"/>
              <a:gd name="connsiteY3" fmla="*/ 83976 h 382555"/>
              <a:gd name="connsiteX4" fmla="*/ 37323 w 373225"/>
              <a:gd name="connsiteY4" fmla="*/ 111967 h 382555"/>
              <a:gd name="connsiteX5" fmla="*/ 18662 w 373225"/>
              <a:gd name="connsiteY5" fmla="*/ 139959 h 382555"/>
              <a:gd name="connsiteX6" fmla="*/ 0 w 373225"/>
              <a:gd name="connsiteY6" fmla="*/ 233265 h 382555"/>
              <a:gd name="connsiteX7" fmla="*/ 9331 w 373225"/>
              <a:gd name="connsiteY7" fmla="*/ 298580 h 382555"/>
              <a:gd name="connsiteX8" fmla="*/ 18662 w 373225"/>
              <a:gd name="connsiteY8" fmla="*/ 335902 h 382555"/>
              <a:gd name="connsiteX9" fmla="*/ 111968 w 373225"/>
              <a:gd name="connsiteY9" fmla="*/ 382555 h 382555"/>
              <a:gd name="connsiteX10" fmla="*/ 223935 w 373225"/>
              <a:gd name="connsiteY10" fmla="*/ 373225 h 382555"/>
              <a:gd name="connsiteX11" fmla="*/ 270588 w 373225"/>
              <a:gd name="connsiteY11" fmla="*/ 354563 h 382555"/>
              <a:gd name="connsiteX12" fmla="*/ 326572 w 373225"/>
              <a:gd name="connsiteY12" fmla="*/ 307910 h 382555"/>
              <a:gd name="connsiteX13" fmla="*/ 363894 w 373225"/>
              <a:gd name="connsiteY13" fmla="*/ 223935 h 382555"/>
              <a:gd name="connsiteX14" fmla="*/ 373225 w 373225"/>
              <a:gd name="connsiteY14" fmla="*/ 195943 h 382555"/>
              <a:gd name="connsiteX15" fmla="*/ 363894 w 373225"/>
              <a:gd name="connsiteY15" fmla="*/ 139959 h 382555"/>
              <a:gd name="connsiteX16" fmla="*/ 345233 w 373225"/>
              <a:gd name="connsiteY16" fmla="*/ 111967 h 382555"/>
              <a:gd name="connsiteX17" fmla="*/ 289249 w 373225"/>
              <a:gd name="connsiteY17" fmla="*/ 65314 h 382555"/>
              <a:gd name="connsiteX18" fmla="*/ 261258 w 373225"/>
              <a:gd name="connsiteY18" fmla="*/ 55984 h 382555"/>
              <a:gd name="connsiteX19" fmla="*/ 158621 w 373225"/>
              <a:gd name="connsiteY19" fmla="*/ 46653 h 382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3225" h="382555">
                <a:moveTo>
                  <a:pt x="214604" y="0"/>
                </a:moveTo>
                <a:cubicBezTo>
                  <a:pt x="199474" y="2162"/>
                  <a:pt x="133962" y="9235"/>
                  <a:pt x="111968" y="18661"/>
                </a:cubicBezTo>
                <a:cubicBezTo>
                  <a:pt x="97205" y="24988"/>
                  <a:pt x="75785" y="42896"/>
                  <a:pt x="65315" y="55984"/>
                </a:cubicBezTo>
                <a:cubicBezTo>
                  <a:pt x="58310" y="64741"/>
                  <a:pt x="52874" y="74645"/>
                  <a:pt x="46653" y="83976"/>
                </a:cubicBezTo>
                <a:cubicBezTo>
                  <a:pt x="43543" y="93306"/>
                  <a:pt x="41721" y="103170"/>
                  <a:pt x="37323" y="111967"/>
                </a:cubicBezTo>
                <a:cubicBezTo>
                  <a:pt x="32308" y="121997"/>
                  <a:pt x="23079" y="129652"/>
                  <a:pt x="18662" y="139959"/>
                </a:cubicBezTo>
                <a:cubicBezTo>
                  <a:pt x="11070" y="157675"/>
                  <a:pt x="2105" y="220634"/>
                  <a:pt x="0" y="233265"/>
                </a:cubicBezTo>
                <a:cubicBezTo>
                  <a:pt x="3110" y="255037"/>
                  <a:pt x="5397" y="276942"/>
                  <a:pt x="9331" y="298580"/>
                </a:cubicBezTo>
                <a:cubicBezTo>
                  <a:pt x="11625" y="311197"/>
                  <a:pt x="10218" y="326251"/>
                  <a:pt x="18662" y="335902"/>
                </a:cubicBezTo>
                <a:cubicBezTo>
                  <a:pt x="49769" y="371453"/>
                  <a:pt x="73211" y="372867"/>
                  <a:pt x="111968" y="382555"/>
                </a:cubicBezTo>
                <a:cubicBezTo>
                  <a:pt x="149290" y="379445"/>
                  <a:pt x="187053" y="379734"/>
                  <a:pt x="223935" y="373225"/>
                </a:cubicBezTo>
                <a:cubicBezTo>
                  <a:pt x="240429" y="370314"/>
                  <a:pt x="255607" y="362053"/>
                  <a:pt x="270588" y="354563"/>
                </a:cubicBezTo>
                <a:cubicBezTo>
                  <a:pt x="291559" y="344077"/>
                  <a:pt x="311831" y="325599"/>
                  <a:pt x="326572" y="307910"/>
                </a:cubicBezTo>
                <a:cubicBezTo>
                  <a:pt x="351215" y="278338"/>
                  <a:pt x="350332" y="264619"/>
                  <a:pt x="363894" y="223935"/>
                </a:cubicBezTo>
                <a:lnTo>
                  <a:pt x="373225" y="195943"/>
                </a:lnTo>
                <a:cubicBezTo>
                  <a:pt x="370115" y="177282"/>
                  <a:pt x="369877" y="157907"/>
                  <a:pt x="363894" y="139959"/>
                </a:cubicBezTo>
                <a:cubicBezTo>
                  <a:pt x="360348" y="129320"/>
                  <a:pt x="352412" y="120582"/>
                  <a:pt x="345233" y="111967"/>
                </a:cubicBezTo>
                <a:cubicBezTo>
                  <a:pt x="330495" y="94282"/>
                  <a:pt x="310216" y="75798"/>
                  <a:pt x="289249" y="65314"/>
                </a:cubicBezTo>
                <a:cubicBezTo>
                  <a:pt x="280452" y="60916"/>
                  <a:pt x="270859" y="58117"/>
                  <a:pt x="261258" y="55984"/>
                </a:cubicBezTo>
                <a:cubicBezTo>
                  <a:pt x="207763" y="44096"/>
                  <a:pt x="209538" y="46653"/>
                  <a:pt x="158621" y="46653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89863" y="867041"/>
            <a:ext cx="177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105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Oe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(COMSOL – 100 </a:t>
            </a:r>
            <a:r>
              <a:rPr lang="en-US" sz="140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Oe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" name="Straight Arrow Connector 6"/>
          <p:cNvCxnSpPr>
            <a:stCxn id="14" idx="1"/>
          </p:cNvCxnSpPr>
          <p:nvPr/>
        </p:nvCxnSpPr>
        <p:spPr>
          <a:xfrm flipH="1">
            <a:off x="6310705" y="1128651"/>
            <a:ext cx="1079158" cy="6582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9292" y="1786855"/>
            <a:ext cx="2527936" cy="461665"/>
          </a:xfrm>
          <a:prstGeom prst="rect">
            <a:avLst/>
          </a:prstGeom>
          <a:solidFill>
            <a:schemeClr val="bg2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|</a:t>
            </a:r>
            <a:r>
              <a:rPr lang="en-US" dirty="0" err="1"/>
              <a:t>H</a:t>
            </a:r>
            <a:r>
              <a:rPr lang="en-US" baseline="-25000" dirty="0" err="1"/>
              <a:t>bias</a:t>
            </a:r>
            <a:r>
              <a:rPr lang="en-US" dirty="0"/>
              <a:t>|, </a:t>
            </a:r>
            <a:r>
              <a:rPr lang="en-US" dirty="0" err="1"/>
              <a:t>I</a:t>
            </a:r>
            <a:r>
              <a:rPr lang="en-US" baseline="-25000" dirty="0" err="1"/>
              <a:t>stat</a:t>
            </a:r>
            <a:r>
              <a:rPr lang="en-US" dirty="0"/>
              <a:t> = 745 A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3537067"/>
            <a:ext cx="5169620" cy="220035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76275" y="4479011"/>
            <a:ext cx="2467855" cy="461665"/>
          </a:xfrm>
          <a:prstGeom prst="rect">
            <a:avLst/>
          </a:prstGeom>
          <a:solidFill>
            <a:schemeClr val="bg2">
              <a:alpha val="7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|E</a:t>
            </a:r>
            <a:r>
              <a:rPr lang="en-US" baseline="-25000" dirty="0"/>
              <a:t>rf</a:t>
            </a:r>
            <a:r>
              <a:rPr lang="en-US" dirty="0"/>
              <a:t>|, </a:t>
            </a:r>
            <a:r>
              <a:rPr lang="en-US" dirty="0" err="1"/>
              <a:t>V</a:t>
            </a:r>
            <a:r>
              <a:rPr lang="en-US" baseline="-25000" dirty="0" err="1"/>
              <a:t>acc</a:t>
            </a:r>
            <a:r>
              <a:rPr lang="en-US" dirty="0"/>
              <a:t> = 100 kV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90013" y="3847694"/>
            <a:ext cx="3550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Kilpatrick limit for 77 MHz: 10.3 MV/m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10487" y="5154899"/>
            <a:ext cx="1427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3.9 MV/m</a:t>
            </a:r>
          </a:p>
        </p:txBody>
      </p:sp>
      <p:cxnSp>
        <p:nvCxnSpPr>
          <p:cNvPr id="29" name="Straight Arrow Connector 28"/>
          <p:cNvCxnSpPr>
            <a:stCxn id="26" idx="1"/>
          </p:cNvCxnSpPr>
          <p:nvPr/>
        </p:nvCxnSpPr>
        <p:spPr>
          <a:xfrm flipH="1">
            <a:off x="4139355" y="5385732"/>
            <a:ext cx="1771132" cy="1827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48281" y="4474799"/>
            <a:ext cx="1649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≈ 1.3 MV/m</a:t>
            </a:r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>
          <a:xfrm flipH="1" flipV="1">
            <a:off x="3904514" y="4333056"/>
            <a:ext cx="1743767" cy="37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49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Can it fit?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87" y="2041748"/>
            <a:ext cx="7523533" cy="446071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3933569" y="4345459"/>
            <a:ext cx="473674" cy="569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864919" y="4201297"/>
            <a:ext cx="439351" cy="1990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64919" y="4400378"/>
            <a:ext cx="0" cy="51486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03837" y="4545911"/>
            <a:ext cx="961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~1 inch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700162" y="4599459"/>
            <a:ext cx="164757" cy="1235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15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Cost is $1500 for 2 IR sensors + controller + lens.</a:t>
            </a:r>
          </a:p>
          <a:p>
            <a:pPr lvl="1"/>
            <a:r>
              <a:rPr lang="en-US" dirty="0" smtClean="0"/>
              <a:t>Will need to see if the sensor fits with the lens (better) or without lens.</a:t>
            </a:r>
          </a:p>
          <a:p>
            <a:r>
              <a:rPr lang="en-US" dirty="0" smtClean="0"/>
              <a:t>We need to drill a small hole 15 mm diameter to look at the front face.</a:t>
            </a:r>
          </a:p>
          <a:p>
            <a:pPr lvl="1"/>
            <a:r>
              <a:rPr lang="en-US" dirty="0" smtClean="0"/>
              <a:t>I don’t think the hole will be a </a:t>
            </a:r>
            <a:r>
              <a:rPr lang="en-US" smtClean="0"/>
              <a:t>problem for RF.</a:t>
            </a:r>
            <a:endParaRPr lang="en-US" dirty="0" smtClean="0"/>
          </a:p>
          <a:p>
            <a:pPr lvl="1"/>
            <a:r>
              <a:rPr lang="en-US" dirty="0" smtClean="0"/>
              <a:t>Need small 3D printed holder for the lens that we can just superglue to the shell.</a:t>
            </a:r>
          </a:p>
          <a:p>
            <a:pPr lvl="2"/>
            <a:r>
              <a:rPr lang="en-US" dirty="0" smtClean="0"/>
              <a:t>This sensor will not survive in the tunnel!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87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12677</TotalTime>
  <Words>317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Adding IR sensor to cavity  </vt:lpstr>
      <vt:lpstr>Location of sensor</vt:lpstr>
      <vt:lpstr>IR sensor</vt:lpstr>
      <vt:lpstr>Distances</vt:lpstr>
      <vt:lpstr>Optimized garnet shim</vt:lpstr>
      <vt:lpstr>Can it fit?</vt:lpstr>
      <vt:lpstr>Conclusion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IR sensor to cavity  </dc:title>
  <dc:creator>Cheng-Yang Tan</dc:creator>
  <cp:lastModifiedBy>Cheng-Yang Tan</cp:lastModifiedBy>
  <cp:revision>25</cp:revision>
  <dcterms:created xsi:type="dcterms:W3CDTF">2017-12-08T15:29:42Z</dcterms:created>
  <dcterms:modified xsi:type="dcterms:W3CDTF">2017-12-21T14:20:31Z</dcterms:modified>
</cp:coreProperties>
</file>