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sldIdLst>
    <p:sldId id="530" r:id="rId2"/>
    <p:sldId id="259" r:id="rId3"/>
    <p:sldId id="439" r:id="rId4"/>
    <p:sldId id="505" r:id="rId5"/>
    <p:sldId id="506" r:id="rId6"/>
    <p:sldId id="507" r:id="rId7"/>
    <p:sldId id="532" r:id="rId8"/>
    <p:sldId id="509" r:id="rId9"/>
    <p:sldId id="510" r:id="rId10"/>
    <p:sldId id="511" r:id="rId11"/>
    <p:sldId id="512" r:id="rId12"/>
    <p:sldId id="472" r:id="rId13"/>
    <p:sldId id="431" r:id="rId14"/>
    <p:sldId id="495" r:id="rId15"/>
    <p:sldId id="513" r:id="rId16"/>
    <p:sldId id="527" r:id="rId17"/>
    <p:sldId id="528" r:id="rId18"/>
    <p:sldId id="533" r:id="rId19"/>
    <p:sldId id="536" r:id="rId20"/>
    <p:sldId id="537" r:id="rId21"/>
    <p:sldId id="535" r:id="rId22"/>
    <p:sldId id="456" r:id="rId23"/>
    <p:sldId id="477" r:id="rId24"/>
    <p:sldId id="462" r:id="rId25"/>
    <p:sldId id="478" r:id="rId26"/>
    <p:sldId id="539" r:id="rId27"/>
    <p:sldId id="447" r:id="rId28"/>
    <p:sldId id="451" r:id="rId29"/>
    <p:sldId id="449" r:id="rId30"/>
    <p:sldId id="538" r:id="rId31"/>
    <p:sldId id="440" r:id="rId32"/>
    <p:sldId id="441" r:id="rId33"/>
    <p:sldId id="445" r:id="rId34"/>
    <p:sldId id="442" r:id="rId35"/>
    <p:sldId id="443" r:id="rId36"/>
    <p:sldId id="444" r:id="rId37"/>
    <p:sldId id="496" r:id="rId38"/>
    <p:sldId id="497" r:id="rId39"/>
    <p:sldId id="499" r:id="rId40"/>
    <p:sldId id="501" r:id="rId41"/>
    <p:sldId id="517" r:id="rId42"/>
    <p:sldId id="518" r:id="rId43"/>
    <p:sldId id="519" r:id="rId44"/>
    <p:sldId id="520" r:id="rId45"/>
    <p:sldId id="521" r:id="rId46"/>
    <p:sldId id="522" r:id="rId47"/>
    <p:sldId id="523" r:id="rId48"/>
    <p:sldId id="524" r:id="rId49"/>
    <p:sldId id="525" r:id="rId50"/>
    <p:sldId id="526" r:id="rId51"/>
    <p:sldId id="332" r:id="rId52"/>
    <p:sldId id="53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FF7E79"/>
    <a:srgbClr val="007AE7"/>
    <a:srgbClr val="0A65E7"/>
    <a:srgbClr val="0055A0"/>
    <a:srgbClr val="104282"/>
    <a:srgbClr val="0C377B"/>
    <a:srgbClr val="0B38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6"/>
    <p:restoredTop sz="94574"/>
  </p:normalViewPr>
  <p:slideViewPr>
    <p:cSldViewPr snapToGrid="0" snapToObjects="1">
      <p:cViewPr varScale="1">
        <p:scale>
          <a:sx n="124" d="100"/>
          <a:sy n="124" d="100"/>
        </p:scale>
        <p:origin x="192" y="2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A1193-6FDF-8244-83F4-CA48DA63900F}" type="datetimeFigureOut">
              <a:rPr lang="en-US" smtClean="0"/>
              <a:t>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385C2-3ABC-7F44-80F1-ABC8D78BE4E1}" type="slidenum">
              <a:rPr lang="en-US" smtClean="0"/>
              <a:t>‹#›</a:t>
            </a:fld>
            <a:endParaRPr lang="en-US"/>
          </a:p>
        </p:txBody>
      </p:sp>
    </p:spTree>
    <p:extLst>
      <p:ext uri="{BB962C8B-B14F-4D97-AF65-F5344CB8AC3E}">
        <p14:creationId xmlns:p14="http://schemas.microsoft.com/office/powerpoint/2010/main" val="167076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A385C2-3ABC-7F44-80F1-ABC8D78BE4E1}" type="slidenum">
              <a:rPr lang="en-US" smtClean="0"/>
              <a:t>2</a:t>
            </a:fld>
            <a:endParaRPr lang="en-US"/>
          </a:p>
        </p:txBody>
      </p:sp>
    </p:spTree>
    <p:extLst>
      <p:ext uri="{BB962C8B-B14F-4D97-AF65-F5344CB8AC3E}">
        <p14:creationId xmlns:p14="http://schemas.microsoft.com/office/powerpoint/2010/main" val="46619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A385C2-3ABC-7F44-80F1-ABC8D78BE4E1}" type="slidenum">
              <a:rPr lang="en-US" smtClean="0"/>
              <a:t>3</a:t>
            </a:fld>
            <a:endParaRPr lang="en-US"/>
          </a:p>
        </p:txBody>
      </p:sp>
    </p:spTree>
    <p:extLst>
      <p:ext uri="{BB962C8B-B14F-4D97-AF65-F5344CB8AC3E}">
        <p14:creationId xmlns:p14="http://schemas.microsoft.com/office/powerpoint/2010/main" val="49271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C8F4FA-5F84-B843-9919-3204B44DD279}" type="slidenum">
              <a:rPr lang="en-US" smtClean="0"/>
              <a:t>9</a:t>
            </a:fld>
            <a:endParaRPr lang="en-US"/>
          </a:p>
        </p:txBody>
      </p:sp>
    </p:spTree>
    <p:extLst>
      <p:ext uri="{BB962C8B-B14F-4D97-AF65-F5344CB8AC3E}">
        <p14:creationId xmlns:p14="http://schemas.microsoft.com/office/powerpoint/2010/main" val="166970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8F4FA-5F84-B843-9919-3204B44DD279}" type="slidenum">
              <a:rPr lang="en-US" smtClean="0"/>
              <a:t>40</a:t>
            </a:fld>
            <a:endParaRPr lang="en-US"/>
          </a:p>
        </p:txBody>
      </p:sp>
    </p:spTree>
    <p:extLst>
      <p:ext uri="{BB962C8B-B14F-4D97-AF65-F5344CB8AC3E}">
        <p14:creationId xmlns:p14="http://schemas.microsoft.com/office/powerpoint/2010/main" val="144429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x-none"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x-none"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x-none"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x-none" smtClean="0"/>
              <a:t>Drag picture to placeholder or click icon to add</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x-none" smtClean="0"/>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a:t>
            </a:fld>
            <a:endParaRPr lang="en-GB"/>
          </a:p>
        </p:txBody>
      </p:sp>
    </p:spTree>
    <p:extLst>
      <p:ext uri="{BB962C8B-B14F-4D97-AF65-F5344CB8AC3E}">
        <p14:creationId xmlns:p14="http://schemas.microsoft.com/office/powerpoint/2010/main" val="132752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x-none" smtClean="0"/>
              <a:t>Click to edit Master title style</a:t>
            </a:r>
            <a:endParaRPr kumimoji="0" lang="en-US"/>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x-none" smtClean="0"/>
              <a:t>Click to edit Master text styles</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x-none" smtClean="0"/>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x-none" smtClean="0"/>
              <a:t>Click to edit Master text styles</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x-none"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x-none"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x-none"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x-none"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x-none"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Rende Steerenberg - CERN</a:t>
            </a:r>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FNAL Seminar  9 January 2018  Fermilab - USA</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 id="2147483682" r:id="rId14"/>
  </p:sldLayoutIdLst>
  <p:timing>
    <p:tnLst>
      <p:par>
        <p:cTn id="1" dur="indefinite" restart="never" nodeType="tmRoot"/>
      </p:par>
    </p:tnLst>
  </p:timing>
  <p:hf hdr="0"/>
  <p:txStyles>
    <p:titleStyle>
      <a:lvl1pPr algn="l" rtl="0" eaLnBrk="1" latinLnBrk="0" hangingPunct="1">
        <a:spcBef>
          <a:spcPct val="0"/>
        </a:spcBef>
        <a:buNone/>
        <a:defRPr kumimoji="0" sz="4600" b="1" kern="1200">
          <a:solidFill>
            <a:schemeClr val="tx1"/>
          </a:solidFill>
          <a:latin typeface="Calibri"/>
          <a:ea typeface="+mj-ea"/>
          <a:cs typeface="Calibri"/>
        </a:defRPr>
      </a:lvl1pPr>
    </p:titleStyle>
    <p:bodyStyle>
      <a:lvl1pPr marL="493776" indent="-457200" algn="l" rtl="0" eaLnBrk="1" latinLnBrk="0" hangingPunct="1">
        <a:spcBef>
          <a:spcPct val="20000"/>
        </a:spcBef>
        <a:buClr>
          <a:schemeClr val="tx1"/>
        </a:buClr>
        <a:buSzPct val="80000"/>
        <a:buFont typeface="Arial"/>
        <a:buChar char="•"/>
        <a:defRPr kumimoji="0" sz="3000" b="1" kern="1200">
          <a:solidFill>
            <a:schemeClr val="tx1"/>
          </a:solidFill>
          <a:latin typeface="Calibri"/>
          <a:ea typeface="+mn-ea"/>
          <a:cs typeface="Calibri"/>
        </a:defRPr>
      </a:lvl1pPr>
      <a:lvl2pPr marL="905256" indent="-457200" algn="l" rtl="0" eaLnBrk="1" latinLnBrk="0" hangingPunct="1">
        <a:spcBef>
          <a:spcPct val="20000"/>
        </a:spcBef>
        <a:buClr>
          <a:schemeClr val="tx1"/>
        </a:buClr>
        <a:buSzPct val="90000"/>
        <a:buFont typeface="Arial"/>
        <a:buChar char="•"/>
        <a:defRPr kumimoji="0" sz="2600" b="1" kern="1200">
          <a:solidFill>
            <a:schemeClr val="tx1"/>
          </a:solidFill>
          <a:latin typeface="Calibri"/>
          <a:ea typeface="+mn-ea"/>
          <a:cs typeface="Calibri"/>
        </a:defRPr>
      </a:lvl2pPr>
      <a:lvl3pPr marL="1092708" indent="-342900" algn="l" rtl="0" eaLnBrk="1" latinLnBrk="0" hangingPunct="1">
        <a:spcBef>
          <a:spcPct val="20000"/>
        </a:spcBef>
        <a:buClr>
          <a:schemeClr val="tx1"/>
        </a:buClr>
        <a:buSzPct val="85000"/>
        <a:buFont typeface="Arial"/>
        <a:buChar char="•"/>
        <a:defRPr kumimoji="0" sz="2400" b="1" kern="1200">
          <a:solidFill>
            <a:schemeClr val="tx1"/>
          </a:solidFill>
          <a:latin typeface="Calibri"/>
          <a:ea typeface="+mn-ea"/>
          <a:cs typeface="Calibri"/>
        </a:defRPr>
      </a:lvl3pPr>
      <a:lvl4pPr marL="1385316" indent="-342900" algn="l" rtl="0" eaLnBrk="1" latinLnBrk="0" hangingPunct="1">
        <a:spcBef>
          <a:spcPct val="20000"/>
        </a:spcBef>
        <a:buClr>
          <a:schemeClr val="tx1"/>
        </a:buClr>
        <a:buSzPct val="90000"/>
        <a:buFont typeface="Arial"/>
        <a:buChar char="•"/>
        <a:defRPr kumimoji="0" sz="2000" b="1" kern="1200">
          <a:solidFill>
            <a:schemeClr val="tx1"/>
          </a:solidFill>
          <a:latin typeface="Calibri"/>
          <a:ea typeface="+mn-ea"/>
          <a:cs typeface="Calibri"/>
        </a:defRPr>
      </a:lvl4pPr>
      <a:lvl5pPr marL="1650492" indent="-342900" algn="l" rtl="0" eaLnBrk="1" latinLnBrk="0" hangingPunct="1">
        <a:spcBef>
          <a:spcPct val="20000"/>
        </a:spcBef>
        <a:buClr>
          <a:schemeClr val="tx1"/>
        </a:buClr>
        <a:buSzPct val="100000"/>
        <a:buFont typeface="Arial"/>
        <a:buChar char="•"/>
        <a:defRPr kumimoji="0" sz="2000" b="1"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png"/><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 Id="rId3" Type="http://schemas.openxmlformats.org/officeDocument/2006/relationships/image" Target="../media/image3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 Id="rId3" Type="http://schemas.openxmlformats.org/officeDocument/2006/relationships/image" Target="../media/image4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c0rK2bLTimQ" TargetMode="External"/><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tiff"/><Relationship Id="rId3" Type="http://schemas.openxmlformats.org/officeDocument/2006/relationships/image" Target="../media/image58.wmf"/></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tiff"/><Relationship Id="rId3" Type="http://schemas.openxmlformats.org/officeDocument/2006/relationships/image" Target="../media/image6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tiff"/><Relationship Id="rId3" Type="http://schemas.openxmlformats.org/officeDocument/2006/relationships/image" Target="../media/image6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6.emf"/><Relationship Id="rId5"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jpg"/><Relationship Id="rId3" Type="http://schemas.openxmlformats.org/officeDocument/2006/relationships/image" Target="../media/image6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tiff"/></Relationships>
</file>

<file path=ppt/slides/_rels/slide46.xml.rels><?xml version="1.0" encoding="UTF-8" standalone="yes"?>
<Relationships xmlns="http://schemas.openxmlformats.org/package/2006/relationships"><Relationship Id="rId3" Type="http://schemas.openxmlformats.org/officeDocument/2006/relationships/image" Target="../media/image73.tiff"/><Relationship Id="rId4" Type="http://schemas.openxmlformats.org/officeDocument/2006/relationships/image" Target="../media/image74.jpg"/><Relationship Id="rId1" Type="http://schemas.openxmlformats.org/officeDocument/2006/relationships/slideLayout" Target="../slideLayouts/slideLayout14.xml"/><Relationship Id="rId2" Type="http://schemas.openxmlformats.org/officeDocument/2006/relationships/image" Target="../media/image7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tiff"/><Relationship Id="rId3" Type="http://schemas.openxmlformats.org/officeDocument/2006/relationships/image" Target="../media/image76.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9.png"/><Relationship Id="rId3"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370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10</a:t>
            </a:fld>
            <a:endParaRPr lang="en-GB"/>
          </a:p>
        </p:txBody>
      </p:sp>
      <p:pic>
        <p:nvPicPr>
          <p:cNvPr id="6" name="Picture 2" descr="Aerial vie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422" y="1042580"/>
            <a:ext cx="4388068" cy="3300674"/>
          </a:xfrm>
          <a:prstGeom prst="rect">
            <a:avLst/>
          </a:prstGeom>
          <a:noFill/>
        </p:spPr>
      </p:pic>
      <p:pic>
        <p:nvPicPr>
          <p:cNvPr id="7" name="Picture 4" descr="Picture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380" y="1042580"/>
            <a:ext cx="3168708" cy="3230509"/>
          </a:xfrm>
          <a:prstGeom prst="rect">
            <a:avLst/>
          </a:prstGeom>
          <a:noFill/>
          <a:ln w="9525">
            <a:solidFill>
              <a:srgbClr val="002774"/>
            </a:solidFill>
            <a:miter lim="800000"/>
            <a:headEnd/>
            <a:tailEnd/>
          </a:ln>
        </p:spPr>
      </p:pic>
      <p:sp>
        <p:nvSpPr>
          <p:cNvPr id="9" name="TextBox 8"/>
          <p:cNvSpPr txBox="1"/>
          <p:nvPr/>
        </p:nvSpPr>
        <p:spPr>
          <a:xfrm>
            <a:off x="115436" y="4475653"/>
            <a:ext cx="9028564" cy="1754326"/>
          </a:xfrm>
          <a:prstGeom prst="rect">
            <a:avLst/>
          </a:prstGeom>
          <a:noFill/>
        </p:spPr>
        <p:txBody>
          <a:bodyPr wrap="square" rtlCol="0">
            <a:spAutoFit/>
          </a:bodyPr>
          <a:lstStyle/>
          <a:p>
            <a:pPr marL="285750" indent="-285750">
              <a:buFont typeface="Arial" charset="0"/>
              <a:buChar char="•"/>
            </a:pPr>
            <a:r>
              <a:rPr lang="en-US" dirty="0" smtClean="0"/>
              <a:t>Situated on average ~100 m under ground</a:t>
            </a:r>
          </a:p>
          <a:p>
            <a:pPr marL="285750" indent="-285750">
              <a:buFont typeface="Arial" charset="0"/>
              <a:buChar char="•"/>
            </a:pPr>
            <a:r>
              <a:rPr lang="en-US" dirty="0" smtClean="0"/>
              <a:t>Four major experiments (ATLAS, CMS, ALICE, </a:t>
            </a:r>
            <a:r>
              <a:rPr lang="en-US" dirty="0" err="1" smtClean="0"/>
              <a:t>LHCb</a:t>
            </a:r>
            <a:r>
              <a:rPr lang="en-US" dirty="0" smtClean="0"/>
              <a:t>)</a:t>
            </a:r>
          </a:p>
          <a:p>
            <a:pPr marL="285750" indent="-285750">
              <a:buFont typeface="Arial" charset="0"/>
              <a:buChar char="•"/>
            </a:pPr>
            <a:r>
              <a:rPr lang="en-US" dirty="0" smtClean="0"/>
              <a:t>Circumference 26.7 km</a:t>
            </a:r>
          </a:p>
          <a:p>
            <a:pPr marL="285750" indent="-285750">
              <a:buFont typeface="Arial" charset="0"/>
              <a:buChar char="•"/>
            </a:pPr>
            <a:r>
              <a:rPr lang="en-US" dirty="0" smtClean="0"/>
              <a:t>Two separate beam pipes going through the same cold mass 19.4 cm apart</a:t>
            </a:r>
          </a:p>
          <a:p>
            <a:pPr marL="285750" indent="-285750">
              <a:buFont typeface="Arial" charset="0"/>
              <a:buChar char="•"/>
            </a:pPr>
            <a:r>
              <a:rPr lang="en-US" dirty="0" smtClean="0"/>
              <a:t>150 tons of liquid helium to keep the magnets cold and superconducting</a:t>
            </a:r>
          </a:p>
          <a:p>
            <a:endParaRPr lang="en-US" dirty="0" smtClean="0"/>
          </a:p>
        </p:txBody>
      </p:sp>
    </p:spTree>
    <p:extLst>
      <p:ext uri="{BB962C8B-B14F-4D97-AF65-F5344CB8AC3E}">
        <p14:creationId xmlns:p14="http://schemas.microsoft.com/office/powerpoint/2010/main" val="1515976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HC_tunne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47518" cy="6156000"/>
          </a:xfrm>
          <a:prstGeom prst="rect">
            <a:avLst/>
          </a:prstGeom>
          <a:noFill/>
        </p:spPr>
      </p:pic>
      <p:sp>
        <p:nvSpPr>
          <p:cNvPr id="2" name="Title 1"/>
          <p:cNvSpPr>
            <a:spLocks noGrp="1"/>
          </p:cNvSpPr>
          <p:nvPr>
            <p:ph type="title"/>
          </p:nvPr>
        </p:nvSpPr>
        <p:spPr>
          <a:xfrm>
            <a:off x="457200" y="233493"/>
            <a:ext cx="1498209" cy="940443"/>
          </a:xfrm>
          <a:solidFill>
            <a:schemeClr val="bg1"/>
          </a:solidFill>
        </p:spPr>
        <p:txBody>
          <a:bodyPr/>
          <a:lstStyle/>
          <a:p>
            <a:r>
              <a:rPr lang="en-US" dirty="0" smtClean="0"/>
              <a:t>LHC</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11</a:t>
            </a:fld>
            <a:endParaRPr lang="en-GB"/>
          </a:p>
        </p:txBody>
      </p:sp>
      <p:sp>
        <p:nvSpPr>
          <p:cNvPr id="7" name="TextBox 6"/>
          <p:cNvSpPr txBox="1"/>
          <p:nvPr/>
        </p:nvSpPr>
        <p:spPr>
          <a:xfrm>
            <a:off x="2863579" y="233493"/>
            <a:ext cx="6215928" cy="1703030"/>
          </a:xfrm>
          <a:prstGeom prst="rect">
            <a:avLst/>
          </a:prstGeom>
          <a:solidFill>
            <a:schemeClr val="bg1"/>
          </a:solidFill>
        </p:spPr>
        <p:txBody>
          <a:bodyPr wrap="square" rtlCol="0">
            <a:spAutoFit/>
          </a:bodyPr>
          <a:lstStyle/>
          <a:p>
            <a:pPr marL="285750" indent="-285750">
              <a:lnSpc>
                <a:spcPct val="150000"/>
              </a:lnSpc>
              <a:buFont typeface="Arial" charset="0"/>
              <a:buChar char="•"/>
            </a:pPr>
            <a:r>
              <a:rPr lang="en-US" dirty="0" smtClean="0"/>
              <a:t>1232 main dipoles of 15 m each that deviate the beams around the 27 </a:t>
            </a:r>
            <a:r>
              <a:rPr lang="en-US" smtClean="0"/>
              <a:t>km </a:t>
            </a:r>
            <a:r>
              <a:rPr lang="en-US" smtClean="0"/>
              <a:t>circumference</a:t>
            </a:r>
            <a:endParaRPr lang="en-US" dirty="0" smtClean="0"/>
          </a:p>
          <a:p>
            <a:pPr marL="285750" indent="-285750">
              <a:lnSpc>
                <a:spcPct val="150000"/>
              </a:lnSpc>
              <a:buFont typeface="Arial" charset="0"/>
              <a:buChar char="•"/>
            </a:pPr>
            <a:r>
              <a:rPr lang="en-US" dirty="0" smtClean="0"/>
              <a:t>858 main quadrupoles that keep the beam focused</a:t>
            </a:r>
          </a:p>
          <a:p>
            <a:pPr marL="285750" indent="-285750">
              <a:lnSpc>
                <a:spcPct val="150000"/>
              </a:lnSpc>
              <a:buFont typeface="Arial" charset="0"/>
              <a:buChar char="•"/>
            </a:pPr>
            <a:r>
              <a:rPr lang="en-US" dirty="0" smtClean="0"/>
              <a:t>6000 corrector magnets to preserve the beam quality</a:t>
            </a:r>
            <a:endParaRPr lang="en-US" dirty="0"/>
          </a:p>
        </p:txBody>
      </p:sp>
      <p:sp>
        <p:nvSpPr>
          <p:cNvPr id="8" name="TextBox 7"/>
          <p:cNvSpPr txBox="1"/>
          <p:nvPr/>
        </p:nvSpPr>
        <p:spPr>
          <a:xfrm>
            <a:off x="127314" y="4630484"/>
            <a:ext cx="7817641" cy="1420325"/>
          </a:xfrm>
          <a:prstGeom prst="rect">
            <a:avLst/>
          </a:prstGeom>
          <a:solidFill>
            <a:schemeClr val="bg1"/>
          </a:solidFill>
        </p:spPr>
        <p:txBody>
          <a:bodyPr wrap="square" rtlCol="0">
            <a:spAutoFit/>
          </a:bodyPr>
          <a:lstStyle/>
          <a:p>
            <a:pPr marL="342900" indent="-342900">
              <a:lnSpc>
                <a:spcPct val="150000"/>
              </a:lnSpc>
              <a:buFont typeface="Arial" charset="0"/>
              <a:buChar char="•"/>
            </a:pPr>
            <a:r>
              <a:rPr lang="en-US" sz="2000" dirty="0"/>
              <a:t>Main magnets use superconducting cables (</a:t>
            </a:r>
            <a:r>
              <a:rPr lang="en-US" sz="2000" dirty="0" smtClean="0"/>
              <a:t>Cu-cladded </a:t>
            </a:r>
            <a:r>
              <a:rPr lang="en-US" sz="2000" dirty="0" err="1"/>
              <a:t>Nb-Ti</a:t>
            </a:r>
            <a:r>
              <a:rPr lang="en-US" sz="2000" dirty="0"/>
              <a:t>) </a:t>
            </a:r>
            <a:endParaRPr lang="en-US" sz="2000" dirty="0" smtClean="0"/>
          </a:p>
          <a:p>
            <a:pPr marL="342900" indent="-342900">
              <a:lnSpc>
                <a:spcPct val="150000"/>
              </a:lnSpc>
              <a:buFont typeface="Arial" charset="0"/>
              <a:buChar char="•"/>
            </a:pPr>
            <a:r>
              <a:rPr lang="en-US" sz="2000" dirty="0" smtClean="0"/>
              <a:t>12’000 </a:t>
            </a:r>
            <a:r>
              <a:rPr lang="en-US" sz="2000" dirty="0"/>
              <a:t>A </a:t>
            </a:r>
            <a:r>
              <a:rPr lang="en-US" sz="2000" dirty="0" smtClean="0"/>
              <a:t>provides </a:t>
            </a:r>
            <a:r>
              <a:rPr lang="en-US" sz="2000" dirty="0"/>
              <a:t>a nominal field of 8.33 </a:t>
            </a:r>
            <a:r>
              <a:rPr lang="en-US" sz="2000" dirty="0" smtClean="0"/>
              <a:t>Tesla</a:t>
            </a:r>
          </a:p>
          <a:p>
            <a:pPr marL="342900" indent="-342900">
              <a:lnSpc>
                <a:spcPct val="150000"/>
              </a:lnSpc>
              <a:buFont typeface="Arial" charset="0"/>
              <a:buChar char="•"/>
            </a:pPr>
            <a:r>
              <a:rPr lang="en-US" sz="2000" dirty="0"/>
              <a:t>O</a:t>
            </a:r>
            <a:r>
              <a:rPr lang="en-US" sz="2000" dirty="0" smtClean="0"/>
              <a:t>perating </a:t>
            </a:r>
            <a:r>
              <a:rPr lang="en-US" sz="2000" dirty="0"/>
              <a:t>in superfluid helium at </a:t>
            </a:r>
            <a:r>
              <a:rPr lang="en-US" sz="2000" dirty="0" smtClean="0"/>
              <a:t>1.9K</a:t>
            </a:r>
            <a:endParaRPr lang="en-US" sz="2000" dirty="0"/>
          </a:p>
        </p:txBody>
      </p:sp>
    </p:spTree>
    <p:extLst>
      <p:ext uri="{BB962C8B-B14F-4D97-AF65-F5344CB8AC3E}">
        <p14:creationId xmlns:p14="http://schemas.microsoft.com/office/powerpoint/2010/main" val="1262912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814"/>
            <a:ext cx="8409398" cy="940443"/>
          </a:xfrm>
        </p:spPr>
        <p:txBody>
          <a:bodyPr>
            <a:noAutofit/>
          </a:bodyPr>
          <a:lstStyle/>
          <a:p>
            <a:r>
              <a:rPr lang="en-US" dirty="0"/>
              <a:t>Looking </a:t>
            </a:r>
            <a:r>
              <a:rPr lang="en-US" dirty="0" smtClean="0"/>
              <a:t>Back </a:t>
            </a:r>
            <a:r>
              <a:rPr lang="en-US" dirty="0"/>
              <a:t>at </a:t>
            </a:r>
            <a:r>
              <a:rPr lang="en-US" dirty="0" smtClean="0"/>
              <a:t>the 2017 </a:t>
            </a:r>
            <a:r>
              <a:rPr lang="en-US" dirty="0"/>
              <a:t>LHC </a:t>
            </a:r>
            <a:r>
              <a:rPr lang="en-US" dirty="0"/>
              <a:t>R</a:t>
            </a:r>
            <a:r>
              <a:rPr lang="en-US" dirty="0" smtClean="0"/>
              <a:t>un</a:t>
            </a:r>
            <a:endParaRPr lang="en-US" dirty="0">
              <a:latin typeface="+mn-lt"/>
            </a:endParaRPr>
          </a:p>
        </p:txBody>
      </p:sp>
    </p:spTree>
    <p:extLst>
      <p:ext uri="{BB962C8B-B14F-4D97-AF65-F5344CB8AC3E}">
        <p14:creationId xmlns:p14="http://schemas.microsoft.com/office/powerpoint/2010/main" val="1174522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98" y="107390"/>
            <a:ext cx="8444074" cy="940443"/>
          </a:xfrm>
        </p:spPr>
        <p:txBody>
          <a:bodyPr>
            <a:normAutofit/>
          </a:bodyPr>
          <a:lstStyle/>
          <a:p>
            <a:r>
              <a:rPr lang="en-US" dirty="0" smtClean="0">
                <a:latin typeface="+mn-lt"/>
              </a:rPr>
              <a:t>2017,</a:t>
            </a:r>
            <a:r>
              <a:rPr lang="mr-IN" dirty="0" smtClean="0">
                <a:latin typeface="+mn-lt"/>
              </a:rPr>
              <a:t>…</a:t>
            </a:r>
            <a:r>
              <a:rPr lang="en-US" dirty="0" smtClean="0">
                <a:latin typeface="+mn-lt"/>
              </a:rPr>
              <a:t>another </a:t>
            </a:r>
            <a:r>
              <a:rPr lang="en-US" dirty="0">
                <a:latin typeface="+mn-lt"/>
              </a:rPr>
              <a:t>e</a:t>
            </a:r>
            <a:r>
              <a:rPr lang="en-US" dirty="0" smtClean="0">
                <a:latin typeface="+mn-lt"/>
              </a:rPr>
              <a:t>ventful </a:t>
            </a:r>
            <a:r>
              <a:rPr lang="en-US" dirty="0">
                <a:latin typeface="+mn-lt"/>
              </a:rPr>
              <a:t>y</a:t>
            </a:r>
            <a:r>
              <a:rPr lang="en-US" dirty="0" smtClean="0">
                <a:latin typeface="+mn-lt"/>
              </a:rPr>
              <a:t>ear</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it-IT"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13</a:t>
            </a:fld>
            <a:endParaRPr lang="en-US" dirty="0"/>
          </a:p>
        </p:txBody>
      </p:sp>
      <p:sp>
        <p:nvSpPr>
          <p:cNvPr id="11" name="TextBox 10"/>
          <p:cNvSpPr txBox="1"/>
          <p:nvPr/>
        </p:nvSpPr>
        <p:spPr>
          <a:xfrm>
            <a:off x="152400" y="3251688"/>
            <a:ext cx="8873793" cy="523220"/>
          </a:xfrm>
          <a:prstGeom prst="rect">
            <a:avLst/>
          </a:prstGeom>
          <a:solidFill>
            <a:srgbClr val="0055A0"/>
          </a:solidFill>
        </p:spPr>
        <p:txBody>
          <a:bodyPr wrap="square" rtlCol="0">
            <a:spAutoFit/>
          </a:bodyPr>
          <a:lstStyle/>
          <a:p>
            <a:pPr algn="ctr"/>
            <a:r>
              <a:rPr lang="en-US" sz="1400" b="1" dirty="0" smtClean="0">
                <a:solidFill>
                  <a:schemeClr val="bg1"/>
                </a:solidFill>
              </a:rPr>
              <a:t>2017</a:t>
            </a:r>
          </a:p>
          <a:p>
            <a:pPr algn="ctr"/>
            <a:r>
              <a:rPr lang="en-US" sz="1400" b="1" dirty="0" smtClean="0">
                <a:solidFill>
                  <a:schemeClr val="bg1"/>
                </a:solidFill>
              </a:rPr>
              <a:t>Jan       Feb</a:t>
            </a:r>
            <a:r>
              <a:rPr lang="en-US" sz="1400" b="1" dirty="0">
                <a:solidFill>
                  <a:schemeClr val="bg1"/>
                </a:solidFill>
              </a:rPr>
              <a:t> </a:t>
            </a:r>
            <a:r>
              <a:rPr lang="en-US" sz="1400" b="1" dirty="0" smtClean="0">
                <a:solidFill>
                  <a:schemeClr val="bg1"/>
                </a:solidFill>
              </a:rPr>
              <a:t>      Mar</a:t>
            </a:r>
            <a:r>
              <a:rPr lang="en-US" sz="1400" b="1" dirty="0">
                <a:solidFill>
                  <a:schemeClr val="bg1"/>
                </a:solidFill>
              </a:rPr>
              <a:t> </a:t>
            </a:r>
            <a:r>
              <a:rPr lang="en-US" sz="1400" b="1" dirty="0" smtClean="0">
                <a:solidFill>
                  <a:schemeClr val="bg1"/>
                </a:solidFill>
              </a:rPr>
              <a:t>      Apr</a:t>
            </a:r>
            <a:r>
              <a:rPr lang="en-US" sz="1400" b="1" dirty="0">
                <a:solidFill>
                  <a:schemeClr val="bg1"/>
                </a:solidFill>
              </a:rPr>
              <a:t> </a:t>
            </a:r>
            <a:r>
              <a:rPr lang="en-US" sz="1400" b="1" dirty="0" smtClean="0">
                <a:solidFill>
                  <a:schemeClr val="bg1"/>
                </a:solidFill>
              </a:rPr>
              <a:t>      May</a:t>
            </a:r>
            <a:r>
              <a:rPr lang="en-US" sz="1400" b="1" dirty="0">
                <a:solidFill>
                  <a:schemeClr val="bg1"/>
                </a:solidFill>
              </a:rPr>
              <a:t> </a:t>
            </a:r>
            <a:r>
              <a:rPr lang="en-US" sz="1400" b="1" dirty="0" smtClean="0">
                <a:solidFill>
                  <a:schemeClr val="bg1"/>
                </a:solidFill>
              </a:rPr>
              <a:t>      Jun</a:t>
            </a:r>
            <a:r>
              <a:rPr lang="en-US" sz="1400" b="1" dirty="0">
                <a:solidFill>
                  <a:schemeClr val="bg1"/>
                </a:solidFill>
              </a:rPr>
              <a:t> </a:t>
            </a:r>
            <a:r>
              <a:rPr lang="en-US" sz="1400" b="1" dirty="0" smtClean="0">
                <a:solidFill>
                  <a:schemeClr val="bg1"/>
                </a:solidFill>
              </a:rPr>
              <a:t>      Jul</a:t>
            </a:r>
            <a:r>
              <a:rPr lang="en-US" sz="1400" b="1" dirty="0">
                <a:solidFill>
                  <a:schemeClr val="bg1"/>
                </a:solidFill>
              </a:rPr>
              <a:t> </a:t>
            </a:r>
            <a:r>
              <a:rPr lang="en-US" sz="1400" b="1" dirty="0" smtClean="0">
                <a:solidFill>
                  <a:schemeClr val="bg1"/>
                </a:solidFill>
              </a:rPr>
              <a:t>      Aug</a:t>
            </a:r>
            <a:r>
              <a:rPr lang="en-US" sz="1400" b="1" dirty="0">
                <a:solidFill>
                  <a:schemeClr val="bg1"/>
                </a:solidFill>
              </a:rPr>
              <a:t> </a:t>
            </a:r>
            <a:r>
              <a:rPr lang="en-US" sz="1400" b="1" dirty="0" smtClean="0">
                <a:solidFill>
                  <a:schemeClr val="bg1"/>
                </a:solidFill>
              </a:rPr>
              <a:t>      Sep       Oct       Nov       Dec</a:t>
            </a:r>
            <a:endParaRPr lang="en-US" sz="1400" b="1" dirty="0">
              <a:solidFill>
                <a:schemeClr val="bg1"/>
              </a:solidFill>
            </a:endParaRPr>
          </a:p>
        </p:txBody>
      </p:sp>
      <p:grpSp>
        <p:nvGrpSpPr>
          <p:cNvPr id="25" name="Group 24"/>
          <p:cNvGrpSpPr/>
          <p:nvPr/>
        </p:nvGrpSpPr>
        <p:grpSpPr>
          <a:xfrm>
            <a:off x="2182599" y="2302562"/>
            <a:ext cx="1367633" cy="947540"/>
            <a:chOff x="2182599" y="2302562"/>
            <a:chExt cx="1367633" cy="947540"/>
          </a:xfrm>
        </p:grpSpPr>
        <p:cxnSp>
          <p:nvCxnSpPr>
            <p:cNvPr id="18" name="Straight Connector 17"/>
            <p:cNvCxnSpPr/>
            <p:nvPr/>
          </p:nvCxnSpPr>
          <p:spPr>
            <a:xfrm>
              <a:off x="3397054" y="2781069"/>
              <a:ext cx="0" cy="469033"/>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82599" y="2302562"/>
              <a:ext cx="1367633" cy="461665"/>
            </a:xfrm>
            <a:prstGeom prst="rect">
              <a:avLst/>
            </a:prstGeom>
            <a:noFill/>
          </p:spPr>
          <p:txBody>
            <a:bodyPr wrap="square" rtlCol="0">
              <a:spAutoFit/>
            </a:bodyPr>
            <a:lstStyle/>
            <a:p>
              <a:pPr algn="r"/>
              <a:r>
                <a:rPr lang="en-US" sz="1200" dirty="0" smtClean="0"/>
                <a:t>Apr 29</a:t>
              </a:r>
              <a:r>
                <a:rPr lang="en-US" sz="1200" baseline="30000" dirty="0" smtClean="0"/>
                <a:t>th</a:t>
              </a:r>
              <a:endParaRPr lang="en-US" sz="1200" dirty="0"/>
            </a:p>
            <a:p>
              <a:pPr algn="r"/>
              <a:r>
                <a:rPr lang="en-US" sz="1200" dirty="0" smtClean="0"/>
                <a:t>First 2017 beam</a:t>
              </a:r>
            </a:p>
          </p:txBody>
        </p:sp>
      </p:grpSp>
      <p:grpSp>
        <p:nvGrpSpPr>
          <p:cNvPr id="29" name="Group 28"/>
          <p:cNvGrpSpPr/>
          <p:nvPr/>
        </p:nvGrpSpPr>
        <p:grpSpPr>
          <a:xfrm>
            <a:off x="3074187" y="3686786"/>
            <a:ext cx="1464140" cy="2474868"/>
            <a:chOff x="3074187" y="3686786"/>
            <a:chExt cx="1464140" cy="2474868"/>
          </a:xfrm>
        </p:grpSpPr>
        <p:cxnSp>
          <p:nvCxnSpPr>
            <p:cNvPr id="46" name="Straight Connector 45"/>
            <p:cNvCxnSpPr/>
            <p:nvPr/>
          </p:nvCxnSpPr>
          <p:spPr>
            <a:xfrm flipV="1">
              <a:off x="4335809" y="3686786"/>
              <a:ext cx="1" cy="1593539"/>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074187" y="5330657"/>
              <a:ext cx="1464140" cy="830997"/>
            </a:xfrm>
            <a:prstGeom prst="rect">
              <a:avLst/>
            </a:prstGeom>
            <a:noFill/>
          </p:spPr>
          <p:txBody>
            <a:bodyPr wrap="square" rtlCol="0">
              <a:spAutoFit/>
            </a:bodyPr>
            <a:lstStyle/>
            <a:p>
              <a:pPr algn="r"/>
              <a:r>
                <a:rPr lang="en-US" sz="1200" dirty="0" smtClean="0"/>
                <a:t>June 5</a:t>
              </a:r>
              <a:r>
                <a:rPr lang="en-US" sz="1200" baseline="30000" dirty="0" smtClean="0"/>
                <a:t>th</a:t>
              </a:r>
            </a:p>
            <a:p>
              <a:pPr algn="r"/>
              <a:r>
                <a:rPr lang="en-US" sz="1200" dirty="0" smtClean="0"/>
                <a:t>1 week scrubbing run and1</a:t>
              </a:r>
              <a:r>
                <a:rPr lang="en-US" sz="1200" baseline="30000" dirty="0" smtClean="0"/>
                <a:t>st</a:t>
              </a:r>
              <a:r>
                <a:rPr lang="en-US" sz="1200" dirty="0" smtClean="0"/>
                <a:t> signs of losses in 16L2</a:t>
              </a:r>
              <a:endParaRPr lang="en-US" sz="1200" dirty="0"/>
            </a:p>
          </p:txBody>
        </p:sp>
      </p:grpSp>
      <p:grpSp>
        <p:nvGrpSpPr>
          <p:cNvPr id="26" name="Group 25"/>
          <p:cNvGrpSpPr/>
          <p:nvPr/>
        </p:nvGrpSpPr>
        <p:grpSpPr>
          <a:xfrm>
            <a:off x="2611459" y="1813103"/>
            <a:ext cx="1549750" cy="1455050"/>
            <a:chOff x="2611459" y="1813103"/>
            <a:chExt cx="1549750" cy="1455050"/>
          </a:xfrm>
        </p:grpSpPr>
        <p:sp>
          <p:nvSpPr>
            <p:cNvPr id="34" name="TextBox 33"/>
            <p:cNvSpPr txBox="1"/>
            <p:nvPr/>
          </p:nvSpPr>
          <p:spPr>
            <a:xfrm>
              <a:off x="2611459" y="1813103"/>
              <a:ext cx="1549750" cy="461665"/>
            </a:xfrm>
            <a:prstGeom prst="rect">
              <a:avLst/>
            </a:prstGeom>
            <a:noFill/>
          </p:spPr>
          <p:txBody>
            <a:bodyPr wrap="square" rtlCol="0">
              <a:spAutoFit/>
            </a:bodyPr>
            <a:lstStyle/>
            <a:p>
              <a:pPr algn="r"/>
              <a:r>
                <a:rPr lang="en-US" sz="1200" dirty="0" smtClean="0"/>
                <a:t>May 23</a:t>
              </a:r>
              <a:r>
                <a:rPr lang="en-US" sz="1200" baseline="30000" dirty="0" smtClean="0"/>
                <a:t>rd</a:t>
              </a:r>
              <a:endParaRPr lang="en-US" sz="1200" dirty="0" smtClean="0"/>
            </a:p>
            <a:p>
              <a:pPr algn="r"/>
              <a:r>
                <a:rPr lang="en-US" sz="1200" dirty="0" smtClean="0">
                  <a:solidFill>
                    <a:srgbClr val="FF0000"/>
                  </a:solidFill>
                </a:rPr>
                <a:t>First Stable Beams</a:t>
              </a:r>
            </a:p>
          </p:txBody>
        </p:sp>
        <p:cxnSp>
          <p:nvCxnSpPr>
            <p:cNvPr id="54" name="Straight Connector 53"/>
            <p:cNvCxnSpPr/>
            <p:nvPr/>
          </p:nvCxnSpPr>
          <p:spPr>
            <a:xfrm flipH="1">
              <a:off x="4030147" y="2329187"/>
              <a:ext cx="1505" cy="938966"/>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679952" y="3774908"/>
            <a:ext cx="1367633" cy="1290757"/>
            <a:chOff x="2679952" y="3774908"/>
            <a:chExt cx="1367633" cy="1290757"/>
          </a:xfrm>
        </p:grpSpPr>
        <p:cxnSp>
          <p:nvCxnSpPr>
            <p:cNvPr id="17" name="Straight Connector 16"/>
            <p:cNvCxnSpPr/>
            <p:nvPr/>
          </p:nvCxnSpPr>
          <p:spPr>
            <a:xfrm flipV="1">
              <a:off x="2847083" y="3774908"/>
              <a:ext cx="0" cy="59583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679952" y="4419334"/>
              <a:ext cx="1367633" cy="646331"/>
            </a:xfrm>
            <a:prstGeom prst="rect">
              <a:avLst/>
            </a:prstGeom>
            <a:noFill/>
          </p:spPr>
          <p:txBody>
            <a:bodyPr wrap="square" rtlCol="0">
              <a:spAutoFit/>
            </a:bodyPr>
            <a:lstStyle/>
            <a:p>
              <a:r>
                <a:rPr lang="en-US" sz="1200" dirty="0" smtClean="0"/>
                <a:t>April 1</a:t>
              </a:r>
              <a:r>
                <a:rPr lang="en-US" sz="1200" baseline="30000" dirty="0" smtClean="0"/>
                <a:t>st</a:t>
              </a:r>
              <a:r>
                <a:rPr lang="en-US" sz="1200" dirty="0" smtClean="0"/>
                <a:t> </a:t>
              </a:r>
            </a:p>
            <a:p>
              <a:r>
                <a:rPr lang="en-US" sz="1200" dirty="0" smtClean="0"/>
                <a:t>Gradual start of powering tests </a:t>
              </a:r>
              <a:endParaRPr lang="en-US" sz="1200" dirty="0"/>
            </a:p>
          </p:txBody>
        </p:sp>
      </p:grpSp>
      <p:grpSp>
        <p:nvGrpSpPr>
          <p:cNvPr id="32" name="Group 31"/>
          <p:cNvGrpSpPr/>
          <p:nvPr/>
        </p:nvGrpSpPr>
        <p:grpSpPr>
          <a:xfrm>
            <a:off x="4248784" y="2202166"/>
            <a:ext cx="897298" cy="1102089"/>
            <a:chOff x="4248784" y="2202166"/>
            <a:chExt cx="897298" cy="1102089"/>
          </a:xfrm>
        </p:grpSpPr>
        <p:cxnSp>
          <p:nvCxnSpPr>
            <p:cNvPr id="57" name="Straight Connector 56"/>
            <p:cNvCxnSpPr/>
            <p:nvPr/>
          </p:nvCxnSpPr>
          <p:spPr>
            <a:xfrm>
              <a:off x="4966333" y="2689865"/>
              <a:ext cx="977" cy="578288"/>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248784" y="2202166"/>
              <a:ext cx="897298" cy="461665"/>
            </a:xfrm>
            <a:prstGeom prst="rect">
              <a:avLst/>
            </a:prstGeom>
            <a:noFill/>
          </p:spPr>
          <p:txBody>
            <a:bodyPr wrap="square" rtlCol="0">
              <a:spAutoFit/>
            </a:bodyPr>
            <a:lstStyle/>
            <a:p>
              <a:pPr algn="r"/>
              <a:r>
                <a:rPr lang="en-US" sz="1200" dirty="0" smtClean="0">
                  <a:solidFill>
                    <a:srgbClr val="00B050"/>
                  </a:solidFill>
                </a:rPr>
                <a:t>Jul 3</a:t>
              </a:r>
              <a:r>
                <a:rPr lang="en-US" sz="1200" baseline="30000" dirty="0" smtClean="0">
                  <a:solidFill>
                    <a:srgbClr val="00B050"/>
                  </a:solidFill>
                </a:rPr>
                <a:t>rd </a:t>
              </a:r>
              <a:r>
                <a:rPr lang="en-US" sz="1200" dirty="0" smtClean="0">
                  <a:solidFill>
                    <a:srgbClr val="00B050"/>
                  </a:solidFill>
                </a:rPr>
                <a:t>- 7</a:t>
              </a:r>
              <a:r>
                <a:rPr lang="en-US" sz="1200" baseline="30000" dirty="0" smtClean="0">
                  <a:solidFill>
                    <a:srgbClr val="00B050"/>
                  </a:solidFill>
                </a:rPr>
                <a:t>th</a:t>
              </a:r>
              <a:r>
                <a:rPr lang="en-US" sz="1200" dirty="0" smtClean="0">
                  <a:solidFill>
                    <a:srgbClr val="00B050"/>
                  </a:solidFill>
                </a:rPr>
                <a:t>  </a:t>
              </a:r>
            </a:p>
            <a:p>
              <a:pPr algn="r"/>
              <a:r>
                <a:rPr lang="en-US" sz="1200" dirty="0" smtClean="0">
                  <a:solidFill>
                    <a:srgbClr val="00B050"/>
                  </a:solidFill>
                </a:rPr>
                <a:t>TS #1</a:t>
              </a:r>
              <a:endParaRPr lang="en-US" sz="1200" dirty="0">
                <a:solidFill>
                  <a:srgbClr val="00B050"/>
                </a:solidFill>
              </a:endParaRPr>
            </a:p>
          </p:txBody>
        </p:sp>
        <p:pic>
          <p:nvPicPr>
            <p:cNvPr id="45" name="Picture 44"/>
            <p:cNvPicPr>
              <a:picLocks noChangeAspect="1"/>
            </p:cNvPicPr>
            <p:nvPr/>
          </p:nvPicPr>
          <p:blipFill>
            <a:blip r:embed="rId2"/>
            <a:stretch>
              <a:fillRect/>
            </a:stretch>
          </p:blipFill>
          <p:spPr>
            <a:xfrm>
              <a:off x="4369871" y="2781069"/>
              <a:ext cx="505630" cy="523186"/>
            </a:xfrm>
            <a:prstGeom prst="rect">
              <a:avLst/>
            </a:prstGeom>
            <a:ln>
              <a:noFill/>
            </a:ln>
            <a:effectLst>
              <a:outerShdw blurRad="292100" dist="139700" dir="2700000" algn="tl" rotWithShape="0">
                <a:srgbClr val="333333">
                  <a:alpha val="65000"/>
                </a:srgbClr>
              </a:outerShdw>
            </a:effectLst>
          </p:spPr>
        </p:pic>
      </p:grpSp>
      <p:grpSp>
        <p:nvGrpSpPr>
          <p:cNvPr id="78" name="Group 77"/>
          <p:cNvGrpSpPr/>
          <p:nvPr/>
        </p:nvGrpSpPr>
        <p:grpSpPr>
          <a:xfrm>
            <a:off x="5500547" y="1049419"/>
            <a:ext cx="1679938" cy="2215548"/>
            <a:chOff x="5500547" y="1049419"/>
            <a:chExt cx="1679938" cy="2215548"/>
          </a:xfrm>
        </p:grpSpPr>
        <p:cxnSp>
          <p:nvCxnSpPr>
            <p:cNvPr id="41" name="Straight Connector 40"/>
            <p:cNvCxnSpPr/>
            <p:nvPr/>
          </p:nvCxnSpPr>
          <p:spPr>
            <a:xfrm>
              <a:off x="6537249" y="1557705"/>
              <a:ext cx="0" cy="170726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00547" y="1060040"/>
              <a:ext cx="1175478" cy="461665"/>
            </a:xfrm>
            <a:prstGeom prst="rect">
              <a:avLst/>
            </a:prstGeom>
            <a:noFill/>
          </p:spPr>
          <p:txBody>
            <a:bodyPr wrap="square" rtlCol="0">
              <a:spAutoFit/>
            </a:bodyPr>
            <a:lstStyle/>
            <a:p>
              <a:pPr algn="r"/>
              <a:r>
                <a:rPr lang="en-US" sz="1200" dirty="0" smtClean="0">
                  <a:solidFill>
                    <a:srgbClr val="00B050"/>
                  </a:solidFill>
                </a:rPr>
                <a:t>Sep 18</a:t>
              </a:r>
              <a:r>
                <a:rPr lang="en-US" sz="1200" baseline="30000" dirty="0" smtClean="0">
                  <a:solidFill>
                    <a:srgbClr val="00B050"/>
                  </a:solidFill>
                </a:rPr>
                <a:t>th</a:t>
              </a:r>
              <a:r>
                <a:rPr lang="en-US" sz="1200" dirty="0" smtClean="0">
                  <a:solidFill>
                    <a:srgbClr val="00B050"/>
                  </a:solidFill>
                </a:rPr>
                <a:t> - 20</a:t>
              </a:r>
              <a:r>
                <a:rPr lang="en-US" sz="1200" baseline="30000" dirty="0" smtClean="0">
                  <a:solidFill>
                    <a:srgbClr val="00B050"/>
                  </a:solidFill>
                </a:rPr>
                <a:t>th</a:t>
              </a:r>
              <a:r>
                <a:rPr lang="en-US" sz="1200" dirty="0" smtClean="0">
                  <a:solidFill>
                    <a:srgbClr val="00B050"/>
                  </a:solidFill>
                </a:rPr>
                <a:t>  </a:t>
              </a:r>
            </a:p>
            <a:p>
              <a:pPr algn="r"/>
              <a:r>
                <a:rPr lang="en-US" sz="1200" dirty="0" smtClean="0">
                  <a:solidFill>
                    <a:srgbClr val="00B050"/>
                  </a:solidFill>
                </a:rPr>
                <a:t>TS #2</a:t>
              </a:r>
              <a:endParaRPr lang="en-US" sz="1200" dirty="0">
                <a:solidFill>
                  <a:srgbClr val="00B050"/>
                </a:solidFill>
              </a:endParaRPr>
            </a:p>
          </p:txBody>
        </p:sp>
        <p:pic>
          <p:nvPicPr>
            <p:cNvPr id="56" name="Picture 55"/>
            <p:cNvPicPr>
              <a:picLocks noChangeAspect="1"/>
            </p:cNvPicPr>
            <p:nvPr/>
          </p:nvPicPr>
          <p:blipFill>
            <a:blip r:embed="rId2"/>
            <a:stretch>
              <a:fillRect/>
            </a:stretch>
          </p:blipFill>
          <p:spPr>
            <a:xfrm>
              <a:off x="6691107" y="1049419"/>
              <a:ext cx="489378" cy="506370"/>
            </a:xfrm>
            <a:prstGeom prst="rect">
              <a:avLst/>
            </a:prstGeom>
            <a:ln>
              <a:noFill/>
            </a:ln>
            <a:effectLst>
              <a:outerShdw blurRad="292100" dist="139700" dir="2700000" algn="tl" rotWithShape="0">
                <a:srgbClr val="333333">
                  <a:alpha val="65000"/>
                </a:srgbClr>
              </a:outerShdw>
            </a:effectLst>
          </p:spPr>
        </p:pic>
      </p:grpSp>
      <p:grpSp>
        <p:nvGrpSpPr>
          <p:cNvPr id="47" name="Group 46"/>
          <p:cNvGrpSpPr/>
          <p:nvPr/>
        </p:nvGrpSpPr>
        <p:grpSpPr>
          <a:xfrm>
            <a:off x="5759877" y="3716843"/>
            <a:ext cx="1422342" cy="1578448"/>
            <a:chOff x="5759877" y="3716843"/>
            <a:chExt cx="1422342" cy="1578448"/>
          </a:xfrm>
        </p:grpSpPr>
        <p:cxnSp>
          <p:nvCxnSpPr>
            <p:cNvPr id="60" name="Straight Connector 59"/>
            <p:cNvCxnSpPr/>
            <p:nvPr/>
          </p:nvCxnSpPr>
          <p:spPr>
            <a:xfrm flipV="1">
              <a:off x="5894262" y="3716843"/>
              <a:ext cx="0" cy="916075"/>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759877" y="4648960"/>
              <a:ext cx="1422342" cy="646331"/>
            </a:xfrm>
            <a:prstGeom prst="rect">
              <a:avLst/>
            </a:prstGeom>
            <a:noFill/>
          </p:spPr>
          <p:txBody>
            <a:bodyPr wrap="square" rtlCol="0">
              <a:spAutoFit/>
            </a:bodyPr>
            <a:lstStyle/>
            <a:p>
              <a:r>
                <a:rPr lang="en-US" sz="1200" dirty="0" smtClean="0"/>
                <a:t>Aug 12</a:t>
              </a:r>
              <a:r>
                <a:rPr lang="en-US" sz="1200" baseline="30000" dirty="0" smtClean="0"/>
                <a:t>th</a:t>
              </a:r>
              <a:r>
                <a:rPr lang="en-US" sz="1200" dirty="0" smtClean="0"/>
                <a:t>  </a:t>
              </a:r>
            </a:p>
            <a:p>
              <a:r>
                <a:rPr lang="en-US" sz="1200" dirty="0" smtClean="0"/>
                <a:t>16L2 beam induced Quench</a:t>
              </a:r>
              <a:endParaRPr lang="en-US" sz="1200" dirty="0"/>
            </a:p>
          </p:txBody>
        </p:sp>
      </p:grpSp>
      <p:grpSp>
        <p:nvGrpSpPr>
          <p:cNvPr id="30" name="Group 29"/>
          <p:cNvGrpSpPr/>
          <p:nvPr/>
        </p:nvGrpSpPr>
        <p:grpSpPr>
          <a:xfrm>
            <a:off x="4432119" y="3625405"/>
            <a:ext cx="1068428" cy="2475136"/>
            <a:chOff x="4432119" y="3625405"/>
            <a:chExt cx="1068428" cy="2475136"/>
          </a:xfrm>
        </p:grpSpPr>
        <p:cxnSp>
          <p:nvCxnSpPr>
            <p:cNvPr id="72" name="Straight Connector 71"/>
            <p:cNvCxnSpPr/>
            <p:nvPr/>
          </p:nvCxnSpPr>
          <p:spPr>
            <a:xfrm flipV="1">
              <a:off x="4538327" y="3625405"/>
              <a:ext cx="1669" cy="114707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3"/>
            <a:stretch>
              <a:fillRect/>
            </a:stretch>
          </p:blipFill>
          <p:spPr>
            <a:xfrm>
              <a:off x="4539627" y="5565955"/>
              <a:ext cx="700889" cy="534586"/>
            </a:xfrm>
            <a:prstGeom prst="rect">
              <a:avLst/>
            </a:prstGeom>
            <a:ln>
              <a:noFill/>
            </a:ln>
            <a:effectLst>
              <a:outerShdw blurRad="292100" dist="139700" dir="2700000" algn="tl" rotWithShape="0">
                <a:srgbClr val="333333">
                  <a:alpha val="65000"/>
                </a:srgbClr>
              </a:outerShdw>
            </a:effectLst>
          </p:spPr>
        </p:pic>
        <p:sp>
          <p:nvSpPr>
            <p:cNvPr id="76" name="TextBox 75"/>
            <p:cNvSpPr txBox="1"/>
            <p:nvPr/>
          </p:nvSpPr>
          <p:spPr>
            <a:xfrm>
              <a:off x="4432119" y="4790050"/>
              <a:ext cx="1068428" cy="830997"/>
            </a:xfrm>
            <a:prstGeom prst="rect">
              <a:avLst/>
            </a:prstGeom>
            <a:noFill/>
          </p:spPr>
          <p:txBody>
            <a:bodyPr wrap="square" rtlCol="0">
              <a:spAutoFit/>
            </a:bodyPr>
            <a:lstStyle/>
            <a:p>
              <a:r>
                <a:rPr lang="en-US" sz="1200" dirty="0" smtClean="0"/>
                <a:t>Jun 9</a:t>
              </a:r>
              <a:r>
                <a:rPr lang="en-US" sz="1200" baseline="30000" dirty="0" smtClean="0"/>
                <a:t>th</a:t>
              </a:r>
            </a:p>
            <a:p>
              <a:r>
                <a:rPr lang="en-US" sz="1200" dirty="0" smtClean="0"/>
                <a:t>1</a:t>
              </a:r>
              <a:r>
                <a:rPr lang="en-US" sz="1200" baseline="30000" dirty="0" smtClean="0"/>
                <a:t>st</a:t>
              </a:r>
              <a:r>
                <a:rPr lang="en-US" sz="1200" dirty="0" smtClean="0"/>
                <a:t> time 2820 </a:t>
              </a:r>
            </a:p>
            <a:p>
              <a:r>
                <a:rPr lang="en-US" sz="1200" dirty="0" smtClean="0"/>
                <a:t>Bunches at 450 GeV</a:t>
              </a:r>
              <a:endParaRPr lang="en-US" sz="1200" dirty="0"/>
            </a:p>
          </p:txBody>
        </p:sp>
      </p:grpSp>
      <p:pic>
        <p:nvPicPr>
          <p:cNvPr id="8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318630" y="1243801"/>
            <a:ext cx="867451" cy="358059"/>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3344150" y="1101934"/>
            <a:ext cx="2147173" cy="2166219"/>
            <a:chOff x="3344150" y="1101934"/>
            <a:chExt cx="2147173" cy="2166219"/>
          </a:xfrm>
        </p:grpSpPr>
        <p:cxnSp>
          <p:nvCxnSpPr>
            <p:cNvPr id="77" name="Straight Connector 76"/>
            <p:cNvCxnSpPr/>
            <p:nvPr/>
          </p:nvCxnSpPr>
          <p:spPr>
            <a:xfrm flipH="1">
              <a:off x="4284996" y="1788537"/>
              <a:ext cx="414" cy="1479616"/>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143707" y="1101934"/>
              <a:ext cx="1347616" cy="646331"/>
            </a:xfrm>
            <a:prstGeom prst="rect">
              <a:avLst/>
            </a:prstGeom>
            <a:noFill/>
          </p:spPr>
          <p:txBody>
            <a:bodyPr wrap="square" rtlCol="0">
              <a:spAutoFit/>
            </a:bodyPr>
            <a:lstStyle/>
            <a:p>
              <a:r>
                <a:rPr lang="en-US" sz="1200" dirty="0" smtClean="0"/>
                <a:t>Jun 3</a:t>
              </a:r>
              <a:r>
                <a:rPr lang="en-US" sz="1200" baseline="30000" dirty="0" smtClean="0"/>
                <a:t>rd</a:t>
              </a:r>
              <a:endParaRPr lang="en-US" sz="1200" dirty="0" smtClean="0"/>
            </a:p>
            <a:p>
              <a:r>
                <a:rPr lang="en-US" sz="1200" dirty="0" smtClean="0"/>
                <a:t>RF full de-tuning</a:t>
              </a:r>
            </a:p>
            <a:p>
              <a:r>
                <a:rPr lang="en-US" sz="1200" dirty="0" smtClean="0"/>
                <a:t>operational </a:t>
              </a:r>
              <a:endParaRPr lang="en-US" sz="1200" dirty="0"/>
            </a:p>
          </p:txBody>
        </p:sp>
        <p:sp>
          <p:nvSpPr>
            <p:cNvPr id="83" name="TextBox 82"/>
            <p:cNvSpPr txBox="1"/>
            <p:nvPr/>
          </p:nvSpPr>
          <p:spPr>
            <a:xfrm>
              <a:off x="3344150" y="1204340"/>
              <a:ext cx="861133" cy="246221"/>
            </a:xfrm>
            <a:prstGeom prst="rect">
              <a:avLst/>
            </a:prstGeom>
            <a:noFill/>
          </p:spPr>
          <p:txBody>
            <a:bodyPr wrap="none" rtlCol="0">
              <a:spAutoFit/>
            </a:bodyPr>
            <a:lstStyle/>
            <a:p>
              <a:r>
                <a:rPr lang="en-US" sz="1000" dirty="0" smtClean="0"/>
                <a:t>&lt;100 </a:t>
              </a:r>
              <a:r>
                <a:rPr lang="en-US" sz="1000" dirty="0" err="1" smtClean="0"/>
                <a:t>ps</a:t>
              </a:r>
              <a:r>
                <a:rPr lang="en-US" sz="1000" dirty="0" smtClean="0"/>
                <a:t> p-p</a:t>
              </a:r>
              <a:endParaRPr lang="en-US" sz="1000" dirty="0"/>
            </a:p>
          </p:txBody>
        </p:sp>
      </p:grpSp>
      <p:grpSp>
        <p:nvGrpSpPr>
          <p:cNvPr id="35" name="Group 34"/>
          <p:cNvGrpSpPr/>
          <p:nvPr/>
        </p:nvGrpSpPr>
        <p:grpSpPr>
          <a:xfrm>
            <a:off x="4622686" y="3714894"/>
            <a:ext cx="1175784" cy="1060746"/>
            <a:chOff x="4622686" y="3714894"/>
            <a:chExt cx="1175784" cy="1060746"/>
          </a:xfrm>
        </p:grpSpPr>
        <p:cxnSp>
          <p:nvCxnSpPr>
            <p:cNvPr id="87" name="Straight Connector 86"/>
            <p:cNvCxnSpPr/>
            <p:nvPr/>
          </p:nvCxnSpPr>
          <p:spPr>
            <a:xfrm flipH="1" flipV="1">
              <a:off x="5267271" y="3714894"/>
              <a:ext cx="1323" cy="54666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622686" y="4129309"/>
              <a:ext cx="1175784" cy="646331"/>
            </a:xfrm>
            <a:prstGeom prst="rect">
              <a:avLst/>
            </a:prstGeom>
            <a:noFill/>
          </p:spPr>
          <p:txBody>
            <a:bodyPr wrap="square" rtlCol="0">
              <a:spAutoFit/>
            </a:bodyPr>
            <a:lstStyle/>
            <a:p>
              <a:r>
                <a:rPr lang="en-US" sz="1200" dirty="0" smtClean="0"/>
                <a:t>Jul 19</a:t>
              </a:r>
              <a:r>
                <a:rPr lang="en-US" sz="1200" baseline="30000" dirty="0" smtClean="0"/>
                <a:t>th</a:t>
              </a:r>
            </a:p>
            <a:p>
              <a:r>
                <a:rPr lang="en-US" sz="1200" dirty="0"/>
                <a:t>S</a:t>
              </a:r>
              <a:r>
                <a:rPr lang="en-US" sz="1200" dirty="0" smtClean="0"/>
                <a:t>table beams </a:t>
              </a:r>
            </a:p>
            <a:p>
              <a:r>
                <a:rPr lang="en-US" sz="1200" dirty="0" smtClean="0">
                  <a:solidFill>
                    <a:srgbClr val="FF0000"/>
                  </a:solidFill>
                </a:rPr>
                <a:t>2556 bunches</a:t>
              </a:r>
              <a:endParaRPr lang="en-US" sz="1200" dirty="0">
                <a:solidFill>
                  <a:srgbClr val="FF0000"/>
                </a:solidFill>
              </a:endParaRPr>
            </a:p>
          </p:txBody>
        </p:sp>
      </p:grpSp>
      <p:grpSp>
        <p:nvGrpSpPr>
          <p:cNvPr id="37" name="Group 36"/>
          <p:cNvGrpSpPr/>
          <p:nvPr/>
        </p:nvGrpSpPr>
        <p:grpSpPr>
          <a:xfrm>
            <a:off x="5182294" y="1767664"/>
            <a:ext cx="1281656" cy="1497303"/>
            <a:chOff x="5182294" y="1767664"/>
            <a:chExt cx="1281656" cy="1497303"/>
          </a:xfrm>
        </p:grpSpPr>
        <p:sp>
          <p:nvSpPr>
            <p:cNvPr id="52" name="TextBox 51"/>
            <p:cNvSpPr txBox="1"/>
            <p:nvPr/>
          </p:nvSpPr>
          <p:spPr>
            <a:xfrm>
              <a:off x="5182294" y="1767664"/>
              <a:ext cx="1281656" cy="646331"/>
            </a:xfrm>
            <a:prstGeom prst="rect">
              <a:avLst/>
            </a:prstGeom>
            <a:noFill/>
          </p:spPr>
          <p:txBody>
            <a:bodyPr wrap="square" rtlCol="0">
              <a:spAutoFit/>
            </a:bodyPr>
            <a:lstStyle/>
            <a:p>
              <a:r>
                <a:rPr lang="en-US" sz="1200" dirty="0" smtClean="0"/>
                <a:t>Jul 20</a:t>
              </a:r>
              <a:r>
                <a:rPr lang="en-US" sz="1200" baseline="30000" dirty="0" smtClean="0"/>
                <a:t>th</a:t>
              </a:r>
              <a:endParaRPr lang="en-US" sz="1200" dirty="0" smtClean="0"/>
            </a:p>
            <a:p>
              <a:r>
                <a:rPr lang="en-US" sz="1200" dirty="0" smtClean="0"/>
                <a:t>Orbit corrector</a:t>
              </a:r>
            </a:p>
            <a:p>
              <a:r>
                <a:rPr lang="en-US" sz="1200" dirty="0" smtClean="0"/>
                <a:t>mitigation 16L2</a:t>
              </a:r>
              <a:endParaRPr lang="en-US" sz="1200" dirty="0"/>
            </a:p>
          </p:txBody>
        </p:sp>
        <p:cxnSp>
          <p:nvCxnSpPr>
            <p:cNvPr id="98" name="Straight Connector 97"/>
            <p:cNvCxnSpPr/>
            <p:nvPr/>
          </p:nvCxnSpPr>
          <p:spPr>
            <a:xfrm flipH="1">
              <a:off x="5345350" y="2429595"/>
              <a:ext cx="1" cy="83537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337465" y="2396414"/>
            <a:ext cx="1281656" cy="874420"/>
            <a:chOff x="5337465" y="2396414"/>
            <a:chExt cx="1281656" cy="874420"/>
          </a:xfrm>
        </p:grpSpPr>
        <p:cxnSp>
          <p:nvCxnSpPr>
            <p:cNvPr id="103" name="Straight Connector 102"/>
            <p:cNvCxnSpPr/>
            <p:nvPr/>
          </p:nvCxnSpPr>
          <p:spPr>
            <a:xfrm>
              <a:off x="5723391" y="3051532"/>
              <a:ext cx="749" cy="21930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337465" y="2396414"/>
              <a:ext cx="1281656" cy="646331"/>
            </a:xfrm>
            <a:prstGeom prst="rect">
              <a:avLst/>
            </a:prstGeom>
            <a:noFill/>
          </p:spPr>
          <p:txBody>
            <a:bodyPr wrap="square" rtlCol="0">
              <a:spAutoFit/>
            </a:bodyPr>
            <a:lstStyle/>
            <a:p>
              <a:r>
                <a:rPr lang="en-US" sz="1200" dirty="0" smtClean="0"/>
                <a:t>Aug 9</a:t>
              </a:r>
              <a:r>
                <a:rPr lang="en-US" sz="1200" baseline="30000" dirty="0" smtClean="0"/>
                <a:t>th</a:t>
              </a:r>
              <a:endParaRPr lang="en-US" sz="1200" dirty="0" smtClean="0"/>
            </a:p>
            <a:p>
              <a:r>
                <a:rPr lang="en-US" sz="1200" dirty="0" smtClean="0">
                  <a:solidFill>
                    <a:srgbClr val="FF0000"/>
                  </a:solidFill>
                </a:rPr>
                <a:t>Record Peak </a:t>
              </a:r>
            </a:p>
            <a:p>
              <a:r>
                <a:rPr lang="en-US" sz="1200" dirty="0" err="1" smtClean="0">
                  <a:solidFill>
                    <a:srgbClr val="FF0000"/>
                  </a:solidFill>
                </a:rPr>
                <a:t>Lumi</a:t>
              </a:r>
              <a:r>
                <a:rPr lang="en-US" sz="1200" dirty="0" smtClean="0">
                  <a:solidFill>
                    <a:srgbClr val="FF0000"/>
                  </a:solidFill>
                </a:rPr>
                <a:t>: 1.74x10</a:t>
              </a:r>
              <a:r>
                <a:rPr lang="en-US" sz="1200" baseline="30000" dirty="0" smtClean="0">
                  <a:solidFill>
                    <a:srgbClr val="FF0000"/>
                  </a:solidFill>
                </a:rPr>
                <a:t>34</a:t>
              </a:r>
            </a:p>
          </p:txBody>
        </p:sp>
      </p:grpSp>
      <p:grpSp>
        <p:nvGrpSpPr>
          <p:cNvPr id="48" name="Group 47"/>
          <p:cNvGrpSpPr/>
          <p:nvPr/>
        </p:nvGrpSpPr>
        <p:grpSpPr>
          <a:xfrm>
            <a:off x="6226500" y="3704008"/>
            <a:ext cx="1428621" cy="1019213"/>
            <a:chOff x="6226500" y="3704008"/>
            <a:chExt cx="1428621" cy="1019213"/>
          </a:xfrm>
        </p:grpSpPr>
        <p:sp>
          <p:nvSpPr>
            <p:cNvPr id="121" name="TextBox 120"/>
            <p:cNvSpPr txBox="1"/>
            <p:nvPr/>
          </p:nvSpPr>
          <p:spPr>
            <a:xfrm>
              <a:off x="6226500" y="4261556"/>
              <a:ext cx="1428621" cy="461665"/>
            </a:xfrm>
            <a:prstGeom prst="rect">
              <a:avLst/>
            </a:prstGeom>
            <a:noFill/>
          </p:spPr>
          <p:txBody>
            <a:bodyPr wrap="square" rtlCol="0">
              <a:spAutoFit/>
            </a:bodyPr>
            <a:lstStyle/>
            <a:p>
              <a:r>
                <a:rPr lang="en-US" sz="1200" dirty="0" smtClean="0"/>
                <a:t>Sep 4</a:t>
              </a:r>
              <a:r>
                <a:rPr lang="en-US" sz="1200" baseline="30000" dirty="0" smtClean="0"/>
                <a:t>st</a:t>
              </a:r>
              <a:r>
                <a:rPr lang="en-US" sz="1200" dirty="0" smtClean="0"/>
                <a:t>  </a:t>
              </a:r>
            </a:p>
            <a:p>
              <a:r>
                <a:rPr lang="en-US" sz="1200" dirty="0" smtClean="0">
                  <a:solidFill>
                    <a:srgbClr val="FF0000"/>
                  </a:solidFill>
                </a:rPr>
                <a:t>Switch to 8b4e</a:t>
              </a:r>
              <a:endParaRPr lang="en-US" sz="1200" dirty="0">
                <a:solidFill>
                  <a:srgbClr val="FF0000"/>
                </a:solidFill>
              </a:endParaRPr>
            </a:p>
          </p:txBody>
        </p:sp>
        <p:cxnSp>
          <p:nvCxnSpPr>
            <p:cNvPr id="125" name="Straight Connector 124"/>
            <p:cNvCxnSpPr/>
            <p:nvPr/>
          </p:nvCxnSpPr>
          <p:spPr>
            <a:xfrm flipH="1" flipV="1">
              <a:off x="6383056" y="3704008"/>
              <a:ext cx="1323" cy="546662"/>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6500162" y="1282071"/>
            <a:ext cx="2112064" cy="1986082"/>
            <a:chOff x="6500162" y="1282071"/>
            <a:chExt cx="2112064" cy="1986082"/>
          </a:xfrm>
        </p:grpSpPr>
        <p:cxnSp>
          <p:nvCxnSpPr>
            <p:cNvPr id="19" name="Straight Connector 18"/>
            <p:cNvCxnSpPr/>
            <p:nvPr/>
          </p:nvCxnSpPr>
          <p:spPr>
            <a:xfrm>
              <a:off x="6619121" y="2329187"/>
              <a:ext cx="0" cy="938966"/>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500162" y="1776226"/>
              <a:ext cx="1509305" cy="461665"/>
            </a:xfrm>
            <a:prstGeom prst="rect">
              <a:avLst/>
            </a:prstGeom>
            <a:noFill/>
          </p:spPr>
          <p:txBody>
            <a:bodyPr wrap="square" rtlCol="0">
              <a:spAutoFit/>
            </a:bodyPr>
            <a:lstStyle/>
            <a:p>
              <a:r>
                <a:rPr lang="en-US" sz="1200" dirty="0" smtClean="0"/>
                <a:t>Sep 21</a:t>
              </a:r>
              <a:r>
                <a:rPr lang="en-US" sz="1200" baseline="30000" dirty="0" smtClean="0"/>
                <a:t>st</a:t>
              </a:r>
              <a:r>
                <a:rPr lang="en-US" sz="1200" dirty="0" smtClean="0"/>
                <a:t>  </a:t>
              </a:r>
            </a:p>
            <a:p>
              <a:r>
                <a:rPr lang="en-US" sz="1200" dirty="0" smtClean="0">
                  <a:solidFill>
                    <a:srgbClr val="FF0000"/>
                  </a:solidFill>
                </a:rPr>
                <a:t>𝛽* 40 cm </a:t>
              </a:r>
              <a:r>
                <a:rPr lang="en-US" sz="1200" dirty="0" smtClean="0">
                  <a:solidFill>
                    <a:srgbClr val="FF0000"/>
                  </a:solidFill>
                  <a:sym typeface="Wingdings"/>
                </a:rPr>
                <a:t></a:t>
              </a:r>
              <a:r>
                <a:rPr lang="en-US" sz="1200" dirty="0" smtClean="0">
                  <a:solidFill>
                    <a:srgbClr val="FF0000"/>
                  </a:solidFill>
                </a:rPr>
                <a:t> 30 cm</a:t>
              </a:r>
              <a:endParaRPr lang="en-US" sz="1200" dirty="0">
                <a:solidFill>
                  <a:srgbClr val="FF0000"/>
                </a:solidFill>
              </a:endParaRPr>
            </a:p>
          </p:txBody>
        </p:sp>
        <p:pic>
          <p:nvPicPr>
            <p:cNvPr id="126" name="Picture 125"/>
            <p:cNvPicPr>
              <a:picLocks noChangeAspect="1"/>
            </p:cNvPicPr>
            <p:nvPr/>
          </p:nvPicPr>
          <p:blipFill>
            <a:blip r:embed="rId5"/>
            <a:stretch>
              <a:fillRect/>
            </a:stretch>
          </p:blipFill>
          <p:spPr>
            <a:xfrm>
              <a:off x="7245361" y="1282071"/>
              <a:ext cx="1366865" cy="685270"/>
            </a:xfrm>
            <a:prstGeom prst="rect">
              <a:avLst/>
            </a:prstGeom>
            <a:ln>
              <a:noFill/>
            </a:ln>
            <a:effectLst>
              <a:outerShdw blurRad="292100" dist="139700" dir="2700000" algn="tl" rotWithShape="0">
                <a:srgbClr val="333333">
                  <a:alpha val="65000"/>
                </a:srgbClr>
              </a:outerShdw>
            </a:effectLst>
          </p:spPr>
        </p:pic>
      </p:grpSp>
      <p:grpSp>
        <p:nvGrpSpPr>
          <p:cNvPr id="44" name="Group 43"/>
          <p:cNvGrpSpPr/>
          <p:nvPr/>
        </p:nvGrpSpPr>
        <p:grpSpPr>
          <a:xfrm>
            <a:off x="5360749" y="3748964"/>
            <a:ext cx="1590384" cy="2375656"/>
            <a:chOff x="5360749" y="3748964"/>
            <a:chExt cx="1590384" cy="2375656"/>
          </a:xfrm>
        </p:grpSpPr>
        <p:cxnSp>
          <p:nvCxnSpPr>
            <p:cNvPr id="58" name="Straight Connector 57"/>
            <p:cNvCxnSpPr/>
            <p:nvPr/>
          </p:nvCxnSpPr>
          <p:spPr>
            <a:xfrm flipV="1">
              <a:off x="5776940" y="3748964"/>
              <a:ext cx="0" cy="1496926"/>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360749" y="5293623"/>
              <a:ext cx="1235088" cy="830997"/>
            </a:xfrm>
            <a:prstGeom prst="rect">
              <a:avLst/>
            </a:prstGeom>
            <a:noFill/>
          </p:spPr>
          <p:txBody>
            <a:bodyPr wrap="square" rtlCol="0">
              <a:spAutoFit/>
            </a:bodyPr>
            <a:lstStyle/>
            <a:p>
              <a:r>
                <a:rPr lang="en-US" sz="1200" dirty="0" smtClean="0"/>
                <a:t>Aug 10</a:t>
              </a:r>
              <a:r>
                <a:rPr lang="en-US" sz="1200" baseline="30000" dirty="0" smtClean="0"/>
                <a:t>th</a:t>
              </a:r>
              <a:r>
                <a:rPr lang="en-US" sz="1200" dirty="0" smtClean="0"/>
                <a:t>  </a:t>
              </a:r>
            </a:p>
            <a:p>
              <a:r>
                <a:rPr lang="en-US" sz="1200" dirty="0" smtClean="0">
                  <a:solidFill>
                    <a:srgbClr val="FF0000"/>
                  </a:solidFill>
                </a:rPr>
                <a:t>Planned 16L2 </a:t>
              </a:r>
              <a:r>
                <a:rPr lang="en-US" sz="1200" dirty="0">
                  <a:solidFill>
                    <a:srgbClr val="FF0000"/>
                  </a:solidFill>
                </a:rPr>
                <a:t>b</a:t>
              </a:r>
              <a:r>
                <a:rPr lang="en-US" sz="1200" dirty="0" smtClean="0">
                  <a:solidFill>
                    <a:srgbClr val="FF0000"/>
                  </a:solidFill>
                </a:rPr>
                <a:t>eam screen flushing</a:t>
              </a:r>
              <a:endParaRPr lang="en-US" sz="1200" dirty="0">
                <a:solidFill>
                  <a:srgbClr val="FF0000"/>
                </a:solidFill>
              </a:endParaRPr>
            </a:p>
          </p:txBody>
        </p:sp>
        <p:pic>
          <p:nvPicPr>
            <p:cNvPr id="49" name="Picture 48"/>
            <p:cNvPicPr>
              <a:picLocks noChangeAspect="1"/>
            </p:cNvPicPr>
            <p:nvPr/>
          </p:nvPicPr>
          <p:blipFill>
            <a:blip r:embed="rId6"/>
            <a:stretch>
              <a:fillRect/>
            </a:stretch>
          </p:blipFill>
          <p:spPr>
            <a:xfrm>
              <a:off x="6429177" y="5328302"/>
              <a:ext cx="521956" cy="773268"/>
            </a:xfrm>
            <a:prstGeom prst="rect">
              <a:avLst/>
            </a:prstGeom>
          </p:spPr>
        </p:pic>
      </p:grpSp>
      <p:grpSp>
        <p:nvGrpSpPr>
          <p:cNvPr id="84" name="Group 83"/>
          <p:cNvGrpSpPr/>
          <p:nvPr/>
        </p:nvGrpSpPr>
        <p:grpSpPr>
          <a:xfrm>
            <a:off x="7238865" y="3749036"/>
            <a:ext cx="1428621" cy="2165574"/>
            <a:chOff x="7238865" y="3749036"/>
            <a:chExt cx="1428621" cy="2165574"/>
          </a:xfrm>
        </p:grpSpPr>
        <p:cxnSp>
          <p:nvCxnSpPr>
            <p:cNvPr id="55" name="Straight Connector 54"/>
            <p:cNvCxnSpPr/>
            <p:nvPr/>
          </p:nvCxnSpPr>
          <p:spPr>
            <a:xfrm flipH="1" flipV="1">
              <a:off x="7382427" y="3749036"/>
              <a:ext cx="1700" cy="1659001"/>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238865" y="5452945"/>
              <a:ext cx="1428621" cy="461665"/>
            </a:xfrm>
            <a:prstGeom prst="rect">
              <a:avLst/>
            </a:prstGeom>
            <a:noFill/>
          </p:spPr>
          <p:txBody>
            <a:bodyPr wrap="square" rtlCol="0">
              <a:spAutoFit/>
            </a:bodyPr>
            <a:lstStyle/>
            <a:p>
              <a:r>
                <a:rPr lang="en-US" sz="1200" dirty="0" smtClean="0"/>
                <a:t>Oct 30</a:t>
              </a:r>
              <a:r>
                <a:rPr lang="en-US" sz="1200" baseline="30000" dirty="0" smtClean="0"/>
                <a:t>th</a:t>
              </a:r>
              <a:r>
                <a:rPr lang="en-US" sz="1200" dirty="0" smtClean="0"/>
                <a:t>  </a:t>
              </a:r>
            </a:p>
            <a:p>
              <a:r>
                <a:rPr lang="en-US" sz="1200" dirty="0" smtClean="0">
                  <a:solidFill>
                    <a:srgbClr val="FF0000"/>
                  </a:solidFill>
                </a:rPr>
                <a:t>45 fb-1 reached</a:t>
              </a:r>
              <a:endParaRPr lang="en-US" sz="1200" dirty="0">
                <a:solidFill>
                  <a:srgbClr val="FF0000"/>
                </a:solidFill>
              </a:endParaRPr>
            </a:p>
          </p:txBody>
        </p:sp>
      </p:grpSp>
      <p:grpSp>
        <p:nvGrpSpPr>
          <p:cNvPr id="80" name="Group 79"/>
          <p:cNvGrpSpPr/>
          <p:nvPr/>
        </p:nvGrpSpPr>
        <p:grpSpPr>
          <a:xfrm>
            <a:off x="6771689" y="2247857"/>
            <a:ext cx="1509305" cy="1137027"/>
            <a:chOff x="6771689" y="2247857"/>
            <a:chExt cx="1509305" cy="1137027"/>
          </a:xfrm>
        </p:grpSpPr>
        <p:cxnSp>
          <p:nvCxnSpPr>
            <p:cNvPr id="63" name="Straight Connector 62"/>
            <p:cNvCxnSpPr/>
            <p:nvPr/>
          </p:nvCxnSpPr>
          <p:spPr>
            <a:xfrm>
              <a:off x="6935796" y="2894188"/>
              <a:ext cx="0" cy="490696"/>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771689" y="2247857"/>
              <a:ext cx="1509305" cy="646331"/>
            </a:xfrm>
            <a:prstGeom prst="rect">
              <a:avLst/>
            </a:prstGeom>
            <a:noFill/>
          </p:spPr>
          <p:txBody>
            <a:bodyPr wrap="square" rtlCol="0">
              <a:spAutoFit/>
            </a:bodyPr>
            <a:lstStyle/>
            <a:p>
              <a:r>
                <a:rPr lang="en-US" sz="1200" dirty="0" smtClean="0"/>
                <a:t>Oct 2</a:t>
              </a:r>
              <a:r>
                <a:rPr lang="en-US" sz="1200" baseline="30000" dirty="0" smtClean="0"/>
                <a:t>nd</a:t>
              </a:r>
              <a:r>
                <a:rPr lang="en-US" sz="1200" dirty="0" smtClean="0"/>
                <a:t>  </a:t>
              </a:r>
            </a:p>
            <a:p>
              <a:r>
                <a:rPr lang="en-US" sz="1200" dirty="0" smtClean="0">
                  <a:solidFill>
                    <a:srgbClr val="FF0000"/>
                  </a:solidFill>
                </a:rPr>
                <a:t>Switch to high</a:t>
              </a:r>
            </a:p>
            <a:p>
              <a:r>
                <a:rPr lang="en-US" sz="1200" dirty="0" smtClean="0">
                  <a:solidFill>
                    <a:srgbClr val="FF0000"/>
                  </a:solidFill>
                </a:rPr>
                <a:t>Brightness 8b4e</a:t>
              </a:r>
              <a:endParaRPr lang="en-US" sz="1200" dirty="0">
                <a:solidFill>
                  <a:srgbClr val="FF0000"/>
                </a:solidFill>
              </a:endParaRPr>
            </a:p>
          </p:txBody>
        </p:sp>
      </p:grpSp>
      <p:grpSp>
        <p:nvGrpSpPr>
          <p:cNvPr id="86" name="Group 85"/>
          <p:cNvGrpSpPr/>
          <p:nvPr/>
        </p:nvGrpSpPr>
        <p:grpSpPr>
          <a:xfrm>
            <a:off x="7720536" y="3774908"/>
            <a:ext cx="1109715" cy="875549"/>
            <a:chOff x="7720536" y="3774908"/>
            <a:chExt cx="1109715" cy="875549"/>
          </a:xfrm>
        </p:grpSpPr>
        <p:cxnSp>
          <p:nvCxnSpPr>
            <p:cNvPr id="65" name="Straight Connector 64"/>
            <p:cNvCxnSpPr/>
            <p:nvPr/>
          </p:nvCxnSpPr>
          <p:spPr>
            <a:xfrm flipV="1">
              <a:off x="7874243" y="3774908"/>
              <a:ext cx="0" cy="213317"/>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720536" y="4004126"/>
              <a:ext cx="1109715" cy="646331"/>
            </a:xfrm>
            <a:prstGeom prst="rect">
              <a:avLst/>
            </a:prstGeom>
            <a:noFill/>
          </p:spPr>
          <p:txBody>
            <a:bodyPr wrap="square" rtlCol="0">
              <a:spAutoFit/>
            </a:bodyPr>
            <a:lstStyle/>
            <a:p>
              <a:r>
                <a:rPr lang="en-US" sz="1200" dirty="0" smtClean="0"/>
                <a:t>Nov 11</a:t>
              </a:r>
              <a:r>
                <a:rPr lang="en-US" sz="1200" baseline="30000" dirty="0" smtClean="0"/>
                <a:t>th</a:t>
              </a:r>
              <a:r>
                <a:rPr lang="en-US" sz="1200" dirty="0" smtClean="0"/>
                <a:t>  </a:t>
              </a:r>
              <a:endParaRPr lang="en-US" sz="1200" dirty="0" smtClean="0"/>
            </a:p>
            <a:p>
              <a:r>
                <a:rPr lang="en-US" sz="1200" dirty="0" smtClean="0">
                  <a:solidFill>
                    <a:srgbClr val="FF0000"/>
                  </a:solidFill>
                </a:rPr>
                <a:t>Start Special Runs</a:t>
              </a:r>
              <a:endParaRPr lang="en-US" sz="1200" dirty="0">
                <a:solidFill>
                  <a:srgbClr val="FF0000"/>
                </a:solidFill>
              </a:endParaRPr>
            </a:p>
          </p:txBody>
        </p:sp>
      </p:grpSp>
      <p:grpSp>
        <p:nvGrpSpPr>
          <p:cNvPr id="88" name="Group 87"/>
          <p:cNvGrpSpPr/>
          <p:nvPr/>
        </p:nvGrpSpPr>
        <p:grpSpPr>
          <a:xfrm>
            <a:off x="7919508" y="2162845"/>
            <a:ext cx="1428621" cy="1222039"/>
            <a:chOff x="7919508" y="2162845"/>
            <a:chExt cx="1428621" cy="1222039"/>
          </a:xfrm>
        </p:grpSpPr>
        <p:cxnSp>
          <p:nvCxnSpPr>
            <p:cNvPr id="67" name="Straight Connector 66"/>
            <p:cNvCxnSpPr/>
            <p:nvPr/>
          </p:nvCxnSpPr>
          <p:spPr>
            <a:xfrm flipH="1">
              <a:off x="8434649" y="2663831"/>
              <a:ext cx="1439" cy="721053"/>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919508" y="2162845"/>
              <a:ext cx="1428621" cy="461665"/>
            </a:xfrm>
            <a:prstGeom prst="rect">
              <a:avLst/>
            </a:prstGeom>
            <a:noFill/>
          </p:spPr>
          <p:txBody>
            <a:bodyPr wrap="square" rtlCol="0">
              <a:spAutoFit/>
            </a:bodyPr>
            <a:lstStyle/>
            <a:p>
              <a:r>
                <a:rPr lang="en-US" sz="1200" dirty="0" smtClean="0"/>
                <a:t>Dec </a:t>
              </a:r>
              <a:r>
                <a:rPr lang="en-US" sz="1200" dirty="0"/>
                <a:t>4</a:t>
              </a:r>
              <a:r>
                <a:rPr lang="en-US" sz="1200" baseline="30000" dirty="0" smtClean="0"/>
                <a:t>th</a:t>
              </a:r>
              <a:r>
                <a:rPr lang="en-US" sz="1200" dirty="0" smtClean="0"/>
                <a:t>  </a:t>
              </a:r>
              <a:endParaRPr lang="en-US" sz="1200" dirty="0" smtClean="0"/>
            </a:p>
            <a:p>
              <a:r>
                <a:rPr lang="en-US" sz="1200" dirty="0" smtClean="0">
                  <a:solidFill>
                    <a:srgbClr val="FF0000"/>
                  </a:solidFill>
                </a:rPr>
                <a:t>End of 2017 run</a:t>
              </a:r>
              <a:endParaRPr lang="en-US" sz="1200" dirty="0">
                <a:solidFill>
                  <a:srgbClr val="FF0000"/>
                </a:solidFill>
              </a:endParaRPr>
            </a:p>
          </p:txBody>
        </p:sp>
      </p:grpSp>
      <p:grpSp>
        <p:nvGrpSpPr>
          <p:cNvPr id="85" name="Group 84"/>
          <p:cNvGrpSpPr/>
          <p:nvPr/>
        </p:nvGrpSpPr>
        <p:grpSpPr>
          <a:xfrm>
            <a:off x="7418259" y="3774910"/>
            <a:ext cx="1428621" cy="1536282"/>
            <a:chOff x="7418259" y="3774910"/>
            <a:chExt cx="1428621" cy="1536282"/>
          </a:xfrm>
        </p:grpSpPr>
        <p:cxnSp>
          <p:nvCxnSpPr>
            <p:cNvPr id="73" name="Straight Connector 72"/>
            <p:cNvCxnSpPr/>
            <p:nvPr/>
          </p:nvCxnSpPr>
          <p:spPr>
            <a:xfrm flipH="1" flipV="1">
              <a:off x="7526341" y="3774910"/>
              <a:ext cx="6142" cy="874050"/>
            </a:xfrm>
            <a:prstGeom prst="line">
              <a:avLst/>
            </a:prstGeom>
            <a:ln w="15875">
              <a:solidFill>
                <a:srgbClr val="0055A0"/>
              </a:solidFill>
              <a:headEnd type="ova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418259" y="4664861"/>
              <a:ext cx="1428621" cy="646331"/>
            </a:xfrm>
            <a:prstGeom prst="rect">
              <a:avLst/>
            </a:prstGeom>
            <a:noFill/>
          </p:spPr>
          <p:txBody>
            <a:bodyPr wrap="square" rtlCol="0">
              <a:spAutoFit/>
            </a:bodyPr>
            <a:lstStyle/>
            <a:p>
              <a:r>
                <a:rPr lang="en-US" sz="1200" dirty="0" smtClean="0"/>
                <a:t>Nov 2</a:t>
              </a:r>
              <a:r>
                <a:rPr lang="en-US" sz="1200" baseline="30000" dirty="0" smtClean="0"/>
                <a:t>nd</a:t>
              </a:r>
              <a:r>
                <a:rPr lang="en-US" sz="1200" dirty="0" smtClean="0"/>
                <a:t>  </a:t>
              </a:r>
              <a:endParaRPr lang="en-US" sz="1200" dirty="0" smtClean="0"/>
            </a:p>
            <a:p>
              <a:r>
                <a:rPr lang="pt-BR" sz="1200" dirty="0" smtClean="0">
                  <a:solidFill>
                    <a:srgbClr val="FF0000"/>
                  </a:solidFill>
                </a:rPr>
                <a:t>Record </a:t>
              </a:r>
              <a:r>
                <a:rPr lang="pt-BR" sz="1200" dirty="0" err="1">
                  <a:solidFill>
                    <a:srgbClr val="FF0000"/>
                  </a:solidFill>
                </a:rPr>
                <a:t>Peak</a:t>
              </a:r>
              <a:r>
                <a:rPr lang="pt-BR" sz="1200" dirty="0">
                  <a:solidFill>
                    <a:srgbClr val="FF0000"/>
                  </a:solidFill>
                </a:rPr>
                <a:t> </a:t>
              </a:r>
            </a:p>
            <a:p>
              <a:r>
                <a:rPr lang="pt-BR" sz="1200" dirty="0" err="1">
                  <a:solidFill>
                    <a:srgbClr val="FF0000"/>
                  </a:solidFill>
                </a:rPr>
                <a:t>Lumi</a:t>
              </a:r>
              <a:r>
                <a:rPr lang="pt-BR" sz="1200" dirty="0">
                  <a:solidFill>
                    <a:srgbClr val="FF0000"/>
                  </a:solidFill>
                </a:rPr>
                <a:t>: 2.05x10</a:t>
              </a:r>
              <a:r>
                <a:rPr lang="pt-BR" sz="1200" baseline="30000" dirty="0">
                  <a:solidFill>
                    <a:srgbClr val="FF0000"/>
                  </a:solidFill>
                </a:rPr>
                <a:t>34</a:t>
              </a:r>
            </a:p>
          </p:txBody>
        </p:sp>
      </p:grpSp>
      <p:grpSp>
        <p:nvGrpSpPr>
          <p:cNvPr id="23" name="Group 22"/>
          <p:cNvGrpSpPr/>
          <p:nvPr/>
        </p:nvGrpSpPr>
        <p:grpSpPr>
          <a:xfrm>
            <a:off x="502001" y="1352165"/>
            <a:ext cx="1845378" cy="4230690"/>
            <a:chOff x="502001" y="1352165"/>
            <a:chExt cx="1845378" cy="4230690"/>
          </a:xfrm>
        </p:grpSpPr>
        <p:pic>
          <p:nvPicPr>
            <p:cNvPr id="51" name="Picture 50"/>
            <p:cNvPicPr>
              <a:picLocks noChangeAspect="1"/>
            </p:cNvPicPr>
            <p:nvPr/>
          </p:nvPicPr>
          <p:blipFill>
            <a:blip r:embed="rId7"/>
            <a:stretch>
              <a:fillRect/>
            </a:stretch>
          </p:blipFill>
          <p:spPr>
            <a:xfrm>
              <a:off x="522097" y="3838487"/>
              <a:ext cx="1801838" cy="1167229"/>
            </a:xfrm>
            <a:prstGeom prst="rect">
              <a:avLst/>
            </a:prstGeom>
            <a:ln>
              <a:noFill/>
            </a:ln>
            <a:effectLst>
              <a:outerShdw blurRad="292100" dist="139700" dir="2700000" algn="tl" rotWithShape="0">
                <a:srgbClr val="333333">
                  <a:alpha val="65000"/>
                </a:srgbClr>
              </a:outerShdw>
            </a:effectLst>
          </p:spPr>
        </p:pic>
        <p:pic>
          <p:nvPicPr>
            <p:cNvPr id="75" name="Picture 74"/>
            <p:cNvPicPr>
              <a:picLocks noChangeAspect="1"/>
            </p:cNvPicPr>
            <p:nvPr/>
          </p:nvPicPr>
          <p:blipFill>
            <a:blip r:embed="rId2"/>
            <a:stretch>
              <a:fillRect/>
            </a:stretch>
          </p:blipFill>
          <p:spPr>
            <a:xfrm>
              <a:off x="821880" y="2781069"/>
              <a:ext cx="820003" cy="848475"/>
            </a:xfrm>
            <a:prstGeom prst="rect">
              <a:avLst/>
            </a:prstGeom>
            <a:ln>
              <a:noFill/>
            </a:ln>
            <a:effectLst>
              <a:outerShdw blurRad="292100" dist="139700" dir="2700000" algn="tl" rotWithShape="0">
                <a:srgbClr val="333333">
                  <a:alpha val="65000"/>
                </a:srgbClr>
              </a:outerShdw>
            </a:effectLst>
          </p:spPr>
        </p:pic>
        <p:sp>
          <p:nvSpPr>
            <p:cNvPr id="102" name="TextBox 101"/>
            <p:cNvSpPr txBox="1"/>
            <p:nvPr/>
          </p:nvSpPr>
          <p:spPr>
            <a:xfrm>
              <a:off x="726176" y="1352165"/>
              <a:ext cx="1172116" cy="1477328"/>
            </a:xfrm>
            <a:prstGeom prst="rect">
              <a:avLst/>
            </a:prstGeom>
            <a:noFill/>
          </p:spPr>
          <p:txBody>
            <a:bodyPr wrap="none" rtlCol="0">
              <a:spAutoFit/>
            </a:bodyPr>
            <a:lstStyle/>
            <a:p>
              <a:r>
                <a:rPr lang="en-US" b="1" dirty="0" smtClean="0"/>
                <a:t>E</a:t>
              </a:r>
              <a:r>
                <a:rPr lang="en-US" dirty="0" smtClean="0"/>
                <a:t>xtended</a:t>
              </a:r>
            </a:p>
            <a:p>
              <a:r>
                <a:rPr lang="en-US" b="1" dirty="0" smtClean="0"/>
                <a:t>Y</a:t>
              </a:r>
              <a:r>
                <a:rPr lang="en-US" dirty="0" smtClean="0"/>
                <a:t>ear</a:t>
              </a:r>
            </a:p>
            <a:p>
              <a:r>
                <a:rPr lang="en-US" b="1" dirty="0" smtClean="0"/>
                <a:t>E</a:t>
              </a:r>
              <a:r>
                <a:rPr lang="en-US" dirty="0" smtClean="0"/>
                <a:t>nd</a:t>
              </a:r>
            </a:p>
            <a:p>
              <a:r>
                <a:rPr lang="en-US" b="1" dirty="0" smtClean="0"/>
                <a:t>T</a:t>
              </a:r>
              <a:r>
                <a:rPr lang="en-US" dirty="0" smtClean="0"/>
                <a:t>echnical</a:t>
              </a:r>
            </a:p>
            <a:p>
              <a:r>
                <a:rPr lang="en-US" b="1" dirty="0" smtClean="0"/>
                <a:t>S</a:t>
              </a:r>
              <a:r>
                <a:rPr lang="en-US" dirty="0" smtClean="0"/>
                <a:t>top</a:t>
              </a:r>
              <a:endParaRPr lang="en-US" dirty="0"/>
            </a:p>
          </p:txBody>
        </p:sp>
        <p:sp>
          <p:nvSpPr>
            <p:cNvPr id="22" name="TextBox 21"/>
            <p:cNvSpPr txBox="1"/>
            <p:nvPr/>
          </p:nvSpPr>
          <p:spPr>
            <a:xfrm>
              <a:off x="502001" y="5059635"/>
              <a:ext cx="1845378" cy="523220"/>
            </a:xfrm>
            <a:prstGeom prst="rect">
              <a:avLst/>
            </a:prstGeom>
            <a:noFill/>
          </p:spPr>
          <p:txBody>
            <a:bodyPr wrap="none" rtlCol="0">
              <a:spAutoFit/>
            </a:bodyPr>
            <a:lstStyle/>
            <a:p>
              <a:pPr algn="ctr"/>
              <a:r>
                <a:rPr lang="en-US" sz="1400" dirty="0" smtClean="0">
                  <a:solidFill>
                    <a:srgbClr val="00B050"/>
                  </a:solidFill>
                </a:rPr>
                <a:t>Magnet exchange in </a:t>
              </a:r>
            </a:p>
            <a:p>
              <a:pPr algn="ctr"/>
              <a:r>
                <a:rPr lang="en-US" sz="1400" dirty="0" smtClean="0">
                  <a:solidFill>
                    <a:srgbClr val="00B050"/>
                  </a:solidFill>
                </a:rPr>
                <a:t>sector 1-2</a:t>
              </a:r>
              <a:endParaRPr lang="en-US" sz="1400" dirty="0">
                <a:solidFill>
                  <a:srgbClr val="00B050"/>
                </a:solidFill>
              </a:endParaRPr>
            </a:p>
          </p:txBody>
        </p:sp>
      </p:grpSp>
    </p:spTree>
    <p:extLst>
      <p:ext uri="{BB962C8B-B14F-4D97-AF65-F5344CB8AC3E}">
        <p14:creationId xmlns:p14="http://schemas.microsoft.com/office/powerpoint/2010/main" val="11229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 calcmode="lin" valueType="num">
                                      <p:cBhvr additive="base">
                                        <p:cTn id="35" dur="500" fill="hold"/>
                                        <p:tgtEl>
                                          <p:spTgt spid="82"/>
                                        </p:tgtEl>
                                        <p:attrNameLst>
                                          <p:attrName>ppt_x</p:attrName>
                                        </p:attrNameLst>
                                      </p:cBhvr>
                                      <p:tavLst>
                                        <p:tav tm="0">
                                          <p:val>
                                            <p:strVal val="#ppt_x"/>
                                          </p:val>
                                        </p:tav>
                                        <p:tav tm="100000">
                                          <p:val>
                                            <p:strVal val="#ppt_x"/>
                                          </p:val>
                                        </p:tav>
                                      </p:tavLst>
                                    </p:anim>
                                    <p:anim calcmode="lin" valueType="num">
                                      <p:cBhvr additive="base">
                                        <p:cTn id="36" dur="5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500" fill="hold"/>
                                        <p:tgtEl>
                                          <p:spTgt spid="44"/>
                                        </p:tgtEl>
                                        <p:attrNameLst>
                                          <p:attrName>ppt_x</p:attrName>
                                        </p:attrNameLst>
                                      </p:cBhvr>
                                      <p:tavLst>
                                        <p:tav tm="0">
                                          <p:val>
                                            <p:strVal val="#ppt_x"/>
                                          </p:val>
                                        </p:tav>
                                        <p:tav tm="100000">
                                          <p:val>
                                            <p:strVal val="#ppt_x"/>
                                          </p:val>
                                        </p:tav>
                                      </p:tavLst>
                                    </p:anim>
                                    <p:anim calcmode="lin" valueType="num">
                                      <p:cBhvr additive="base">
                                        <p:cTn id="7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additive="base">
                                        <p:cTn id="89" dur="500" fill="hold"/>
                                        <p:tgtEl>
                                          <p:spTgt spid="48"/>
                                        </p:tgtEl>
                                        <p:attrNameLst>
                                          <p:attrName>ppt_x</p:attrName>
                                        </p:attrNameLst>
                                      </p:cBhvr>
                                      <p:tavLst>
                                        <p:tav tm="0">
                                          <p:val>
                                            <p:strVal val="#ppt_x"/>
                                          </p:val>
                                        </p:tav>
                                        <p:tav tm="100000">
                                          <p:val>
                                            <p:strVal val="#ppt_x"/>
                                          </p:val>
                                        </p:tav>
                                      </p:tavLst>
                                    </p:anim>
                                    <p:anim calcmode="lin" valueType="num">
                                      <p:cBhvr additive="base">
                                        <p:cTn id="9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1" fill="hold" nodeType="clickEffect">
                                  <p:stCondLst>
                                    <p:cond delay="0"/>
                                  </p:stCondLst>
                                  <p:childTnLst>
                                    <p:set>
                                      <p:cBhvr>
                                        <p:cTn id="94" dur="1" fill="hold">
                                          <p:stCondLst>
                                            <p:cond delay="0"/>
                                          </p:stCondLst>
                                        </p:cTn>
                                        <p:tgtEl>
                                          <p:spTgt spid="78"/>
                                        </p:tgtEl>
                                        <p:attrNameLst>
                                          <p:attrName>style.visibility</p:attrName>
                                        </p:attrNameLst>
                                      </p:cBhvr>
                                      <p:to>
                                        <p:strVal val="visible"/>
                                      </p:to>
                                    </p:set>
                                    <p:anim calcmode="lin" valueType="num">
                                      <p:cBhvr additive="base">
                                        <p:cTn id="95" dur="500" fill="hold"/>
                                        <p:tgtEl>
                                          <p:spTgt spid="78"/>
                                        </p:tgtEl>
                                        <p:attrNameLst>
                                          <p:attrName>ppt_x</p:attrName>
                                        </p:attrNameLst>
                                      </p:cBhvr>
                                      <p:tavLst>
                                        <p:tav tm="0">
                                          <p:val>
                                            <p:strVal val="#ppt_x"/>
                                          </p:val>
                                        </p:tav>
                                        <p:tav tm="100000">
                                          <p:val>
                                            <p:strVal val="#ppt_x"/>
                                          </p:val>
                                        </p:tav>
                                      </p:tavLst>
                                    </p:anim>
                                    <p:anim calcmode="lin" valueType="num">
                                      <p:cBhvr additive="base">
                                        <p:cTn id="96"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nodeType="click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additive="base">
                                        <p:cTn id="101" dur="500" fill="hold"/>
                                        <p:tgtEl>
                                          <p:spTgt spid="79"/>
                                        </p:tgtEl>
                                        <p:attrNameLst>
                                          <p:attrName>ppt_x</p:attrName>
                                        </p:attrNameLst>
                                      </p:cBhvr>
                                      <p:tavLst>
                                        <p:tav tm="0">
                                          <p:val>
                                            <p:strVal val="#ppt_x"/>
                                          </p:val>
                                        </p:tav>
                                        <p:tav tm="100000">
                                          <p:val>
                                            <p:strVal val="#ppt_x"/>
                                          </p:val>
                                        </p:tav>
                                      </p:tavLst>
                                    </p:anim>
                                    <p:anim calcmode="lin" valueType="num">
                                      <p:cBhvr additive="base">
                                        <p:cTn id="102"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 calcmode="lin" valueType="num">
                                      <p:cBhvr additive="base">
                                        <p:cTn id="107" dur="500" fill="hold"/>
                                        <p:tgtEl>
                                          <p:spTgt spid="80"/>
                                        </p:tgtEl>
                                        <p:attrNameLst>
                                          <p:attrName>ppt_x</p:attrName>
                                        </p:attrNameLst>
                                      </p:cBhvr>
                                      <p:tavLst>
                                        <p:tav tm="0">
                                          <p:val>
                                            <p:strVal val="#ppt_x"/>
                                          </p:val>
                                        </p:tav>
                                        <p:tav tm="100000">
                                          <p:val>
                                            <p:strVal val="#ppt_x"/>
                                          </p:val>
                                        </p:tav>
                                      </p:tavLst>
                                    </p:anim>
                                    <p:anim calcmode="lin" valueType="num">
                                      <p:cBhvr additive="base">
                                        <p:cTn id="10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84"/>
                                        </p:tgtEl>
                                        <p:attrNameLst>
                                          <p:attrName>style.visibility</p:attrName>
                                        </p:attrNameLst>
                                      </p:cBhvr>
                                      <p:to>
                                        <p:strVal val="visible"/>
                                      </p:to>
                                    </p:set>
                                    <p:anim calcmode="lin" valueType="num">
                                      <p:cBhvr additive="base">
                                        <p:cTn id="113" dur="500" fill="hold"/>
                                        <p:tgtEl>
                                          <p:spTgt spid="84"/>
                                        </p:tgtEl>
                                        <p:attrNameLst>
                                          <p:attrName>ppt_x</p:attrName>
                                        </p:attrNameLst>
                                      </p:cBhvr>
                                      <p:tavLst>
                                        <p:tav tm="0">
                                          <p:val>
                                            <p:strVal val="#ppt_x"/>
                                          </p:val>
                                        </p:tav>
                                        <p:tav tm="100000">
                                          <p:val>
                                            <p:strVal val="#ppt_x"/>
                                          </p:val>
                                        </p:tav>
                                      </p:tavLst>
                                    </p:anim>
                                    <p:anim calcmode="lin" valueType="num">
                                      <p:cBhvr additive="base">
                                        <p:cTn id="11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85"/>
                                        </p:tgtEl>
                                        <p:attrNameLst>
                                          <p:attrName>style.visibility</p:attrName>
                                        </p:attrNameLst>
                                      </p:cBhvr>
                                      <p:to>
                                        <p:strVal val="visible"/>
                                      </p:to>
                                    </p:set>
                                    <p:anim calcmode="lin" valueType="num">
                                      <p:cBhvr additive="base">
                                        <p:cTn id="119" dur="500" fill="hold"/>
                                        <p:tgtEl>
                                          <p:spTgt spid="85"/>
                                        </p:tgtEl>
                                        <p:attrNameLst>
                                          <p:attrName>ppt_x</p:attrName>
                                        </p:attrNameLst>
                                      </p:cBhvr>
                                      <p:tavLst>
                                        <p:tav tm="0">
                                          <p:val>
                                            <p:strVal val="#ppt_x"/>
                                          </p:val>
                                        </p:tav>
                                        <p:tav tm="100000">
                                          <p:val>
                                            <p:strVal val="#ppt_x"/>
                                          </p:val>
                                        </p:tav>
                                      </p:tavLst>
                                    </p:anim>
                                    <p:anim calcmode="lin" valueType="num">
                                      <p:cBhvr additive="base">
                                        <p:cTn id="12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86"/>
                                        </p:tgtEl>
                                        <p:attrNameLst>
                                          <p:attrName>style.visibility</p:attrName>
                                        </p:attrNameLst>
                                      </p:cBhvr>
                                      <p:to>
                                        <p:strVal val="visible"/>
                                      </p:to>
                                    </p:set>
                                    <p:anim calcmode="lin" valueType="num">
                                      <p:cBhvr additive="base">
                                        <p:cTn id="125" dur="500" fill="hold"/>
                                        <p:tgtEl>
                                          <p:spTgt spid="86"/>
                                        </p:tgtEl>
                                        <p:attrNameLst>
                                          <p:attrName>ppt_x</p:attrName>
                                        </p:attrNameLst>
                                      </p:cBhvr>
                                      <p:tavLst>
                                        <p:tav tm="0">
                                          <p:val>
                                            <p:strVal val="#ppt_x"/>
                                          </p:val>
                                        </p:tav>
                                        <p:tav tm="100000">
                                          <p:val>
                                            <p:strVal val="#ppt_x"/>
                                          </p:val>
                                        </p:tav>
                                      </p:tavLst>
                                    </p:anim>
                                    <p:anim calcmode="lin" valueType="num">
                                      <p:cBhvr additive="base">
                                        <p:cTn id="12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1" fill="hold" nodeType="clickEffect">
                                  <p:stCondLst>
                                    <p:cond delay="0"/>
                                  </p:stCondLst>
                                  <p:childTnLst>
                                    <p:set>
                                      <p:cBhvr>
                                        <p:cTn id="130" dur="1" fill="hold">
                                          <p:stCondLst>
                                            <p:cond delay="0"/>
                                          </p:stCondLst>
                                        </p:cTn>
                                        <p:tgtEl>
                                          <p:spTgt spid="88"/>
                                        </p:tgtEl>
                                        <p:attrNameLst>
                                          <p:attrName>style.visibility</p:attrName>
                                        </p:attrNameLst>
                                      </p:cBhvr>
                                      <p:to>
                                        <p:strVal val="visible"/>
                                      </p:to>
                                    </p:set>
                                    <p:anim calcmode="lin" valueType="num">
                                      <p:cBhvr additive="base">
                                        <p:cTn id="131" dur="500" fill="hold"/>
                                        <p:tgtEl>
                                          <p:spTgt spid="88"/>
                                        </p:tgtEl>
                                        <p:attrNameLst>
                                          <p:attrName>ppt_x</p:attrName>
                                        </p:attrNameLst>
                                      </p:cBhvr>
                                      <p:tavLst>
                                        <p:tav tm="0">
                                          <p:val>
                                            <p:strVal val="#ppt_x"/>
                                          </p:val>
                                        </p:tav>
                                        <p:tav tm="100000">
                                          <p:val>
                                            <p:strVal val="#ppt_x"/>
                                          </p:val>
                                        </p:tav>
                                      </p:tavLst>
                                    </p:anim>
                                    <p:anim calcmode="lin" valueType="num">
                                      <p:cBhvr additive="base">
                                        <p:cTn id="132" dur="500" fill="hold"/>
                                        <p:tgtEl>
                                          <p:spTgt spid="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2017 Availability &amp; Stable Beam Time</a:t>
            </a:r>
            <a:endParaRPr lang="en-US"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it-IT"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14</a:t>
            </a:fld>
            <a:endParaRPr lang="en-US" dirty="0"/>
          </a:p>
        </p:txBody>
      </p:sp>
      <p:graphicFrame>
        <p:nvGraphicFramePr>
          <p:cNvPr id="7" name="Table 6"/>
          <p:cNvGraphicFramePr>
            <a:graphicFrameLocks noGrp="1"/>
          </p:cNvGraphicFramePr>
          <p:nvPr>
            <p:extLst/>
          </p:nvPr>
        </p:nvGraphicFramePr>
        <p:xfrm>
          <a:off x="624218" y="2456279"/>
          <a:ext cx="2985674" cy="1309988"/>
        </p:xfrm>
        <a:graphic>
          <a:graphicData uri="http://schemas.openxmlformats.org/drawingml/2006/table">
            <a:tbl>
              <a:tblPr firstRow="1" firstCol="1" bandRow="1">
                <a:tableStyleId>{7DF18680-E054-41AD-8BC1-D1AEF772440D}</a:tableStyleId>
              </a:tblPr>
              <a:tblGrid>
                <a:gridCol w="1731010">
                  <a:extLst>
                    <a:ext uri="{9D8B030D-6E8A-4147-A177-3AD203B41FA5}">
                      <a16:colId xmlns:a16="http://schemas.microsoft.com/office/drawing/2014/main" xmlns="" val="20000"/>
                    </a:ext>
                  </a:extLst>
                </a:gridCol>
                <a:gridCol w="1254664">
                  <a:extLst>
                    <a:ext uri="{9D8B030D-6E8A-4147-A177-3AD203B41FA5}">
                      <a16:colId xmlns:a16="http://schemas.microsoft.com/office/drawing/2014/main" xmlns="" val="20001"/>
                    </a:ext>
                  </a:extLst>
                </a:gridCol>
              </a:tblGrid>
              <a:tr h="334628">
                <a:tc>
                  <a:txBody>
                    <a:bodyPr/>
                    <a:lstStyle/>
                    <a:p>
                      <a:pPr algn="ctr">
                        <a:spcAft>
                          <a:spcPts val="0"/>
                        </a:spcAft>
                      </a:pPr>
                      <a:endParaRPr lang="en-GB" sz="1600" b="0" dirty="0">
                        <a:solidFill>
                          <a:srgbClr val="062F67"/>
                        </a:solidFill>
                        <a:effectLst/>
                        <a:latin typeface="Palatino"/>
                        <a:ea typeface="Times New Roman" panose="02020603050405020304" pitchFamily="18" charset="0"/>
                        <a:cs typeface="Times New Roman" panose="02020603050405020304" pitchFamily="18" charset="0"/>
                      </a:endParaRPr>
                    </a:p>
                  </a:txBody>
                  <a:tcPr marL="68580" marR="68580" marT="0" marB="0" anchor="ctr">
                    <a:lnR w="12700" cap="flat" cmpd="sng" algn="ctr">
                      <a:solidFill>
                        <a:srgbClr val="062F67"/>
                      </a:solidFill>
                      <a:prstDash val="solid"/>
                      <a:round/>
                      <a:headEnd type="none" w="med" len="med"/>
                      <a:tailEnd type="none" w="med" len="med"/>
                    </a:lnR>
                    <a:lnB w="12700" cap="flat" cmpd="sng" algn="ctr">
                      <a:solidFill>
                        <a:srgbClr val="062F67"/>
                      </a:solidFill>
                      <a:prstDash val="solid"/>
                      <a:round/>
                      <a:headEnd type="none" w="med" len="med"/>
                      <a:tailEnd type="none" w="med" len="med"/>
                    </a:lnB>
                    <a:noFill/>
                  </a:tcPr>
                </a:tc>
                <a:tc>
                  <a:txBody>
                    <a:bodyPr/>
                    <a:lstStyle/>
                    <a:p>
                      <a:pPr algn="ctr">
                        <a:spcAft>
                          <a:spcPts val="0"/>
                        </a:spcAft>
                      </a:pPr>
                      <a:r>
                        <a:rPr lang="en-GB" sz="1600" b="0" dirty="0" smtClean="0">
                          <a:solidFill>
                            <a:srgbClr val="062F67"/>
                          </a:solidFill>
                          <a:effectLst/>
                        </a:rPr>
                        <a:t>Duration [h]</a:t>
                      </a:r>
                      <a:endParaRPr lang="en-GB" sz="1600" b="0" dirty="0">
                        <a:solidFill>
                          <a:srgbClr val="062F67"/>
                        </a:solidFill>
                        <a:effectLst/>
                      </a:endParaRPr>
                    </a:p>
                  </a:txBody>
                  <a:tcPr marL="68580" marR="68580" marT="0" marB="0">
                    <a:lnL w="12700" cap="flat" cmpd="sng" algn="ctr">
                      <a:solidFill>
                        <a:srgbClr val="062F67"/>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062F67"/>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algn="ctr">
                        <a:spcAft>
                          <a:spcPts val="0"/>
                        </a:spcAft>
                      </a:pPr>
                      <a:r>
                        <a:rPr lang="en-GB" sz="1600" b="0" dirty="0" smtClean="0">
                          <a:solidFill>
                            <a:srgbClr val="3366FF"/>
                          </a:solidFill>
                          <a:effectLst/>
                        </a:rPr>
                        <a:t>Stable</a:t>
                      </a:r>
                      <a:r>
                        <a:rPr lang="en-GB" sz="1600" b="0" baseline="0" dirty="0" smtClean="0">
                          <a:solidFill>
                            <a:srgbClr val="3366FF"/>
                          </a:solidFill>
                          <a:effectLst/>
                        </a:rPr>
                        <a:t> Beams</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R w="12700" cap="flat" cmpd="sng" algn="ctr">
                      <a:solidFill>
                        <a:srgbClr val="062F67"/>
                      </a:solidFill>
                      <a:prstDash val="solid"/>
                      <a:round/>
                      <a:headEnd type="none" w="med" len="med"/>
                      <a:tailEnd type="none" w="med" len="med"/>
                    </a:lnR>
                    <a:lnT w="12700" cap="flat" cmpd="sng" algn="ctr">
                      <a:solidFill>
                        <a:srgbClr val="062F67"/>
                      </a:solidFill>
                      <a:prstDash val="solid"/>
                      <a:round/>
                      <a:headEnd type="none" w="med" len="med"/>
                      <a:tailEnd type="none" w="med" len="med"/>
                    </a:lnT>
                    <a:noFill/>
                  </a:tcPr>
                </a:tc>
                <a:tc>
                  <a:txBody>
                    <a:bodyPr/>
                    <a:lstStyle/>
                    <a:p>
                      <a:pPr algn="ctr">
                        <a:spcAft>
                          <a:spcPts val="0"/>
                        </a:spcAft>
                      </a:pPr>
                      <a:r>
                        <a:rPr lang="en-GB" sz="1600" b="0" dirty="0" smtClean="0">
                          <a:solidFill>
                            <a:srgbClr val="3366FF"/>
                          </a:solidFill>
                          <a:effectLst/>
                        </a:rPr>
                        <a:t>1633.9</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L w="12700" cap="flat" cmpd="sng" algn="ctr">
                      <a:solidFill>
                        <a:srgbClr val="062F6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2F67"/>
                      </a:solidFill>
                      <a:prstDash val="solid"/>
                      <a:round/>
                      <a:headEnd type="none" w="med" len="med"/>
                      <a:tailEnd type="none" w="med" len="med"/>
                    </a:lnT>
                    <a:noFill/>
                  </a:tcPr>
                </a:tc>
                <a:extLst>
                  <a:ext uri="{0D108BD9-81ED-4DB2-BD59-A6C34878D82A}">
                    <a16:rowId xmlns:a16="http://schemas.microsoft.com/office/drawing/2014/main" xmlns=""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3366FF"/>
                          </a:solidFill>
                          <a:effectLst/>
                        </a:rPr>
                        <a:t>Operations</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R w="12700" cap="flat" cmpd="sng" algn="ctr">
                      <a:solidFill>
                        <a:srgbClr val="062F67"/>
                      </a:solidFill>
                      <a:prstDash val="solid"/>
                      <a:round/>
                      <a:headEnd type="none" w="med" len="med"/>
                      <a:tailEnd type="none" w="med" len="med"/>
                    </a:lnR>
                    <a:noFill/>
                  </a:tcPr>
                </a:tc>
                <a:tc>
                  <a:txBody>
                    <a:bodyPr/>
                    <a:lstStyle/>
                    <a:p>
                      <a:pPr algn="ctr">
                        <a:spcAft>
                          <a:spcPts val="0"/>
                        </a:spcAft>
                      </a:pPr>
                      <a:r>
                        <a:rPr lang="en-GB" sz="1600" b="0" dirty="0" smtClean="0">
                          <a:solidFill>
                            <a:srgbClr val="3366FF"/>
                          </a:solidFill>
                          <a:effectLst/>
                        </a:rPr>
                        <a:t>1018.1</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L w="12700" cap="flat" cmpd="sng" algn="ctr">
                      <a:solidFill>
                        <a:srgbClr val="062F67"/>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xmlns="" val="10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3366FF"/>
                          </a:solidFill>
                          <a:effectLst/>
                        </a:rPr>
                        <a:t>Fault/Downtime</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R w="12700" cap="flat" cmpd="sng" algn="ctr">
                      <a:solidFill>
                        <a:srgbClr val="062F67"/>
                      </a:solidFill>
                      <a:prstDash val="solid"/>
                      <a:round/>
                      <a:headEnd type="none" w="med" len="med"/>
                      <a:tailEnd type="none" w="med" len="med"/>
                    </a:lnR>
                    <a:noFill/>
                  </a:tcPr>
                </a:tc>
                <a:tc>
                  <a:txBody>
                    <a:bodyPr/>
                    <a:lstStyle/>
                    <a:p>
                      <a:pPr algn="ctr">
                        <a:spcAft>
                          <a:spcPts val="0"/>
                        </a:spcAft>
                      </a:pPr>
                      <a:r>
                        <a:rPr lang="en-GB" sz="1600" b="0" dirty="0" smtClean="0">
                          <a:solidFill>
                            <a:srgbClr val="3366FF"/>
                          </a:solidFill>
                          <a:effectLst/>
                        </a:rPr>
                        <a:t>652.9</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L w="12700" cap="flat" cmpd="sng" algn="ctr">
                      <a:solidFill>
                        <a:srgbClr val="062F67"/>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xmlns="" val="10003"/>
                  </a:ext>
                </a:extLst>
              </a:tr>
              <a:tr h="0">
                <a:tc>
                  <a:txBody>
                    <a:bodyPr/>
                    <a:lstStyle/>
                    <a:p>
                      <a:pPr algn="ctr">
                        <a:spcAft>
                          <a:spcPts val="0"/>
                        </a:spcAft>
                      </a:pPr>
                      <a:r>
                        <a:rPr lang="en-GB" sz="1600" b="0" dirty="0" smtClean="0">
                          <a:solidFill>
                            <a:srgbClr val="3366FF"/>
                          </a:solidFill>
                          <a:effectLst/>
                        </a:rPr>
                        <a:t>Pre-Cycle</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R w="12700" cap="flat" cmpd="sng" algn="ctr">
                      <a:solidFill>
                        <a:srgbClr val="062F67"/>
                      </a:solidFill>
                      <a:prstDash val="solid"/>
                      <a:round/>
                      <a:headEnd type="none" w="med" len="med"/>
                      <a:tailEnd type="none" w="med" len="med"/>
                    </a:lnR>
                    <a:noFill/>
                  </a:tcPr>
                </a:tc>
                <a:tc>
                  <a:txBody>
                    <a:bodyPr/>
                    <a:lstStyle/>
                    <a:p>
                      <a:pPr algn="ctr">
                        <a:spcAft>
                          <a:spcPts val="0"/>
                        </a:spcAft>
                      </a:pPr>
                      <a:r>
                        <a:rPr lang="en-GB" sz="1600" b="0" dirty="0" smtClean="0">
                          <a:solidFill>
                            <a:srgbClr val="3366FF"/>
                          </a:solidFill>
                          <a:effectLst/>
                        </a:rPr>
                        <a:t>57.2</a:t>
                      </a:r>
                      <a:endParaRPr lang="en-GB" sz="1600" b="0" dirty="0">
                        <a:solidFill>
                          <a:srgbClr val="3366FF"/>
                        </a:solidFill>
                        <a:effectLst/>
                        <a:latin typeface="Palatino"/>
                        <a:ea typeface="Times New Roman" panose="02020603050405020304" pitchFamily="18" charset="0"/>
                        <a:cs typeface="Times New Roman" panose="02020603050405020304" pitchFamily="18" charset="0"/>
                      </a:endParaRPr>
                    </a:p>
                  </a:txBody>
                  <a:tcPr marL="68580" marR="68580" marT="0" marB="0">
                    <a:lnL w="12700" cap="flat" cmpd="sng" algn="ctr">
                      <a:solidFill>
                        <a:srgbClr val="062F67"/>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xmlns="" val="10004"/>
                  </a:ext>
                </a:extLst>
              </a:tr>
            </a:tbl>
          </a:graphicData>
        </a:graphic>
      </p:graphicFrame>
      <p:sp>
        <p:nvSpPr>
          <p:cNvPr id="8" name="Rectangle 7"/>
          <p:cNvSpPr/>
          <p:nvPr/>
        </p:nvSpPr>
        <p:spPr>
          <a:xfrm>
            <a:off x="379575" y="1932285"/>
            <a:ext cx="3367024" cy="369332"/>
          </a:xfrm>
          <a:prstGeom prst="rect">
            <a:avLst/>
          </a:prstGeom>
        </p:spPr>
        <p:txBody>
          <a:bodyPr wrap="square">
            <a:spAutoFit/>
          </a:bodyPr>
          <a:lstStyle/>
          <a:p>
            <a:r>
              <a:rPr lang="en-US" dirty="0" smtClean="0">
                <a:solidFill>
                  <a:schemeClr val="tx2"/>
                </a:solidFill>
                <a:latin typeface="Calibri" pitchFamily="34" charset="0"/>
              </a:rPr>
              <a:t>140 ½ days physics ≈ 3362.1 hours</a:t>
            </a:r>
            <a:endParaRPr lang="en-US" dirty="0">
              <a:solidFill>
                <a:schemeClr val="tx2"/>
              </a:solidFill>
              <a:latin typeface="Calibri" pitchFamily="34" charset="0"/>
            </a:endParaRPr>
          </a:p>
        </p:txBody>
      </p:sp>
      <p:sp>
        <p:nvSpPr>
          <p:cNvPr id="9" name="Rectangle 8"/>
          <p:cNvSpPr/>
          <p:nvPr/>
        </p:nvSpPr>
        <p:spPr>
          <a:xfrm>
            <a:off x="2283339" y="3664187"/>
            <a:ext cx="906017" cy="338554"/>
          </a:xfrm>
          <a:prstGeom prst="rect">
            <a:avLst/>
          </a:prstGeom>
        </p:spPr>
        <p:txBody>
          <a:bodyPr wrap="none">
            <a:spAutoFit/>
          </a:bodyPr>
          <a:lstStyle/>
          <a:p>
            <a:r>
              <a:rPr lang="en-US" dirty="0">
                <a:solidFill>
                  <a:srgbClr val="3366FF"/>
                </a:solidFill>
                <a:latin typeface="Calibri" pitchFamily="34" charset="0"/>
              </a:rPr>
              <a:t>= </a:t>
            </a:r>
            <a:r>
              <a:rPr lang="en-US" dirty="0" smtClean="0">
                <a:solidFill>
                  <a:srgbClr val="062F67"/>
                </a:solidFill>
                <a:latin typeface="Calibri" pitchFamily="34" charset="0"/>
              </a:rPr>
              <a:t>3362.1</a:t>
            </a:r>
            <a:endParaRPr lang="en-US" dirty="0">
              <a:solidFill>
                <a:srgbClr val="062F67"/>
              </a:solidFill>
              <a:latin typeface="Calibri" pitchFamily="34" charset="0"/>
            </a:endParaRPr>
          </a:p>
        </p:txBody>
      </p:sp>
      <p:pic>
        <p:nvPicPr>
          <p:cNvPr id="10" name="Picture 9"/>
          <p:cNvPicPr>
            <a:picLocks noChangeAspect="1"/>
          </p:cNvPicPr>
          <p:nvPr/>
        </p:nvPicPr>
        <p:blipFill>
          <a:blip r:embed="rId2"/>
          <a:stretch>
            <a:fillRect/>
          </a:stretch>
        </p:blipFill>
        <p:spPr>
          <a:xfrm>
            <a:off x="3913128" y="1503810"/>
            <a:ext cx="5230872" cy="3105150"/>
          </a:xfrm>
          <a:prstGeom prst="rect">
            <a:avLst/>
          </a:prstGeom>
        </p:spPr>
      </p:pic>
      <p:sp>
        <p:nvSpPr>
          <p:cNvPr id="12" name="TextBox 11"/>
          <p:cNvSpPr txBox="1"/>
          <p:nvPr/>
        </p:nvSpPr>
        <p:spPr>
          <a:xfrm>
            <a:off x="596916" y="4865923"/>
            <a:ext cx="5105369" cy="923330"/>
          </a:xfrm>
          <a:prstGeom prst="rect">
            <a:avLst/>
          </a:prstGeom>
          <a:noFill/>
        </p:spPr>
        <p:txBody>
          <a:bodyPr wrap="square" rtlCol="0">
            <a:spAutoFit/>
          </a:bodyPr>
          <a:lstStyle/>
          <a:p>
            <a:pPr marL="285750" indent="-285750">
              <a:buFont typeface="Arial" charset="0"/>
              <a:buChar char="•"/>
            </a:pPr>
            <a:r>
              <a:rPr lang="en-US" dirty="0" smtClean="0">
                <a:solidFill>
                  <a:schemeClr val="tx2"/>
                </a:solidFill>
              </a:rPr>
              <a:t>Stable beam ratio of previous years:</a:t>
            </a:r>
          </a:p>
          <a:p>
            <a:pPr marL="742950" lvl="1" indent="-285750">
              <a:buFont typeface="Arial" charset="0"/>
              <a:buChar char="•"/>
            </a:pPr>
            <a:r>
              <a:rPr lang="en-US" dirty="0" smtClean="0">
                <a:solidFill>
                  <a:schemeClr val="tx2"/>
                </a:solidFill>
              </a:rPr>
              <a:t>2015 </a:t>
            </a:r>
            <a:r>
              <a:rPr lang="en-US" dirty="0" smtClean="0">
                <a:solidFill>
                  <a:schemeClr val="tx2"/>
                </a:solidFill>
                <a:sym typeface="Wingdings"/>
              </a:rPr>
              <a:t> 33%</a:t>
            </a:r>
          </a:p>
          <a:p>
            <a:pPr marL="742950" lvl="1" indent="-285750">
              <a:buFont typeface="Arial" charset="0"/>
              <a:buChar char="•"/>
            </a:pPr>
            <a:r>
              <a:rPr lang="en-US" dirty="0" smtClean="0">
                <a:solidFill>
                  <a:schemeClr val="tx2"/>
                </a:solidFill>
                <a:sym typeface="Wingdings"/>
              </a:rPr>
              <a:t>2016  49%</a:t>
            </a:r>
            <a:endParaRPr lang="en-US" dirty="0">
              <a:solidFill>
                <a:schemeClr val="tx2"/>
              </a:solidFill>
            </a:endParaRPr>
          </a:p>
        </p:txBody>
      </p:sp>
    </p:spTree>
    <p:extLst>
      <p:ext uri="{BB962C8B-B14F-4D97-AF65-F5344CB8AC3E}">
        <p14:creationId xmlns:p14="http://schemas.microsoft.com/office/powerpoint/2010/main" val="984106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Integrated </a:t>
            </a:r>
            <a:r>
              <a:rPr lang="en-US" dirty="0" smtClean="0">
                <a:latin typeface="+mn-lt"/>
              </a:rPr>
              <a:t>Performance</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15</a:t>
            </a:fld>
            <a:endParaRPr lang="en-US" dirty="0"/>
          </a:p>
        </p:txBody>
      </p:sp>
      <p:sp>
        <p:nvSpPr>
          <p:cNvPr id="3" name="Content Placeholder 2"/>
          <p:cNvSpPr>
            <a:spLocks noGrp="1"/>
          </p:cNvSpPr>
          <p:nvPr>
            <p:ph idx="1"/>
          </p:nvPr>
        </p:nvSpPr>
        <p:spPr>
          <a:xfrm>
            <a:off x="457200" y="1294544"/>
            <a:ext cx="8226854" cy="1814415"/>
          </a:xfrm>
        </p:spPr>
        <p:txBody>
          <a:bodyPr>
            <a:normAutofit/>
          </a:bodyPr>
          <a:lstStyle/>
          <a:p>
            <a:pPr marL="182563" indent="-182563">
              <a:spcAft>
                <a:spcPts val="400"/>
              </a:spcAft>
            </a:pPr>
            <a:r>
              <a:rPr lang="en-GB" sz="1800" kern="0" dirty="0" smtClean="0"/>
              <a:t>ATLAS / CMS : </a:t>
            </a:r>
            <a:r>
              <a:rPr lang="en-GB" sz="1800" kern="0" dirty="0" smtClean="0">
                <a:solidFill>
                  <a:srgbClr val="FF0000"/>
                </a:solidFill>
              </a:rPr>
              <a:t>50 fb</a:t>
            </a:r>
            <a:r>
              <a:rPr lang="en-GB" sz="1800" kern="0" baseline="30000" dirty="0" smtClean="0">
                <a:solidFill>
                  <a:srgbClr val="FF0000"/>
                </a:solidFill>
              </a:rPr>
              <a:t>-1</a:t>
            </a:r>
            <a:r>
              <a:rPr lang="en-GB" sz="1800" b="0" kern="0" dirty="0">
                <a:solidFill>
                  <a:srgbClr val="FF0000"/>
                </a:solidFill>
              </a:rPr>
              <a:t> </a:t>
            </a:r>
            <a:endParaRPr lang="en-GB" sz="1800" kern="0" dirty="0">
              <a:solidFill>
                <a:srgbClr val="FF0000"/>
              </a:solidFill>
            </a:endParaRPr>
          </a:p>
          <a:p>
            <a:pPr marL="182563" indent="-182563">
              <a:spcAft>
                <a:spcPts val="400"/>
              </a:spcAft>
            </a:pPr>
            <a:r>
              <a:rPr lang="en-GB" sz="1800" kern="0" dirty="0" err="1" smtClean="0"/>
              <a:t>LHCb</a:t>
            </a:r>
            <a:r>
              <a:rPr lang="en-GB" sz="1800" kern="0" dirty="0"/>
              <a:t>:</a:t>
            </a:r>
            <a:r>
              <a:rPr lang="en-GB" sz="1800" b="0" kern="0" dirty="0" smtClean="0"/>
              <a:t> </a:t>
            </a:r>
            <a:r>
              <a:rPr lang="en-GB" sz="1800" kern="0" dirty="0"/>
              <a:t>2</a:t>
            </a:r>
            <a:r>
              <a:rPr lang="en-GB" sz="1800" kern="0" dirty="0" smtClean="0"/>
              <a:t> </a:t>
            </a:r>
            <a:r>
              <a:rPr lang="en-GB" sz="1800" kern="0" dirty="0"/>
              <a:t>f</a:t>
            </a:r>
            <a:r>
              <a:rPr lang="en-GB" sz="1800" kern="0" dirty="0" smtClean="0"/>
              <a:t>b</a:t>
            </a:r>
            <a:r>
              <a:rPr lang="en-GB" sz="1800" kern="0" baseline="30000" dirty="0" smtClean="0"/>
              <a:t>-1</a:t>
            </a:r>
            <a:r>
              <a:rPr lang="en-GB" sz="1800" kern="0" dirty="0" smtClean="0"/>
              <a:t> </a:t>
            </a:r>
            <a:r>
              <a:rPr lang="en-GB" sz="1800" kern="0" dirty="0" smtClean="0"/>
              <a:t>(levelled)</a:t>
            </a:r>
            <a:endParaRPr lang="en-GB" sz="1800" b="0" kern="0" dirty="0" smtClean="0"/>
          </a:p>
          <a:p>
            <a:pPr marL="182563" indent="-182563">
              <a:spcAft>
                <a:spcPts val="400"/>
              </a:spcAft>
            </a:pPr>
            <a:r>
              <a:rPr lang="en-GB" sz="1800" kern="0" dirty="0" smtClean="0"/>
              <a:t>ALICE: 19</a:t>
            </a:r>
            <a:r>
              <a:rPr lang="en-GB" sz="1800" kern="0" dirty="0"/>
              <a:t> </a:t>
            </a:r>
            <a:r>
              <a:rPr lang="en-GB" sz="1800" kern="0" dirty="0" smtClean="0"/>
              <a:t>pb</a:t>
            </a:r>
            <a:r>
              <a:rPr lang="en-GB" sz="1800" kern="0" baseline="30000" dirty="0" smtClean="0"/>
              <a:t>-1</a:t>
            </a:r>
            <a:r>
              <a:rPr lang="en-GB" sz="1800" kern="0" dirty="0" smtClean="0"/>
              <a:t> (levelled)</a:t>
            </a:r>
            <a:endParaRPr lang="en-GB" sz="1800" b="0" kern="0" dirty="0" smtClean="0"/>
          </a:p>
          <a:p>
            <a:pPr marL="182563" indent="-182563">
              <a:spcAft>
                <a:spcPts val="400"/>
              </a:spcAft>
            </a:pPr>
            <a:r>
              <a:rPr lang="en-GB" sz="1800" b="0" kern="0" dirty="0" smtClean="0">
                <a:latin typeface="+mn-lt"/>
              </a:rPr>
              <a:t>The total integrated luminosity since the start of LHC is approaching </a:t>
            </a:r>
            <a:r>
              <a:rPr lang="en-GB" sz="1800" kern="0" dirty="0" smtClean="0">
                <a:solidFill>
                  <a:srgbClr val="FF0000"/>
                </a:solidFill>
                <a:latin typeface="+mn-lt"/>
              </a:rPr>
              <a:t>125 fb</a:t>
            </a:r>
            <a:r>
              <a:rPr lang="en-GB" sz="1800" kern="0" baseline="30000" dirty="0" smtClean="0">
                <a:solidFill>
                  <a:srgbClr val="FF0000"/>
                </a:solidFill>
                <a:latin typeface="+mn-lt"/>
              </a:rPr>
              <a:t>-1</a:t>
            </a:r>
            <a:endParaRPr lang="en-GB" sz="1800" kern="0" dirty="0">
              <a:solidFill>
                <a:srgbClr val="FF0000"/>
              </a:solidFill>
              <a:latin typeface="+mn-lt"/>
            </a:endParaRPr>
          </a:p>
        </p:txBody>
      </p:sp>
      <p:pic>
        <p:nvPicPr>
          <p:cNvPr id="7" name="Picture 6"/>
          <p:cNvPicPr>
            <a:picLocks noChangeAspect="1"/>
          </p:cNvPicPr>
          <p:nvPr/>
        </p:nvPicPr>
        <p:blipFill>
          <a:blip r:embed="rId2"/>
          <a:stretch>
            <a:fillRect/>
          </a:stretch>
        </p:blipFill>
        <p:spPr>
          <a:xfrm>
            <a:off x="4575138" y="2936437"/>
            <a:ext cx="4532420" cy="3077889"/>
          </a:xfrm>
          <a:prstGeom prst="rect">
            <a:avLst/>
          </a:prstGeom>
        </p:spPr>
      </p:pic>
      <p:grpSp>
        <p:nvGrpSpPr>
          <p:cNvPr id="14" name="Group 13"/>
          <p:cNvGrpSpPr/>
          <p:nvPr/>
        </p:nvGrpSpPr>
        <p:grpSpPr>
          <a:xfrm>
            <a:off x="149087" y="2929895"/>
            <a:ext cx="4542051" cy="3084431"/>
            <a:chOff x="149087" y="2929895"/>
            <a:chExt cx="4542051" cy="3084431"/>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7" y="2929895"/>
              <a:ext cx="4542051" cy="3084431"/>
            </a:xfrm>
            <a:prstGeom prst="rect">
              <a:avLst/>
            </a:prstGeom>
          </p:spPr>
        </p:pic>
        <p:sp>
          <p:nvSpPr>
            <p:cNvPr id="10" name="TextBox 9"/>
            <p:cNvSpPr txBox="1"/>
            <p:nvPr/>
          </p:nvSpPr>
          <p:spPr>
            <a:xfrm>
              <a:off x="614466" y="3498243"/>
              <a:ext cx="1976823" cy="307777"/>
            </a:xfrm>
            <a:prstGeom prst="rect">
              <a:avLst/>
            </a:prstGeom>
            <a:noFill/>
          </p:spPr>
          <p:txBody>
            <a:bodyPr wrap="none" rtlCol="0">
              <a:spAutoFit/>
            </a:bodyPr>
            <a:lstStyle/>
            <a:p>
              <a:r>
                <a:rPr lang="en-US" sz="1400" dirty="0" smtClean="0">
                  <a:solidFill>
                    <a:srgbClr val="FF0000"/>
                  </a:solidFill>
                </a:rPr>
                <a:t>2017 forecast: ~45 fb</a:t>
              </a:r>
              <a:r>
                <a:rPr lang="en-US" sz="1400" baseline="30000" dirty="0" smtClean="0">
                  <a:solidFill>
                    <a:srgbClr val="FF0000"/>
                  </a:solidFill>
                </a:rPr>
                <a:t>-1</a:t>
              </a:r>
              <a:endParaRPr lang="en-US" sz="1400" baseline="30000" dirty="0">
                <a:solidFill>
                  <a:srgbClr val="FF0000"/>
                </a:solidFill>
              </a:endParaRPr>
            </a:p>
          </p:txBody>
        </p:sp>
        <p:cxnSp>
          <p:nvCxnSpPr>
            <p:cNvPr id="13" name="Straight Connector 12"/>
            <p:cNvCxnSpPr/>
            <p:nvPr/>
          </p:nvCxnSpPr>
          <p:spPr bwMode="auto">
            <a:xfrm>
              <a:off x="542030" y="3774419"/>
              <a:ext cx="3826566" cy="2451"/>
            </a:xfrm>
            <a:prstGeom prst="line">
              <a:avLst/>
            </a:prstGeom>
            <a:solidFill>
              <a:schemeClr val="accent1"/>
            </a:solidFill>
            <a:ln w="19050" cap="flat" cmpd="sng" algn="ctr">
              <a:solidFill>
                <a:srgbClr val="FF0000"/>
              </a:solidFill>
              <a:prstDash val="dash"/>
              <a:round/>
              <a:headEnd type="none" w="med" len="med"/>
              <a:tailEnd type="none" w="med" len="med"/>
            </a:ln>
            <a:effectLst/>
          </p:spPr>
        </p:cxnSp>
      </p:grpSp>
      <p:cxnSp>
        <p:nvCxnSpPr>
          <p:cNvPr id="18" name="Straight Connector 17"/>
          <p:cNvCxnSpPr/>
          <p:nvPr/>
        </p:nvCxnSpPr>
        <p:spPr bwMode="auto">
          <a:xfrm>
            <a:off x="4986065" y="3266355"/>
            <a:ext cx="3826566" cy="2451"/>
          </a:xfrm>
          <a:prstGeom prst="line">
            <a:avLst/>
          </a:prstGeom>
          <a:solidFill>
            <a:schemeClr val="accent1"/>
          </a:solidFill>
          <a:ln w="19050" cap="flat" cmpd="sng" algn="ctr">
            <a:solidFill>
              <a:srgbClr val="FF0000"/>
            </a:solidFill>
            <a:prstDash val="dash"/>
            <a:round/>
            <a:headEnd type="none" w="med" len="med"/>
            <a:tailEnd type="none" w="med" len="med"/>
          </a:ln>
          <a:effectLst/>
        </p:spPr>
      </p:cxnSp>
      <p:cxnSp>
        <p:nvCxnSpPr>
          <p:cNvPr id="19" name="Straight Connector 18"/>
          <p:cNvCxnSpPr/>
          <p:nvPr/>
        </p:nvCxnSpPr>
        <p:spPr bwMode="auto">
          <a:xfrm flipV="1">
            <a:off x="5015882" y="4949687"/>
            <a:ext cx="1258108" cy="1"/>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26" name="TextBox 25"/>
          <p:cNvSpPr txBox="1"/>
          <p:nvPr/>
        </p:nvSpPr>
        <p:spPr>
          <a:xfrm rot="1003074">
            <a:off x="5849321" y="1536127"/>
            <a:ext cx="3044423" cy="461665"/>
          </a:xfrm>
          <a:prstGeom prst="rect">
            <a:avLst/>
          </a:prstGeom>
          <a:solidFill>
            <a:srgbClr val="FFFF00"/>
          </a:solidFill>
        </p:spPr>
        <p:txBody>
          <a:bodyPr wrap="none" rtlCol="0">
            <a:spAutoFit/>
          </a:bodyPr>
          <a:lstStyle/>
          <a:p>
            <a:r>
              <a:rPr lang="en-US" sz="2400" smtClean="0">
                <a:solidFill>
                  <a:srgbClr val="FF0000"/>
                </a:solidFill>
              </a:rPr>
              <a:t>Beyond expectations</a:t>
            </a:r>
            <a:endParaRPr lang="en-US" sz="2400" dirty="0" smtClean="0">
              <a:solidFill>
                <a:srgbClr val="FF0000"/>
              </a:solidFill>
            </a:endParaRPr>
          </a:p>
        </p:txBody>
      </p:sp>
      <p:sp>
        <p:nvSpPr>
          <p:cNvPr id="8" name="Right Brace 7"/>
          <p:cNvSpPr/>
          <p:nvPr/>
        </p:nvSpPr>
        <p:spPr>
          <a:xfrm>
            <a:off x="2974406" y="1376624"/>
            <a:ext cx="311405" cy="99843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265658" y="1675277"/>
            <a:ext cx="697627" cy="369332"/>
          </a:xfrm>
          <a:prstGeom prst="rect">
            <a:avLst/>
          </a:prstGeom>
          <a:noFill/>
        </p:spPr>
        <p:txBody>
          <a:bodyPr wrap="none" rtlCol="0">
            <a:spAutoFit/>
          </a:bodyPr>
          <a:lstStyle/>
          <a:p>
            <a:r>
              <a:rPr lang="en-US" smtClean="0"/>
              <a:t>2017</a:t>
            </a:r>
            <a:endParaRPr lang="en-US"/>
          </a:p>
        </p:txBody>
      </p:sp>
    </p:spTree>
    <p:extLst>
      <p:ext uri="{BB962C8B-B14F-4D97-AF65-F5344CB8AC3E}">
        <p14:creationId xmlns:p14="http://schemas.microsoft.com/office/powerpoint/2010/main" val="1342307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Peak Luminosity</a:t>
            </a:r>
            <a:endParaRPr lang="en-US" dirty="0"/>
          </a:p>
        </p:txBody>
      </p:sp>
      <p:sp>
        <p:nvSpPr>
          <p:cNvPr id="3" name="Content Placeholder 2"/>
          <p:cNvSpPr>
            <a:spLocks noGrp="1"/>
          </p:cNvSpPr>
          <p:nvPr>
            <p:ph idx="1"/>
          </p:nvPr>
        </p:nvSpPr>
        <p:spPr>
          <a:xfrm>
            <a:off x="457200" y="1143113"/>
            <a:ext cx="8226854" cy="1774748"/>
          </a:xfrm>
        </p:spPr>
        <p:txBody>
          <a:bodyPr>
            <a:noAutofit/>
          </a:bodyPr>
          <a:lstStyle/>
          <a:p>
            <a:pPr marL="276225" indent="-276225">
              <a:lnSpc>
                <a:spcPct val="120000"/>
              </a:lnSpc>
            </a:pPr>
            <a:r>
              <a:rPr lang="en-US" sz="1800" b="0" dirty="0" smtClean="0"/>
              <a:t>The design luminosity of </a:t>
            </a:r>
            <a:r>
              <a:rPr lang="en-US" sz="1800" dirty="0" smtClean="0">
                <a:solidFill>
                  <a:srgbClr val="FF0000"/>
                </a:solidFill>
              </a:rPr>
              <a:t>1x10</a:t>
            </a:r>
            <a:r>
              <a:rPr lang="en-US" sz="1800" baseline="30000" dirty="0" smtClean="0">
                <a:solidFill>
                  <a:srgbClr val="FF0000"/>
                </a:solidFill>
              </a:rPr>
              <a:t>34</a:t>
            </a:r>
            <a:r>
              <a:rPr lang="en-US" sz="1800" dirty="0" smtClean="0">
                <a:solidFill>
                  <a:srgbClr val="FF0000"/>
                </a:solidFill>
              </a:rPr>
              <a:t> cm</a:t>
            </a:r>
            <a:r>
              <a:rPr lang="en-US" sz="1800" baseline="30000" dirty="0" smtClean="0">
                <a:solidFill>
                  <a:srgbClr val="FF0000"/>
                </a:solidFill>
              </a:rPr>
              <a:t>-2</a:t>
            </a:r>
            <a:r>
              <a:rPr lang="en-US" sz="1800" dirty="0" smtClean="0">
                <a:solidFill>
                  <a:srgbClr val="FF0000"/>
                </a:solidFill>
              </a:rPr>
              <a:t>s</a:t>
            </a:r>
            <a:r>
              <a:rPr lang="en-US" sz="1800" baseline="30000" dirty="0" smtClean="0">
                <a:solidFill>
                  <a:srgbClr val="FF0000"/>
                </a:solidFill>
              </a:rPr>
              <a:t>-1</a:t>
            </a:r>
            <a:r>
              <a:rPr lang="en-US" sz="1800" dirty="0" smtClean="0">
                <a:solidFill>
                  <a:srgbClr val="FF0000"/>
                </a:solidFill>
              </a:rPr>
              <a:t> </a:t>
            </a:r>
            <a:r>
              <a:rPr lang="en-US" sz="1800" b="0" dirty="0" smtClean="0"/>
              <a:t>was reached in </a:t>
            </a:r>
            <a:r>
              <a:rPr lang="en-US" sz="1800" dirty="0" smtClean="0"/>
              <a:t>2016</a:t>
            </a:r>
          </a:p>
          <a:p>
            <a:pPr marL="674688" lvl="1" indent="-317500">
              <a:lnSpc>
                <a:spcPct val="120000"/>
              </a:lnSpc>
            </a:pPr>
            <a:r>
              <a:rPr lang="en-US" sz="1600" b="0" dirty="0" smtClean="0"/>
              <a:t>Despite limitation on number of bunches imposed by the SPS internal dump problem</a:t>
            </a:r>
          </a:p>
          <a:p>
            <a:pPr marL="276225" indent="-239713">
              <a:lnSpc>
                <a:spcPct val="120000"/>
              </a:lnSpc>
            </a:pPr>
            <a:r>
              <a:rPr lang="en-US" sz="1800" b="0" dirty="0" smtClean="0"/>
              <a:t>Fastest peak luminosity ramp up in </a:t>
            </a:r>
            <a:r>
              <a:rPr lang="en-US" sz="1800" dirty="0" smtClean="0"/>
              <a:t>2017</a:t>
            </a:r>
          </a:p>
          <a:p>
            <a:pPr marL="674688" lvl="1" indent="-317500">
              <a:lnSpc>
                <a:spcPct val="120000"/>
              </a:lnSpc>
            </a:pPr>
            <a:r>
              <a:rPr lang="en-US" sz="1600" b="0" dirty="0" smtClean="0"/>
              <a:t>November 2</a:t>
            </a:r>
            <a:r>
              <a:rPr lang="en-US" sz="1600" b="0" baseline="30000" dirty="0" smtClean="0"/>
              <a:t>nd</a:t>
            </a:r>
            <a:r>
              <a:rPr lang="en-US" sz="1600" b="0" dirty="0" smtClean="0"/>
              <a:t> 2017, </a:t>
            </a:r>
            <a:r>
              <a:rPr lang="en-US" sz="1600" dirty="0" smtClean="0">
                <a:solidFill>
                  <a:srgbClr val="FF0000"/>
                </a:solidFill>
              </a:rPr>
              <a:t>2.05x10</a:t>
            </a:r>
            <a:r>
              <a:rPr lang="en-US" sz="1600" baseline="30000" dirty="0" smtClean="0">
                <a:solidFill>
                  <a:srgbClr val="FF0000"/>
                </a:solidFill>
              </a:rPr>
              <a:t>34</a:t>
            </a:r>
            <a:r>
              <a:rPr lang="en-US" sz="1600" dirty="0" smtClean="0">
                <a:solidFill>
                  <a:srgbClr val="FF0000"/>
                </a:solidFill>
              </a:rPr>
              <a:t> cm</a:t>
            </a:r>
            <a:r>
              <a:rPr lang="en-US" sz="1600" baseline="30000" dirty="0" smtClean="0">
                <a:solidFill>
                  <a:srgbClr val="FF0000"/>
                </a:solidFill>
              </a:rPr>
              <a:t>-2</a:t>
            </a:r>
            <a:r>
              <a:rPr lang="en-US" sz="1600" dirty="0" smtClean="0">
                <a:solidFill>
                  <a:srgbClr val="FF0000"/>
                </a:solidFill>
              </a:rPr>
              <a:t>s</a:t>
            </a:r>
            <a:r>
              <a:rPr lang="en-US" sz="1600" baseline="30000" dirty="0" smtClean="0">
                <a:solidFill>
                  <a:srgbClr val="FF0000"/>
                </a:solidFill>
              </a:rPr>
              <a:t>-1</a:t>
            </a:r>
            <a:r>
              <a:rPr lang="en-US" sz="1600" dirty="0" smtClean="0">
                <a:solidFill>
                  <a:srgbClr val="FF0000"/>
                </a:solidFill>
              </a:rPr>
              <a:t> </a:t>
            </a:r>
            <a:r>
              <a:rPr lang="en-US" sz="1600" b="0" dirty="0" smtClean="0"/>
              <a:t>was reached </a:t>
            </a:r>
            <a:r>
              <a:rPr lang="en-GB" sz="1600" b="0" kern="0" dirty="0" smtClean="0">
                <a:sym typeface="Wingdings"/>
              </a:rPr>
              <a:t> </a:t>
            </a:r>
            <a:r>
              <a:rPr lang="en-GB" sz="1600" b="0" kern="0" dirty="0">
                <a:sym typeface="Wingdings"/>
              </a:rPr>
              <a:t>More than twice the design </a:t>
            </a:r>
            <a:r>
              <a:rPr lang="en-GB" sz="1600" b="0" kern="0" dirty="0" smtClean="0">
                <a:sym typeface="Wingdings"/>
              </a:rPr>
              <a:t>value</a:t>
            </a:r>
            <a:endParaRPr lang="en-US" sz="1600" b="0" dirty="0" smtClean="0"/>
          </a:p>
          <a:p>
            <a:pPr marL="674688" lvl="1" indent="-317500">
              <a:lnSpc>
                <a:spcPct val="120000"/>
              </a:lnSpc>
            </a:pPr>
            <a:r>
              <a:rPr lang="en-US" sz="1600" b="0" dirty="0" smtClean="0"/>
              <a:t>Despite 16L2</a:t>
            </a:r>
            <a:r>
              <a:rPr lang="en-US" sz="1600" b="0" dirty="0"/>
              <a:t> </a:t>
            </a:r>
            <a:r>
              <a:rPr lang="en-US" sz="1600" b="0" dirty="0" smtClean="0"/>
              <a:t>issues</a:t>
            </a:r>
          </a:p>
          <a:p>
            <a:pPr>
              <a:lnSpc>
                <a:spcPct val="120000"/>
              </a:lnSpc>
            </a:pPr>
            <a:endParaRPr lang="en-US" sz="1800" b="0"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16</a:t>
            </a:fld>
            <a:endParaRPr lang="en-US" dirty="0"/>
          </a:p>
        </p:txBody>
      </p:sp>
      <p:grpSp>
        <p:nvGrpSpPr>
          <p:cNvPr id="10" name="Group 9"/>
          <p:cNvGrpSpPr/>
          <p:nvPr/>
        </p:nvGrpSpPr>
        <p:grpSpPr>
          <a:xfrm>
            <a:off x="2188396" y="2954178"/>
            <a:ext cx="4618530" cy="3105652"/>
            <a:chOff x="2190490" y="2793143"/>
            <a:chExt cx="4739726" cy="3218668"/>
          </a:xfrm>
        </p:grpSpPr>
        <p:pic>
          <p:nvPicPr>
            <p:cNvPr id="7" name="Picture 6"/>
            <p:cNvPicPr>
              <a:picLocks noChangeAspect="1"/>
            </p:cNvPicPr>
            <p:nvPr/>
          </p:nvPicPr>
          <p:blipFill>
            <a:blip r:embed="rId2"/>
            <a:stretch>
              <a:fillRect/>
            </a:stretch>
          </p:blipFill>
          <p:spPr>
            <a:xfrm>
              <a:off x="2190490" y="2793143"/>
              <a:ext cx="4739726" cy="3218668"/>
            </a:xfrm>
            <a:prstGeom prst="rect">
              <a:avLst/>
            </a:prstGeom>
          </p:spPr>
        </p:pic>
        <p:sp>
          <p:nvSpPr>
            <p:cNvPr id="8" name="Oval 7"/>
            <p:cNvSpPr/>
            <p:nvPr/>
          </p:nvSpPr>
          <p:spPr>
            <a:xfrm>
              <a:off x="5681609" y="4376791"/>
              <a:ext cx="246580" cy="11301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460732" y="3090812"/>
              <a:ext cx="176373" cy="14554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6696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1494" y="3120888"/>
            <a:ext cx="5677033" cy="2996564"/>
          </a:xfrm>
          <a:prstGeom prst="rect">
            <a:avLst/>
          </a:prstGeom>
        </p:spPr>
      </p:pic>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17</a:t>
            </a:fld>
            <a:endParaRPr lang="en-US" dirty="0"/>
          </a:p>
        </p:txBody>
      </p:sp>
      <p:sp>
        <p:nvSpPr>
          <p:cNvPr id="3" name="Content Placeholder 2"/>
          <p:cNvSpPr>
            <a:spLocks noGrp="1"/>
          </p:cNvSpPr>
          <p:nvPr>
            <p:ph idx="1"/>
          </p:nvPr>
        </p:nvSpPr>
        <p:spPr>
          <a:xfrm>
            <a:off x="227749" y="1173936"/>
            <a:ext cx="8699113" cy="2326768"/>
          </a:xfrm>
        </p:spPr>
        <p:txBody>
          <a:bodyPr>
            <a:noAutofit/>
          </a:bodyPr>
          <a:lstStyle/>
          <a:p>
            <a:pPr marL="285750" indent="-285750">
              <a:spcAft>
                <a:spcPts val="400"/>
              </a:spcAft>
            </a:pPr>
            <a:r>
              <a:rPr lang="en-GB" sz="1800" b="1" kern="0" dirty="0" smtClean="0"/>
              <a:t>2556 bunches until </a:t>
            </a:r>
            <a:r>
              <a:rPr lang="en-GB" sz="1800" b="1" kern="0" dirty="0"/>
              <a:t>early August</a:t>
            </a:r>
            <a:r>
              <a:rPr lang="en-GB" sz="1800" b="0" kern="0" dirty="0"/>
              <a:t>, despite </a:t>
            </a:r>
            <a:r>
              <a:rPr lang="en-GB" sz="1800" b="0" kern="0" dirty="0" smtClean="0"/>
              <a:t>16L2 induced beam loss</a:t>
            </a:r>
          </a:p>
          <a:p>
            <a:pPr marL="285750" indent="-285750">
              <a:spcAft>
                <a:spcPts val="400"/>
              </a:spcAft>
            </a:pPr>
            <a:r>
              <a:rPr lang="en-GB" sz="1800" b="1" kern="0" dirty="0" smtClean="0"/>
              <a:t>Beam screen flushing failed </a:t>
            </a:r>
            <a:r>
              <a:rPr lang="en-GB" sz="1800" b="0" kern="0" dirty="0" smtClean="0"/>
              <a:t>to mitigate 16L2 issue</a:t>
            </a:r>
          </a:p>
          <a:p>
            <a:pPr marL="285750" indent="-285750">
              <a:spcAft>
                <a:spcPts val="400"/>
              </a:spcAft>
            </a:pPr>
            <a:r>
              <a:rPr lang="en-GB" sz="1800" b="1" kern="0" dirty="0"/>
              <a:t>S</a:t>
            </a:r>
            <a:r>
              <a:rPr lang="en-GB" sz="1800" b="1" kern="0" dirty="0" smtClean="0"/>
              <a:t>table </a:t>
            </a:r>
            <a:r>
              <a:rPr lang="en-GB" sz="1800" b="1" kern="0" dirty="0"/>
              <a:t>operation </a:t>
            </a:r>
            <a:r>
              <a:rPr lang="en-GB" sz="1800" b="0" kern="0" dirty="0" smtClean="0"/>
              <a:t>only </a:t>
            </a:r>
            <a:r>
              <a:rPr lang="en-GB" sz="1800" b="0" kern="0" dirty="0" smtClean="0"/>
              <a:t>with </a:t>
            </a:r>
            <a:r>
              <a:rPr lang="en-GB" sz="1800" b="1" kern="0" dirty="0" smtClean="0"/>
              <a:t>~1900 </a:t>
            </a:r>
            <a:r>
              <a:rPr lang="en-GB" sz="1800" b="1" kern="0" dirty="0"/>
              <a:t>bunches</a:t>
            </a:r>
            <a:r>
              <a:rPr lang="en-GB" sz="1800" kern="0" dirty="0"/>
              <a:t> </a:t>
            </a:r>
            <a:r>
              <a:rPr lang="en-GB" sz="1800" b="0" kern="0" dirty="0" smtClean="0"/>
              <a:t>could be established with the </a:t>
            </a:r>
            <a:r>
              <a:rPr lang="en-GB" sz="1800" b="1" kern="0" dirty="0" smtClean="0"/>
              <a:t>8b4e</a:t>
            </a:r>
            <a:r>
              <a:rPr lang="en-GB" sz="1800" kern="0" dirty="0" smtClean="0"/>
              <a:t> </a:t>
            </a:r>
            <a:r>
              <a:rPr lang="en-GB" sz="1800" kern="0" dirty="0" smtClean="0"/>
              <a:t>beam</a:t>
            </a:r>
            <a:endParaRPr lang="en-GB" sz="1800" b="0" i="1" kern="0" dirty="0" smtClean="0"/>
          </a:p>
          <a:p>
            <a:pPr marL="314325" indent="-314325">
              <a:lnSpc>
                <a:spcPct val="120000"/>
              </a:lnSpc>
              <a:spcAft>
                <a:spcPts val="400"/>
              </a:spcAft>
              <a:buFont typeface="Arial" charset="0"/>
              <a:buChar char="•"/>
            </a:pPr>
            <a:r>
              <a:rPr lang="en-GB" sz="1800" kern="0" dirty="0" smtClean="0"/>
              <a:t>Despite 16L2 the LHC ran </a:t>
            </a:r>
            <a:r>
              <a:rPr lang="en-GB" sz="1800" b="1" kern="0" dirty="0" smtClean="0"/>
              <a:t>well </a:t>
            </a:r>
            <a:r>
              <a:rPr lang="en-GB" sz="1800" b="1" kern="0" dirty="0"/>
              <a:t>above design peak luminosity</a:t>
            </a:r>
            <a:r>
              <a:rPr lang="en-GB" sz="1800" kern="0" dirty="0" smtClean="0"/>
              <a:t>, &gt;2x10</a:t>
            </a:r>
            <a:r>
              <a:rPr lang="en-GB" sz="1800" kern="0" baseline="30000" dirty="0" smtClean="0"/>
              <a:t>34</a:t>
            </a:r>
            <a:r>
              <a:rPr lang="en-GB" sz="1800" kern="0" dirty="0" smtClean="0"/>
              <a:t> cm</a:t>
            </a:r>
            <a:r>
              <a:rPr lang="en-GB" sz="1800" kern="0" baseline="30000" dirty="0" smtClean="0"/>
              <a:t>-2</a:t>
            </a:r>
            <a:r>
              <a:rPr lang="en-GB" sz="1800" kern="0" dirty="0" smtClean="0"/>
              <a:t>s</a:t>
            </a:r>
            <a:r>
              <a:rPr lang="en-GB" sz="1800" kern="0" baseline="30000" dirty="0" smtClean="0"/>
              <a:t>-1</a:t>
            </a:r>
            <a:r>
              <a:rPr lang="en-GB" sz="1800" kern="0" dirty="0" smtClean="0"/>
              <a:t>, </a:t>
            </a:r>
            <a:r>
              <a:rPr lang="en-GB" sz="1800" kern="0" dirty="0"/>
              <a:t>but no longer visible due to levelling at 1.5x10</a:t>
            </a:r>
            <a:r>
              <a:rPr lang="en-GB" sz="1800" kern="0" baseline="30000" dirty="0"/>
              <a:t>34</a:t>
            </a:r>
            <a:r>
              <a:rPr lang="en-GB" sz="1800" kern="0" dirty="0"/>
              <a:t> </a:t>
            </a:r>
            <a:r>
              <a:rPr lang="en-GB" sz="1800" kern="0" dirty="0" smtClean="0"/>
              <a:t>cm</a:t>
            </a:r>
            <a:r>
              <a:rPr lang="en-GB" sz="1800" kern="0" baseline="30000" dirty="0" smtClean="0"/>
              <a:t>-2</a:t>
            </a:r>
            <a:r>
              <a:rPr lang="en-GB" sz="1800" kern="0" dirty="0" smtClean="0"/>
              <a:t>s</a:t>
            </a:r>
            <a:r>
              <a:rPr lang="en-GB" sz="1800" kern="0" baseline="30000" dirty="0" smtClean="0"/>
              <a:t>-1</a:t>
            </a:r>
            <a:r>
              <a:rPr lang="en-GB" sz="1800" kern="0" dirty="0" smtClean="0"/>
              <a:t> </a:t>
            </a:r>
            <a:r>
              <a:rPr lang="en-GB" sz="1800" b="0" kern="0" dirty="0" smtClean="0"/>
              <a:t>as requested by ATLAS and CMS</a:t>
            </a:r>
            <a:endParaRPr lang="en-GB" sz="1800" b="0" kern="0" baseline="30000" dirty="0"/>
          </a:p>
          <a:p>
            <a:pPr marL="577850" lvl="1" indent="-309563">
              <a:spcAft>
                <a:spcPts val="400"/>
              </a:spcAft>
            </a:pPr>
            <a:endParaRPr lang="en-GB" sz="1800" b="0" i="1" kern="0" dirty="0"/>
          </a:p>
        </p:txBody>
      </p:sp>
      <p:sp>
        <p:nvSpPr>
          <p:cNvPr id="2" name="Title 1"/>
          <p:cNvSpPr>
            <a:spLocks noGrp="1"/>
          </p:cNvSpPr>
          <p:nvPr>
            <p:ph type="title"/>
          </p:nvPr>
        </p:nvSpPr>
        <p:spPr/>
        <p:txBody>
          <a:bodyPr/>
          <a:lstStyle/>
          <a:p>
            <a:r>
              <a:rPr lang="en-US" dirty="0" smtClean="0">
                <a:latin typeface="+mn-lt"/>
              </a:rPr>
              <a:t>LHC </a:t>
            </a:r>
            <a:r>
              <a:rPr lang="en-US" dirty="0" smtClean="0">
                <a:latin typeface="+mn-lt"/>
              </a:rPr>
              <a:t>Luminosity 2017</a:t>
            </a:r>
            <a:endParaRPr lang="en-US" dirty="0">
              <a:latin typeface="+mn-lt"/>
            </a:endParaRPr>
          </a:p>
        </p:txBody>
      </p:sp>
      <p:sp>
        <p:nvSpPr>
          <p:cNvPr id="18" name="TextBox 17"/>
          <p:cNvSpPr txBox="1"/>
          <p:nvPr/>
        </p:nvSpPr>
        <p:spPr>
          <a:xfrm>
            <a:off x="6706705" y="3680695"/>
            <a:ext cx="2401619" cy="307777"/>
          </a:xfrm>
          <a:prstGeom prst="rect">
            <a:avLst/>
          </a:prstGeom>
          <a:noFill/>
        </p:spPr>
        <p:txBody>
          <a:bodyPr wrap="none" rtlCol="0">
            <a:spAutoFit/>
          </a:bodyPr>
          <a:lstStyle/>
          <a:p>
            <a:r>
              <a:rPr lang="en-GB" sz="1400" b="1" dirty="0" smtClean="0">
                <a:solidFill>
                  <a:srgbClr val="C00000"/>
                </a:solidFill>
              </a:rPr>
              <a:t>BCMS: Max 2556 bunches</a:t>
            </a:r>
            <a:endParaRPr lang="en-GB" sz="1400" b="1" dirty="0">
              <a:solidFill>
                <a:srgbClr val="C00000"/>
              </a:solidFill>
            </a:endParaRPr>
          </a:p>
        </p:txBody>
      </p:sp>
      <p:cxnSp>
        <p:nvCxnSpPr>
          <p:cNvPr id="19" name="Straight Arrow Connector 18"/>
          <p:cNvCxnSpPr>
            <a:stCxn id="18" idx="1"/>
          </p:cNvCxnSpPr>
          <p:nvPr/>
        </p:nvCxnSpPr>
        <p:spPr>
          <a:xfrm flipH="1">
            <a:off x="3991512" y="3834584"/>
            <a:ext cx="2715193" cy="1054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706705" y="4072735"/>
            <a:ext cx="2279791" cy="307777"/>
          </a:xfrm>
          <a:prstGeom prst="rect">
            <a:avLst/>
          </a:prstGeom>
          <a:noFill/>
        </p:spPr>
        <p:txBody>
          <a:bodyPr wrap="none" rtlCol="0">
            <a:spAutoFit/>
          </a:bodyPr>
          <a:lstStyle/>
          <a:p>
            <a:r>
              <a:rPr lang="en-GB" sz="1400" b="1" dirty="0" smtClean="0">
                <a:solidFill>
                  <a:srgbClr val="C00000"/>
                </a:solidFill>
              </a:rPr>
              <a:t>8b4e: Max 1916 bunches</a:t>
            </a:r>
            <a:endParaRPr lang="en-GB" sz="1400" b="1" dirty="0">
              <a:solidFill>
                <a:srgbClr val="C00000"/>
              </a:solidFill>
            </a:endParaRPr>
          </a:p>
        </p:txBody>
      </p:sp>
      <p:cxnSp>
        <p:nvCxnSpPr>
          <p:cNvPr id="21" name="Straight Arrow Connector 20"/>
          <p:cNvCxnSpPr>
            <a:stCxn id="20" idx="1"/>
          </p:cNvCxnSpPr>
          <p:nvPr/>
        </p:nvCxnSpPr>
        <p:spPr>
          <a:xfrm flipH="1" flipV="1">
            <a:off x="6092687" y="4072735"/>
            <a:ext cx="614018" cy="15388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06705" y="3249156"/>
            <a:ext cx="1595309" cy="307777"/>
          </a:xfrm>
          <a:prstGeom prst="rect">
            <a:avLst/>
          </a:prstGeom>
          <a:noFill/>
        </p:spPr>
        <p:txBody>
          <a:bodyPr wrap="none" rtlCol="0">
            <a:spAutoFit/>
          </a:bodyPr>
          <a:lstStyle/>
          <a:p>
            <a:r>
              <a:rPr lang="en-GB" sz="1400" b="1" dirty="0" smtClean="0">
                <a:solidFill>
                  <a:srgbClr val="C00000"/>
                </a:solidFill>
              </a:rPr>
              <a:t>Un-levelled 8b4e</a:t>
            </a:r>
            <a:endParaRPr lang="en-GB" sz="1400" b="1" dirty="0">
              <a:solidFill>
                <a:srgbClr val="C00000"/>
              </a:solidFill>
            </a:endParaRPr>
          </a:p>
        </p:txBody>
      </p:sp>
      <p:cxnSp>
        <p:nvCxnSpPr>
          <p:cNvPr id="16" name="Straight Arrow Connector 15"/>
          <p:cNvCxnSpPr/>
          <p:nvPr/>
        </p:nvCxnSpPr>
        <p:spPr>
          <a:xfrm flipH="1">
            <a:off x="6023113" y="3396474"/>
            <a:ext cx="689587" cy="657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739794" y="3556933"/>
            <a:ext cx="5187068" cy="2333389"/>
            <a:chOff x="3739794" y="3556933"/>
            <a:chExt cx="5187068" cy="2333389"/>
          </a:xfrm>
        </p:grpSpPr>
        <p:sp>
          <p:nvSpPr>
            <p:cNvPr id="8" name="Oval 7"/>
            <p:cNvSpPr/>
            <p:nvPr/>
          </p:nvSpPr>
          <p:spPr>
            <a:xfrm>
              <a:off x="3739794" y="3556933"/>
              <a:ext cx="974448" cy="1939741"/>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367906" y="4689993"/>
              <a:ext cx="2558956" cy="1200329"/>
            </a:xfrm>
            <a:prstGeom prst="rect">
              <a:avLst/>
            </a:prstGeom>
            <a:noFill/>
          </p:spPr>
          <p:txBody>
            <a:bodyPr wrap="square" rtlCol="0">
              <a:spAutoFit/>
            </a:bodyPr>
            <a:lstStyle/>
            <a:p>
              <a:r>
                <a:rPr lang="en-US" b="1" dirty="0" smtClean="0">
                  <a:solidFill>
                    <a:srgbClr val="C00000"/>
                  </a:solidFill>
                </a:rPr>
                <a:t>Difficult period with </a:t>
              </a:r>
              <a:r>
                <a:rPr lang="en-US" b="1" smtClean="0">
                  <a:solidFill>
                    <a:srgbClr val="C00000"/>
                  </a:solidFill>
                </a:rPr>
                <a:t>many beam dumps and reduced number of bunches</a:t>
              </a:r>
              <a:endParaRPr lang="en-US" b="1">
                <a:solidFill>
                  <a:srgbClr val="C00000"/>
                </a:solidFill>
              </a:endParaRPr>
            </a:p>
          </p:txBody>
        </p:sp>
        <p:cxnSp>
          <p:nvCxnSpPr>
            <p:cNvPr id="17" name="Straight Arrow Connector 16"/>
            <p:cNvCxnSpPr/>
            <p:nvPr/>
          </p:nvCxnSpPr>
          <p:spPr>
            <a:xfrm flipH="1" flipV="1">
              <a:off x="4714242" y="4972692"/>
              <a:ext cx="1653665" cy="22603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533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Another </a:t>
            </a:r>
            <a:r>
              <a:rPr lang="en-US" sz="3600" smtClean="0"/>
              <a:t>strange phenomenon in the LHC </a:t>
            </a:r>
            <a:endParaRPr lang="en-US" sz="3600" dirty="0"/>
          </a:p>
        </p:txBody>
      </p:sp>
      <p:sp>
        <p:nvSpPr>
          <p:cNvPr id="3" name="Content Placeholder 2"/>
          <p:cNvSpPr>
            <a:spLocks noGrp="1"/>
          </p:cNvSpPr>
          <p:nvPr>
            <p:ph idx="1"/>
          </p:nvPr>
        </p:nvSpPr>
        <p:spPr>
          <a:xfrm>
            <a:off x="302467" y="1315334"/>
            <a:ext cx="8226854" cy="965530"/>
          </a:xfrm>
        </p:spPr>
        <p:txBody>
          <a:bodyPr>
            <a:normAutofit lnSpcReduction="10000"/>
          </a:bodyPr>
          <a:lstStyle/>
          <a:p>
            <a:r>
              <a:rPr lang="en-US" b="0" dirty="0" smtClean="0"/>
              <a:t>In the lifetime of the LHC until 2017 we found:</a:t>
            </a:r>
          </a:p>
          <a:p>
            <a:pPr lvl="1"/>
            <a:r>
              <a:rPr lang="en-US" dirty="0" smtClean="0">
                <a:solidFill>
                  <a:srgbClr val="FF0000"/>
                </a:solidFill>
              </a:rPr>
              <a:t>Electrons clouds</a:t>
            </a: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18</a:t>
            </a:fld>
            <a:endParaRPr lang="en-US" dirty="0"/>
          </a:p>
        </p:txBody>
      </p:sp>
      <p:pic>
        <p:nvPicPr>
          <p:cNvPr id="13" name="Picture 12"/>
          <p:cNvPicPr>
            <a:picLocks noChangeAspect="1"/>
          </p:cNvPicPr>
          <p:nvPr/>
        </p:nvPicPr>
        <p:blipFill>
          <a:blip r:embed="rId2"/>
          <a:stretch>
            <a:fillRect/>
          </a:stretch>
        </p:blipFill>
        <p:spPr>
          <a:xfrm>
            <a:off x="3811712" y="1816448"/>
            <a:ext cx="2942990" cy="1765794"/>
          </a:xfrm>
          <a:prstGeom prst="rect">
            <a:avLst/>
          </a:prstGeom>
        </p:spPr>
      </p:pic>
      <p:pic>
        <p:nvPicPr>
          <p:cNvPr id="17" name="Picture 16"/>
          <p:cNvPicPr>
            <a:picLocks noChangeAspect="1"/>
          </p:cNvPicPr>
          <p:nvPr/>
        </p:nvPicPr>
        <p:blipFill>
          <a:blip r:embed="rId3"/>
          <a:stretch>
            <a:fillRect/>
          </a:stretch>
        </p:blipFill>
        <p:spPr>
          <a:xfrm>
            <a:off x="2052573" y="3724624"/>
            <a:ext cx="5282687" cy="1634276"/>
          </a:xfrm>
          <a:prstGeom prst="rect">
            <a:avLst/>
          </a:prstGeom>
        </p:spPr>
      </p:pic>
      <p:sp>
        <p:nvSpPr>
          <p:cNvPr id="18" name="TextBox 17"/>
          <p:cNvSpPr txBox="1"/>
          <p:nvPr/>
        </p:nvSpPr>
        <p:spPr>
          <a:xfrm>
            <a:off x="842481" y="5373782"/>
            <a:ext cx="7972746" cy="646331"/>
          </a:xfrm>
          <a:prstGeom prst="rect">
            <a:avLst/>
          </a:prstGeom>
          <a:noFill/>
        </p:spPr>
        <p:txBody>
          <a:bodyPr wrap="square" rtlCol="0">
            <a:spAutoFit/>
          </a:bodyPr>
          <a:lstStyle/>
          <a:p>
            <a:r>
              <a:rPr lang="en-US" dirty="0" smtClean="0"/>
              <a:t>By performing </a:t>
            </a:r>
            <a:r>
              <a:rPr lang="en-US" b="1" dirty="0" smtClean="0"/>
              <a:t>scrubbing runs </a:t>
            </a:r>
            <a:r>
              <a:rPr lang="en-US" dirty="0" smtClean="0"/>
              <a:t>the </a:t>
            </a:r>
            <a:r>
              <a:rPr lang="en-US" smtClean="0"/>
              <a:t>vacuum chamber’s </a:t>
            </a:r>
            <a:r>
              <a:rPr lang="en-US" b="1" dirty="0"/>
              <a:t>s</a:t>
            </a:r>
            <a:r>
              <a:rPr lang="en-US" b="1" dirty="0" smtClean="0"/>
              <a:t>econdary electron emission yield is reduced</a:t>
            </a:r>
            <a:endParaRPr lang="en-US" b="1" dirty="0"/>
          </a:p>
        </p:txBody>
      </p:sp>
    </p:spTree>
    <p:extLst>
      <p:ext uri="{BB962C8B-B14F-4D97-AF65-F5344CB8AC3E}">
        <p14:creationId xmlns:p14="http://schemas.microsoft.com/office/powerpoint/2010/main" val="1765150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Another </a:t>
            </a:r>
            <a:r>
              <a:rPr lang="en-US" sz="3600" smtClean="0"/>
              <a:t>strange phenomenon in the LHC </a:t>
            </a:r>
            <a:endParaRPr lang="en-US" sz="3600" dirty="0"/>
          </a:p>
        </p:txBody>
      </p:sp>
      <p:sp>
        <p:nvSpPr>
          <p:cNvPr id="3" name="Content Placeholder 2"/>
          <p:cNvSpPr>
            <a:spLocks noGrp="1"/>
          </p:cNvSpPr>
          <p:nvPr>
            <p:ph idx="1"/>
          </p:nvPr>
        </p:nvSpPr>
        <p:spPr>
          <a:xfrm>
            <a:off x="302467" y="1315333"/>
            <a:ext cx="8226854" cy="1612802"/>
          </a:xfrm>
        </p:spPr>
        <p:txBody>
          <a:bodyPr>
            <a:normAutofit/>
          </a:bodyPr>
          <a:lstStyle/>
          <a:p>
            <a:r>
              <a:rPr lang="en-US" b="0" dirty="0" smtClean="0"/>
              <a:t>In the lifetime of the LHC until 2017 we found:</a:t>
            </a:r>
          </a:p>
          <a:p>
            <a:pPr lvl="1"/>
            <a:r>
              <a:rPr lang="en-US" b="0" dirty="0" smtClean="0"/>
              <a:t>Electrons clouds</a:t>
            </a:r>
          </a:p>
          <a:p>
            <a:pPr lvl="1"/>
            <a:r>
              <a:rPr lang="en-US" dirty="0" smtClean="0">
                <a:solidFill>
                  <a:srgbClr val="FF0000"/>
                </a:solidFill>
              </a:rPr>
              <a:t>UFOs</a:t>
            </a: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19</a:t>
            </a:fld>
            <a:endParaRPr lang="en-US" dirty="0"/>
          </a:p>
        </p:txBody>
      </p:sp>
      <p:sp>
        <p:nvSpPr>
          <p:cNvPr id="18" name="TextBox 17"/>
          <p:cNvSpPr txBox="1"/>
          <p:nvPr/>
        </p:nvSpPr>
        <p:spPr>
          <a:xfrm>
            <a:off x="713555" y="3744821"/>
            <a:ext cx="3857072" cy="2246769"/>
          </a:xfrm>
          <a:prstGeom prst="rect">
            <a:avLst/>
          </a:prstGeom>
          <a:noFill/>
        </p:spPr>
        <p:txBody>
          <a:bodyPr wrap="square" rtlCol="0">
            <a:spAutoFit/>
          </a:bodyPr>
          <a:lstStyle/>
          <a:p>
            <a:pPr marL="285750" indent="-285750">
              <a:buFont typeface="Arial" charset="0"/>
              <a:buChar char="•"/>
            </a:pPr>
            <a:r>
              <a:rPr lang="en-US" sz="2000" b="1" dirty="0" smtClean="0"/>
              <a:t>U</a:t>
            </a:r>
            <a:r>
              <a:rPr lang="en-US" sz="2000" dirty="0" smtClean="0"/>
              <a:t>nidentified </a:t>
            </a:r>
            <a:r>
              <a:rPr lang="en-US" sz="2000" b="1" dirty="0" smtClean="0"/>
              <a:t>F</a:t>
            </a:r>
            <a:r>
              <a:rPr lang="en-US" sz="2000" dirty="0" smtClean="0"/>
              <a:t>alling </a:t>
            </a:r>
            <a:r>
              <a:rPr lang="en-US" sz="2000" b="1" dirty="0" smtClean="0"/>
              <a:t>O</a:t>
            </a:r>
            <a:r>
              <a:rPr lang="en-US" sz="2000" dirty="0" smtClean="0"/>
              <a:t>bjects are tiny dust particles that fall into the beam and cause beam losses and some times beam dumps</a:t>
            </a:r>
          </a:p>
          <a:p>
            <a:pPr marL="285750" indent="-285750">
              <a:buFont typeface="Arial" charset="0"/>
              <a:buChar char="•"/>
            </a:pPr>
            <a:r>
              <a:rPr lang="en-US" sz="2000" dirty="0" smtClean="0"/>
              <a:t>By prolonged running they seem to be conditioning away</a:t>
            </a:r>
            <a:endParaRPr lang="en-US" sz="2000" dirty="0"/>
          </a:p>
        </p:txBody>
      </p:sp>
      <p:pic>
        <p:nvPicPr>
          <p:cNvPr id="10" name="Picture 9"/>
          <p:cNvPicPr>
            <a:picLocks noChangeAspect="1"/>
          </p:cNvPicPr>
          <p:nvPr/>
        </p:nvPicPr>
        <p:blipFill>
          <a:blip r:embed="rId2"/>
          <a:stretch>
            <a:fillRect/>
          </a:stretch>
        </p:blipFill>
        <p:spPr>
          <a:xfrm>
            <a:off x="3996647" y="1879842"/>
            <a:ext cx="3050372" cy="1715834"/>
          </a:xfrm>
          <a:prstGeom prst="rect">
            <a:avLst/>
          </a:prstGeom>
        </p:spPr>
      </p:pic>
      <p:pic>
        <p:nvPicPr>
          <p:cNvPr id="7" name="Picture 6"/>
          <p:cNvPicPr>
            <a:picLocks noChangeAspect="1"/>
          </p:cNvPicPr>
          <p:nvPr/>
        </p:nvPicPr>
        <p:blipFill>
          <a:blip r:embed="rId3"/>
          <a:stretch>
            <a:fillRect/>
          </a:stretch>
        </p:blipFill>
        <p:spPr>
          <a:xfrm>
            <a:off x="4488432" y="3595676"/>
            <a:ext cx="4573373" cy="2467581"/>
          </a:xfrm>
          <a:prstGeom prst="rect">
            <a:avLst/>
          </a:prstGeom>
        </p:spPr>
      </p:pic>
    </p:spTree>
    <p:extLst>
      <p:ext uri="{BB962C8B-B14F-4D97-AF65-F5344CB8AC3E}">
        <p14:creationId xmlns:p14="http://schemas.microsoft.com/office/powerpoint/2010/main" val="1307031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7836"/>
            <a:ext cx="8077200" cy="940443"/>
          </a:xfrm>
        </p:spPr>
        <p:txBody>
          <a:bodyPr>
            <a:normAutofit/>
          </a:bodyPr>
          <a:lstStyle/>
          <a:p>
            <a:r>
              <a:rPr lang="en-GB" b="0" dirty="0" smtClean="0">
                <a:latin typeface="+mn-lt"/>
              </a:rPr>
              <a:t>LHC </a:t>
            </a:r>
            <a:r>
              <a:rPr lang="en-GB" b="0" dirty="0" smtClean="0">
                <a:latin typeface="+mn-lt"/>
              </a:rPr>
              <a:t>Operation &amp; Status</a:t>
            </a:r>
            <a:endParaRPr lang="en-US" b="0" dirty="0">
              <a:latin typeface="+mn-lt"/>
            </a:endParaRPr>
          </a:p>
        </p:txBody>
      </p:sp>
      <p:sp>
        <p:nvSpPr>
          <p:cNvPr id="3" name="Date Placeholder 2"/>
          <p:cNvSpPr>
            <a:spLocks noGrp="1"/>
          </p:cNvSpPr>
          <p:nvPr>
            <p:ph type="dt" sz="half" idx="2"/>
          </p:nvPr>
        </p:nvSpPr>
        <p:spPr/>
        <p:txBody>
          <a:bodyPr/>
          <a:lstStyle/>
          <a:p>
            <a:r>
              <a:rPr lang="en-US" smtClean="0"/>
              <a:t>Rende Steerenberg - CERN</a:t>
            </a:r>
            <a:endParaRPr lang="en-US" dirty="0"/>
          </a:p>
        </p:txBody>
      </p:sp>
      <p:sp>
        <p:nvSpPr>
          <p:cNvPr id="4" name="Footer Placeholder 3"/>
          <p:cNvSpPr>
            <a:spLocks noGrp="1"/>
          </p:cNvSpPr>
          <p:nvPr>
            <p:ph type="ftr" sz="quarter" idx="3"/>
          </p:nvPr>
        </p:nvSpPr>
        <p:spPr/>
        <p:txBody>
          <a:bodyPr/>
          <a:lstStyle/>
          <a:p>
            <a:r>
              <a:rPr lang="en-US" smtClean="0"/>
              <a:t>FNAL Seminar  9 January 2018  Fermilab - USA</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a:t>
            </a:fld>
            <a:endParaRPr lang="en-US" dirty="0"/>
          </a:p>
        </p:txBody>
      </p:sp>
      <p:sp>
        <p:nvSpPr>
          <p:cNvPr id="6" name="Text Placeholder 5"/>
          <p:cNvSpPr>
            <a:spLocks noGrp="1"/>
          </p:cNvSpPr>
          <p:nvPr>
            <p:ph type="body" idx="10"/>
          </p:nvPr>
        </p:nvSpPr>
        <p:spPr>
          <a:xfrm>
            <a:off x="457200" y="3660545"/>
            <a:ext cx="5763986" cy="1123726"/>
          </a:xfrm>
        </p:spPr>
        <p:txBody>
          <a:bodyPr anchor="t">
            <a:noAutofit/>
          </a:bodyPr>
          <a:lstStyle/>
          <a:p>
            <a:r>
              <a:rPr lang="en-US" sz="1600" b="0" dirty="0" smtClean="0">
                <a:latin typeface="+mn-lt"/>
              </a:rPr>
              <a:t>Rende Steerenberg </a:t>
            </a:r>
          </a:p>
          <a:p>
            <a:r>
              <a:rPr lang="en-US" sz="1600" b="0" dirty="0" smtClean="0">
                <a:latin typeface="+mn-lt"/>
              </a:rPr>
              <a:t>	CERN, BE-OP</a:t>
            </a:r>
          </a:p>
          <a:p>
            <a:pPr algn="r"/>
            <a:endParaRPr lang="en-US" sz="600" b="0" dirty="0" smtClean="0">
              <a:latin typeface="+mn-lt"/>
            </a:endParaRPr>
          </a:p>
          <a:p>
            <a:pPr algn="r"/>
            <a:r>
              <a:rPr lang="en-US" sz="1200" b="0" dirty="0" smtClean="0">
                <a:latin typeface="+mn-lt"/>
              </a:rPr>
              <a:t>With thanks to many colleagues for their input and material</a:t>
            </a:r>
          </a:p>
          <a:p>
            <a:r>
              <a:rPr lang="en-US" sz="1600" b="0" dirty="0" smtClean="0">
                <a:latin typeface="+mn-lt"/>
              </a:rPr>
              <a:t>	</a:t>
            </a:r>
          </a:p>
        </p:txBody>
      </p:sp>
    </p:spTree>
    <p:extLst>
      <p:ext uri="{BB962C8B-B14F-4D97-AF65-F5344CB8AC3E}">
        <p14:creationId xmlns:p14="http://schemas.microsoft.com/office/powerpoint/2010/main" val="1647871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Another </a:t>
            </a:r>
            <a:r>
              <a:rPr lang="en-US" sz="3600" smtClean="0"/>
              <a:t>strange phenomenon in the LHC </a:t>
            </a:r>
            <a:endParaRPr lang="en-US" sz="3600" dirty="0"/>
          </a:p>
        </p:txBody>
      </p:sp>
      <p:sp>
        <p:nvSpPr>
          <p:cNvPr id="3" name="Content Placeholder 2"/>
          <p:cNvSpPr>
            <a:spLocks noGrp="1"/>
          </p:cNvSpPr>
          <p:nvPr>
            <p:ph idx="1"/>
          </p:nvPr>
        </p:nvSpPr>
        <p:spPr>
          <a:xfrm>
            <a:off x="302467" y="1315332"/>
            <a:ext cx="8226854" cy="1981223"/>
          </a:xfrm>
        </p:spPr>
        <p:txBody>
          <a:bodyPr>
            <a:normAutofit/>
          </a:bodyPr>
          <a:lstStyle/>
          <a:p>
            <a:r>
              <a:rPr lang="en-US" b="0" dirty="0" smtClean="0"/>
              <a:t>In the lifetime of the LHC until 2017 we found:</a:t>
            </a:r>
          </a:p>
          <a:p>
            <a:pPr lvl="1"/>
            <a:r>
              <a:rPr lang="en-US" b="0" dirty="0" smtClean="0"/>
              <a:t>Electrons clouds</a:t>
            </a:r>
          </a:p>
          <a:p>
            <a:pPr lvl="1"/>
            <a:r>
              <a:rPr lang="en-US" b="0" dirty="0" smtClean="0"/>
              <a:t>UFOs</a:t>
            </a:r>
          </a:p>
          <a:p>
            <a:pPr lvl="1"/>
            <a:r>
              <a:rPr lang="en-US" dirty="0" smtClean="0">
                <a:solidFill>
                  <a:srgbClr val="FF0000"/>
                </a:solidFill>
              </a:rPr>
              <a:t>ULO</a:t>
            </a: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20</a:t>
            </a:fld>
            <a:endParaRPr lang="en-US" dirty="0"/>
          </a:p>
        </p:txBody>
      </p:sp>
      <p:sp>
        <p:nvSpPr>
          <p:cNvPr id="18" name="TextBox 17"/>
          <p:cNvSpPr txBox="1"/>
          <p:nvPr/>
        </p:nvSpPr>
        <p:spPr>
          <a:xfrm>
            <a:off x="713554" y="3933023"/>
            <a:ext cx="5516293" cy="1938992"/>
          </a:xfrm>
          <a:prstGeom prst="rect">
            <a:avLst/>
          </a:prstGeom>
          <a:noFill/>
        </p:spPr>
        <p:txBody>
          <a:bodyPr wrap="square" rtlCol="0">
            <a:spAutoFit/>
          </a:bodyPr>
          <a:lstStyle/>
          <a:p>
            <a:pPr marL="285750" indent="-285750">
              <a:buFont typeface="Arial" charset="0"/>
              <a:buChar char="•"/>
            </a:pPr>
            <a:r>
              <a:rPr lang="en-US" sz="2000" dirty="0" smtClean="0"/>
              <a:t>The </a:t>
            </a:r>
            <a:r>
              <a:rPr lang="en-US" sz="2000" b="1" dirty="0" smtClean="0"/>
              <a:t>U</a:t>
            </a:r>
            <a:r>
              <a:rPr lang="en-US" sz="2000" dirty="0" smtClean="0"/>
              <a:t>nidentified </a:t>
            </a:r>
            <a:r>
              <a:rPr lang="en-US" sz="2000" b="1" dirty="0" smtClean="0"/>
              <a:t>L</a:t>
            </a:r>
            <a:r>
              <a:rPr lang="en-US" sz="2000" dirty="0" smtClean="0"/>
              <a:t>ying </a:t>
            </a:r>
            <a:r>
              <a:rPr lang="en-US" sz="2000" b="1" dirty="0" smtClean="0"/>
              <a:t>O</a:t>
            </a:r>
            <a:r>
              <a:rPr lang="en-US" sz="2000" dirty="0" smtClean="0"/>
              <a:t>bject is most likely a small piece of material in one of the vacuum chambers that if the beam hits it causes beam losses and beam dump </a:t>
            </a:r>
          </a:p>
          <a:p>
            <a:pPr marL="285750" indent="-285750">
              <a:buFont typeface="Arial" charset="0"/>
              <a:buChar char="•"/>
            </a:pPr>
            <a:r>
              <a:rPr lang="en-US" sz="2000" dirty="0" smtClean="0"/>
              <a:t>By applying a small local orbit bump the object can be avoided</a:t>
            </a:r>
            <a:endParaRPr lang="en-US" sz="2000" dirty="0"/>
          </a:p>
        </p:txBody>
      </p:sp>
      <p:pic>
        <p:nvPicPr>
          <p:cNvPr id="11" name="Picture 10"/>
          <p:cNvPicPr>
            <a:picLocks noChangeAspect="1"/>
          </p:cNvPicPr>
          <p:nvPr/>
        </p:nvPicPr>
        <p:blipFill>
          <a:blip r:embed="rId2"/>
          <a:stretch>
            <a:fillRect/>
          </a:stretch>
        </p:blipFill>
        <p:spPr>
          <a:xfrm>
            <a:off x="3729519" y="1878136"/>
            <a:ext cx="3318552" cy="1866685"/>
          </a:xfrm>
          <a:prstGeom prst="rect">
            <a:avLst/>
          </a:prstGeom>
        </p:spPr>
      </p:pic>
      <p:pic>
        <p:nvPicPr>
          <p:cNvPr id="12"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137" y="3437952"/>
            <a:ext cx="2713488" cy="2654498"/>
          </a:xfrm>
          <a:prstGeom prst="rect">
            <a:avLst/>
          </a:prstGeom>
        </p:spPr>
      </p:pic>
    </p:spTree>
    <p:extLst>
      <p:ext uri="{BB962C8B-B14F-4D97-AF65-F5344CB8AC3E}">
        <p14:creationId xmlns:p14="http://schemas.microsoft.com/office/powerpoint/2010/main" val="1492829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Another </a:t>
            </a:r>
            <a:r>
              <a:rPr lang="en-US" sz="3600" smtClean="0"/>
              <a:t>strange phenomenon in the LHC </a:t>
            </a:r>
            <a:endParaRPr lang="en-US" sz="3600" dirty="0"/>
          </a:p>
        </p:txBody>
      </p:sp>
      <p:sp>
        <p:nvSpPr>
          <p:cNvPr id="3" name="Content Placeholder 2"/>
          <p:cNvSpPr>
            <a:spLocks noGrp="1"/>
          </p:cNvSpPr>
          <p:nvPr>
            <p:ph idx="1"/>
          </p:nvPr>
        </p:nvSpPr>
        <p:spPr>
          <a:xfrm>
            <a:off x="302467" y="1315332"/>
            <a:ext cx="8226854" cy="2401009"/>
          </a:xfrm>
        </p:spPr>
        <p:txBody>
          <a:bodyPr>
            <a:normAutofit lnSpcReduction="10000"/>
          </a:bodyPr>
          <a:lstStyle/>
          <a:p>
            <a:r>
              <a:rPr lang="en-US" b="0" dirty="0" smtClean="0"/>
              <a:t>In the lifetime of the LHC until 2017 we had:</a:t>
            </a:r>
          </a:p>
          <a:p>
            <a:pPr lvl="1"/>
            <a:r>
              <a:rPr lang="en-US" b="0" dirty="0" smtClean="0"/>
              <a:t>Electrons clouds</a:t>
            </a:r>
          </a:p>
          <a:p>
            <a:pPr lvl="1"/>
            <a:r>
              <a:rPr lang="en-US" b="0" dirty="0" smtClean="0"/>
              <a:t>UFOs</a:t>
            </a:r>
          </a:p>
          <a:p>
            <a:pPr lvl="1"/>
            <a:r>
              <a:rPr lang="en-US" b="0" dirty="0" smtClean="0"/>
              <a:t>ULOs</a:t>
            </a:r>
          </a:p>
          <a:p>
            <a:pPr lvl="1"/>
            <a:r>
              <a:rPr lang="en-US" b="0" dirty="0" err="1" smtClean="0">
                <a:solidFill>
                  <a:srgbClr val="FF0000"/>
                </a:solidFill>
              </a:rPr>
              <a:t>Gr</a:t>
            </a:r>
            <a:r>
              <a:rPr lang="en-US" dirty="0" err="1" smtClean="0">
                <a:solidFill>
                  <a:srgbClr val="FF0000"/>
                </a:solidFill>
              </a:rPr>
              <a:t>UF</a:t>
            </a:r>
            <a:r>
              <a:rPr lang="en-US" b="0" dirty="0" err="1" smtClean="0">
                <a:solidFill>
                  <a:srgbClr val="FF0000"/>
                </a:solidFill>
              </a:rPr>
              <a:t>fal</a:t>
            </a:r>
            <a:r>
              <a:rPr lang="en-US" dirty="0" err="1" smtClean="0">
                <a:solidFill>
                  <a:srgbClr val="FF0000"/>
                </a:solidFill>
              </a:rPr>
              <a:t>O</a:t>
            </a:r>
            <a:endParaRPr lang="en-US" dirty="0">
              <a:solidFill>
                <a:srgbClr val="FF0000"/>
              </a:solidFill>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21</a:t>
            </a:fld>
            <a:endParaRPr lang="en-US" dirty="0"/>
          </a:p>
        </p:txBody>
      </p:sp>
      <p:pic>
        <p:nvPicPr>
          <p:cNvPr id="10" name="Picture 9"/>
          <p:cNvPicPr>
            <a:picLocks noChangeAspect="1"/>
          </p:cNvPicPr>
          <p:nvPr/>
        </p:nvPicPr>
        <p:blipFill>
          <a:blip r:embed="rId2"/>
          <a:stretch>
            <a:fillRect/>
          </a:stretch>
        </p:blipFill>
        <p:spPr>
          <a:xfrm>
            <a:off x="6112503" y="2190292"/>
            <a:ext cx="3078395" cy="4104526"/>
          </a:xfrm>
          <a:prstGeom prst="rect">
            <a:avLst/>
          </a:prstGeom>
        </p:spPr>
      </p:pic>
      <p:sp>
        <p:nvSpPr>
          <p:cNvPr id="11" name="Content Placeholder 2"/>
          <p:cNvSpPr txBox="1">
            <a:spLocks/>
          </p:cNvSpPr>
          <p:nvPr/>
        </p:nvSpPr>
        <p:spPr>
          <a:xfrm>
            <a:off x="302467" y="4058298"/>
            <a:ext cx="5810036" cy="1962123"/>
          </a:xfrm>
          <a:prstGeom prst="rect">
            <a:avLst/>
          </a:prstGeom>
        </p:spPr>
        <p:txBody>
          <a:bodyPr vert="horz">
            <a:normAutofit fontScale="77500" lnSpcReduction="20000"/>
          </a:bodyPr>
          <a:lstStyle>
            <a:lvl1pPr marL="493776" indent="-457200" algn="l" rtl="0" eaLnBrk="1" latinLnBrk="0" hangingPunct="1">
              <a:spcBef>
                <a:spcPct val="20000"/>
              </a:spcBef>
              <a:buClr>
                <a:schemeClr val="tx1"/>
              </a:buClr>
              <a:buSzPct val="80000"/>
              <a:buFont typeface="Arial"/>
              <a:buChar char="•"/>
              <a:defRPr kumimoji="0" sz="3000" b="1" kern="1200">
                <a:solidFill>
                  <a:schemeClr val="tx1"/>
                </a:solidFill>
                <a:latin typeface="Calibri"/>
                <a:ea typeface="+mn-ea"/>
                <a:cs typeface="Calibri"/>
              </a:defRPr>
            </a:lvl1pPr>
            <a:lvl2pPr marL="905256" indent="-457200" algn="l" rtl="0" eaLnBrk="1" latinLnBrk="0" hangingPunct="1">
              <a:spcBef>
                <a:spcPct val="20000"/>
              </a:spcBef>
              <a:buClr>
                <a:schemeClr val="tx1"/>
              </a:buClr>
              <a:buSzPct val="90000"/>
              <a:buFont typeface="Arial"/>
              <a:buChar char="•"/>
              <a:defRPr kumimoji="0" sz="2600" b="1" kern="1200">
                <a:solidFill>
                  <a:schemeClr val="tx1"/>
                </a:solidFill>
                <a:latin typeface="Calibri"/>
                <a:ea typeface="+mn-ea"/>
                <a:cs typeface="Calibri"/>
              </a:defRPr>
            </a:lvl2pPr>
            <a:lvl3pPr marL="1092708" indent="-342900" algn="l" rtl="0" eaLnBrk="1" latinLnBrk="0" hangingPunct="1">
              <a:spcBef>
                <a:spcPct val="20000"/>
              </a:spcBef>
              <a:buClr>
                <a:schemeClr val="tx1"/>
              </a:buClr>
              <a:buSzPct val="85000"/>
              <a:buFont typeface="Arial"/>
              <a:buChar char="•"/>
              <a:defRPr kumimoji="0" sz="2400" b="1" kern="1200">
                <a:solidFill>
                  <a:schemeClr val="tx1"/>
                </a:solidFill>
                <a:latin typeface="Calibri"/>
                <a:ea typeface="+mn-ea"/>
                <a:cs typeface="Calibri"/>
              </a:defRPr>
            </a:lvl3pPr>
            <a:lvl4pPr marL="1385316" indent="-342900" algn="l" rtl="0" eaLnBrk="1" latinLnBrk="0" hangingPunct="1">
              <a:spcBef>
                <a:spcPct val="20000"/>
              </a:spcBef>
              <a:buClr>
                <a:schemeClr val="tx1"/>
              </a:buClr>
              <a:buSzPct val="90000"/>
              <a:buFont typeface="Arial"/>
              <a:buChar char="•"/>
              <a:defRPr kumimoji="0" sz="2000" b="1" kern="1200">
                <a:solidFill>
                  <a:schemeClr val="tx1"/>
                </a:solidFill>
                <a:latin typeface="Calibri"/>
                <a:ea typeface="+mn-ea"/>
                <a:cs typeface="Calibri"/>
              </a:defRPr>
            </a:lvl4pPr>
            <a:lvl5pPr marL="1650492" indent="-342900" algn="l" rtl="0" eaLnBrk="1" latinLnBrk="0" hangingPunct="1">
              <a:spcBef>
                <a:spcPct val="20000"/>
              </a:spcBef>
              <a:buClr>
                <a:schemeClr val="tx1"/>
              </a:buClr>
              <a:buSzPct val="100000"/>
              <a:buFont typeface="Arial"/>
              <a:buChar char="•"/>
              <a:defRPr kumimoji="0" sz="2000" b="1"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20000"/>
              </a:lnSpc>
            </a:pPr>
            <a:r>
              <a:rPr lang="en-US" b="0" dirty="0"/>
              <a:t>N</a:t>
            </a:r>
            <a:r>
              <a:rPr lang="en-US" b="0" dirty="0" smtClean="0"/>
              <a:t>ew phenomena with sudden beam losses in 16L2, often resulting in beam dumps</a:t>
            </a:r>
            <a:endParaRPr lang="en-US" dirty="0" smtClean="0"/>
          </a:p>
          <a:p>
            <a:pPr lvl="1">
              <a:lnSpc>
                <a:spcPct val="120000"/>
              </a:lnSpc>
            </a:pPr>
            <a:r>
              <a:rPr lang="en-US" b="0" dirty="0" smtClean="0"/>
              <a:t>A (friendly) monster than woke up from time to time to bother us</a:t>
            </a:r>
            <a:endParaRPr lang="en-US" b="0" dirty="0" smtClean="0"/>
          </a:p>
        </p:txBody>
      </p:sp>
      <p:sp>
        <p:nvSpPr>
          <p:cNvPr id="12" name="Rectangle 11"/>
          <p:cNvSpPr/>
          <p:nvPr/>
        </p:nvSpPr>
        <p:spPr>
          <a:xfrm>
            <a:off x="6630556" y="5743467"/>
            <a:ext cx="2042290" cy="307777"/>
          </a:xfrm>
          <a:prstGeom prst="rect">
            <a:avLst/>
          </a:prstGeom>
        </p:spPr>
        <p:txBody>
          <a:bodyPr wrap="none">
            <a:spAutoFit/>
          </a:bodyPr>
          <a:lstStyle/>
          <a:p>
            <a:r>
              <a:rPr lang="en-US" sz="1400" dirty="0"/>
              <a:t>http://</a:t>
            </a:r>
            <a:r>
              <a:rPr lang="en-US" sz="1400" dirty="0" err="1"/>
              <a:t>www.gruffalo.com</a:t>
            </a:r>
            <a:endParaRPr lang="en-US" sz="1400" dirty="0"/>
          </a:p>
        </p:txBody>
      </p:sp>
    </p:spTree>
    <p:extLst>
      <p:ext uri="{BB962C8B-B14F-4D97-AF65-F5344CB8AC3E}">
        <p14:creationId xmlns:p14="http://schemas.microsoft.com/office/powerpoint/2010/main" val="477360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33492"/>
            <a:ext cx="8580664" cy="940443"/>
          </a:xfrm>
        </p:spPr>
        <p:txBody>
          <a:bodyPr>
            <a:normAutofit/>
          </a:bodyPr>
          <a:lstStyle/>
          <a:p>
            <a:r>
              <a:rPr lang="en-US" sz="4000" dirty="0" smtClean="0">
                <a:latin typeface="+mn-lt"/>
              </a:rPr>
              <a:t>2017 Intensity ramp </a:t>
            </a:r>
            <a:r>
              <a:rPr lang="en-US" sz="4000" dirty="0" smtClean="0">
                <a:latin typeface="+mn-lt"/>
              </a:rPr>
              <a:t>up </a:t>
            </a:r>
            <a:r>
              <a:rPr lang="en-US" sz="2000" dirty="0" smtClean="0">
                <a:latin typeface="+mn-lt"/>
              </a:rPr>
              <a:t>(BCMS Beam)</a:t>
            </a:r>
            <a:endParaRPr lang="en-US" sz="2000" dirty="0">
              <a:latin typeface="+mn-lt"/>
            </a:endParaRPr>
          </a:p>
        </p:txBody>
      </p:sp>
      <p:sp>
        <p:nvSpPr>
          <p:cNvPr id="3" name="Content Placeholder 2"/>
          <p:cNvSpPr>
            <a:spLocks noGrp="1"/>
          </p:cNvSpPr>
          <p:nvPr>
            <p:ph idx="1"/>
          </p:nvPr>
        </p:nvSpPr>
        <p:spPr>
          <a:xfrm>
            <a:off x="459946" y="5378729"/>
            <a:ext cx="8226854" cy="823109"/>
          </a:xfrm>
        </p:spPr>
        <p:txBody>
          <a:bodyPr>
            <a:normAutofit fontScale="70000" lnSpcReduction="20000"/>
          </a:bodyPr>
          <a:lstStyle/>
          <a:p>
            <a:r>
              <a:rPr lang="en-US" b="0" dirty="0" smtClean="0">
                <a:latin typeface="+mn-lt"/>
              </a:rPr>
              <a:t>Smooth intensity ramp up, increasing the </a:t>
            </a:r>
            <a:r>
              <a:rPr lang="en-US" dirty="0" smtClean="0">
                <a:latin typeface="+mn-lt"/>
              </a:rPr>
              <a:t>number of bunches</a:t>
            </a:r>
          </a:p>
          <a:p>
            <a:r>
              <a:rPr lang="en-US" dirty="0">
                <a:latin typeface="+mn-lt"/>
              </a:rPr>
              <a:t>F</a:t>
            </a:r>
            <a:r>
              <a:rPr lang="en-US" dirty="0" smtClean="0">
                <a:latin typeface="+mn-lt"/>
              </a:rPr>
              <a:t>irst dumps on 16L2 losses experienced</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22</a:t>
            </a:fld>
            <a:endParaRPr lang="en-US" dirty="0"/>
          </a:p>
        </p:txBody>
      </p:sp>
      <p:pic>
        <p:nvPicPr>
          <p:cNvPr id="7" name="Picture 6"/>
          <p:cNvPicPr>
            <a:picLocks noChangeAspect="1"/>
          </p:cNvPicPr>
          <p:nvPr/>
        </p:nvPicPr>
        <p:blipFill>
          <a:blip r:embed="rId2"/>
          <a:stretch>
            <a:fillRect/>
          </a:stretch>
        </p:blipFill>
        <p:spPr>
          <a:xfrm>
            <a:off x="849084" y="1157607"/>
            <a:ext cx="7764237" cy="4086806"/>
          </a:xfrm>
          <a:prstGeom prst="rect">
            <a:avLst/>
          </a:prstGeom>
        </p:spPr>
      </p:pic>
      <p:sp>
        <p:nvSpPr>
          <p:cNvPr id="9" name="Right Arrow 8"/>
          <p:cNvSpPr/>
          <p:nvPr/>
        </p:nvSpPr>
        <p:spPr>
          <a:xfrm>
            <a:off x="5057679" y="1238816"/>
            <a:ext cx="2202097" cy="230991"/>
          </a:xfrm>
          <a:prstGeom prst="rightArrow">
            <a:avLst>
              <a:gd name="adj1" fmla="val 32422"/>
              <a:gd name="adj2" fmla="val 5000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854235" y="1238816"/>
            <a:ext cx="228600" cy="3390335"/>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t>Technical Stop 1</a:t>
            </a:r>
            <a:endParaRPr lang="en-US" dirty="0"/>
          </a:p>
        </p:txBody>
      </p:sp>
      <p:sp>
        <p:nvSpPr>
          <p:cNvPr id="8" name="Right Arrow 7"/>
          <p:cNvSpPr/>
          <p:nvPr/>
        </p:nvSpPr>
        <p:spPr>
          <a:xfrm rot="21022341">
            <a:off x="2326821" y="1457788"/>
            <a:ext cx="2637321" cy="222559"/>
          </a:xfrm>
          <a:prstGeom prst="rightArrow">
            <a:avLst>
              <a:gd name="adj1" fmla="val 32422"/>
              <a:gd name="adj2" fmla="val 5000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473034" y="2180779"/>
            <a:ext cx="1446230" cy="261610"/>
          </a:xfrm>
          <a:prstGeom prst="rect">
            <a:avLst/>
          </a:prstGeom>
          <a:noFill/>
        </p:spPr>
        <p:txBody>
          <a:bodyPr wrap="none" rtlCol="0">
            <a:spAutoFit/>
          </a:bodyPr>
          <a:lstStyle/>
          <a:p>
            <a:r>
              <a:rPr lang="en-US" sz="1100" smtClean="0"/>
              <a:t>Up to 1741 bunches</a:t>
            </a:r>
            <a:endParaRPr lang="en-US" sz="1100"/>
          </a:p>
        </p:txBody>
      </p:sp>
    </p:spTree>
    <p:extLst>
      <p:ext uri="{BB962C8B-B14F-4D97-AF65-F5344CB8AC3E}">
        <p14:creationId xmlns:p14="http://schemas.microsoft.com/office/powerpoint/2010/main" val="1218353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mn-lt"/>
              </a:rPr>
              <a:t>Beam Screen </a:t>
            </a:r>
            <a:r>
              <a:rPr lang="en-US" sz="3600" dirty="0" smtClean="0">
                <a:latin typeface="+mn-lt"/>
              </a:rPr>
              <a:t>Flushing, August 10th</a:t>
            </a:r>
            <a:endParaRPr lang="en-US" sz="360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23</a:t>
            </a:fld>
            <a:endParaRPr lang="en-US" dirty="0"/>
          </a:p>
        </p:txBody>
      </p:sp>
      <p:pic>
        <p:nvPicPr>
          <p:cNvPr id="8" name="Picture 7"/>
          <p:cNvPicPr>
            <a:picLocks noChangeAspect="1"/>
          </p:cNvPicPr>
          <p:nvPr/>
        </p:nvPicPr>
        <p:blipFill>
          <a:blip r:embed="rId2"/>
          <a:stretch>
            <a:fillRect/>
          </a:stretch>
        </p:blipFill>
        <p:spPr>
          <a:xfrm>
            <a:off x="4072466" y="1094582"/>
            <a:ext cx="4363621" cy="3225765"/>
          </a:xfrm>
          <a:prstGeom prst="rect">
            <a:avLst/>
          </a:prstGeom>
        </p:spPr>
      </p:pic>
      <p:pic>
        <p:nvPicPr>
          <p:cNvPr id="10" name="Picture 9"/>
          <p:cNvPicPr>
            <a:picLocks noChangeAspect="1"/>
          </p:cNvPicPr>
          <p:nvPr/>
        </p:nvPicPr>
        <p:blipFill>
          <a:blip r:embed="rId3"/>
          <a:stretch>
            <a:fillRect/>
          </a:stretch>
        </p:blipFill>
        <p:spPr>
          <a:xfrm>
            <a:off x="859043" y="1094582"/>
            <a:ext cx="2181522" cy="3231885"/>
          </a:xfrm>
          <a:prstGeom prst="rect">
            <a:avLst/>
          </a:prstGeom>
        </p:spPr>
      </p:pic>
      <p:sp>
        <p:nvSpPr>
          <p:cNvPr id="12" name="Rectangle 11"/>
          <p:cNvSpPr/>
          <p:nvPr/>
        </p:nvSpPr>
        <p:spPr>
          <a:xfrm>
            <a:off x="602761" y="4481305"/>
            <a:ext cx="7935732" cy="1229054"/>
          </a:xfrm>
          <a:prstGeom prst="rect">
            <a:avLst/>
          </a:prstGeom>
        </p:spPr>
        <p:txBody>
          <a:bodyPr wrap="square">
            <a:spAutoFit/>
          </a:bodyPr>
          <a:lstStyle/>
          <a:p>
            <a:pPr marL="322262" indent="-285750">
              <a:lnSpc>
                <a:spcPct val="120000"/>
              </a:lnSpc>
              <a:spcBef>
                <a:spcPts val="408"/>
              </a:spcBef>
              <a:buFont typeface="Arial" charset="0"/>
              <a:buChar char="•"/>
            </a:pPr>
            <a:r>
              <a:rPr lang="en-US" sz="1400" dirty="0" smtClean="0"/>
              <a:t>Warm </a:t>
            </a:r>
            <a:r>
              <a:rPr lang="en-US" sz="1400" dirty="0" smtClean="0"/>
              <a:t>up the </a:t>
            </a:r>
            <a:r>
              <a:rPr lang="en-US" sz="1400" b="1" dirty="0" smtClean="0"/>
              <a:t>beam screen to 80K </a:t>
            </a:r>
            <a:r>
              <a:rPr lang="en-US" sz="1400" dirty="0" smtClean="0"/>
              <a:t>such that the </a:t>
            </a:r>
            <a:r>
              <a:rPr lang="en-US" sz="1400" b="1" dirty="0" smtClean="0"/>
              <a:t>gas evaporates </a:t>
            </a:r>
            <a:r>
              <a:rPr lang="en-US" sz="1400" b="1" dirty="0"/>
              <a:t>and </a:t>
            </a:r>
            <a:r>
              <a:rPr lang="en-US" sz="1400" b="1" dirty="0" smtClean="0"/>
              <a:t>condensates </a:t>
            </a:r>
            <a:r>
              <a:rPr lang="en-US" sz="1400" dirty="0"/>
              <a:t>on the </a:t>
            </a:r>
            <a:r>
              <a:rPr lang="en-US" sz="1400" b="1" dirty="0"/>
              <a:t>cold </a:t>
            </a:r>
            <a:r>
              <a:rPr lang="en-US" sz="1400" b="1" dirty="0" smtClean="0"/>
              <a:t>bore</a:t>
            </a:r>
            <a:r>
              <a:rPr lang="en-US" sz="1400" dirty="0" smtClean="0"/>
              <a:t>, which remains at 1.9 K. </a:t>
            </a:r>
          </a:p>
          <a:p>
            <a:pPr marL="322262" indent="-285750">
              <a:lnSpc>
                <a:spcPct val="120000"/>
              </a:lnSpc>
              <a:spcBef>
                <a:spcPts val="408"/>
              </a:spcBef>
              <a:buFont typeface="Arial" charset="0"/>
              <a:buChar char="•"/>
            </a:pPr>
            <a:r>
              <a:rPr lang="en-US" sz="1400" b="1" dirty="0"/>
              <a:t>Elsewhere</a:t>
            </a:r>
            <a:r>
              <a:rPr lang="en-US" sz="1400" dirty="0"/>
              <a:t> this has proven to </a:t>
            </a:r>
            <a:r>
              <a:rPr lang="en-US" sz="1400" dirty="0" smtClean="0"/>
              <a:t>be </a:t>
            </a:r>
            <a:r>
              <a:rPr lang="en-US" sz="1400" b="1" dirty="0"/>
              <a:t>beneficial</a:t>
            </a:r>
            <a:endParaRPr lang="en-US" sz="1400" b="1" dirty="0" smtClean="0"/>
          </a:p>
          <a:p>
            <a:pPr marL="322262" indent="-285750">
              <a:lnSpc>
                <a:spcPct val="120000"/>
              </a:lnSpc>
              <a:spcBef>
                <a:spcPts val="408"/>
              </a:spcBef>
              <a:buFont typeface="Arial" charset="0"/>
              <a:buChar char="•"/>
            </a:pPr>
            <a:r>
              <a:rPr lang="en-US" sz="1400" dirty="0" smtClean="0"/>
              <a:t>For </a:t>
            </a:r>
            <a:r>
              <a:rPr lang="en-US" sz="1400" dirty="0"/>
              <a:t>the </a:t>
            </a:r>
            <a:r>
              <a:rPr lang="en-US" sz="1400" b="1" dirty="0"/>
              <a:t>16L2</a:t>
            </a:r>
            <a:r>
              <a:rPr lang="en-US" sz="1400" dirty="0"/>
              <a:t> case the </a:t>
            </a:r>
            <a:r>
              <a:rPr lang="en-US" sz="1400" b="1" dirty="0"/>
              <a:t>situation</a:t>
            </a:r>
            <a:r>
              <a:rPr lang="en-US" sz="1400" dirty="0"/>
              <a:t> actually </a:t>
            </a:r>
            <a:r>
              <a:rPr lang="en-US" sz="1400" b="1" dirty="0"/>
              <a:t>degraded</a:t>
            </a:r>
          </a:p>
        </p:txBody>
      </p:sp>
    </p:spTree>
    <p:extLst>
      <p:ext uri="{BB962C8B-B14F-4D97-AF65-F5344CB8AC3E}">
        <p14:creationId xmlns:p14="http://schemas.microsoft.com/office/powerpoint/2010/main" val="2061016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Losing and Reconditioning</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24</a:t>
            </a:fld>
            <a:endParaRPr lang="en-US" dirty="0"/>
          </a:p>
        </p:txBody>
      </p:sp>
      <p:pic>
        <p:nvPicPr>
          <p:cNvPr id="8" name="Picture 7"/>
          <p:cNvPicPr>
            <a:picLocks noChangeAspect="1"/>
          </p:cNvPicPr>
          <p:nvPr/>
        </p:nvPicPr>
        <p:blipFill>
          <a:blip r:embed="rId2"/>
          <a:stretch>
            <a:fillRect/>
          </a:stretch>
        </p:blipFill>
        <p:spPr>
          <a:xfrm>
            <a:off x="0" y="1794853"/>
            <a:ext cx="9144000" cy="1504800"/>
          </a:xfrm>
          <a:prstGeom prst="rect">
            <a:avLst/>
          </a:prstGeom>
        </p:spPr>
      </p:pic>
      <p:pic>
        <p:nvPicPr>
          <p:cNvPr id="9" name="Picture 8"/>
          <p:cNvPicPr>
            <a:picLocks noChangeAspect="1"/>
          </p:cNvPicPr>
          <p:nvPr/>
        </p:nvPicPr>
        <p:blipFill>
          <a:blip r:embed="rId3"/>
          <a:stretch>
            <a:fillRect/>
          </a:stretch>
        </p:blipFill>
        <p:spPr>
          <a:xfrm>
            <a:off x="457200" y="3238758"/>
            <a:ext cx="8343900" cy="733983"/>
          </a:xfrm>
          <a:prstGeom prst="rect">
            <a:avLst/>
          </a:prstGeom>
        </p:spPr>
      </p:pic>
      <p:sp>
        <p:nvSpPr>
          <p:cNvPr id="13" name="Rectangle 12"/>
          <p:cNvSpPr/>
          <p:nvPr/>
        </p:nvSpPr>
        <p:spPr>
          <a:xfrm>
            <a:off x="1200151" y="1869617"/>
            <a:ext cx="171450" cy="12409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655529" y="2416447"/>
            <a:ext cx="1260695" cy="261610"/>
          </a:xfrm>
          <a:prstGeom prst="rect">
            <a:avLst/>
          </a:prstGeom>
          <a:noFill/>
        </p:spPr>
        <p:txBody>
          <a:bodyPr wrap="square" rtlCol="0">
            <a:spAutoFit/>
          </a:bodyPr>
          <a:lstStyle/>
          <a:p>
            <a:pPr algn="ctr"/>
            <a:r>
              <a:rPr lang="en-US" sz="1100" smtClean="0"/>
              <a:t>BS Flush</a:t>
            </a:r>
            <a:endParaRPr lang="en-US" sz="1100"/>
          </a:p>
        </p:txBody>
      </p:sp>
      <p:sp>
        <p:nvSpPr>
          <p:cNvPr id="14" name="Rectangle 13"/>
          <p:cNvSpPr/>
          <p:nvPr/>
        </p:nvSpPr>
        <p:spPr>
          <a:xfrm>
            <a:off x="2432957" y="1867343"/>
            <a:ext cx="342899" cy="12409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1986486" y="2376790"/>
            <a:ext cx="1260695" cy="261610"/>
          </a:xfrm>
          <a:prstGeom prst="rect">
            <a:avLst/>
          </a:prstGeom>
          <a:noFill/>
        </p:spPr>
        <p:txBody>
          <a:bodyPr wrap="square" rtlCol="0">
            <a:spAutoFit/>
          </a:bodyPr>
          <a:lstStyle/>
          <a:p>
            <a:pPr algn="ctr"/>
            <a:r>
              <a:rPr lang="en-US" sz="1100" smtClean="0"/>
              <a:t>16L2 Quench</a:t>
            </a:r>
            <a:endParaRPr lang="en-US" sz="1100"/>
          </a:p>
        </p:txBody>
      </p:sp>
      <p:sp>
        <p:nvSpPr>
          <p:cNvPr id="16" name="TextBox 15"/>
          <p:cNvSpPr txBox="1"/>
          <p:nvPr/>
        </p:nvSpPr>
        <p:spPr>
          <a:xfrm>
            <a:off x="5487128" y="4631815"/>
            <a:ext cx="3313972" cy="923330"/>
          </a:xfrm>
          <a:prstGeom prst="rect">
            <a:avLst/>
          </a:prstGeom>
          <a:noFill/>
        </p:spPr>
        <p:txBody>
          <a:bodyPr wrap="square" rtlCol="0">
            <a:spAutoFit/>
          </a:bodyPr>
          <a:lstStyle/>
          <a:p>
            <a:r>
              <a:rPr lang="en-US" dirty="0" smtClean="0"/>
              <a:t>16L2 Beam </a:t>
            </a:r>
            <a:r>
              <a:rPr lang="en-US" smtClean="0"/>
              <a:t>Loss </a:t>
            </a:r>
            <a:r>
              <a:rPr lang="en-US" smtClean="0"/>
              <a:t>“</a:t>
            </a:r>
            <a:r>
              <a:rPr lang="en-US" dirty="0"/>
              <a:t>s</a:t>
            </a:r>
            <a:r>
              <a:rPr lang="en-US" smtClean="0"/>
              <a:t>ignature” that resulted often </a:t>
            </a:r>
            <a:r>
              <a:rPr lang="en-US" dirty="0" smtClean="0"/>
              <a:t>in beam dumps</a:t>
            </a:r>
            <a:endParaRPr lang="en-US" dirty="0"/>
          </a:p>
        </p:txBody>
      </p:sp>
      <p:sp>
        <p:nvSpPr>
          <p:cNvPr id="17" name="TextBox 16"/>
          <p:cNvSpPr txBox="1"/>
          <p:nvPr/>
        </p:nvSpPr>
        <p:spPr>
          <a:xfrm>
            <a:off x="265697" y="1129491"/>
            <a:ext cx="7540876" cy="369332"/>
          </a:xfrm>
          <a:prstGeom prst="rect">
            <a:avLst/>
          </a:prstGeom>
          <a:noFill/>
        </p:spPr>
        <p:txBody>
          <a:bodyPr wrap="square" rtlCol="0">
            <a:spAutoFit/>
          </a:bodyPr>
          <a:lstStyle/>
          <a:p>
            <a:pPr marL="285750" indent="-285750">
              <a:buFont typeface="Arial" charset="0"/>
              <a:buChar char="•"/>
            </a:pPr>
            <a:r>
              <a:rPr lang="en-US" dirty="0" smtClean="0"/>
              <a:t>Variation of number of bunches during the “struggle” period</a:t>
            </a:r>
            <a:endParaRPr lang="en-US" dirty="0"/>
          </a:p>
        </p:txBody>
      </p:sp>
      <p:sp>
        <p:nvSpPr>
          <p:cNvPr id="18" name="TextBox 17"/>
          <p:cNvSpPr txBox="1"/>
          <p:nvPr/>
        </p:nvSpPr>
        <p:spPr>
          <a:xfrm>
            <a:off x="1371601" y="1541006"/>
            <a:ext cx="1910442" cy="261610"/>
          </a:xfrm>
          <a:prstGeom prst="rect">
            <a:avLst/>
          </a:prstGeom>
          <a:solidFill>
            <a:schemeClr val="bg1">
              <a:lumMod val="85000"/>
            </a:schemeClr>
          </a:solidFill>
        </p:spPr>
        <p:txBody>
          <a:bodyPr wrap="square" rtlCol="0">
            <a:spAutoFit/>
          </a:bodyPr>
          <a:lstStyle/>
          <a:p>
            <a:pPr algn="ctr"/>
            <a:r>
              <a:rPr lang="en-US" sz="1100" dirty="0" smtClean="0"/>
              <a:t>Attempting </a:t>
            </a:r>
            <a:r>
              <a:rPr lang="en-US" sz="1100" dirty="0" smtClean="0">
                <a:solidFill>
                  <a:srgbClr val="FF0000"/>
                </a:solidFill>
              </a:rPr>
              <a:t>2556</a:t>
            </a:r>
            <a:r>
              <a:rPr lang="en-US" sz="1100" dirty="0" smtClean="0"/>
              <a:t> bunches</a:t>
            </a:r>
            <a:endParaRPr lang="en-US" sz="1100" dirty="0"/>
          </a:p>
        </p:txBody>
      </p:sp>
      <p:sp>
        <p:nvSpPr>
          <p:cNvPr id="19" name="TextBox 18"/>
          <p:cNvSpPr txBox="1"/>
          <p:nvPr/>
        </p:nvSpPr>
        <p:spPr>
          <a:xfrm>
            <a:off x="3339401" y="1542039"/>
            <a:ext cx="1843355" cy="261610"/>
          </a:xfrm>
          <a:prstGeom prst="rect">
            <a:avLst/>
          </a:prstGeom>
          <a:solidFill>
            <a:schemeClr val="bg1">
              <a:lumMod val="85000"/>
            </a:schemeClr>
          </a:solidFill>
        </p:spPr>
        <p:txBody>
          <a:bodyPr wrap="square" rtlCol="0">
            <a:spAutoFit/>
          </a:bodyPr>
          <a:lstStyle/>
          <a:p>
            <a:pPr algn="ctr"/>
            <a:r>
              <a:rPr lang="en-US" sz="1100" dirty="0" smtClean="0"/>
              <a:t>Ramp up to </a:t>
            </a:r>
            <a:r>
              <a:rPr lang="en-US" sz="1100" dirty="0" smtClean="0">
                <a:solidFill>
                  <a:srgbClr val="FF0000"/>
                </a:solidFill>
              </a:rPr>
              <a:t>1500</a:t>
            </a:r>
            <a:r>
              <a:rPr lang="en-US" sz="1100" dirty="0" smtClean="0"/>
              <a:t> bunches</a:t>
            </a:r>
            <a:endParaRPr lang="en-US" sz="1100" dirty="0"/>
          </a:p>
        </p:txBody>
      </p:sp>
      <p:sp>
        <p:nvSpPr>
          <p:cNvPr id="20" name="TextBox 19"/>
          <p:cNvSpPr txBox="1"/>
          <p:nvPr/>
        </p:nvSpPr>
        <p:spPr>
          <a:xfrm>
            <a:off x="5240114" y="1541407"/>
            <a:ext cx="3443940" cy="261610"/>
          </a:xfrm>
          <a:prstGeom prst="rect">
            <a:avLst/>
          </a:prstGeom>
          <a:solidFill>
            <a:schemeClr val="bg1">
              <a:lumMod val="85000"/>
            </a:schemeClr>
          </a:solidFill>
        </p:spPr>
        <p:txBody>
          <a:bodyPr wrap="square" rtlCol="0">
            <a:spAutoFit/>
          </a:bodyPr>
          <a:lstStyle/>
          <a:p>
            <a:pPr algn="ctr"/>
            <a:r>
              <a:rPr lang="en-US" sz="1100" dirty="0" smtClean="0"/>
              <a:t>Running with </a:t>
            </a:r>
            <a:r>
              <a:rPr lang="en-US" sz="1100" dirty="0" smtClean="0">
                <a:solidFill>
                  <a:srgbClr val="FF0000"/>
                </a:solidFill>
              </a:rPr>
              <a:t>1500</a:t>
            </a:r>
            <a:r>
              <a:rPr lang="en-US" sz="1100" dirty="0" smtClean="0"/>
              <a:t> bunches &amp; frequent dumps</a:t>
            </a:r>
            <a:endParaRPr lang="en-US" sz="1100" dirty="0"/>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a:off x="914499" y="3997516"/>
            <a:ext cx="4685016" cy="2191928"/>
          </a:xfrm>
          <a:prstGeom prst="rect">
            <a:avLst/>
          </a:prstGeom>
        </p:spPr>
      </p:pic>
    </p:spTree>
    <p:extLst>
      <p:ext uri="{BB962C8B-B14F-4D97-AF65-F5344CB8AC3E}">
        <p14:creationId xmlns:p14="http://schemas.microsoft.com/office/powerpoint/2010/main" val="1938752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425"/>
            <a:ext cx="8424333" cy="940443"/>
          </a:xfrm>
        </p:spPr>
        <p:txBody>
          <a:bodyPr>
            <a:noAutofit/>
          </a:bodyPr>
          <a:lstStyle/>
          <a:p>
            <a:r>
              <a:rPr lang="en-US" sz="3200" dirty="0" smtClean="0">
                <a:latin typeface="+mn-lt"/>
              </a:rPr>
              <a:t>16L2, at some point we </a:t>
            </a:r>
            <a:r>
              <a:rPr lang="en-US" sz="3200" smtClean="0">
                <a:latin typeface="+mn-lt"/>
              </a:rPr>
              <a:t>were puzzled</a:t>
            </a:r>
            <a:r>
              <a:rPr lang="mr-IN" sz="3200" dirty="0" smtClean="0">
                <a:latin typeface="+mn-lt"/>
              </a:rPr>
              <a:t>…</a:t>
            </a:r>
            <a:endParaRPr lang="en-US" sz="320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25</a:t>
            </a:fld>
            <a:endParaRPr lang="en-US" dirty="0"/>
          </a:p>
        </p:txBody>
      </p:sp>
      <p:pic>
        <p:nvPicPr>
          <p:cNvPr id="7" name="Picture 6"/>
          <p:cNvPicPr>
            <a:picLocks noChangeAspect="1"/>
          </p:cNvPicPr>
          <p:nvPr/>
        </p:nvPicPr>
        <p:blipFill>
          <a:blip r:embed="rId2"/>
          <a:stretch>
            <a:fillRect/>
          </a:stretch>
        </p:blipFill>
        <p:spPr>
          <a:xfrm>
            <a:off x="457200" y="1320799"/>
            <a:ext cx="8226854" cy="4627605"/>
          </a:xfrm>
          <a:prstGeom prst="rect">
            <a:avLst/>
          </a:prstGeom>
        </p:spPr>
      </p:pic>
    </p:spTree>
    <p:extLst>
      <p:ext uri="{BB962C8B-B14F-4D97-AF65-F5344CB8AC3E}">
        <p14:creationId xmlns:p14="http://schemas.microsoft.com/office/powerpoint/2010/main" val="1666573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Attempts to </a:t>
            </a:r>
            <a:r>
              <a:rPr lang="en-US" dirty="0"/>
              <a:t>D</a:t>
            </a:r>
            <a:r>
              <a:rPr lang="en-US" dirty="0" smtClean="0"/>
              <a:t>efeat the Gruffalo</a:t>
            </a:r>
            <a:endParaRPr lang="en-US" dirty="0"/>
          </a:p>
        </p:txBody>
      </p:sp>
      <p:sp>
        <p:nvSpPr>
          <p:cNvPr id="3" name="Content Placeholder 2"/>
          <p:cNvSpPr>
            <a:spLocks noGrp="1"/>
          </p:cNvSpPr>
          <p:nvPr>
            <p:ph idx="1"/>
          </p:nvPr>
        </p:nvSpPr>
        <p:spPr>
          <a:xfrm>
            <a:off x="4135391" y="1173935"/>
            <a:ext cx="4731208" cy="1903912"/>
          </a:xfrm>
        </p:spPr>
        <p:txBody>
          <a:bodyPr>
            <a:normAutofit/>
          </a:bodyPr>
          <a:lstStyle/>
          <a:p>
            <a:pPr marL="276225" indent="-239713"/>
            <a:r>
              <a:rPr lang="en-US" b="0" dirty="0" smtClean="0"/>
              <a:t>Increased diagnostics</a:t>
            </a:r>
          </a:p>
          <a:p>
            <a:pPr marL="757238" lvl="1" indent="-400050"/>
            <a:r>
              <a:rPr lang="en-US" b="0" dirty="0" smtClean="0"/>
              <a:t>Improving the signal to noise ratio</a:t>
            </a:r>
          </a:p>
          <a:p>
            <a:pPr marL="757238" lvl="1" indent="-400050"/>
            <a:r>
              <a:rPr lang="en-US" b="0" dirty="0" smtClean="0"/>
              <a:t>Understand loss signals</a:t>
            </a:r>
            <a:endParaRPr lang="en-US" b="0"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26</a:t>
            </a:fld>
            <a:endParaRPr lang="en-US" dirty="0"/>
          </a:p>
        </p:txBody>
      </p:sp>
      <p:pic>
        <p:nvPicPr>
          <p:cNvPr id="7" name="Picture 6"/>
          <p:cNvPicPr>
            <a:picLocks noChangeAspect="1"/>
          </p:cNvPicPr>
          <p:nvPr/>
        </p:nvPicPr>
        <p:blipFill>
          <a:blip r:embed="rId2"/>
          <a:stretch>
            <a:fillRect/>
          </a:stretch>
        </p:blipFill>
        <p:spPr>
          <a:xfrm>
            <a:off x="549666" y="1173935"/>
            <a:ext cx="3522842" cy="1980231"/>
          </a:xfrm>
          <a:prstGeom prst="rect">
            <a:avLst/>
          </a:prstGeom>
        </p:spPr>
      </p:pic>
      <p:sp>
        <p:nvSpPr>
          <p:cNvPr id="8" name="TextBox 7"/>
          <p:cNvSpPr txBox="1"/>
          <p:nvPr/>
        </p:nvSpPr>
        <p:spPr>
          <a:xfrm>
            <a:off x="486784" y="3101240"/>
            <a:ext cx="3648606" cy="646331"/>
          </a:xfrm>
          <a:prstGeom prst="rect">
            <a:avLst/>
          </a:prstGeom>
          <a:noFill/>
        </p:spPr>
        <p:txBody>
          <a:bodyPr wrap="square" rtlCol="0">
            <a:spAutoFit/>
          </a:bodyPr>
          <a:lstStyle/>
          <a:p>
            <a:pPr algn="ctr"/>
            <a:r>
              <a:rPr lang="en-US" dirty="0" smtClean="0"/>
              <a:t>No, this is not dynamite, but these are Beam Loss Monitors</a:t>
            </a:r>
            <a:endParaRPr lang="en-US" dirty="0"/>
          </a:p>
        </p:txBody>
      </p:sp>
      <p:sp>
        <p:nvSpPr>
          <p:cNvPr id="10" name="Content Placeholder 2"/>
          <p:cNvSpPr txBox="1">
            <a:spLocks/>
          </p:cNvSpPr>
          <p:nvPr/>
        </p:nvSpPr>
        <p:spPr>
          <a:xfrm>
            <a:off x="4135390" y="3876815"/>
            <a:ext cx="4741482" cy="1985335"/>
          </a:xfrm>
          <a:prstGeom prst="rect">
            <a:avLst/>
          </a:prstGeom>
        </p:spPr>
        <p:txBody>
          <a:bodyPr vert="horz">
            <a:normAutofit fontScale="85000" lnSpcReduction="20000"/>
          </a:bodyPr>
          <a:lstStyle>
            <a:lvl1pPr marL="493776" indent="-457200" algn="l" rtl="0" eaLnBrk="1" latinLnBrk="0" hangingPunct="1">
              <a:spcBef>
                <a:spcPct val="20000"/>
              </a:spcBef>
              <a:buClr>
                <a:schemeClr val="tx1"/>
              </a:buClr>
              <a:buSzPct val="80000"/>
              <a:buFont typeface="Arial"/>
              <a:buChar char="•"/>
              <a:defRPr kumimoji="0" sz="3000" b="1" kern="1200">
                <a:solidFill>
                  <a:schemeClr val="tx1"/>
                </a:solidFill>
                <a:latin typeface="Calibri"/>
                <a:ea typeface="+mn-ea"/>
                <a:cs typeface="Calibri"/>
              </a:defRPr>
            </a:lvl1pPr>
            <a:lvl2pPr marL="905256" indent="-457200" algn="l" rtl="0" eaLnBrk="1" latinLnBrk="0" hangingPunct="1">
              <a:spcBef>
                <a:spcPct val="20000"/>
              </a:spcBef>
              <a:buClr>
                <a:schemeClr val="tx1"/>
              </a:buClr>
              <a:buSzPct val="90000"/>
              <a:buFont typeface="Arial"/>
              <a:buChar char="•"/>
              <a:defRPr kumimoji="0" sz="2600" b="1" kern="1200">
                <a:solidFill>
                  <a:schemeClr val="tx1"/>
                </a:solidFill>
                <a:latin typeface="Calibri"/>
                <a:ea typeface="+mn-ea"/>
                <a:cs typeface="Calibri"/>
              </a:defRPr>
            </a:lvl2pPr>
            <a:lvl3pPr marL="1092708" indent="-342900" algn="l" rtl="0" eaLnBrk="1" latinLnBrk="0" hangingPunct="1">
              <a:spcBef>
                <a:spcPct val="20000"/>
              </a:spcBef>
              <a:buClr>
                <a:schemeClr val="tx1"/>
              </a:buClr>
              <a:buSzPct val="85000"/>
              <a:buFont typeface="Arial"/>
              <a:buChar char="•"/>
              <a:defRPr kumimoji="0" sz="2400" b="1" kern="1200">
                <a:solidFill>
                  <a:schemeClr val="tx1"/>
                </a:solidFill>
                <a:latin typeface="Calibri"/>
                <a:ea typeface="+mn-ea"/>
                <a:cs typeface="Calibri"/>
              </a:defRPr>
            </a:lvl3pPr>
            <a:lvl4pPr marL="1385316" indent="-342900" algn="l" rtl="0" eaLnBrk="1" latinLnBrk="0" hangingPunct="1">
              <a:spcBef>
                <a:spcPct val="20000"/>
              </a:spcBef>
              <a:buClr>
                <a:schemeClr val="tx1"/>
              </a:buClr>
              <a:buSzPct val="90000"/>
              <a:buFont typeface="Arial"/>
              <a:buChar char="•"/>
              <a:defRPr kumimoji="0" sz="2000" b="1" kern="1200">
                <a:solidFill>
                  <a:schemeClr val="tx1"/>
                </a:solidFill>
                <a:latin typeface="Calibri"/>
                <a:ea typeface="+mn-ea"/>
                <a:cs typeface="Calibri"/>
              </a:defRPr>
            </a:lvl4pPr>
            <a:lvl5pPr marL="1650492" indent="-342900" algn="l" rtl="0" eaLnBrk="1" latinLnBrk="0" hangingPunct="1">
              <a:spcBef>
                <a:spcPct val="20000"/>
              </a:spcBef>
              <a:buClr>
                <a:schemeClr val="tx1"/>
              </a:buClr>
              <a:buSzPct val="100000"/>
              <a:buFont typeface="Arial"/>
              <a:buChar char="•"/>
              <a:defRPr kumimoji="0" sz="2000" b="1"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23838" indent="-187325">
              <a:lnSpc>
                <a:spcPct val="120000"/>
              </a:lnSpc>
            </a:pPr>
            <a:r>
              <a:rPr lang="en-US" b="0" dirty="0" smtClean="0"/>
              <a:t>Confirm hypothesis that e-cloud played a role</a:t>
            </a:r>
          </a:p>
          <a:p>
            <a:pPr marL="674688" lvl="1" indent="-398463">
              <a:lnSpc>
                <a:spcPct val="120000"/>
              </a:lnSpc>
            </a:pPr>
            <a:r>
              <a:rPr lang="en-US" b="0" dirty="0" smtClean="0"/>
              <a:t>Crash program to develop a solenoid to evacuate electrons from the interconnection</a:t>
            </a:r>
            <a:endParaRPr lang="en-US" b="0" dirty="0"/>
          </a:p>
        </p:txBody>
      </p:sp>
      <p:pic>
        <p:nvPicPr>
          <p:cNvPr id="11" name="Picture 10"/>
          <p:cNvPicPr>
            <a:picLocks noChangeAspect="1"/>
          </p:cNvPicPr>
          <p:nvPr/>
        </p:nvPicPr>
        <p:blipFill>
          <a:blip r:embed="rId3"/>
          <a:stretch>
            <a:fillRect/>
          </a:stretch>
        </p:blipFill>
        <p:spPr>
          <a:xfrm>
            <a:off x="549666" y="3747571"/>
            <a:ext cx="3522842" cy="2228122"/>
          </a:xfrm>
          <a:prstGeom prst="rect">
            <a:avLst/>
          </a:prstGeom>
        </p:spPr>
      </p:pic>
    </p:spTree>
    <p:extLst>
      <p:ext uri="{BB962C8B-B14F-4D97-AF65-F5344CB8AC3E}">
        <p14:creationId xmlns:p14="http://schemas.microsoft.com/office/powerpoint/2010/main" val="41448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mn-lt"/>
              </a:rPr>
              <a:t>Cryo</a:t>
            </a:r>
            <a:r>
              <a:rPr lang="en-US" dirty="0" smtClean="0">
                <a:latin typeface="+mn-lt"/>
              </a:rPr>
              <a:t> Heat Load: BCMS vs 8b4E</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27</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082"/>
          <a:stretch/>
        </p:blipFill>
        <p:spPr>
          <a:xfrm>
            <a:off x="368193" y="1517136"/>
            <a:ext cx="8453922" cy="4595280"/>
          </a:xfrm>
          <a:prstGeom prst="rect">
            <a:avLst/>
          </a:prstGeom>
          <a:noFill/>
        </p:spPr>
      </p:pic>
      <p:cxnSp>
        <p:nvCxnSpPr>
          <p:cNvPr id="9" name="Straight Connector 8"/>
          <p:cNvCxnSpPr/>
          <p:nvPr/>
        </p:nvCxnSpPr>
        <p:spPr>
          <a:xfrm>
            <a:off x="2737858" y="1219186"/>
            <a:ext cx="0" cy="4587490"/>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21718" y="5735294"/>
            <a:ext cx="832279" cy="369332"/>
          </a:xfrm>
          <a:prstGeom prst="rect">
            <a:avLst/>
          </a:prstGeom>
          <a:noFill/>
        </p:spPr>
        <p:txBody>
          <a:bodyPr wrap="none" rtlCol="0">
            <a:spAutoFit/>
          </a:bodyPr>
          <a:lstStyle/>
          <a:p>
            <a:r>
              <a:rPr lang="en-US" smtClean="0"/>
              <a:t>8b+4e</a:t>
            </a:r>
            <a:endParaRPr lang="en-US" dirty="0"/>
          </a:p>
        </p:txBody>
      </p:sp>
      <p:sp>
        <p:nvSpPr>
          <p:cNvPr id="14" name="TextBox 13"/>
          <p:cNvSpPr txBox="1"/>
          <p:nvPr/>
        </p:nvSpPr>
        <p:spPr>
          <a:xfrm>
            <a:off x="2815158" y="1333062"/>
            <a:ext cx="1736373" cy="276999"/>
          </a:xfrm>
          <a:prstGeom prst="rect">
            <a:avLst/>
          </a:prstGeom>
          <a:solidFill>
            <a:schemeClr val="bg1">
              <a:lumMod val="85000"/>
            </a:schemeClr>
          </a:solidFill>
        </p:spPr>
        <p:txBody>
          <a:bodyPr wrap="none" rtlCol="0">
            <a:spAutoFit/>
          </a:bodyPr>
          <a:lstStyle/>
          <a:p>
            <a:r>
              <a:rPr lang="en-US" sz="1200" dirty="0" smtClean="0"/>
              <a:t>8b4e intensity ramp up</a:t>
            </a:r>
            <a:endParaRPr lang="en-US" sz="1200" dirty="0"/>
          </a:p>
        </p:txBody>
      </p:sp>
      <p:sp>
        <p:nvSpPr>
          <p:cNvPr id="15" name="TextBox 14"/>
          <p:cNvSpPr txBox="1"/>
          <p:nvPr/>
        </p:nvSpPr>
        <p:spPr>
          <a:xfrm>
            <a:off x="1021477" y="1333062"/>
            <a:ext cx="1633781" cy="276999"/>
          </a:xfrm>
          <a:prstGeom prst="rect">
            <a:avLst/>
          </a:prstGeom>
          <a:solidFill>
            <a:schemeClr val="bg1">
              <a:lumMod val="85000"/>
            </a:schemeClr>
          </a:solidFill>
        </p:spPr>
        <p:txBody>
          <a:bodyPr wrap="none" rtlCol="0">
            <a:spAutoFit/>
          </a:bodyPr>
          <a:lstStyle/>
          <a:p>
            <a:r>
              <a:rPr lang="en-US" sz="1200" smtClean="0"/>
              <a:t>BCMS 1500 bunches</a:t>
            </a:r>
            <a:endParaRPr lang="en-US" sz="1200" dirty="0"/>
          </a:p>
        </p:txBody>
      </p:sp>
      <p:sp>
        <p:nvSpPr>
          <p:cNvPr id="16" name="TextBox 15"/>
          <p:cNvSpPr txBox="1"/>
          <p:nvPr/>
        </p:nvSpPr>
        <p:spPr>
          <a:xfrm>
            <a:off x="4751614" y="1333061"/>
            <a:ext cx="2521851" cy="276999"/>
          </a:xfrm>
          <a:prstGeom prst="rect">
            <a:avLst/>
          </a:prstGeom>
          <a:solidFill>
            <a:schemeClr val="bg1">
              <a:lumMod val="85000"/>
            </a:schemeClr>
          </a:solidFill>
        </p:spPr>
        <p:txBody>
          <a:bodyPr wrap="square" rtlCol="0">
            <a:spAutoFit/>
          </a:bodyPr>
          <a:lstStyle/>
          <a:p>
            <a:r>
              <a:rPr lang="en-US" sz="1200" smtClean="0"/>
              <a:t>8b4e running </a:t>
            </a:r>
            <a:r>
              <a:rPr lang="en-US" sz="1200" dirty="0" smtClean="0"/>
              <a:t>with 1900 bunches</a:t>
            </a:r>
            <a:endParaRPr lang="en-US" sz="1200" dirty="0"/>
          </a:p>
        </p:txBody>
      </p:sp>
      <p:sp>
        <p:nvSpPr>
          <p:cNvPr id="17" name="TextBox 16"/>
          <p:cNvSpPr txBox="1"/>
          <p:nvPr/>
        </p:nvSpPr>
        <p:spPr>
          <a:xfrm rot="16200000">
            <a:off x="4518544" y="2974147"/>
            <a:ext cx="466794" cy="246221"/>
          </a:xfrm>
          <a:prstGeom prst="rect">
            <a:avLst/>
          </a:prstGeom>
          <a:noFill/>
        </p:spPr>
        <p:txBody>
          <a:bodyPr wrap="none" rtlCol="0">
            <a:spAutoFit/>
          </a:bodyPr>
          <a:lstStyle/>
          <a:p>
            <a:r>
              <a:rPr lang="en-GB" sz="1000" dirty="0" smtClean="0">
                <a:solidFill>
                  <a:srgbClr val="FF0000"/>
                </a:solidFill>
              </a:rPr>
              <a:t>16L2</a:t>
            </a:r>
            <a:endParaRPr lang="en-GB" sz="1000" dirty="0">
              <a:solidFill>
                <a:srgbClr val="FF0000"/>
              </a:solidFill>
            </a:endParaRPr>
          </a:p>
        </p:txBody>
      </p:sp>
      <p:sp>
        <p:nvSpPr>
          <p:cNvPr id="19" name="TextBox 18"/>
          <p:cNvSpPr txBox="1"/>
          <p:nvPr/>
        </p:nvSpPr>
        <p:spPr>
          <a:xfrm rot="16200000">
            <a:off x="6710601" y="2955205"/>
            <a:ext cx="466794" cy="246221"/>
          </a:xfrm>
          <a:prstGeom prst="rect">
            <a:avLst/>
          </a:prstGeom>
          <a:noFill/>
        </p:spPr>
        <p:txBody>
          <a:bodyPr wrap="none" rtlCol="0">
            <a:spAutoFit/>
          </a:bodyPr>
          <a:lstStyle/>
          <a:p>
            <a:r>
              <a:rPr lang="en-GB" sz="1000" dirty="0" smtClean="0">
                <a:solidFill>
                  <a:srgbClr val="FF0000"/>
                </a:solidFill>
              </a:rPr>
              <a:t>16L2</a:t>
            </a:r>
            <a:endParaRPr lang="en-GB" sz="1000" dirty="0">
              <a:solidFill>
                <a:srgbClr val="FF0000"/>
              </a:solidFill>
            </a:endParaRPr>
          </a:p>
        </p:txBody>
      </p:sp>
      <p:sp>
        <p:nvSpPr>
          <p:cNvPr id="20" name="TextBox 19"/>
          <p:cNvSpPr txBox="1"/>
          <p:nvPr/>
        </p:nvSpPr>
        <p:spPr>
          <a:xfrm rot="16200000">
            <a:off x="6587755" y="2955205"/>
            <a:ext cx="466794" cy="246221"/>
          </a:xfrm>
          <a:prstGeom prst="rect">
            <a:avLst/>
          </a:prstGeom>
          <a:noFill/>
        </p:spPr>
        <p:txBody>
          <a:bodyPr wrap="none" rtlCol="0">
            <a:spAutoFit/>
          </a:bodyPr>
          <a:lstStyle/>
          <a:p>
            <a:r>
              <a:rPr lang="en-GB" sz="1000" dirty="0" smtClean="0">
                <a:solidFill>
                  <a:srgbClr val="FF0000"/>
                </a:solidFill>
              </a:rPr>
              <a:t>16L2</a:t>
            </a:r>
            <a:endParaRPr lang="en-GB" sz="1000" dirty="0">
              <a:solidFill>
                <a:srgbClr val="FF0000"/>
              </a:solidFill>
            </a:endParaRPr>
          </a:p>
        </p:txBody>
      </p:sp>
    </p:spTree>
    <p:extLst>
      <p:ext uri="{BB962C8B-B14F-4D97-AF65-F5344CB8AC3E}">
        <p14:creationId xmlns:p14="http://schemas.microsoft.com/office/powerpoint/2010/main" val="1508383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The Origin of the Gruffalo </a:t>
            </a:r>
            <a:endParaRPr lang="en-US" dirty="0">
              <a:latin typeface="+mn-lt"/>
            </a:endParaRPr>
          </a:p>
        </p:txBody>
      </p:sp>
      <p:sp>
        <p:nvSpPr>
          <p:cNvPr id="3" name="Content Placeholder 2"/>
          <p:cNvSpPr>
            <a:spLocks noGrp="1"/>
          </p:cNvSpPr>
          <p:nvPr>
            <p:ph idx="1"/>
          </p:nvPr>
        </p:nvSpPr>
        <p:spPr>
          <a:xfrm>
            <a:off x="457201" y="1289347"/>
            <a:ext cx="8316930" cy="2666203"/>
          </a:xfrm>
        </p:spPr>
        <p:txBody>
          <a:bodyPr>
            <a:noAutofit/>
          </a:bodyPr>
          <a:lstStyle/>
          <a:p>
            <a:pPr marL="273050" indent="-236538">
              <a:lnSpc>
                <a:spcPct val="120000"/>
              </a:lnSpc>
              <a:spcBef>
                <a:spcPts val="408"/>
              </a:spcBef>
            </a:pPr>
            <a:r>
              <a:rPr lang="en-US" sz="2400" b="0" dirty="0" smtClean="0">
                <a:latin typeface="+mn-lt"/>
              </a:rPr>
              <a:t>Recently, sector 1-2 was </a:t>
            </a:r>
            <a:r>
              <a:rPr lang="en-US" sz="2400" b="0" dirty="0" err="1" smtClean="0">
                <a:latin typeface="+mn-lt"/>
              </a:rPr>
              <a:t>recenlty</a:t>
            </a:r>
            <a:r>
              <a:rPr lang="en-US" sz="2400" b="0" dirty="0" smtClean="0">
                <a:latin typeface="+mn-lt"/>
              </a:rPr>
              <a:t> warmed up to 80K and the vacuum chambers were pumped</a:t>
            </a:r>
          </a:p>
          <a:p>
            <a:pPr marL="582613" lvl="1" indent="-225425">
              <a:lnSpc>
                <a:spcPct val="120000"/>
              </a:lnSpc>
              <a:spcBef>
                <a:spcPts val="408"/>
              </a:spcBef>
            </a:pPr>
            <a:r>
              <a:rPr lang="en-US" sz="1800" b="0" dirty="0">
                <a:latin typeface="+mn-lt"/>
              </a:rPr>
              <a:t>I</a:t>
            </a:r>
            <a:r>
              <a:rPr lang="en-US" sz="1800" b="0" dirty="0" smtClean="0">
                <a:latin typeface="+mn-lt"/>
              </a:rPr>
              <a:t>t was confirmed that air had entered in the vacuum chambers in a phase when the machine was cold (~ 7 liters per aperture)</a:t>
            </a:r>
          </a:p>
          <a:p>
            <a:pPr marL="582613" lvl="1" indent="-225425">
              <a:lnSpc>
                <a:spcPct val="120000"/>
              </a:lnSpc>
              <a:spcBef>
                <a:spcPts val="408"/>
              </a:spcBef>
            </a:pPr>
            <a:r>
              <a:rPr lang="en-US" sz="1800" b="0" dirty="0" smtClean="0">
                <a:latin typeface="+mn-lt"/>
              </a:rPr>
              <a:t>Nitrogen</a:t>
            </a:r>
            <a:r>
              <a:rPr lang="en-US" sz="1800" b="0" dirty="0" smtClean="0">
                <a:latin typeface="+mn-lt"/>
              </a:rPr>
              <a:t>, oxygen and water condensate / frost </a:t>
            </a:r>
            <a:r>
              <a:rPr lang="en-US" sz="1800" b="0" dirty="0" smtClean="0">
                <a:latin typeface="+mn-lt"/>
              </a:rPr>
              <a:t>must have appeared on </a:t>
            </a:r>
            <a:r>
              <a:rPr lang="en-US" sz="1800" b="0" dirty="0" smtClean="0">
                <a:latin typeface="+mn-lt"/>
              </a:rPr>
              <a:t>the beam screen &amp; cold </a:t>
            </a:r>
            <a:r>
              <a:rPr lang="en-US" sz="1800" b="0" dirty="0" smtClean="0">
                <a:latin typeface="+mn-lt"/>
              </a:rPr>
              <a:t>bore</a:t>
            </a:r>
            <a:endParaRPr lang="en-US" sz="2000" b="0" dirty="0" smtClean="0">
              <a:latin typeface="+mn-lt"/>
            </a:endParaRPr>
          </a:p>
          <a:p>
            <a:pPr>
              <a:lnSpc>
                <a:spcPct val="120000"/>
              </a:lnSpc>
              <a:spcBef>
                <a:spcPts val="408"/>
              </a:spcBef>
            </a:pPr>
            <a:endParaRPr lang="en-US" sz="2000" b="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28</a:t>
            </a:fld>
            <a:endParaRPr lang="en-US" dirty="0"/>
          </a:p>
        </p:txBody>
      </p:sp>
      <p:pic>
        <p:nvPicPr>
          <p:cNvPr id="7" name="Picture 6"/>
          <p:cNvPicPr>
            <a:picLocks noChangeAspect="1"/>
          </p:cNvPicPr>
          <p:nvPr/>
        </p:nvPicPr>
        <p:blipFill>
          <a:blip r:embed="rId2"/>
          <a:stretch>
            <a:fillRect/>
          </a:stretch>
        </p:blipFill>
        <p:spPr>
          <a:xfrm>
            <a:off x="6287195" y="3471487"/>
            <a:ext cx="2645594" cy="2291887"/>
          </a:xfrm>
          <a:prstGeom prst="rect">
            <a:avLst/>
          </a:prstGeom>
        </p:spPr>
      </p:pic>
      <p:sp>
        <p:nvSpPr>
          <p:cNvPr id="8" name="Rectangle 7"/>
          <p:cNvSpPr/>
          <p:nvPr/>
        </p:nvSpPr>
        <p:spPr>
          <a:xfrm>
            <a:off x="5907640" y="5831901"/>
            <a:ext cx="3236360" cy="261610"/>
          </a:xfrm>
          <a:prstGeom prst="rect">
            <a:avLst/>
          </a:prstGeom>
        </p:spPr>
        <p:txBody>
          <a:bodyPr wrap="square">
            <a:spAutoFit/>
          </a:bodyPr>
          <a:lstStyle/>
          <a:p>
            <a:pPr algn="r"/>
            <a:r>
              <a:rPr lang="en-GB" sz="1100" dirty="0">
                <a:hlinkClick r:id="rId3"/>
              </a:rPr>
              <a:t>https://</a:t>
            </a:r>
            <a:r>
              <a:rPr lang="en-GB" sz="1100" dirty="0" err="1">
                <a:hlinkClick r:id="rId3"/>
              </a:rPr>
              <a:t>www.youtube.com</a:t>
            </a:r>
            <a:r>
              <a:rPr lang="en-GB" sz="1100" dirty="0">
                <a:hlinkClick r:id="rId3"/>
              </a:rPr>
              <a:t>/</a:t>
            </a:r>
            <a:r>
              <a:rPr lang="en-GB" sz="1100" dirty="0" err="1">
                <a:hlinkClick r:id="rId3"/>
              </a:rPr>
              <a:t>watch?v</a:t>
            </a:r>
            <a:r>
              <a:rPr lang="en-GB" sz="1100" dirty="0">
                <a:hlinkClick r:id="rId3"/>
              </a:rPr>
              <a:t>=c0rK2bLTimQ</a:t>
            </a:r>
            <a:endParaRPr lang="en-GB" sz="1100" dirty="0"/>
          </a:p>
        </p:txBody>
      </p:sp>
      <p:sp>
        <p:nvSpPr>
          <p:cNvPr id="9" name="TextBox 8"/>
          <p:cNvSpPr txBox="1"/>
          <p:nvPr/>
        </p:nvSpPr>
        <p:spPr>
          <a:xfrm>
            <a:off x="6471898" y="5433128"/>
            <a:ext cx="2302233" cy="307777"/>
          </a:xfrm>
          <a:prstGeom prst="rect">
            <a:avLst/>
          </a:prstGeom>
          <a:noFill/>
        </p:spPr>
        <p:txBody>
          <a:bodyPr wrap="none" rtlCol="0">
            <a:spAutoFit/>
          </a:bodyPr>
          <a:lstStyle/>
          <a:p>
            <a:r>
              <a:rPr lang="en-US" sz="1400" dirty="0" smtClean="0">
                <a:solidFill>
                  <a:schemeClr val="bg1"/>
                </a:solidFill>
              </a:rPr>
              <a:t>Frozen nitrogen in vacuum</a:t>
            </a:r>
            <a:endParaRPr lang="en-US" sz="1400" dirty="0">
              <a:solidFill>
                <a:schemeClr val="bg1"/>
              </a:solidFill>
            </a:endParaRPr>
          </a:p>
        </p:txBody>
      </p:sp>
      <p:sp>
        <p:nvSpPr>
          <p:cNvPr id="10" name="TextBox 9"/>
          <p:cNvSpPr txBox="1"/>
          <p:nvPr/>
        </p:nvSpPr>
        <p:spPr>
          <a:xfrm>
            <a:off x="831677" y="3681458"/>
            <a:ext cx="5270643" cy="923330"/>
          </a:xfrm>
          <a:prstGeom prst="rect">
            <a:avLst/>
          </a:prstGeom>
          <a:noFill/>
        </p:spPr>
        <p:txBody>
          <a:bodyPr wrap="square" rtlCol="0">
            <a:spAutoFit/>
          </a:bodyPr>
          <a:lstStyle/>
          <a:p>
            <a:pPr marL="223838" indent="-223838">
              <a:buFont typeface="Arial" charset="0"/>
              <a:buChar char="•"/>
            </a:pPr>
            <a:r>
              <a:rPr lang="en-US" dirty="0"/>
              <a:t>G</a:t>
            </a:r>
            <a:r>
              <a:rPr lang="en-US" dirty="0" smtClean="0"/>
              <a:t>as </a:t>
            </a:r>
            <a:r>
              <a:rPr lang="en-US" dirty="0"/>
              <a:t>analysis </a:t>
            </a:r>
            <a:r>
              <a:rPr lang="en-US" dirty="0" smtClean="0"/>
              <a:t>during pumping has </a:t>
            </a:r>
            <a:r>
              <a:rPr lang="en-US" dirty="0"/>
              <a:t>confirmed the presence of N</a:t>
            </a:r>
            <a:r>
              <a:rPr lang="en-US" baseline="-25000" dirty="0"/>
              <a:t>2</a:t>
            </a:r>
            <a:r>
              <a:rPr lang="en-US" dirty="0"/>
              <a:t>, O</a:t>
            </a:r>
            <a:r>
              <a:rPr lang="en-US" baseline="-25000" dirty="0"/>
              <a:t>2 </a:t>
            </a:r>
            <a:r>
              <a:rPr lang="en-US" dirty="0"/>
              <a:t> and </a:t>
            </a:r>
            <a:r>
              <a:rPr lang="en-US" dirty="0" err="1" smtClean="0"/>
              <a:t>Ar</a:t>
            </a:r>
            <a:endParaRPr lang="en-US" dirty="0"/>
          </a:p>
          <a:p>
            <a:endParaRPr lang="en-US" dirty="0"/>
          </a:p>
        </p:txBody>
      </p:sp>
      <p:pic>
        <p:nvPicPr>
          <p:cNvPr id="11" name="Picture 10"/>
          <p:cNvPicPr>
            <a:picLocks noChangeAspect="1"/>
          </p:cNvPicPr>
          <p:nvPr/>
        </p:nvPicPr>
        <p:blipFill>
          <a:blip r:embed="rId4"/>
          <a:stretch>
            <a:fillRect/>
          </a:stretch>
        </p:blipFill>
        <p:spPr>
          <a:xfrm>
            <a:off x="1423056" y="4449780"/>
            <a:ext cx="4041065" cy="1643731"/>
          </a:xfrm>
          <a:prstGeom prst="rect">
            <a:avLst/>
          </a:prstGeom>
        </p:spPr>
      </p:pic>
      <p:sp>
        <p:nvSpPr>
          <p:cNvPr id="12" name="TextBox 11"/>
          <p:cNvSpPr txBox="1"/>
          <p:nvPr/>
        </p:nvSpPr>
        <p:spPr>
          <a:xfrm>
            <a:off x="1957610" y="4908179"/>
            <a:ext cx="3018775" cy="369332"/>
          </a:xfrm>
          <a:prstGeom prst="rect">
            <a:avLst/>
          </a:prstGeom>
          <a:noFill/>
        </p:spPr>
        <p:txBody>
          <a:bodyPr wrap="none" rtlCol="0">
            <a:spAutoFit/>
          </a:bodyPr>
          <a:lstStyle/>
          <a:p>
            <a:r>
              <a:rPr lang="en-US" smtClean="0"/>
              <a:t>Sector 1-2 now back at 20K</a:t>
            </a:r>
            <a:endParaRPr lang="en-US"/>
          </a:p>
        </p:txBody>
      </p:sp>
    </p:spTree>
    <p:extLst>
      <p:ext uri="{BB962C8B-B14F-4D97-AF65-F5344CB8AC3E}">
        <p14:creationId xmlns:p14="http://schemas.microsoft.com/office/powerpoint/2010/main" val="1926844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138540" y="123915"/>
            <a:ext cx="4004635" cy="3324281"/>
          </a:xfrm>
          <a:prstGeom prst="snip2DiagRect">
            <a:avLst>
              <a:gd name="adj1" fmla="val 47249"/>
              <a:gd name="adj2" fmla="val 48529"/>
            </a:avLst>
          </a:prstGeom>
        </p:spPr>
      </p:pic>
      <p:pic>
        <p:nvPicPr>
          <p:cNvPr id="17" name="Picture 16"/>
          <p:cNvPicPr>
            <a:picLocks noChangeAspect="1"/>
          </p:cNvPicPr>
          <p:nvPr/>
        </p:nvPicPr>
        <p:blipFill>
          <a:blip r:embed="rId3"/>
          <a:stretch>
            <a:fillRect/>
          </a:stretch>
        </p:blipFill>
        <p:spPr>
          <a:xfrm>
            <a:off x="194719" y="3144354"/>
            <a:ext cx="8765342" cy="2553588"/>
          </a:xfrm>
          <a:prstGeom prst="rect">
            <a:avLst/>
          </a:prstGeom>
        </p:spPr>
      </p:pic>
      <p:sp>
        <p:nvSpPr>
          <p:cNvPr id="2" name="Title 1"/>
          <p:cNvSpPr>
            <a:spLocks noGrp="1"/>
          </p:cNvSpPr>
          <p:nvPr>
            <p:ph type="title"/>
          </p:nvPr>
        </p:nvSpPr>
        <p:spPr/>
        <p:txBody>
          <a:bodyPr/>
          <a:lstStyle/>
          <a:p>
            <a:r>
              <a:rPr lang="en-US" dirty="0" smtClean="0">
                <a:latin typeface="+mn-lt"/>
              </a:rPr>
              <a:t>The 16L2 Layout </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29</a:t>
            </a:fld>
            <a:endParaRPr lang="en-US" dirty="0"/>
          </a:p>
        </p:txBody>
      </p:sp>
      <p:sp>
        <p:nvSpPr>
          <p:cNvPr id="7" name="TextBox 6"/>
          <p:cNvSpPr txBox="1"/>
          <p:nvPr/>
        </p:nvSpPr>
        <p:spPr>
          <a:xfrm>
            <a:off x="6346145" y="476517"/>
            <a:ext cx="1407758"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Interconnection</a:t>
            </a:r>
            <a:endParaRPr lang="en-GB" sz="1400" dirty="0"/>
          </a:p>
        </p:txBody>
      </p:sp>
      <p:sp>
        <p:nvSpPr>
          <p:cNvPr id="8" name="TextBox 7"/>
          <p:cNvSpPr txBox="1"/>
          <p:nvPr/>
        </p:nvSpPr>
        <p:spPr>
          <a:xfrm>
            <a:off x="6674888" y="1416724"/>
            <a:ext cx="46679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rgbClr val="FF0000"/>
                </a:solidFill>
              </a:rPr>
              <a:t>B</a:t>
            </a:r>
            <a:r>
              <a:rPr lang="en-US" dirty="0" smtClean="0">
                <a:solidFill>
                  <a:srgbClr val="FF0000"/>
                </a:solidFill>
              </a:rPr>
              <a:t>2</a:t>
            </a:r>
            <a:endParaRPr lang="en-GB" dirty="0">
              <a:solidFill>
                <a:srgbClr val="FF0000"/>
              </a:solidFill>
            </a:endParaRPr>
          </a:p>
        </p:txBody>
      </p:sp>
      <p:sp>
        <p:nvSpPr>
          <p:cNvPr id="9" name="TextBox 8"/>
          <p:cNvSpPr txBox="1"/>
          <p:nvPr/>
        </p:nvSpPr>
        <p:spPr>
          <a:xfrm>
            <a:off x="7983237" y="987552"/>
            <a:ext cx="404278"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B</a:t>
            </a:r>
            <a:r>
              <a:rPr lang="en-US" sz="1400" dirty="0"/>
              <a:t>1</a:t>
            </a:r>
            <a:endParaRPr lang="en-GB" sz="1400" dirty="0"/>
          </a:p>
        </p:txBody>
      </p:sp>
      <p:cxnSp>
        <p:nvCxnSpPr>
          <p:cNvPr id="10" name="Straight Arrow Connector 9"/>
          <p:cNvCxnSpPr/>
          <p:nvPr/>
        </p:nvCxnSpPr>
        <p:spPr>
          <a:xfrm>
            <a:off x="7050024" y="1722156"/>
            <a:ext cx="537155" cy="33585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8095503" y="1265883"/>
            <a:ext cx="89873" cy="41888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57430" y="3969289"/>
            <a:ext cx="85151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MB16L2</a:t>
            </a:r>
            <a:endParaRPr lang="en-GB" sz="1400" dirty="0"/>
          </a:p>
        </p:txBody>
      </p:sp>
      <p:cxnSp>
        <p:nvCxnSpPr>
          <p:cNvPr id="13" name="Straight Arrow Connector 12"/>
          <p:cNvCxnSpPr/>
          <p:nvPr/>
        </p:nvCxnSpPr>
        <p:spPr>
          <a:xfrm>
            <a:off x="4807882" y="4342462"/>
            <a:ext cx="374874"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7390" y="1634442"/>
            <a:ext cx="140775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dirty="0" smtClean="0"/>
              <a:t>Thermal </a:t>
            </a:r>
            <a:r>
              <a:rPr lang="en-US" sz="1400" smtClean="0"/>
              <a:t>shield </a:t>
            </a:r>
          </a:p>
          <a:p>
            <a:pPr algn="ctr"/>
            <a:r>
              <a:rPr lang="en-US" sz="1400" dirty="0" smtClean="0"/>
              <a:t>at ~50K</a:t>
            </a:r>
            <a:endParaRPr lang="en-GB" sz="1400" dirty="0"/>
          </a:p>
        </p:txBody>
      </p:sp>
      <p:cxnSp>
        <p:nvCxnSpPr>
          <p:cNvPr id="15" name="Straight Arrow Connector 14"/>
          <p:cNvCxnSpPr/>
          <p:nvPr/>
        </p:nvCxnSpPr>
        <p:spPr>
          <a:xfrm>
            <a:off x="5715000" y="1971521"/>
            <a:ext cx="763379" cy="5840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33420" y="3971147"/>
            <a:ext cx="85151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MB17L2</a:t>
            </a:r>
            <a:endParaRPr lang="en-GB" sz="1400" dirty="0"/>
          </a:p>
        </p:txBody>
      </p:sp>
      <p:cxnSp>
        <p:nvCxnSpPr>
          <p:cNvPr id="25" name="Straight Arrow Connector 24"/>
          <p:cNvCxnSpPr/>
          <p:nvPr/>
        </p:nvCxnSpPr>
        <p:spPr>
          <a:xfrm flipH="1">
            <a:off x="552424" y="4342462"/>
            <a:ext cx="413505"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375735" y="3999097"/>
            <a:ext cx="721672"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Q16L2</a:t>
            </a:r>
            <a:endParaRPr lang="en-GB" sz="1400" dirty="0"/>
          </a:p>
        </p:txBody>
      </p:sp>
      <p:sp>
        <p:nvSpPr>
          <p:cNvPr id="27" name="TextBox 26"/>
          <p:cNvSpPr txBox="1"/>
          <p:nvPr/>
        </p:nvSpPr>
        <p:spPr>
          <a:xfrm>
            <a:off x="2658067" y="5596428"/>
            <a:ext cx="434734"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P</a:t>
            </a:r>
            <a:r>
              <a:rPr lang="en-US" sz="1600" dirty="0" smtClean="0"/>
              <a:t>1</a:t>
            </a:r>
            <a:endParaRPr lang="en-GB" sz="1600" dirty="0"/>
          </a:p>
        </p:txBody>
      </p:sp>
      <p:cxnSp>
        <p:nvCxnSpPr>
          <p:cNvPr id="28" name="Straight Arrow Connector 27"/>
          <p:cNvCxnSpPr/>
          <p:nvPr/>
        </p:nvCxnSpPr>
        <p:spPr>
          <a:xfrm flipH="1" flipV="1">
            <a:off x="2534630" y="4819833"/>
            <a:ext cx="353201" cy="81738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916782" y="5596428"/>
            <a:ext cx="434734"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smtClean="0">
                <a:solidFill>
                  <a:srgbClr val="FF0000"/>
                </a:solidFill>
              </a:rPr>
              <a:t>P2</a:t>
            </a:r>
            <a:endParaRPr lang="en-GB" sz="1600" dirty="0">
              <a:solidFill>
                <a:srgbClr val="FF0000"/>
              </a:solidFill>
            </a:endParaRPr>
          </a:p>
        </p:txBody>
      </p:sp>
      <p:cxnSp>
        <p:nvCxnSpPr>
          <p:cNvPr id="30" name="Straight Arrow Connector 29"/>
          <p:cNvCxnSpPr/>
          <p:nvPr/>
        </p:nvCxnSpPr>
        <p:spPr>
          <a:xfrm flipV="1">
            <a:off x="2166159" y="4805526"/>
            <a:ext cx="246548" cy="78638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rot="1608919">
            <a:off x="3048089" y="4095414"/>
            <a:ext cx="637299" cy="96619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9447476">
            <a:off x="3555349" y="3270306"/>
            <a:ext cx="2466819" cy="284238"/>
          </a:xfrm>
          <a:prstGeom prst="rightArrow">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4"/>
          <a:stretch>
            <a:fillRect/>
          </a:stretch>
        </p:blipFill>
        <p:spPr>
          <a:xfrm>
            <a:off x="-1080658" y="1256693"/>
            <a:ext cx="5570427" cy="1713996"/>
          </a:xfrm>
          <a:prstGeom prst="rect">
            <a:avLst/>
          </a:prstGeom>
        </p:spPr>
      </p:pic>
      <p:sp>
        <p:nvSpPr>
          <p:cNvPr id="38" name="TextBox 37"/>
          <p:cNvSpPr txBox="1"/>
          <p:nvPr/>
        </p:nvSpPr>
        <p:spPr>
          <a:xfrm>
            <a:off x="1081630" y="2058013"/>
            <a:ext cx="434734"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smtClean="0">
                <a:solidFill>
                  <a:srgbClr val="FF0000"/>
                </a:solidFill>
              </a:rPr>
              <a:t>P2</a:t>
            </a:r>
            <a:endParaRPr lang="en-GB" sz="1600" dirty="0">
              <a:solidFill>
                <a:srgbClr val="FF0000"/>
              </a:solidFill>
            </a:endParaRPr>
          </a:p>
        </p:txBody>
      </p:sp>
      <p:sp>
        <p:nvSpPr>
          <p:cNvPr id="39" name="TextBox 38"/>
          <p:cNvSpPr txBox="1"/>
          <p:nvPr/>
        </p:nvSpPr>
        <p:spPr>
          <a:xfrm>
            <a:off x="1570647" y="2058013"/>
            <a:ext cx="434734"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P</a:t>
            </a:r>
            <a:r>
              <a:rPr lang="en-US" sz="1600" dirty="0" smtClean="0"/>
              <a:t>1</a:t>
            </a:r>
            <a:endParaRPr lang="en-GB" sz="1600" dirty="0"/>
          </a:p>
        </p:txBody>
      </p:sp>
      <p:sp>
        <p:nvSpPr>
          <p:cNvPr id="40" name="Rectangle 39"/>
          <p:cNvSpPr/>
          <p:nvPr/>
        </p:nvSpPr>
        <p:spPr>
          <a:xfrm>
            <a:off x="-232540" y="1115568"/>
            <a:ext cx="565960" cy="2083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14598333">
            <a:off x="1044937" y="3602685"/>
            <a:ext cx="1832412" cy="284238"/>
          </a:xfrm>
          <a:prstGeom prst="rightArrow">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042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Topics</a:t>
            </a:r>
            <a:endParaRPr lang="en-US" dirty="0">
              <a:latin typeface="+mn-lt"/>
            </a:endParaRPr>
          </a:p>
        </p:txBody>
      </p:sp>
      <p:sp>
        <p:nvSpPr>
          <p:cNvPr id="3" name="Content Placeholder 2"/>
          <p:cNvSpPr>
            <a:spLocks noGrp="1"/>
          </p:cNvSpPr>
          <p:nvPr>
            <p:ph idx="1"/>
          </p:nvPr>
        </p:nvSpPr>
        <p:spPr>
          <a:xfrm>
            <a:off x="457200" y="1504486"/>
            <a:ext cx="8226854" cy="4012736"/>
          </a:xfrm>
        </p:spPr>
        <p:txBody>
          <a:bodyPr>
            <a:normAutofit lnSpcReduction="10000"/>
          </a:bodyPr>
          <a:lstStyle/>
          <a:p>
            <a:r>
              <a:rPr lang="en-US" dirty="0" smtClean="0">
                <a:latin typeface="+mn-lt"/>
              </a:rPr>
              <a:t>T</a:t>
            </a:r>
            <a:r>
              <a:rPr lang="en-US" dirty="0" smtClean="0">
                <a:latin typeface="+mn-lt"/>
              </a:rPr>
              <a:t>he CERN Accelerator Complex</a:t>
            </a:r>
          </a:p>
          <a:p>
            <a:endParaRPr lang="en-US" sz="2000" dirty="0" smtClean="0">
              <a:latin typeface="+mn-lt"/>
            </a:endParaRPr>
          </a:p>
          <a:p>
            <a:r>
              <a:rPr lang="en-US" dirty="0" smtClean="0">
                <a:latin typeface="+mn-lt"/>
              </a:rPr>
              <a:t>Looking Back at the 2017 LHC Run</a:t>
            </a:r>
            <a:endParaRPr lang="en-US" dirty="0" smtClean="0">
              <a:latin typeface="+mn-lt"/>
            </a:endParaRPr>
          </a:p>
          <a:p>
            <a:endParaRPr lang="en-US" sz="2000" dirty="0" smtClean="0">
              <a:latin typeface="+mn-lt"/>
            </a:endParaRPr>
          </a:p>
          <a:p>
            <a:r>
              <a:rPr lang="en-US" dirty="0" smtClean="0">
                <a:latin typeface="+mn-lt"/>
              </a:rPr>
              <a:t>Beam Variants From Injectors</a:t>
            </a:r>
            <a:endParaRPr lang="en-US" dirty="0" smtClean="0">
              <a:latin typeface="+mn-lt"/>
            </a:endParaRPr>
          </a:p>
          <a:p>
            <a:endParaRPr lang="en-US" sz="2000" dirty="0">
              <a:latin typeface="+mn-lt"/>
            </a:endParaRPr>
          </a:p>
          <a:p>
            <a:r>
              <a:rPr lang="en-US" dirty="0" smtClean="0">
                <a:latin typeface="+mn-lt"/>
              </a:rPr>
              <a:t>2018 LHC Schedule</a:t>
            </a:r>
          </a:p>
          <a:p>
            <a:endParaRPr lang="en-US" sz="2200" dirty="0">
              <a:latin typeface="+mn-lt"/>
            </a:endParaRPr>
          </a:p>
          <a:p>
            <a:r>
              <a:rPr lang="en-US" dirty="0"/>
              <a:t>CERN Upgrade Projects </a:t>
            </a:r>
            <a:r>
              <a:rPr lang="en-US" dirty="0" smtClean="0"/>
              <a:t>(</a:t>
            </a:r>
            <a:r>
              <a:rPr lang="en-US" dirty="0"/>
              <a:t>LIU &amp; HL-LHC)</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a:t>
            </a:fld>
            <a:endParaRPr lang="en-US" dirty="0"/>
          </a:p>
        </p:txBody>
      </p:sp>
    </p:spTree>
    <p:extLst>
      <p:ext uri="{BB962C8B-B14F-4D97-AF65-F5344CB8AC3E}">
        <p14:creationId xmlns:p14="http://schemas.microsoft.com/office/powerpoint/2010/main" val="433083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46" y="269604"/>
            <a:ext cx="8226854" cy="940443"/>
          </a:xfrm>
        </p:spPr>
        <p:txBody>
          <a:bodyPr>
            <a:noAutofit/>
          </a:bodyPr>
          <a:lstStyle/>
          <a:p>
            <a:r>
              <a:rPr lang="en-US" sz="3600" dirty="0" err="1" smtClean="0"/>
              <a:t>Optimisations</a:t>
            </a:r>
            <a:r>
              <a:rPr lang="en-US" sz="3600" dirty="0" smtClean="0"/>
              <a:t> - Increasing Luminosity</a:t>
            </a:r>
            <a:endParaRPr lang="en-US" sz="3600"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30</a:t>
            </a:fld>
            <a:endParaRPr lang="en-US" dirty="0"/>
          </a:p>
        </p:txBody>
      </p:sp>
      <p:grpSp>
        <p:nvGrpSpPr>
          <p:cNvPr id="43" name="Group 42"/>
          <p:cNvGrpSpPr/>
          <p:nvPr/>
        </p:nvGrpSpPr>
        <p:grpSpPr>
          <a:xfrm>
            <a:off x="4609325" y="1171249"/>
            <a:ext cx="4486325" cy="4787760"/>
            <a:chOff x="4465489" y="1130153"/>
            <a:chExt cx="4486325" cy="4787760"/>
          </a:xfrm>
        </p:grpSpPr>
        <p:pic>
          <p:nvPicPr>
            <p:cNvPr id="7" name="Picture 6"/>
            <p:cNvPicPr>
              <a:picLocks noChangeAspect="1"/>
            </p:cNvPicPr>
            <p:nvPr/>
          </p:nvPicPr>
          <p:blipFill>
            <a:blip r:embed="rId2"/>
            <a:stretch>
              <a:fillRect/>
            </a:stretch>
          </p:blipFill>
          <p:spPr>
            <a:xfrm>
              <a:off x="4465489" y="2333449"/>
              <a:ext cx="4486325" cy="3584464"/>
            </a:xfrm>
            <a:prstGeom prst="rect">
              <a:avLst/>
            </a:prstGeom>
          </p:spPr>
        </p:pic>
        <p:sp>
          <p:nvSpPr>
            <p:cNvPr id="9" name="Rectangle 8"/>
            <p:cNvSpPr/>
            <p:nvPr/>
          </p:nvSpPr>
          <p:spPr>
            <a:xfrm>
              <a:off x="5096094" y="1130153"/>
              <a:ext cx="3801325" cy="1327637"/>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4789429" y="1760888"/>
              <a:ext cx="1155987" cy="338554"/>
            </a:xfrm>
            <a:prstGeom prst="rect">
              <a:avLst/>
            </a:prstGeom>
            <a:noFill/>
          </p:spPr>
          <p:txBody>
            <a:bodyPr wrap="square" rtlCol="0">
              <a:spAutoFit/>
            </a:bodyPr>
            <a:lstStyle/>
            <a:p>
              <a:pPr marL="0" lvl="1"/>
              <a:r>
                <a:rPr lang="en-US" sz="1600" smtClean="0"/>
                <a:t>150 </a:t>
              </a:r>
              <a:r>
                <a:rPr lang="en-US" sz="1600"/>
                <a:t>𝜇</a:t>
              </a:r>
              <a:r>
                <a:rPr lang="en-US" sz="1600" smtClean="0"/>
                <a:t>rad</a:t>
              </a:r>
              <a:endParaRPr lang="en-US" sz="1600"/>
            </a:p>
          </p:txBody>
        </p:sp>
        <p:cxnSp>
          <p:nvCxnSpPr>
            <p:cNvPr id="12" name="Straight Connector 11"/>
            <p:cNvCxnSpPr/>
            <p:nvPr/>
          </p:nvCxnSpPr>
          <p:spPr>
            <a:xfrm flipH="1">
              <a:off x="5639310" y="1500026"/>
              <a:ext cx="1" cy="16130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60013" y="1489212"/>
              <a:ext cx="0" cy="200400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6200000">
              <a:off x="5266531" y="1760888"/>
              <a:ext cx="1155987" cy="338554"/>
            </a:xfrm>
            <a:prstGeom prst="rect">
              <a:avLst/>
            </a:prstGeom>
            <a:noFill/>
          </p:spPr>
          <p:txBody>
            <a:bodyPr wrap="square" rtlCol="0">
              <a:spAutoFit/>
            </a:bodyPr>
            <a:lstStyle/>
            <a:p>
              <a:pPr marL="0" lvl="1"/>
              <a:r>
                <a:rPr lang="en-US" sz="1600" dirty="0" smtClean="0"/>
                <a:t>140 </a:t>
              </a:r>
              <a:r>
                <a:rPr lang="en-US" sz="1600" dirty="0"/>
                <a:t>𝜇</a:t>
              </a:r>
              <a:r>
                <a:rPr lang="en-US" sz="1600" dirty="0" smtClean="0"/>
                <a:t>rad</a:t>
              </a:r>
              <a:endParaRPr lang="en-US" sz="1600" dirty="0"/>
            </a:p>
          </p:txBody>
        </p:sp>
        <p:cxnSp>
          <p:nvCxnSpPr>
            <p:cNvPr id="17" name="Straight Connector 16"/>
            <p:cNvCxnSpPr>
              <a:stCxn id="37" idx="2"/>
            </p:cNvCxnSpPr>
            <p:nvPr/>
          </p:nvCxnSpPr>
          <p:spPr>
            <a:xfrm>
              <a:off x="6996757" y="1499878"/>
              <a:ext cx="9856" cy="275401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6200000">
              <a:off x="5963246" y="1760888"/>
              <a:ext cx="1155988" cy="338554"/>
            </a:xfrm>
            <a:prstGeom prst="rect">
              <a:avLst/>
            </a:prstGeom>
            <a:noFill/>
          </p:spPr>
          <p:txBody>
            <a:bodyPr wrap="square" rtlCol="0">
              <a:spAutoFit/>
            </a:bodyPr>
            <a:lstStyle/>
            <a:p>
              <a:pPr marL="0" lvl="1"/>
              <a:r>
                <a:rPr lang="en-US" sz="1600" dirty="0" smtClean="0"/>
                <a:t>130 </a:t>
              </a:r>
              <a:r>
                <a:rPr lang="en-US" sz="1600" dirty="0"/>
                <a:t>𝜇</a:t>
              </a:r>
              <a:r>
                <a:rPr lang="en-US" sz="1600" dirty="0" smtClean="0"/>
                <a:t>rad</a:t>
              </a:r>
              <a:endParaRPr lang="en-US" sz="1600" dirty="0"/>
            </a:p>
          </p:txBody>
        </p:sp>
        <p:cxnSp>
          <p:nvCxnSpPr>
            <p:cNvPr id="32" name="Straight Connector 31"/>
            <p:cNvCxnSpPr/>
            <p:nvPr/>
          </p:nvCxnSpPr>
          <p:spPr>
            <a:xfrm flipH="1">
              <a:off x="8799814" y="1500026"/>
              <a:ext cx="5139" cy="377058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rot="16200000">
              <a:off x="7326275" y="1760888"/>
              <a:ext cx="1155987" cy="338554"/>
            </a:xfrm>
            <a:prstGeom prst="rect">
              <a:avLst/>
            </a:prstGeom>
            <a:noFill/>
          </p:spPr>
          <p:txBody>
            <a:bodyPr wrap="square" rtlCol="0">
              <a:spAutoFit/>
            </a:bodyPr>
            <a:lstStyle/>
            <a:p>
              <a:pPr marL="0" lvl="1"/>
              <a:r>
                <a:rPr lang="en-US" sz="1600" dirty="0" smtClean="0"/>
                <a:t>120 </a:t>
              </a:r>
              <a:r>
                <a:rPr lang="en-US" sz="1600" dirty="0"/>
                <a:t>𝜇</a:t>
              </a:r>
              <a:r>
                <a:rPr lang="en-US" sz="1600" dirty="0" smtClean="0"/>
                <a:t>rad</a:t>
              </a:r>
              <a:endParaRPr lang="en-US" sz="1600" dirty="0"/>
            </a:p>
          </p:txBody>
        </p:sp>
        <p:sp>
          <p:nvSpPr>
            <p:cNvPr id="37" name="TextBox 36"/>
            <p:cNvSpPr txBox="1"/>
            <p:nvPr/>
          </p:nvSpPr>
          <p:spPr>
            <a:xfrm>
              <a:off x="5096095" y="1130546"/>
              <a:ext cx="3801324" cy="369332"/>
            </a:xfrm>
            <a:prstGeom prst="rect">
              <a:avLst/>
            </a:prstGeom>
            <a:noFill/>
            <a:ln>
              <a:solidFill>
                <a:schemeClr val="tx1"/>
              </a:solidFill>
            </a:ln>
          </p:spPr>
          <p:txBody>
            <a:bodyPr wrap="square" rtlCol="0">
              <a:spAutoFit/>
            </a:bodyPr>
            <a:lstStyle/>
            <a:p>
              <a:pPr algn="ctr"/>
              <a:r>
                <a:rPr lang="en-US" dirty="0" smtClean="0"/>
                <a:t>Half crossing angle</a:t>
              </a:r>
              <a:endParaRPr lang="en-US" dirty="0"/>
            </a:p>
          </p:txBody>
        </p:sp>
      </p:grpSp>
      <p:sp>
        <p:nvSpPr>
          <p:cNvPr id="3" name="Content Placeholder 2"/>
          <p:cNvSpPr>
            <a:spLocks noGrp="1"/>
          </p:cNvSpPr>
          <p:nvPr>
            <p:ph idx="1"/>
          </p:nvPr>
        </p:nvSpPr>
        <p:spPr>
          <a:xfrm>
            <a:off x="308224" y="1289510"/>
            <a:ext cx="4414467" cy="4556486"/>
          </a:xfrm>
        </p:spPr>
        <p:txBody>
          <a:bodyPr>
            <a:noAutofit/>
          </a:bodyPr>
          <a:lstStyle/>
          <a:p>
            <a:pPr marL="269875" indent="-233363">
              <a:lnSpc>
                <a:spcPct val="120000"/>
              </a:lnSpc>
            </a:pPr>
            <a:r>
              <a:rPr lang="en-US" sz="2000" b="0" dirty="0" smtClean="0"/>
              <a:t>Reduction of 𝛽* from 40 cm to 30 cm</a:t>
            </a:r>
            <a:endParaRPr lang="en-US" sz="1600" b="0" dirty="0"/>
          </a:p>
          <a:p>
            <a:pPr marL="269875" indent="-233363">
              <a:lnSpc>
                <a:spcPct val="120000"/>
              </a:lnSpc>
            </a:pPr>
            <a:r>
              <a:rPr lang="en-US" sz="2000" b="0" dirty="0" smtClean="0"/>
              <a:t>Crossing angle </a:t>
            </a:r>
            <a:r>
              <a:rPr lang="en-US" sz="2000" b="0" dirty="0" err="1" smtClean="0"/>
              <a:t>optimisation</a:t>
            </a:r>
            <a:endParaRPr lang="en-US" sz="1600" b="0" dirty="0" smtClean="0"/>
          </a:p>
          <a:p>
            <a:pPr marL="681355" lvl="1" indent="-233363">
              <a:lnSpc>
                <a:spcPct val="120000"/>
              </a:lnSpc>
            </a:pPr>
            <a:r>
              <a:rPr lang="en-US" sz="1600" b="0" dirty="0" smtClean="0"/>
              <a:t>Following initial luminosity burn-off the long range beam-beam effect allows reducing crossing angle, hence increasing instantaneous luminosity</a:t>
            </a:r>
          </a:p>
          <a:p>
            <a:pPr marL="681355" lvl="1" indent="-233363">
              <a:lnSpc>
                <a:spcPct val="120000"/>
              </a:lnSpc>
            </a:pPr>
            <a:r>
              <a:rPr lang="en-US" sz="1600" b="0" dirty="0" smtClean="0"/>
              <a:t>Was done in 3 steps of 10 𝜇rad each</a:t>
            </a:r>
          </a:p>
          <a:p>
            <a:pPr marL="681355" lvl="1" indent="-233363">
              <a:lnSpc>
                <a:spcPct val="120000"/>
              </a:lnSpc>
            </a:pPr>
            <a:r>
              <a:rPr lang="en-US" sz="1600" b="0" dirty="0" smtClean="0"/>
              <a:t>~ 5% gain </a:t>
            </a:r>
            <a:r>
              <a:rPr lang="en-US" sz="1600" b="0" dirty="0"/>
              <a:t>in </a:t>
            </a:r>
            <a:r>
              <a:rPr lang="en-US" sz="1600" b="0" dirty="0" smtClean="0"/>
              <a:t>integrated luminosity </a:t>
            </a:r>
            <a:r>
              <a:rPr lang="en-US" sz="1600" b="0" dirty="0"/>
              <a:t>over </a:t>
            </a:r>
            <a:r>
              <a:rPr lang="en-US" sz="1600" b="0" dirty="0" smtClean="0"/>
              <a:t>16hrs</a:t>
            </a:r>
            <a:endParaRPr lang="en-US" sz="1400" b="0" dirty="0"/>
          </a:p>
          <a:p>
            <a:pPr marL="269875" indent="-233363">
              <a:lnSpc>
                <a:spcPct val="120000"/>
              </a:lnSpc>
            </a:pPr>
            <a:r>
              <a:rPr lang="en-US" sz="2000" b="0" dirty="0" smtClean="0"/>
              <a:t>Continuous crossing angle reduction was also successfully tested and might be used in 2018</a:t>
            </a:r>
            <a:endParaRPr lang="en-US" sz="2000" b="0" dirty="0"/>
          </a:p>
        </p:txBody>
      </p:sp>
    </p:spTree>
    <p:extLst>
      <p:ext uri="{BB962C8B-B14F-4D97-AF65-F5344CB8AC3E}">
        <p14:creationId xmlns:p14="http://schemas.microsoft.com/office/powerpoint/2010/main" val="925826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rPr>
              <a:t>Beam Variants From Injectors</a:t>
            </a:r>
            <a:endParaRPr lang="en-US" dirty="0">
              <a:latin typeface="+mn-lt"/>
            </a:endParaRPr>
          </a:p>
        </p:txBody>
      </p:sp>
    </p:spTree>
    <p:extLst>
      <p:ext uri="{BB962C8B-B14F-4D97-AF65-F5344CB8AC3E}">
        <p14:creationId xmlns:p14="http://schemas.microsoft.com/office/powerpoint/2010/main" val="10812420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Standard 25 ns Beam</a:t>
            </a:r>
            <a:endParaRPr lang="en-US" dirty="0">
              <a:latin typeface="+mn-lt"/>
            </a:endParaRPr>
          </a:p>
        </p:txBody>
      </p:sp>
      <p:sp>
        <p:nvSpPr>
          <p:cNvPr id="3" name="Content Placeholder 2"/>
          <p:cNvSpPr>
            <a:spLocks noGrp="1"/>
          </p:cNvSpPr>
          <p:nvPr>
            <p:ph idx="1"/>
          </p:nvPr>
        </p:nvSpPr>
        <p:spPr>
          <a:xfrm>
            <a:off x="203301" y="1390647"/>
            <a:ext cx="3244765" cy="4596492"/>
          </a:xfrm>
        </p:spPr>
        <p:txBody>
          <a:bodyPr>
            <a:normAutofit/>
          </a:bodyPr>
          <a:lstStyle/>
          <a:p>
            <a:pPr marL="268288" indent="-231775"/>
            <a:r>
              <a:rPr lang="en-US" sz="1900" b="0" dirty="0" smtClean="0">
                <a:latin typeface="+mn-lt"/>
              </a:rPr>
              <a:t>Injection</a:t>
            </a:r>
          </a:p>
          <a:p>
            <a:pPr marL="625475" lvl="1" indent="-307975"/>
            <a:r>
              <a:rPr lang="en-US" sz="1500" b="0" dirty="0" smtClean="0">
                <a:latin typeface="+mn-lt"/>
              </a:rPr>
              <a:t>1</a:t>
            </a:r>
            <a:r>
              <a:rPr lang="en-US" sz="1500" b="0" baseline="30000" dirty="0" smtClean="0">
                <a:latin typeface="+mn-lt"/>
              </a:rPr>
              <a:t>st</a:t>
            </a:r>
            <a:r>
              <a:rPr lang="en-US" sz="1500" b="0" dirty="0" smtClean="0">
                <a:latin typeface="+mn-lt"/>
              </a:rPr>
              <a:t>: 4 bunches</a:t>
            </a:r>
          </a:p>
          <a:p>
            <a:pPr marL="625475" lvl="1" indent="-307975"/>
            <a:r>
              <a:rPr lang="en-US" sz="1500" b="0" dirty="0" smtClean="0">
                <a:latin typeface="+mn-lt"/>
              </a:rPr>
              <a:t>2</a:t>
            </a:r>
            <a:r>
              <a:rPr lang="en-US" sz="1500" b="0" baseline="30000" dirty="0" smtClean="0">
                <a:latin typeface="+mn-lt"/>
              </a:rPr>
              <a:t>nd</a:t>
            </a:r>
            <a:r>
              <a:rPr lang="en-US" sz="1500" b="0" dirty="0" smtClean="0">
                <a:latin typeface="+mn-lt"/>
              </a:rPr>
              <a:t> : </a:t>
            </a:r>
            <a:r>
              <a:rPr lang="en-US" sz="1500" b="0" dirty="0" smtClean="0">
                <a:latin typeface="+mn-lt"/>
              </a:rPr>
              <a:t>2 </a:t>
            </a:r>
            <a:r>
              <a:rPr lang="en-US" sz="1500" b="0" dirty="0" smtClean="0">
                <a:latin typeface="+mn-lt"/>
              </a:rPr>
              <a:t>bunches</a:t>
            </a:r>
          </a:p>
          <a:p>
            <a:pPr marL="625475" lvl="1" indent="-307975"/>
            <a:endParaRPr lang="en-US" sz="1000" b="0" dirty="0" smtClean="0">
              <a:latin typeface="+mn-lt"/>
            </a:endParaRPr>
          </a:p>
          <a:p>
            <a:pPr marL="268288" indent="-231775"/>
            <a:r>
              <a:rPr lang="en-US" sz="1900" b="0" dirty="0" smtClean="0">
                <a:latin typeface="+mn-lt"/>
              </a:rPr>
              <a:t>Triple splitting</a:t>
            </a:r>
          </a:p>
          <a:p>
            <a:pPr marL="268288" indent="-231775"/>
            <a:endParaRPr lang="en-US" sz="900" b="0" dirty="0" smtClean="0">
              <a:latin typeface="+mn-lt"/>
            </a:endParaRPr>
          </a:p>
          <a:p>
            <a:pPr marL="268288" indent="-231775"/>
            <a:r>
              <a:rPr lang="en-US" sz="1900" b="0" dirty="0" smtClean="0">
                <a:latin typeface="+mn-lt"/>
              </a:rPr>
              <a:t>Acceleration</a:t>
            </a:r>
          </a:p>
          <a:p>
            <a:pPr marL="268288" indent="-231775"/>
            <a:endParaRPr lang="en-US" sz="1000" b="0" dirty="0" smtClean="0">
              <a:latin typeface="+mn-lt"/>
            </a:endParaRPr>
          </a:p>
          <a:p>
            <a:pPr marL="268288" indent="-231775"/>
            <a:r>
              <a:rPr lang="en-US" sz="1900" b="0" dirty="0" smtClean="0">
                <a:latin typeface="+mn-lt"/>
              </a:rPr>
              <a:t>2 x splitting </a:t>
            </a:r>
          </a:p>
          <a:p>
            <a:pPr marL="679768" lvl="1" indent="-231775"/>
            <a:r>
              <a:rPr lang="en-US" sz="1500" b="0" dirty="0" smtClean="0">
                <a:latin typeface="+mn-lt"/>
              </a:rPr>
              <a:t>72 bunches at 25 ns</a:t>
            </a:r>
          </a:p>
          <a:p>
            <a:pPr marL="266700" indent="-230188"/>
            <a:endParaRPr lang="en-GB" sz="1000" b="0" dirty="0" smtClean="0"/>
          </a:p>
          <a:p>
            <a:pPr marL="266700" indent="-230188"/>
            <a:r>
              <a:rPr lang="en-GB" sz="1900" b="0" dirty="0" smtClean="0"/>
              <a:t>For </a:t>
            </a:r>
            <a:r>
              <a:rPr lang="en-GB" sz="1900" b="0" dirty="0"/>
              <a:t>25 ns the intensity of </a:t>
            </a:r>
            <a:r>
              <a:rPr lang="en-GB" sz="1900" b="0" dirty="0" smtClean="0"/>
              <a:t>a </a:t>
            </a:r>
            <a:r>
              <a:rPr lang="en-GB" sz="1900" b="0" dirty="0"/>
              <a:t>PSB bunches </a:t>
            </a:r>
            <a:r>
              <a:rPr lang="en-GB" sz="1900" b="0" dirty="0" smtClean="0"/>
              <a:t>is </a:t>
            </a:r>
            <a:r>
              <a:rPr lang="en-GB" sz="1900" b="0" dirty="0"/>
              <a:t>divided by a factor </a:t>
            </a:r>
            <a:r>
              <a:rPr lang="en-GB" sz="1900" b="0" dirty="0" smtClean="0"/>
              <a:t>12 </a:t>
            </a:r>
            <a:endParaRPr lang="en-GB" sz="1900" b="0" dirty="0"/>
          </a:p>
          <a:p>
            <a:pPr marL="678180" lvl="1" indent="-230188"/>
            <a:r>
              <a:rPr lang="en-GB" sz="1600" b="0" dirty="0"/>
              <a:t>I</a:t>
            </a:r>
            <a:r>
              <a:rPr lang="en-GB" sz="1600" b="0" baseline="-25000" dirty="0"/>
              <a:t>LHC</a:t>
            </a:r>
            <a:r>
              <a:rPr lang="en-GB" sz="1600" b="0" dirty="0"/>
              <a:t> = 1.2x10</a:t>
            </a:r>
            <a:r>
              <a:rPr lang="en-GB" sz="1600" b="0" baseline="30000" dirty="0"/>
              <a:t>11</a:t>
            </a:r>
            <a:r>
              <a:rPr lang="en-GB" sz="1600" b="0" dirty="0"/>
              <a:t> ppb </a:t>
            </a:r>
            <a:r>
              <a:rPr lang="en-GB" sz="1600" b="0" dirty="0">
                <a:sym typeface="Wingdings"/>
              </a:rPr>
              <a:t> </a:t>
            </a:r>
          </a:p>
          <a:p>
            <a:pPr marL="678180" lvl="1" indent="-230188"/>
            <a:r>
              <a:rPr lang="en-GB" sz="1600" b="0" dirty="0">
                <a:sym typeface="Wingdings"/>
              </a:rPr>
              <a:t>I</a:t>
            </a:r>
            <a:r>
              <a:rPr lang="en-GB" sz="1600" b="0" baseline="-25000" dirty="0">
                <a:sym typeface="Wingdings"/>
              </a:rPr>
              <a:t>PSB </a:t>
            </a:r>
            <a:r>
              <a:rPr lang="en-GB" sz="1600" b="0" dirty="0">
                <a:sym typeface="Wingdings"/>
              </a:rPr>
              <a:t>= </a:t>
            </a:r>
            <a:r>
              <a:rPr lang="en-GB" sz="1400" b="0" dirty="0" smtClean="0"/>
              <a:t>14.4x10</a:t>
            </a:r>
            <a:r>
              <a:rPr lang="en-GB" sz="1400" b="0" baseline="30000" dirty="0" smtClean="0"/>
              <a:t>11 </a:t>
            </a:r>
            <a:r>
              <a:rPr lang="en-GB" sz="1600" b="0" dirty="0" smtClean="0">
                <a:sym typeface="Wingdings"/>
              </a:rPr>
              <a:t>ppb</a:t>
            </a:r>
            <a:endParaRPr lang="en-US" b="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32</a:t>
            </a:fld>
            <a:endParaRPr lang="en-US" dirty="0"/>
          </a:p>
        </p:txBody>
      </p:sp>
      <p:grpSp>
        <p:nvGrpSpPr>
          <p:cNvPr id="7" name="Group 6"/>
          <p:cNvGrpSpPr>
            <a:grpSpLocks noChangeAspect="1"/>
          </p:cNvGrpSpPr>
          <p:nvPr/>
        </p:nvGrpSpPr>
        <p:grpSpPr>
          <a:xfrm>
            <a:off x="3453458" y="1941573"/>
            <a:ext cx="5718442" cy="3682769"/>
            <a:chOff x="4009074" y="797846"/>
            <a:chExt cx="5114469" cy="3293803"/>
          </a:xfrm>
        </p:grpSpPr>
        <p:sp>
          <p:nvSpPr>
            <p:cNvPr id="8" name="TextBox 7"/>
            <p:cNvSpPr txBox="1"/>
            <p:nvPr/>
          </p:nvSpPr>
          <p:spPr>
            <a:xfrm>
              <a:off x="8374620" y="2428710"/>
              <a:ext cx="748923" cy="369332"/>
            </a:xfrm>
            <a:prstGeom prst="rect">
              <a:avLst/>
            </a:prstGeom>
            <a:noFill/>
          </p:spPr>
          <p:txBody>
            <a:bodyPr wrap="none" rtlCol="0">
              <a:spAutoFit/>
            </a:bodyPr>
            <a:lstStyle/>
            <a:p>
              <a:r>
                <a:rPr lang="en-US" dirty="0" smtClean="0">
                  <a:solidFill>
                    <a:srgbClr val="FF0000"/>
                  </a:solidFill>
                </a:rPr>
                <a:t>50 ns</a:t>
              </a:r>
              <a:endParaRPr lang="en-US" dirty="0">
                <a:solidFill>
                  <a:srgbClr val="FF0000"/>
                </a:solidFill>
              </a:endParaRPr>
            </a:p>
          </p:txBody>
        </p:sp>
        <p:sp>
          <p:nvSpPr>
            <p:cNvPr id="9" name="TextBox 8"/>
            <p:cNvSpPr txBox="1"/>
            <p:nvPr/>
          </p:nvSpPr>
          <p:spPr>
            <a:xfrm>
              <a:off x="4082214" y="3816379"/>
              <a:ext cx="4955264" cy="275270"/>
            </a:xfrm>
            <a:prstGeom prst="rect">
              <a:avLst/>
            </a:prstGeom>
            <a:solidFill>
              <a:schemeClr val="tx1">
                <a:lumMod val="60000"/>
                <a:lumOff val="40000"/>
              </a:schemeClr>
            </a:solidFill>
          </p:spPr>
          <p:txBody>
            <a:bodyPr wrap="square" rtlCol="0">
              <a:spAutoFit/>
            </a:bodyPr>
            <a:lstStyle/>
            <a:p>
              <a:pPr algn="ctr"/>
              <a:r>
                <a:rPr lang="en-US" sz="1400" dirty="0" smtClean="0">
                  <a:solidFill>
                    <a:schemeClr val="bg1"/>
                  </a:solidFill>
                </a:rPr>
                <a:t>25 ns: </a:t>
              </a:r>
              <a:r>
                <a:rPr lang="en-US" sz="1400" dirty="0" smtClean="0">
                  <a:solidFill>
                    <a:schemeClr val="bg1"/>
                  </a:solidFill>
                  <a:sym typeface="Wingdings"/>
                </a:rPr>
                <a:t>Each PSB bunch divided by: 12  6 x 3 x 2 x 2 = </a:t>
              </a:r>
              <a:r>
                <a:rPr lang="en-US" sz="1400" b="1" dirty="0" smtClean="0">
                  <a:solidFill>
                    <a:schemeClr val="bg1"/>
                  </a:solidFill>
                  <a:sym typeface="Wingdings"/>
                </a:rPr>
                <a:t>72</a:t>
              </a:r>
              <a:endParaRPr lang="en-US" sz="1400" b="1" dirty="0" smtClean="0">
                <a:solidFill>
                  <a:schemeClr val="bg1"/>
                </a:solidFill>
                <a:sym typeface="Wingdings"/>
              </a:endParaRPr>
            </a:p>
          </p:txBody>
        </p:sp>
        <p:cxnSp>
          <p:nvCxnSpPr>
            <p:cNvPr id="10" name="Straight Connector 9"/>
            <p:cNvCxnSpPr/>
            <p:nvPr/>
          </p:nvCxnSpPr>
          <p:spPr>
            <a:xfrm flipH="1" flipV="1">
              <a:off x="6070075" y="1677032"/>
              <a:ext cx="145559" cy="2"/>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85902" y="1680209"/>
              <a:ext cx="75884" cy="72090"/>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002898" y="1738394"/>
              <a:ext cx="212734" cy="355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139748" y="1677032"/>
              <a:ext cx="75884" cy="72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67131" y="1045620"/>
              <a:ext cx="867386"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72 bunches</a:t>
              </a:r>
              <a:endParaRPr lang="en-US" sz="1000" dirty="0">
                <a:solidFill>
                  <a:schemeClr val="accent1">
                    <a:lumMod val="10000"/>
                  </a:schemeClr>
                </a:solidFill>
              </a:endParaRPr>
            </a:p>
          </p:txBody>
        </p:sp>
        <p:sp>
          <p:nvSpPr>
            <p:cNvPr id="15" name="TextBox 14"/>
            <p:cNvSpPr txBox="1"/>
            <p:nvPr/>
          </p:nvSpPr>
          <p:spPr>
            <a:xfrm>
              <a:off x="7325188" y="871560"/>
              <a:ext cx="976079"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Eject 36 or</a:t>
              </a:r>
            </a:p>
          </p:txBody>
        </p:sp>
        <p:pic>
          <p:nvPicPr>
            <p:cNvPr id="16" name="Picture 2" descr="C:\Heiko\Presentations\2014-11_RFUpgradesHB2014\2012-01_LHCBeamSlides\LHC25cycle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6763" y="797846"/>
              <a:ext cx="4726741" cy="1216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302404" y="800342"/>
              <a:ext cx="1370887" cy="261610"/>
            </a:xfrm>
            <a:prstGeom prst="rect">
              <a:avLst/>
            </a:prstGeom>
            <a:noFill/>
          </p:spPr>
          <p:txBody>
            <a:bodyPr wrap="none" rtlCol="0">
              <a:spAutoFit/>
            </a:bodyPr>
            <a:lstStyle/>
            <a:p>
              <a:r>
                <a:rPr lang="en-US" sz="1100" dirty="0" smtClean="0">
                  <a:solidFill>
                    <a:schemeClr val="accent1">
                      <a:lumMod val="10000"/>
                    </a:schemeClr>
                  </a:solidFill>
                </a:rPr>
                <a:t>Inject </a:t>
              </a:r>
              <a:r>
                <a:rPr lang="en-US" sz="1100" smtClean="0">
                  <a:solidFill>
                    <a:schemeClr val="accent1">
                      <a:lumMod val="10000"/>
                    </a:schemeClr>
                  </a:solidFill>
                </a:rPr>
                <a:t>4+2 bunches</a:t>
              </a:r>
              <a:endParaRPr lang="en-US" sz="1100">
                <a:solidFill>
                  <a:schemeClr val="accent1">
                    <a:lumMod val="10000"/>
                  </a:schemeClr>
                </a:solidFill>
              </a:endParaRPr>
            </a:p>
          </p:txBody>
        </p:sp>
        <p:sp>
          <p:nvSpPr>
            <p:cNvPr id="18" name="TextBox 17"/>
            <p:cNvSpPr txBox="1"/>
            <p:nvPr/>
          </p:nvSpPr>
          <p:spPr>
            <a:xfrm>
              <a:off x="5502439" y="1083468"/>
              <a:ext cx="508473" cy="261610"/>
            </a:xfrm>
            <a:prstGeom prst="rect">
              <a:avLst/>
            </a:prstGeom>
            <a:noFill/>
          </p:spPr>
          <p:txBody>
            <a:bodyPr wrap="none" rtlCol="0">
              <a:spAutoFit/>
            </a:bodyPr>
            <a:lstStyle/>
            <a:p>
              <a:r>
                <a:rPr lang="en-US" sz="1100" dirty="0">
                  <a:solidFill>
                    <a:srgbClr val="FF0000"/>
                  </a:solidFill>
                </a:rPr>
                <a:t>h</a:t>
              </a:r>
              <a:r>
                <a:rPr lang="en-US" sz="1100" dirty="0" smtClean="0">
                  <a:solidFill>
                    <a:srgbClr val="FF0000"/>
                  </a:solidFill>
                </a:rPr>
                <a:t> = 7</a:t>
              </a:r>
              <a:endParaRPr lang="en-US" sz="1100" dirty="0">
                <a:solidFill>
                  <a:srgbClr val="FF0000"/>
                </a:solidFill>
              </a:endParaRPr>
            </a:p>
          </p:txBody>
        </p:sp>
        <p:sp>
          <p:nvSpPr>
            <p:cNvPr id="19" name="TextBox 18"/>
            <p:cNvSpPr txBox="1"/>
            <p:nvPr/>
          </p:nvSpPr>
          <p:spPr>
            <a:xfrm>
              <a:off x="6037749" y="1054163"/>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21</a:t>
              </a:r>
              <a:endParaRPr lang="en-US" sz="1100" i="1" dirty="0">
                <a:solidFill>
                  <a:srgbClr val="FF0000"/>
                </a:solidFill>
              </a:endParaRPr>
            </a:p>
          </p:txBody>
        </p:sp>
        <p:sp>
          <p:nvSpPr>
            <p:cNvPr id="20" name="TextBox 19"/>
            <p:cNvSpPr txBox="1"/>
            <p:nvPr/>
          </p:nvSpPr>
          <p:spPr>
            <a:xfrm rot="5400000">
              <a:off x="7523723" y="1271582"/>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84</a:t>
              </a:r>
              <a:endParaRPr lang="en-US" sz="1100" i="1" dirty="0">
                <a:solidFill>
                  <a:srgbClr val="FF0000"/>
                </a:solidFill>
              </a:endParaRPr>
            </a:p>
          </p:txBody>
        </p:sp>
        <p:sp>
          <p:nvSpPr>
            <p:cNvPr id="21" name="TextBox 20"/>
            <p:cNvSpPr txBox="1"/>
            <p:nvPr/>
          </p:nvSpPr>
          <p:spPr>
            <a:xfrm>
              <a:off x="7977543" y="811558"/>
              <a:ext cx="754837" cy="338554"/>
            </a:xfrm>
            <a:prstGeom prst="rect">
              <a:avLst/>
            </a:prstGeom>
            <a:noFill/>
          </p:spPr>
          <p:txBody>
            <a:bodyPr wrap="square" rtlCol="0">
              <a:spAutoFit/>
            </a:bodyPr>
            <a:lstStyle/>
            <a:p>
              <a:r>
                <a:rPr lang="en-US" sz="800" dirty="0" smtClean="0">
                  <a:solidFill>
                    <a:schemeClr val="accent1">
                      <a:lumMod val="10000"/>
                    </a:schemeClr>
                  </a:solidFill>
                </a:rPr>
                <a:t>Eject 36 or</a:t>
              </a:r>
            </a:p>
            <a:p>
              <a:r>
                <a:rPr lang="en-US" sz="800" dirty="0" smtClean="0">
                  <a:solidFill>
                    <a:schemeClr val="accent1">
                      <a:lumMod val="10000"/>
                    </a:schemeClr>
                  </a:solidFill>
                </a:rPr>
                <a:t>72 bunches</a:t>
              </a:r>
            </a:p>
          </p:txBody>
        </p:sp>
        <p:cxnSp>
          <p:nvCxnSpPr>
            <p:cNvPr id="22" name="Straight Arrow Connector 21"/>
            <p:cNvCxnSpPr>
              <a:endCxn id="37" idx="1"/>
            </p:cNvCxnSpPr>
            <p:nvPr/>
          </p:nvCxnSpPr>
          <p:spPr>
            <a:xfrm flipV="1">
              <a:off x="7731728" y="980835"/>
              <a:ext cx="245817" cy="89749"/>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 Box 21"/>
            <p:cNvSpPr txBox="1">
              <a:spLocks noChangeArrowheads="1"/>
            </p:cNvSpPr>
            <p:nvPr/>
          </p:nvSpPr>
          <p:spPr bwMode="auto">
            <a:xfrm>
              <a:off x="5744264" y="811100"/>
              <a:ext cx="1377110" cy="261610"/>
            </a:xfrm>
            <a:prstGeom prst="rect">
              <a:avLst/>
            </a:prstGeom>
            <a:noFill/>
            <a:ln w="9525">
              <a:noFill/>
              <a:miter lim="800000"/>
              <a:headEnd/>
              <a:tailEnd/>
            </a:ln>
          </p:spPr>
          <p:txBody>
            <a:bodyPr wrap="square">
              <a:spAutoFit/>
            </a:bodyPr>
            <a:lstStyle/>
            <a:p>
              <a:pPr algn="ctr"/>
              <a:r>
                <a:rPr lang="en-US" sz="1050" dirty="0">
                  <a:solidFill>
                    <a:schemeClr val="bg1">
                      <a:lumMod val="50000"/>
                    </a:schemeClr>
                  </a:solidFill>
                  <a:latin typeface="+mj-lt"/>
                </a:rPr>
                <a:t>Controlled blow-ups</a:t>
              </a:r>
            </a:p>
          </p:txBody>
        </p:sp>
        <p:sp>
          <p:nvSpPr>
            <p:cNvPr id="24" name="Text Box 19"/>
            <p:cNvSpPr txBox="1">
              <a:spLocks noChangeArrowheads="1"/>
            </p:cNvSpPr>
            <p:nvPr/>
          </p:nvSpPr>
          <p:spPr bwMode="auto">
            <a:xfrm>
              <a:off x="6527914" y="1022619"/>
              <a:ext cx="492369" cy="276999"/>
            </a:xfrm>
            <a:prstGeom prst="rect">
              <a:avLst/>
            </a:prstGeom>
            <a:noFill/>
            <a:ln w="9525">
              <a:noFill/>
              <a:miter lim="800000"/>
              <a:headEnd/>
              <a:tailEnd/>
            </a:ln>
          </p:spPr>
          <p:txBody>
            <a:bodyPr>
              <a:spAutoFit/>
            </a:bodyPr>
            <a:lstStyle/>
            <a:p>
              <a:pPr algn="ctr"/>
              <a:r>
                <a:rPr lang="en-US" sz="1200" b="1" dirty="0" err="1">
                  <a:latin typeface="Symbol" pitchFamily="18" charset="2"/>
                </a:rPr>
                <a:t>g</a:t>
              </a:r>
              <a:r>
                <a:rPr lang="en-US" sz="1200" b="1" baseline="-25000" dirty="0" err="1">
                  <a:latin typeface="Constantia" pitchFamily="18" charset="0"/>
                </a:rPr>
                <a:t>tr</a:t>
              </a:r>
              <a:endParaRPr lang="en-US" sz="1200" b="1" baseline="-25000" dirty="0">
                <a:latin typeface="Constantia" pitchFamily="18" charset="0"/>
              </a:endParaRPr>
            </a:p>
          </p:txBody>
        </p:sp>
        <p:cxnSp>
          <p:nvCxnSpPr>
            <p:cNvPr id="25" name="Straight Arrow Connector 24"/>
            <p:cNvCxnSpPr/>
            <p:nvPr/>
          </p:nvCxnSpPr>
          <p:spPr>
            <a:xfrm>
              <a:off x="6774101" y="1321134"/>
              <a:ext cx="0" cy="205200"/>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 Box 6"/>
            <p:cNvSpPr txBox="1">
              <a:spLocks noChangeArrowheads="1"/>
            </p:cNvSpPr>
            <p:nvPr/>
          </p:nvSpPr>
          <p:spPr bwMode="auto">
            <a:xfrm>
              <a:off x="4038342" y="1911839"/>
              <a:ext cx="2065895" cy="246221"/>
            </a:xfrm>
            <a:prstGeom prst="rect">
              <a:avLst/>
            </a:prstGeom>
            <a:solidFill>
              <a:schemeClr val="bg1"/>
            </a:solidFill>
            <a:ln w="9525">
              <a:noFill/>
              <a:miter lim="800000"/>
              <a:headEnd/>
              <a:tailEnd/>
            </a:ln>
          </p:spPr>
          <p:txBody>
            <a:bodyPr wrap="square">
              <a:spAutoFit/>
            </a:bodyPr>
            <a:lstStyle/>
            <a:p>
              <a:r>
                <a:rPr lang="en-US" sz="1000" b="1" dirty="0">
                  <a:solidFill>
                    <a:schemeClr val="accent1">
                      <a:lumMod val="10000"/>
                    </a:schemeClr>
                  </a:solidFill>
                  <a:latin typeface="+mj-lt"/>
                </a:rPr>
                <a:t>Triple splitting at </a:t>
              </a:r>
              <a:r>
                <a:rPr lang="en-US" sz="1000" b="1" dirty="0" err="1">
                  <a:solidFill>
                    <a:schemeClr val="accent1">
                      <a:lumMod val="10000"/>
                    </a:schemeClr>
                  </a:solidFill>
                  <a:latin typeface="+mj-lt"/>
                </a:rPr>
                <a:t>E</a:t>
              </a:r>
              <a:r>
                <a:rPr lang="en-US" sz="1000" b="1" baseline="-25000" dirty="0" err="1">
                  <a:solidFill>
                    <a:schemeClr val="accent1">
                      <a:lumMod val="10000"/>
                    </a:schemeClr>
                  </a:solidFill>
                  <a:latin typeface="+mj-lt"/>
                </a:rPr>
                <a:t>kin</a:t>
              </a:r>
              <a:r>
                <a:rPr lang="en-US" sz="1000" b="1" dirty="0">
                  <a:solidFill>
                    <a:schemeClr val="accent1">
                      <a:lumMod val="10000"/>
                    </a:schemeClr>
                  </a:solidFill>
                  <a:latin typeface="+mj-lt"/>
                </a:rPr>
                <a:t> = 2.5 </a:t>
              </a:r>
              <a:r>
                <a:rPr lang="en-US" sz="1000" b="1" dirty="0" err="1">
                  <a:solidFill>
                    <a:schemeClr val="accent1">
                      <a:lumMod val="10000"/>
                    </a:schemeClr>
                  </a:solidFill>
                  <a:latin typeface="+mj-lt"/>
                </a:rPr>
                <a:t>GeV</a:t>
              </a:r>
              <a:endParaRPr lang="en-US" sz="1000" b="1" dirty="0">
                <a:solidFill>
                  <a:schemeClr val="accent1">
                    <a:lumMod val="10000"/>
                  </a:schemeClr>
                </a:solidFill>
                <a:latin typeface="+mj-lt"/>
              </a:endParaRPr>
            </a:p>
          </p:txBody>
        </p:sp>
        <p:sp>
          <p:nvSpPr>
            <p:cNvPr id="27" name="Text Box 7"/>
            <p:cNvSpPr txBox="1">
              <a:spLocks noChangeArrowheads="1"/>
            </p:cNvSpPr>
            <p:nvPr/>
          </p:nvSpPr>
          <p:spPr bwMode="auto">
            <a:xfrm>
              <a:off x="6215630" y="1918847"/>
              <a:ext cx="2408995" cy="246221"/>
            </a:xfrm>
            <a:prstGeom prst="rect">
              <a:avLst/>
            </a:prstGeom>
            <a:solidFill>
              <a:schemeClr val="bg1"/>
            </a:solidFill>
            <a:ln w="9525">
              <a:noFill/>
              <a:miter lim="800000"/>
              <a:headEnd/>
              <a:tailEnd/>
            </a:ln>
          </p:spPr>
          <p:txBody>
            <a:bodyPr wrap="square">
              <a:spAutoFit/>
            </a:bodyPr>
            <a:lstStyle/>
            <a:p>
              <a:pPr algn="ctr"/>
              <a:r>
                <a:rPr lang="en-US" sz="1000" b="1" dirty="0">
                  <a:solidFill>
                    <a:schemeClr val="accent1">
                      <a:lumMod val="10000"/>
                    </a:schemeClr>
                  </a:solidFill>
                  <a:latin typeface="+mj-lt"/>
                </a:rPr>
                <a:t>Split in four at flat top energy</a:t>
              </a:r>
            </a:p>
          </p:txBody>
        </p:sp>
        <p:sp>
          <p:nvSpPr>
            <p:cNvPr id="28" name="TextBox 27"/>
            <p:cNvSpPr txBox="1"/>
            <p:nvPr/>
          </p:nvSpPr>
          <p:spPr>
            <a:xfrm>
              <a:off x="8374620" y="1990729"/>
              <a:ext cx="74892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sp>
          <p:nvSpPr>
            <p:cNvPr id="29" name="AutoShape 31"/>
            <p:cNvSpPr>
              <a:spLocks noChangeArrowheads="1"/>
            </p:cNvSpPr>
            <p:nvPr/>
          </p:nvSpPr>
          <p:spPr bwMode="auto">
            <a:xfrm rot="1998724">
              <a:off x="6116846" y="1682875"/>
              <a:ext cx="281354" cy="543990"/>
            </a:xfrm>
            <a:prstGeom prst="upArrow">
              <a:avLst>
                <a:gd name="adj1" fmla="val 5000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0" name="AutoShape 31"/>
            <p:cNvSpPr>
              <a:spLocks noChangeArrowheads="1"/>
            </p:cNvSpPr>
            <p:nvPr/>
          </p:nvSpPr>
          <p:spPr bwMode="auto">
            <a:xfrm>
              <a:off x="7445617" y="1406005"/>
              <a:ext cx="281354" cy="543990"/>
            </a:xfrm>
            <a:prstGeom prst="upArrow">
              <a:avLst>
                <a:gd name="adj1" fmla="val 5000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pic>
          <p:nvPicPr>
            <p:cNvPr id="31" name="Picture 3" descr="C:\Heiko\Presentations\2014-11_RFUpgradesHB2014\2012-01_LHCBeamSlides\LHC25\inj2all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405" y="2173712"/>
              <a:ext cx="1597502" cy="1537596"/>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9"/>
            <p:cNvSpPr txBox="1">
              <a:spLocks noChangeArrowheads="1"/>
            </p:cNvSpPr>
            <p:nvPr/>
          </p:nvSpPr>
          <p:spPr bwMode="auto">
            <a:xfrm rot="16200000">
              <a:off x="5340641" y="2532004"/>
              <a:ext cx="1217251" cy="261610"/>
            </a:xfrm>
            <a:prstGeom prst="rect">
              <a:avLst/>
            </a:prstGeom>
            <a:noFill/>
            <a:ln w="9525">
              <a:noFill/>
              <a:miter lim="800000"/>
              <a:headEnd/>
              <a:tailEnd/>
            </a:ln>
          </p:spPr>
          <p:txBody>
            <a:bodyPr wrap="square">
              <a:spAutoFit/>
            </a:bodyPr>
            <a:lstStyle/>
            <a:p>
              <a:r>
                <a:rPr lang="en-US" sz="1100" b="1" i="1" dirty="0" err="1">
                  <a:solidFill>
                    <a:schemeClr val="accent1">
                      <a:lumMod val="10000"/>
                    </a:schemeClr>
                  </a:solidFill>
                  <a:latin typeface="+mj-lt"/>
                </a:rPr>
                <a:t>E</a:t>
              </a:r>
              <a:r>
                <a:rPr lang="en-US" sz="1100" b="1" baseline="-25000" dirty="0" err="1">
                  <a:solidFill>
                    <a:schemeClr val="accent1">
                      <a:lumMod val="10000"/>
                    </a:schemeClr>
                  </a:solidFill>
                  <a:latin typeface="+mj-lt"/>
                </a:rPr>
                <a:t>kin</a:t>
              </a:r>
              <a:r>
                <a:rPr lang="en-US" sz="1100" b="1" dirty="0">
                  <a:solidFill>
                    <a:schemeClr val="accent1">
                      <a:lumMod val="10000"/>
                    </a:schemeClr>
                  </a:solidFill>
                  <a:latin typeface="+mj-lt"/>
                </a:rPr>
                <a:t> = 2.5 </a:t>
              </a:r>
              <a:r>
                <a:rPr lang="en-US" sz="1100" b="1" dirty="0" err="1">
                  <a:solidFill>
                    <a:schemeClr val="accent1">
                      <a:lumMod val="10000"/>
                    </a:schemeClr>
                  </a:solidFill>
                  <a:latin typeface="+mj-lt"/>
                </a:rPr>
                <a:t>GeV</a:t>
              </a:r>
              <a:endParaRPr lang="en-US" sz="1100" b="1" dirty="0">
                <a:solidFill>
                  <a:schemeClr val="accent1">
                    <a:lumMod val="10000"/>
                  </a:schemeClr>
                </a:solidFill>
                <a:latin typeface="+mj-lt"/>
              </a:endParaRPr>
            </a:p>
          </p:txBody>
        </p:sp>
        <p:sp>
          <p:nvSpPr>
            <p:cNvPr id="33" name="AutoShape 10"/>
            <p:cNvSpPr>
              <a:spLocks noChangeArrowheads="1"/>
            </p:cNvSpPr>
            <p:nvPr/>
          </p:nvSpPr>
          <p:spPr bwMode="auto">
            <a:xfrm rot="5400000">
              <a:off x="4101739" y="3301348"/>
              <a:ext cx="259123" cy="29386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4" name="Text Box 11"/>
            <p:cNvSpPr txBox="1">
              <a:spLocks noChangeArrowheads="1"/>
            </p:cNvSpPr>
            <p:nvPr/>
          </p:nvSpPr>
          <p:spPr bwMode="auto">
            <a:xfrm rot="16200000">
              <a:off x="3652245" y="2710760"/>
              <a:ext cx="975268" cy="261610"/>
            </a:xfrm>
            <a:prstGeom prst="rect">
              <a:avLst/>
            </a:prstGeom>
            <a:noFill/>
            <a:ln w="9525">
              <a:noFill/>
              <a:miter lim="800000"/>
              <a:headEnd/>
              <a:tailEnd/>
            </a:ln>
          </p:spPr>
          <p:txBody>
            <a:bodyPr wrap="square">
              <a:spAutoFit/>
            </a:bodyPr>
            <a:lstStyle/>
            <a:p>
              <a:pPr algn="l"/>
              <a:r>
                <a:rPr lang="en-US" sz="1050" b="1" dirty="0">
                  <a:solidFill>
                    <a:schemeClr val="accent1">
                      <a:lumMod val="10000"/>
                    </a:schemeClr>
                  </a:solidFill>
                  <a:latin typeface="+mj-lt"/>
                </a:rPr>
                <a:t>2</a:t>
              </a:r>
              <a:r>
                <a:rPr lang="en-US" sz="1050" b="1" baseline="30000" dirty="0">
                  <a:solidFill>
                    <a:schemeClr val="accent1">
                      <a:lumMod val="10000"/>
                    </a:schemeClr>
                  </a:solidFill>
                  <a:latin typeface="+mj-lt"/>
                </a:rPr>
                <a:t>nd</a:t>
              </a:r>
              <a:r>
                <a:rPr lang="en-US" sz="1050" b="1" dirty="0">
                  <a:solidFill>
                    <a:schemeClr val="accent1">
                      <a:lumMod val="10000"/>
                    </a:schemeClr>
                  </a:solidFill>
                  <a:latin typeface="+mj-lt"/>
                </a:rPr>
                <a:t> </a:t>
              </a:r>
              <a:r>
                <a:rPr lang="en-US" sz="1100" b="1" dirty="0">
                  <a:solidFill>
                    <a:schemeClr val="accent1">
                      <a:lumMod val="10000"/>
                    </a:schemeClr>
                  </a:solidFill>
                  <a:latin typeface="+mj-lt"/>
                </a:rPr>
                <a:t>injection</a:t>
              </a:r>
              <a:endParaRPr lang="en-US" sz="1050" b="1" dirty="0">
                <a:solidFill>
                  <a:schemeClr val="accent1">
                    <a:lumMod val="10000"/>
                  </a:schemeClr>
                </a:solidFill>
                <a:latin typeface="+mj-lt"/>
              </a:endParaRPr>
            </a:p>
          </p:txBody>
        </p:sp>
        <p:pic>
          <p:nvPicPr>
            <p:cNvPr id="35" name="Picture 5" descr="C:\Heiko\Presentations\2014-11_RFUpgradesHB2014\2012-01_LHCBeamSlides\LHC25\foursplitb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8719" y="2168449"/>
              <a:ext cx="1579226" cy="1553564"/>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p:cNvCxnSpPr/>
            <p:nvPr/>
          </p:nvCxnSpPr>
          <p:spPr>
            <a:xfrm flipV="1">
              <a:off x="6729193" y="2633910"/>
              <a:ext cx="1691674" cy="344"/>
            </a:xfrm>
            <a:prstGeom prst="line">
              <a:avLst/>
            </a:prstGeom>
            <a:ln>
              <a:solidFill>
                <a:srgbClr val="FF0000"/>
              </a:solidFill>
              <a:headEnd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739313" y="2196415"/>
              <a:ext cx="1691674" cy="344"/>
            </a:xfrm>
            <a:prstGeom prst="line">
              <a:avLst/>
            </a:prstGeom>
            <a:ln>
              <a:solidFill>
                <a:srgbClr val="FF0000"/>
              </a:solidFill>
              <a:headEnd w="lg" len="lg"/>
              <a:tailEnd type="stealth" w="lg" len="lg"/>
            </a:ln>
          </p:spPr>
          <p:style>
            <a:lnRef idx="2">
              <a:schemeClr val="accent1"/>
            </a:lnRef>
            <a:fillRef idx="0">
              <a:schemeClr val="accent1"/>
            </a:fillRef>
            <a:effectRef idx="1">
              <a:schemeClr val="accent1"/>
            </a:effectRef>
            <a:fontRef idx="minor">
              <a:schemeClr val="tx1"/>
            </a:fontRef>
          </p:style>
        </p:cxnSp>
        <p:sp>
          <p:nvSpPr>
            <p:cNvPr id="38" name="Text Box 8"/>
            <p:cNvSpPr txBox="1">
              <a:spLocks noChangeArrowheads="1"/>
            </p:cNvSpPr>
            <p:nvPr/>
          </p:nvSpPr>
          <p:spPr bwMode="auto">
            <a:xfrm rot="16200000">
              <a:off x="7857911" y="3047652"/>
              <a:ext cx="817500"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26 </a:t>
              </a:r>
              <a:r>
                <a:rPr lang="en-US" sz="1100" b="1" dirty="0" err="1">
                  <a:solidFill>
                    <a:schemeClr val="accent1">
                      <a:lumMod val="10000"/>
                    </a:schemeClr>
                  </a:solidFill>
                  <a:latin typeface="+mj-lt"/>
                </a:rPr>
                <a:t>GeV</a:t>
              </a:r>
              <a:r>
                <a:rPr lang="en-US" sz="1100" b="1" dirty="0">
                  <a:solidFill>
                    <a:schemeClr val="accent1">
                      <a:lumMod val="10000"/>
                    </a:schemeClr>
                  </a:solidFill>
                  <a:latin typeface="+mj-lt"/>
                </a:rPr>
                <a:t>/c</a:t>
              </a:r>
            </a:p>
          </p:txBody>
        </p:sp>
      </p:grpSp>
      <p:sp>
        <p:nvSpPr>
          <p:cNvPr id="39" name="Oval 38"/>
          <p:cNvSpPr/>
          <p:nvPr/>
        </p:nvSpPr>
        <p:spPr>
          <a:xfrm>
            <a:off x="624967" y="5541977"/>
            <a:ext cx="1993187" cy="343254"/>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701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889965" y="2486102"/>
            <a:ext cx="5102703" cy="2928035"/>
          </a:xfrm>
          <a:prstGeom prst="rect">
            <a:avLst/>
          </a:prstGeom>
        </p:spPr>
      </p:pic>
      <p:sp>
        <p:nvSpPr>
          <p:cNvPr id="2" name="Title 1"/>
          <p:cNvSpPr>
            <a:spLocks noGrp="1"/>
          </p:cNvSpPr>
          <p:nvPr>
            <p:ph type="title"/>
          </p:nvPr>
        </p:nvSpPr>
        <p:spPr/>
        <p:txBody>
          <a:bodyPr>
            <a:normAutofit fontScale="90000"/>
          </a:bodyPr>
          <a:lstStyle/>
          <a:p>
            <a:r>
              <a:rPr lang="en-US" dirty="0" smtClean="0">
                <a:latin typeface="+mn-lt"/>
              </a:rPr>
              <a:t>PS Booster Multi-turn Injection</a:t>
            </a:r>
            <a:endParaRPr lang="en-US" dirty="0">
              <a:latin typeface="+mn-lt"/>
            </a:endParaRPr>
          </a:p>
        </p:txBody>
      </p:sp>
      <p:sp>
        <p:nvSpPr>
          <p:cNvPr id="3" name="Content Placeholder 2"/>
          <p:cNvSpPr>
            <a:spLocks noGrp="1"/>
          </p:cNvSpPr>
          <p:nvPr>
            <p:ph idx="1"/>
          </p:nvPr>
        </p:nvSpPr>
        <p:spPr>
          <a:xfrm>
            <a:off x="457200" y="1270742"/>
            <a:ext cx="8226854" cy="1368233"/>
          </a:xfrm>
        </p:spPr>
        <p:txBody>
          <a:bodyPr>
            <a:noAutofit/>
          </a:bodyPr>
          <a:lstStyle/>
          <a:p>
            <a:pPr marL="355600" indent="-319088">
              <a:lnSpc>
                <a:spcPct val="120000"/>
              </a:lnSpc>
            </a:pPr>
            <a:r>
              <a:rPr lang="en-US" sz="2000" b="0" dirty="0" smtClean="0">
                <a:latin typeface="+mn-lt"/>
              </a:rPr>
              <a:t>The PSB performs a multi-turn injection, accumulating the LINAC beam in the PSB horizontal phase space</a:t>
            </a:r>
          </a:p>
          <a:p>
            <a:pPr marL="711200" lvl="1" indent="-355600">
              <a:lnSpc>
                <a:spcPct val="120000"/>
              </a:lnSpc>
            </a:pPr>
            <a:r>
              <a:rPr lang="en-US" sz="1600" b="0" dirty="0" smtClean="0">
                <a:latin typeface="+mn-lt"/>
              </a:rPr>
              <a:t>Increasing intensity also increases transverse beam size, hence more or less constant density</a:t>
            </a:r>
            <a:endParaRPr lang="en-US" sz="1600" b="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33</a:t>
            </a:fld>
            <a:endParaRPr lang="en-US" dirty="0"/>
          </a:p>
        </p:txBody>
      </p:sp>
      <p:sp>
        <p:nvSpPr>
          <p:cNvPr id="11" name="TextBox 10"/>
          <p:cNvSpPr txBox="1"/>
          <p:nvPr/>
        </p:nvSpPr>
        <p:spPr>
          <a:xfrm>
            <a:off x="457200" y="5442933"/>
            <a:ext cx="8375904" cy="646331"/>
          </a:xfrm>
          <a:prstGeom prst="rect">
            <a:avLst/>
          </a:prstGeom>
          <a:noFill/>
        </p:spPr>
        <p:txBody>
          <a:bodyPr wrap="square" rtlCol="0">
            <a:spAutoFit/>
          </a:bodyPr>
          <a:lstStyle/>
          <a:p>
            <a:pPr marL="355600" indent="-355600">
              <a:buFont typeface="Arial" charset="0"/>
              <a:buChar char="•"/>
            </a:pPr>
            <a:r>
              <a:rPr lang="en-US" dirty="0" smtClean="0"/>
              <a:t>PSB bunch intensity to be divided by 12 for standard 25 ns beam to reach bunch intensity of 1.1x10</a:t>
            </a:r>
            <a:r>
              <a:rPr lang="en-US" baseline="30000" dirty="0" smtClean="0"/>
              <a:t>11</a:t>
            </a:r>
            <a:r>
              <a:rPr lang="en-US" dirty="0" smtClean="0"/>
              <a:t> protons</a:t>
            </a:r>
            <a:endParaRPr lang="en-US" dirty="0"/>
          </a:p>
        </p:txBody>
      </p:sp>
      <p:grpSp>
        <p:nvGrpSpPr>
          <p:cNvPr id="13" name="Group 12"/>
          <p:cNvGrpSpPr/>
          <p:nvPr/>
        </p:nvGrpSpPr>
        <p:grpSpPr>
          <a:xfrm>
            <a:off x="265320" y="2910436"/>
            <a:ext cx="3171165" cy="2250819"/>
            <a:chOff x="1676398" y="1635125"/>
            <a:chExt cx="5268915" cy="4086413"/>
          </a:xfrm>
        </p:grpSpPr>
        <p:pic>
          <p:nvPicPr>
            <p:cNvPr id="14"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163" y="1635125"/>
              <a:ext cx="4756150" cy="357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a:spLocks noChangeArrowheads="1"/>
            </p:cNvSpPr>
            <p:nvPr/>
          </p:nvSpPr>
          <p:spPr bwMode="auto">
            <a:xfrm>
              <a:off x="5241925" y="2955925"/>
              <a:ext cx="336550"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2"/>
                  </a:solidFill>
                  <a:latin typeface="Times New Roman" charset="0"/>
                </a:rPr>
                <a:t>1</a:t>
              </a:r>
            </a:p>
          </p:txBody>
        </p:sp>
        <p:sp>
          <p:nvSpPr>
            <p:cNvPr id="16" name="Rectangle 15"/>
            <p:cNvSpPr>
              <a:spLocks noChangeArrowheads="1"/>
            </p:cNvSpPr>
            <p:nvPr/>
          </p:nvSpPr>
          <p:spPr bwMode="auto">
            <a:xfrm>
              <a:off x="5546726" y="3489326"/>
              <a:ext cx="336550"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2"/>
                  </a:solidFill>
                  <a:latin typeface="Times New Roman" charset="0"/>
                </a:rPr>
                <a:t>2</a:t>
              </a:r>
            </a:p>
          </p:txBody>
        </p:sp>
        <p:sp>
          <p:nvSpPr>
            <p:cNvPr id="17" name="Rectangle 16"/>
            <p:cNvSpPr>
              <a:spLocks noChangeArrowheads="1"/>
            </p:cNvSpPr>
            <p:nvPr/>
          </p:nvSpPr>
          <p:spPr bwMode="auto">
            <a:xfrm>
              <a:off x="6080124" y="3184525"/>
              <a:ext cx="336550"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solidFill>
                    <a:schemeClr val="bg2"/>
                  </a:solidFill>
                  <a:latin typeface="Times New Roman" charset="0"/>
                </a:rPr>
                <a:t>3</a:t>
              </a:r>
            </a:p>
          </p:txBody>
        </p:sp>
        <p:cxnSp>
          <p:nvCxnSpPr>
            <p:cNvPr id="18" name="Straight Arrow Connector 9"/>
            <p:cNvCxnSpPr>
              <a:cxnSpLocks noChangeShapeType="1"/>
            </p:cNvCxnSpPr>
            <p:nvPr/>
          </p:nvCxnSpPr>
          <p:spPr bwMode="auto">
            <a:xfrm>
              <a:off x="6318237" y="5333602"/>
              <a:ext cx="533399" cy="1588"/>
            </a:xfrm>
            <a:prstGeom prst="straightConnector1">
              <a:avLst/>
            </a:prstGeom>
            <a:noFill/>
            <a:ln w="12700">
              <a:solidFill>
                <a:schemeClr val="tx1"/>
              </a:solidFill>
              <a:round/>
              <a:headEnd type="none" w="sm" len="sm"/>
              <a:tailEnd type="stealth" w="lg" len="lg"/>
            </a:ln>
            <a:extLst>
              <a:ext uri="{909E8E84-426E-40dd-AFC4-6F175D3DCCD1}">
                <a14:hiddenFill xmlns:a14="http://schemas.microsoft.com/office/drawing/2010/main" xmlns="">
                  <a:noFill/>
                </a14:hiddenFill>
              </a:ext>
            </a:extLst>
          </p:spPr>
        </p:cxnSp>
        <p:sp>
          <p:nvSpPr>
            <p:cNvPr id="19" name="TextBox 10"/>
            <p:cNvSpPr txBox="1">
              <a:spLocks noChangeArrowheads="1"/>
            </p:cNvSpPr>
            <p:nvPr/>
          </p:nvSpPr>
          <p:spPr bwMode="auto">
            <a:xfrm>
              <a:off x="5791198" y="5106886"/>
              <a:ext cx="457200" cy="614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GB" sz="1600" dirty="0">
                  <a:latin typeface="+mj-lt"/>
                </a:rPr>
                <a:t>x</a:t>
              </a:r>
            </a:p>
          </p:txBody>
        </p:sp>
        <p:cxnSp>
          <p:nvCxnSpPr>
            <p:cNvPr id="20" name="Straight Arrow Connector 11"/>
            <p:cNvCxnSpPr>
              <a:cxnSpLocks noChangeShapeType="1"/>
            </p:cNvCxnSpPr>
            <p:nvPr/>
          </p:nvCxnSpPr>
          <p:spPr bwMode="auto">
            <a:xfrm rot="5400000" flipH="1" flipV="1">
              <a:off x="2051831" y="2051845"/>
              <a:ext cx="380999" cy="1588"/>
            </a:xfrm>
            <a:prstGeom prst="straightConnector1">
              <a:avLst/>
            </a:prstGeom>
            <a:noFill/>
            <a:ln w="12700">
              <a:solidFill>
                <a:schemeClr val="tx1"/>
              </a:solidFill>
              <a:round/>
              <a:headEnd type="none" w="sm" len="sm"/>
              <a:tailEnd type="stealth" w="lg" len="lg"/>
            </a:ln>
            <a:extLst>
              <a:ext uri="{909E8E84-426E-40dd-AFC4-6F175D3DCCD1}">
                <a14:hiddenFill xmlns:a14="http://schemas.microsoft.com/office/drawing/2010/main" xmlns="">
                  <a:noFill/>
                </a14:hiddenFill>
              </a:ext>
            </a:extLst>
          </p:spPr>
        </p:cxnSp>
        <p:sp>
          <p:nvSpPr>
            <p:cNvPr id="21" name="TextBox 12"/>
            <p:cNvSpPr txBox="1">
              <a:spLocks noChangeArrowheads="1"/>
            </p:cNvSpPr>
            <p:nvPr/>
          </p:nvSpPr>
          <p:spPr bwMode="auto">
            <a:xfrm>
              <a:off x="1676398" y="1905001"/>
              <a:ext cx="565135" cy="614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GB" sz="1600" dirty="0">
                  <a:latin typeface="+mj-lt"/>
                </a:rPr>
                <a:t>x’</a:t>
              </a:r>
            </a:p>
          </p:txBody>
        </p:sp>
      </p:grpSp>
    </p:spTree>
    <p:extLst>
      <p:ext uri="{BB962C8B-B14F-4D97-AF65-F5344CB8AC3E}">
        <p14:creationId xmlns:p14="http://schemas.microsoft.com/office/powerpoint/2010/main" val="1484920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BCMS 25 ns Beam</a:t>
            </a:r>
            <a:endParaRPr lang="en-US" dirty="0">
              <a:latin typeface="+mn-lt"/>
            </a:endParaRPr>
          </a:p>
        </p:txBody>
      </p:sp>
      <p:sp>
        <p:nvSpPr>
          <p:cNvPr id="3" name="Content Placeholder 2"/>
          <p:cNvSpPr>
            <a:spLocks noGrp="1"/>
          </p:cNvSpPr>
          <p:nvPr>
            <p:ph idx="1"/>
          </p:nvPr>
        </p:nvSpPr>
        <p:spPr>
          <a:xfrm>
            <a:off x="457200" y="1216515"/>
            <a:ext cx="8577956" cy="584581"/>
          </a:xfrm>
        </p:spPr>
        <p:txBody>
          <a:bodyPr>
            <a:noAutofit/>
          </a:bodyPr>
          <a:lstStyle/>
          <a:p>
            <a:pPr marL="273050" indent="-265113"/>
            <a:r>
              <a:rPr lang="en-US" sz="2800" dirty="0">
                <a:latin typeface="+mn-lt"/>
              </a:rPr>
              <a:t>BCMS</a:t>
            </a:r>
            <a:r>
              <a:rPr lang="en-US" sz="2800" b="0" dirty="0">
                <a:latin typeface="+mn-lt"/>
              </a:rPr>
              <a:t> = </a:t>
            </a:r>
            <a:r>
              <a:rPr lang="en-US" sz="2800" dirty="0">
                <a:latin typeface="+mn-lt"/>
              </a:rPr>
              <a:t>B</a:t>
            </a:r>
            <a:r>
              <a:rPr lang="en-US" sz="2800" b="0" dirty="0">
                <a:latin typeface="+mn-lt"/>
              </a:rPr>
              <a:t>atch </a:t>
            </a:r>
            <a:r>
              <a:rPr lang="en-US" sz="2800" dirty="0">
                <a:latin typeface="+mn-lt"/>
              </a:rPr>
              <a:t>C</a:t>
            </a:r>
            <a:r>
              <a:rPr lang="en-US" sz="2800" b="0" dirty="0">
                <a:latin typeface="+mn-lt"/>
              </a:rPr>
              <a:t>ompression, </a:t>
            </a:r>
            <a:r>
              <a:rPr lang="en-US" sz="2800" dirty="0">
                <a:latin typeface="+mn-lt"/>
              </a:rPr>
              <a:t>M</a:t>
            </a:r>
            <a:r>
              <a:rPr lang="en-US" sz="2800" b="0" dirty="0">
                <a:latin typeface="+mn-lt"/>
              </a:rPr>
              <a:t>erging &amp; </a:t>
            </a:r>
            <a:r>
              <a:rPr lang="en-US" sz="2800" dirty="0" smtClean="0">
                <a:latin typeface="+mn-lt"/>
              </a:rPr>
              <a:t>S</a:t>
            </a:r>
            <a:r>
              <a:rPr lang="en-US" sz="2800" b="0" dirty="0" smtClean="0">
                <a:latin typeface="+mn-lt"/>
              </a:rPr>
              <a:t>plitting</a:t>
            </a:r>
            <a:endParaRPr lang="en-US" sz="2800" b="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34</a:t>
            </a:fld>
            <a:endParaRPr lang="en-US" dirty="0"/>
          </a:p>
        </p:txBody>
      </p:sp>
      <p:grpSp>
        <p:nvGrpSpPr>
          <p:cNvPr id="7" name="Group 6"/>
          <p:cNvGrpSpPr>
            <a:grpSpLocks noChangeAspect="1"/>
          </p:cNvGrpSpPr>
          <p:nvPr/>
        </p:nvGrpSpPr>
        <p:grpSpPr>
          <a:xfrm>
            <a:off x="3584449" y="2048252"/>
            <a:ext cx="5651836" cy="3744842"/>
            <a:chOff x="3991090" y="808604"/>
            <a:chExt cx="5121697" cy="3288832"/>
          </a:xfrm>
        </p:grpSpPr>
        <p:pic>
          <p:nvPicPr>
            <p:cNvPr id="8" name="Picture 7" descr="C:\Heiko\Presentations\2013-10_InjectorChainExoticOptionsRLIUP\TomoscopeImages\PS\inj2all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752" y="2205309"/>
              <a:ext cx="1645713" cy="158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37964" y="2835405"/>
              <a:ext cx="892885" cy="369332"/>
            </a:xfrm>
            <a:prstGeom prst="rect">
              <a:avLst/>
            </a:prstGeom>
            <a:solidFill>
              <a:srgbClr val="FFFF00"/>
            </a:solidFill>
          </p:spPr>
          <p:txBody>
            <a:bodyPr wrap="square" rtlCol="0">
              <a:spAutoFit/>
            </a:bodyPr>
            <a:lstStyle/>
            <a:p>
              <a:pPr algn="ctr"/>
              <a:r>
                <a:rPr lang="en-US" smtClean="0">
                  <a:solidFill>
                    <a:srgbClr val="FF0000"/>
                  </a:solidFill>
                </a:rPr>
                <a:t>BCMS</a:t>
              </a:r>
              <a:endParaRPr lang="en-US">
                <a:solidFill>
                  <a:srgbClr val="FF0000"/>
                </a:solidFill>
              </a:endParaRPr>
            </a:p>
          </p:txBody>
        </p:sp>
        <p:sp>
          <p:nvSpPr>
            <p:cNvPr id="10" name="TextBox 9"/>
            <p:cNvSpPr txBox="1"/>
            <p:nvPr/>
          </p:nvSpPr>
          <p:spPr>
            <a:xfrm>
              <a:off x="8363864" y="2439468"/>
              <a:ext cx="748923" cy="369332"/>
            </a:xfrm>
            <a:prstGeom prst="rect">
              <a:avLst/>
            </a:prstGeom>
            <a:noFill/>
          </p:spPr>
          <p:txBody>
            <a:bodyPr wrap="none" rtlCol="0">
              <a:spAutoFit/>
            </a:bodyPr>
            <a:lstStyle/>
            <a:p>
              <a:r>
                <a:rPr lang="en-US" dirty="0" smtClean="0">
                  <a:solidFill>
                    <a:srgbClr val="FF0000"/>
                  </a:solidFill>
                </a:rPr>
                <a:t>50 ns</a:t>
              </a:r>
              <a:endParaRPr lang="en-US" dirty="0">
                <a:solidFill>
                  <a:srgbClr val="FF0000"/>
                </a:solidFill>
              </a:endParaRPr>
            </a:p>
          </p:txBody>
        </p:sp>
        <p:sp>
          <p:nvSpPr>
            <p:cNvPr id="11" name="TextBox 10"/>
            <p:cNvSpPr txBox="1"/>
            <p:nvPr/>
          </p:nvSpPr>
          <p:spPr>
            <a:xfrm>
              <a:off x="4208303" y="3827137"/>
              <a:ext cx="4740507" cy="270299"/>
            </a:xfrm>
            <a:prstGeom prst="rect">
              <a:avLst/>
            </a:prstGeom>
            <a:solidFill>
              <a:schemeClr val="tx1">
                <a:lumMod val="60000"/>
                <a:lumOff val="40000"/>
              </a:schemeClr>
            </a:solidFill>
          </p:spPr>
          <p:txBody>
            <a:bodyPr wrap="square" rtlCol="0">
              <a:spAutoFit/>
            </a:bodyPr>
            <a:lstStyle/>
            <a:p>
              <a:pPr algn="ctr"/>
              <a:r>
                <a:rPr lang="en-US" sz="1400" dirty="0">
                  <a:solidFill>
                    <a:schemeClr val="bg1"/>
                  </a:solidFill>
                </a:rPr>
                <a:t>25 ns:</a:t>
              </a:r>
              <a:r>
                <a:rPr lang="en-US" sz="1400" dirty="0">
                  <a:solidFill>
                    <a:schemeClr val="bg1"/>
                  </a:solidFill>
                  <a:sym typeface="Wingdings"/>
                </a:rPr>
                <a:t> PSB bunches ‘divided’ by: 6  8/2 x 3 x 2 x 2 = </a:t>
              </a:r>
              <a:r>
                <a:rPr lang="en-US" sz="1400" b="1" dirty="0" smtClean="0">
                  <a:solidFill>
                    <a:schemeClr val="bg1"/>
                  </a:solidFill>
                  <a:sym typeface="Wingdings"/>
                </a:rPr>
                <a:t>48</a:t>
              </a:r>
              <a:endParaRPr lang="en-US" sz="1400" b="1" dirty="0">
                <a:solidFill>
                  <a:schemeClr val="bg1"/>
                </a:solidFill>
                <a:sym typeface="Wingdings"/>
              </a:endParaRPr>
            </a:p>
          </p:txBody>
        </p:sp>
        <p:cxnSp>
          <p:nvCxnSpPr>
            <p:cNvPr id="12" name="Straight Connector 11"/>
            <p:cNvCxnSpPr/>
            <p:nvPr/>
          </p:nvCxnSpPr>
          <p:spPr>
            <a:xfrm flipH="1" flipV="1">
              <a:off x="6059317" y="1687790"/>
              <a:ext cx="145559" cy="2"/>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975144" y="1690967"/>
              <a:ext cx="75884" cy="72090"/>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992140" y="1749152"/>
              <a:ext cx="212734" cy="355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128990" y="1687790"/>
              <a:ext cx="75884" cy="72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456375" y="1056378"/>
              <a:ext cx="867387"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72 bunches</a:t>
              </a:r>
              <a:endParaRPr lang="en-US" sz="1000" dirty="0">
                <a:solidFill>
                  <a:schemeClr val="accent1">
                    <a:lumMod val="10000"/>
                  </a:schemeClr>
                </a:solidFill>
              </a:endParaRPr>
            </a:p>
          </p:txBody>
        </p:sp>
        <p:sp>
          <p:nvSpPr>
            <p:cNvPr id="17" name="TextBox 16"/>
            <p:cNvSpPr txBox="1"/>
            <p:nvPr/>
          </p:nvSpPr>
          <p:spPr>
            <a:xfrm>
              <a:off x="7314431" y="882318"/>
              <a:ext cx="976079"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Eject 36 or</a:t>
              </a:r>
            </a:p>
          </p:txBody>
        </p:sp>
        <p:pic>
          <p:nvPicPr>
            <p:cNvPr id="18" name="Picture 2" descr="C:\Heiko\Presentations\2014-11_RFUpgradesHB2014\2012-01_LHCBeamSlides\LHC25cycle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6005" y="808604"/>
              <a:ext cx="4726741" cy="12163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291647" y="811100"/>
              <a:ext cx="1370888" cy="261610"/>
            </a:xfrm>
            <a:prstGeom prst="rect">
              <a:avLst/>
            </a:prstGeom>
            <a:noFill/>
          </p:spPr>
          <p:txBody>
            <a:bodyPr wrap="none" rtlCol="0">
              <a:spAutoFit/>
            </a:bodyPr>
            <a:lstStyle/>
            <a:p>
              <a:r>
                <a:rPr lang="en-US" sz="1100" dirty="0" smtClean="0">
                  <a:solidFill>
                    <a:schemeClr val="accent1">
                      <a:lumMod val="10000"/>
                    </a:schemeClr>
                  </a:solidFill>
                </a:rPr>
                <a:t>Inject 4+4 bunches</a:t>
              </a:r>
              <a:endParaRPr lang="en-US" sz="1100" dirty="0">
                <a:solidFill>
                  <a:schemeClr val="accent1">
                    <a:lumMod val="10000"/>
                  </a:schemeClr>
                </a:solidFill>
              </a:endParaRPr>
            </a:p>
          </p:txBody>
        </p:sp>
        <p:sp>
          <p:nvSpPr>
            <p:cNvPr id="20" name="TextBox 19"/>
            <p:cNvSpPr txBox="1"/>
            <p:nvPr/>
          </p:nvSpPr>
          <p:spPr>
            <a:xfrm>
              <a:off x="5491682" y="1094226"/>
              <a:ext cx="500458" cy="261610"/>
            </a:xfrm>
            <a:prstGeom prst="rect">
              <a:avLst/>
            </a:prstGeom>
            <a:noFill/>
          </p:spPr>
          <p:txBody>
            <a:bodyPr wrap="none" rtlCol="0">
              <a:spAutoFit/>
            </a:bodyPr>
            <a:lstStyle/>
            <a:p>
              <a:r>
                <a:rPr lang="en-US" sz="1100" dirty="0">
                  <a:solidFill>
                    <a:srgbClr val="FF0000"/>
                  </a:solidFill>
                </a:rPr>
                <a:t>h</a:t>
              </a:r>
              <a:r>
                <a:rPr lang="en-US" sz="1100" dirty="0" smtClean="0">
                  <a:solidFill>
                    <a:srgbClr val="FF0000"/>
                  </a:solidFill>
                </a:rPr>
                <a:t> = 9</a:t>
              </a:r>
              <a:endParaRPr lang="en-US" sz="1100" dirty="0">
                <a:solidFill>
                  <a:srgbClr val="FF0000"/>
                </a:solidFill>
              </a:endParaRPr>
            </a:p>
          </p:txBody>
        </p:sp>
        <p:sp>
          <p:nvSpPr>
            <p:cNvPr id="21" name="TextBox 20"/>
            <p:cNvSpPr txBox="1"/>
            <p:nvPr/>
          </p:nvSpPr>
          <p:spPr>
            <a:xfrm>
              <a:off x="6908732" y="1075382"/>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21</a:t>
              </a:r>
              <a:endParaRPr lang="en-US" sz="1100" i="1" dirty="0">
                <a:solidFill>
                  <a:srgbClr val="FF0000"/>
                </a:solidFill>
              </a:endParaRPr>
            </a:p>
          </p:txBody>
        </p:sp>
        <p:sp>
          <p:nvSpPr>
            <p:cNvPr id="22" name="TextBox 21"/>
            <p:cNvSpPr txBox="1"/>
            <p:nvPr/>
          </p:nvSpPr>
          <p:spPr>
            <a:xfrm rot="5400000">
              <a:off x="7512967" y="1282340"/>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84</a:t>
              </a:r>
              <a:endParaRPr lang="en-US" sz="1100" i="1" dirty="0">
                <a:solidFill>
                  <a:srgbClr val="FF0000"/>
                </a:solidFill>
              </a:endParaRPr>
            </a:p>
          </p:txBody>
        </p:sp>
        <p:sp>
          <p:nvSpPr>
            <p:cNvPr id="23" name="TextBox 22"/>
            <p:cNvSpPr txBox="1"/>
            <p:nvPr/>
          </p:nvSpPr>
          <p:spPr>
            <a:xfrm>
              <a:off x="7966787" y="822316"/>
              <a:ext cx="754838" cy="338554"/>
            </a:xfrm>
            <a:prstGeom prst="rect">
              <a:avLst/>
            </a:prstGeom>
            <a:noFill/>
          </p:spPr>
          <p:txBody>
            <a:bodyPr wrap="square" rtlCol="0">
              <a:spAutoFit/>
            </a:bodyPr>
            <a:lstStyle/>
            <a:p>
              <a:r>
                <a:rPr lang="en-US" sz="800" dirty="0" smtClean="0">
                  <a:solidFill>
                    <a:schemeClr val="accent1">
                      <a:lumMod val="10000"/>
                    </a:schemeClr>
                  </a:solidFill>
                </a:rPr>
                <a:t>Eject 24 or</a:t>
              </a:r>
            </a:p>
            <a:p>
              <a:r>
                <a:rPr lang="en-US" sz="800" dirty="0" smtClean="0">
                  <a:solidFill>
                    <a:schemeClr val="accent1">
                      <a:lumMod val="10000"/>
                    </a:schemeClr>
                  </a:solidFill>
                </a:rPr>
                <a:t>48 bunches</a:t>
              </a:r>
            </a:p>
          </p:txBody>
        </p:sp>
        <p:cxnSp>
          <p:nvCxnSpPr>
            <p:cNvPr id="24" name="Straight Arrow Connector 23"/>
            <p:cNvCxnSpPr/>
            <p:nvPr/>
          </p:nvCxnSpPr>
          <p:spPr>
            <a:xfrm flipV="1">
              <a:off x="7720970" y="991593"/>
              <a:ext cx="245817" cy="89749"/>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 Box 21"/>
            <p:cNvSpPr txBox="1">
              <a:spLocks noChangeArrowheads="1"/>
            </p:cNvSpPr>
            <p:nvPr/>
          </p:nvSpPr>
          <p:spPr bwMode="auto">
            <a:xfrm>
              <a:off x="5733507" y="821858"/>
              <a:ext cx="1377110" cy="261610"/>
            </a:xfrm>
            <a:prstGeom prst="rect">
              <a:avLst/>
            </a:prstGeom>
            <a:noFill/>
            <a:ln w="9525">
              <a:noFill/>
              <a:miter lim="800000"/>
              <a:headEnd/>
              <a:tailEnd/>
            </a:ln>
          </p:spPr>
          <p:txBody>
            <a:bodyPr wrap="square">
              <a:spAutoFit/>
            </a:bodyPr>
            <a:lstStyle/>
            <a:p>
              <a:pPr algn="ctr"/>
              <a:r>
                <a:rPr lang="en-US" sz="1050" dirty="0">
                  <a:solidFill>
                    <a:schemeClr val="bg1">
                      <a:lumMod val="50000"/>
                    </a:schemeClr>
                  </a:solidFill>
                  <a:latin typeface="+mj-lt"/>
                </a:rPr>
                <a:t>Controlled blow-ups</a:t>
              </a:r>
            </a:p>
          </p:txBody>
        </p:sp>
        <p:sp>
          <p:nvSpPr>
            <p:cNvPr id="26" name="Text Box 19"/>
            <p:cNvSpPr txBox="1">
              <a:spLocks noChangeArrowheads="1"/>
            </p:cNvSpPr>
            <p:nvPr/>
          </p:nvSpPr>
          <p:spPr bwMode="auto">
            <a:xfrm>
              <a:off x="6517158" y="1033377"/>
              <a:ext cx="492369" cy="276999"/>
            </a:xfrm>
            <a:prstGeom prst="rect">
              <a:avLst/>
            </a:prstGeom>
            <a:noFill/>
            <a:ln w="9525">
              <a:noFill/>
              <a:miter lim="800000"/>
              <a:headEnd/>
              <a:tailEnd/>
            </a:ln>
          </p:spPr>
          <p:txBody>
            <a:bodyPr>
              <a:spAutoFit/>
            </a:bodyPr>
            <a:lstStyle/>
            <a:p>
              <a:pPr algn="ctr"/>
              <a:r>
                <a:rPr lang="en-US" sz="1200" b="1" dirty="0" err="1">
                  <a:latin typeface="Symbol" pitchFamily="18" charset="2"/>
                </a:rPr>
                <a:t>g</a:t>
              </a:r>
              <a:r>
                <a:rPr lang="en-US" sz="1200" b="1" baseline="-25000" dirty="0" err="1">
                  <a:latin typeface="Constantia" pitchFamily="18" charset="0"/>
                </a:rPr>
                <a:t>tr</a:t>
              </a:r>
              <a:endParaRPr lang="en-US" sz="1200" b="1" baseline="-25000" dirty="0">
                <a:latin typeface="Constantia" pitchFamily="18" charset="0"/>
              </a:endParaRPr>
            </a:p>
          </p:txBody>
        </p:sp>
        <p:cxnSp>
          <p:nvCxnSpPr>
            <p:cNvPr id="27" name="Straight Arrow Connector 26"/>
            <p:cNvCxnSpPr/>
            <p:nvPr/>
          </p:nvCxnSpPr>
          <p:spPr>
            <a:xfrm>
              <a:off x="6763343" y="1331892"/>
              <a:ext cx="0" cy="205200"/>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 Box 6"/>
            <p:cNvSpPr txBox="1">
              <a:spLocks noChangeArrowheads="1"/>
            </p:cNvSpPr>
            <p:nvPr/>
          </p:nvSpPr>
          <p:spPr bwMode="auto">
            <a:xfrm>
              <a:off x="3991090" y="1944113"/>
              <a:ext cx="2691822" cy="246221"/>
            </a:xfrm>
            <a:prstGeom prst="rect">
              <a:avLst/>
            </a:prstGeom>
            <a:noFill/>
            <a:ln w="9525">
              <a:noFill/>
              <a:miter lim="800000"/>
              <a:headEnd/>
              <a:tailEnd/>
            </a:ln>
          </p:spPr>
          <p:txBody>
            <a:bodyPr wrap="square">
              <a:spAutoFit/>
            </a:bodyPr>
            <a:lstStyle/>
            <a:p>
              <a:r>
                <a:rPr lang="en-US" sz="1000" b="1" dirty="0">
                  <a:solidFill>
                    <a:schemeClr val="accent1">
                      <a:lumMod val="10000"/>
                    </a:schemeClr>
                  </a:solidFill>
                </a:rPr>
                <a:t>Batch Compression, merging &amp; </a:t>
              </a:r>
              <a:r>
                <a:rPr lang="en-US" sz="1000" b="1" dirty="0" smtClean="0">
                  <a:solidFill>
                    <a:schemeClr val="accent1">
                      <a:lumMod val="10000"/>
                    </a:schemeClr>
                  </a:solidFill>
                </a:rPr>
                <a:t>splitting</a:t>
              </a:r>
              <a:endParaRPr lang="en-US" sz="1000" b="1" dirty="0">
                <a:solidFill>
                  <a:schemeClr val="accent1">
                    <a:lumMod val="10000"/>
                  </a:schemeClr>
                </a:solidFill>
              </a:endParaRPr>
            </a:p>
          </p:txBody>
        </p:sp>
        <p:sp>
          <p:nvSpPr>
            <p:cNvPr id="29" name="Text Box 7"/>
            <p:cNvSpPr txBox="1">
              <a:spLocks noChangeArrowheads="1"/>
            </p:cNvSpPr>
            <p:nvPr/>
          </p:nvSpPr>
          <p:spPr bwMode="auto">
            <a:xfrm>
              <a:off x="6441542" y="1950881"/>
              <a:ext cx="2226293" cy="246221"/>
            </a:xfrm>
            <a:prstGeom prst="rect">
              <a:avLst/>
            </a:prstGeom>
            <a:noFill/>
            <a:ln w="9525">
              <a:noFill/>
              <a:miter lim="800000"/>
              <a:headEnd/>
              <a:tailEnd/>
            </a:ln>
          </p:spPr>
          <p:txBody>
            <a:bodyPr wrap="square">
              <a:spAutoFit/>
            </a:bodyPr>
            <a:lstStyle/>
            <a:p>
              <a:pPr algn="ctr"/>
              <a:r>
                <a:rPr lang="en-US" sz="1000" b="1" dirty="0">
                  <a:solidFill>
                    <a:schemeClr val="accent1">
                      <a:lumMod val="10000"/>
                    </a:schemeClr>
                  </a:solidFill>
                  <a:latin typeface="+mj-lt"/>
                </a:rPr>
                <a:t>Split in four at flat top energy</a:t>
              </a:r>
            </a:p>
          </p:txBody>
        </p:sp>
        <p:sp>
          <p:nvSpPr>
            <p:cNvPr id="30" name="TextBox 29"/>
            <p:cNvSpPr txBox="1"/>
            <p:nvPr/>
          </p:nvSpPr>
          <p:spPr>
            <a:xfrm>
              <a:off x="8363864" y="2001487"/>
              <a:ext cx="74892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sp>
          <p:nvSpPr>
            <p:cNvPr id="31" name="AutoShape 31"/>
            <p:cNvSpPr>
              <a:spLocks noChangeArrowheads="1"/>
            </p:cNvSpPr>
            <p:nvPr/>
          </p:nvSpPr>
          <p:spPr bwMode="auto">
            <a:xfrm rot="1998724">
              <a:off x="6175579" y="1671391"/>
              <a:ext cx="281354" cy="290927"/>
            </a:xfrm>
            <a:prstGeom prst="upArrow">
              <a:avLst>
                <a:gd name="adj1" fmla="val 3941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2" name="AutoShape 31"/>
            <p:cNvSpPr>
              <a:spLocks noChangeArrowheads="1"/>
            </p:cNvSpPr>
            <p:nvPr/>
          </p:nvSpPr>
          <p:spPr bwMode="auto">
            <a:xfrm>
              <a:off x="7434859" y="1416763"/>
              <a:ext cx="281354" cy="543990"/>
            </a:xfrm>
            <a:prstGeom prst="upArrow">
              <a:avLst>
                <a:gd name="adj1" fmla="val 5000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3" name="Text Box 9"/>
            <p:cNvSpPr txBox="1">
              <a:spLocks noChangeArrowheads="1"/>
            </p:cNvSpPr>
            <p:nvPr/>
          </p:nvSpPr>
          <p:spPr bwMode="auto">
            <a:xfrm rot="16200000">
              <a:off x="5492050" y="2694153"/>
              <a:ext cx="1217251" cy="261610"/>
            </a:xfrm>
            <a:prstGeom prst="rect">
              <a:avLst/>
            </a:prstGeom>
            <a:noFill/>
            <a:ln w="9525">
              <a:noFill/>
              <a:miter lim="800000"/>
              <a:headEnd/>
              <a:tailEnd/>
            </a:ln>
          </p:spPr>
          <p:txBody>
            <a:bodyPr wrap="square">
              <a:spAutoFit/>
            </a:bodyPr>
            <a:lstStyle/>
            <a:p>
              <a:r>
                <a:rPr lang="en-US" sz="1100" b="1" i="1" dirty="0" err="1">
                  <a:solidFill>
                    <a:schemeClr val="accent1">
                      <a:lumMod val="10000"/>
                    </a:schemeClr>
                  </a:solidFill>
                  <a:latin typeface="+mj-lt"/>
                </a:rPr>
                <a:t>E</a:t>
              </a:r>
              <a:r>
                <a:rPr lang="en-US" sz="1100" b="1" baseline="-25000" dirty="0" err="1">
                  <a:solidFill>
                    <a:schemeClr val="accent1">
                      <a:lumMod val="10000"/>
                    </a:schemeClr>
                  </a:solidFill>
                  <a:latin typeface="+mj-lt"/>
                </a:rPr>
                <a:t>kin</a:t>
              </a:r>
              <a:r>
                <a:rPr lang="en-US" sz="1100" b="1" dirty="0">
                  <a:solidFill>
                    <a:schemeClr val="accent1">
                      <a:lumMod val="10000"/>
                    </a:schemeClr>
                  </a:solidFill>
                  <a:latin typeface="+mj-lt"/>
                </a:rPr>
                <a:t> = 2.5 </a:t>
              </a:r>
              <a:r>
                <a:rPr lang="en-US" sz="1100" b="1" dirty="0" err="1">
                  <a:solidFill>
                    <a:schemeClr val="accent1">
                      <a:lumMod val="10000"/>
                    </a:schemeClr>
                  </a:solidFill>
                  <a:latin typeface="+mj-lt"/>
                </a:rPr>
                <a:t>GeV</a:t>
              </a:r>
              <a:endParaRPr lang="en-US" sz="1100" b="1" dirty="0">
                <a:solidFill>
                  <a:schemeClr val="accent1">
                    <a:lumMod val="10000"/>
                  </a:schemeClr>
                </a:solidFill>
                <a:latin typeface="+mj-lt"/>
              </a:endParaRPr>
            </a:p>
          </p:txBody>
        </p:sp>
        <p:sp>
          <p:nvSpPr>
            <p:cNvPr id="34" name="AutoShape 10"/>
            <p:cNvSpPr>
              <a:spLocks noChangeArrowheads="1"/>
            </p:cNvSpPr>
            <p:nvPr/>
          </p:nvSpPr>
          <p:spPr bwMode="auto">
            <a:xfrm rot="5400000">
              <a:off x="4166284" y="3322864"/>
              <a:ext cx="259123" cy="29386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5" name="Text Box 11"/>
            <p:cNvSpPr txBox="1">
              <a:spLocks noChangeArrowheads="1"/>
            </p:cNvSpPr>
            <p:nvPr/>
          </p:nvSpPr>
          <p:spPr bwMode="auto">
            <a:xfrm rot="16200000">
              <a:off x="3749037" y="2711039"/>
              <a:ext cx="975268" cy="261610"/>
            </a:xfrm>
            <a:prstGeom prst="rect">
              <a:avLst/>
            </a:prstGeom>
            <a:noFill/>
            <a:ln w="9525">
              <a:noFill/>
              <a:miter lim="800000"/>
              <a:headEnd/>
              <a:tailEnd/>
            </a:ln>
          </p:spPr>
          <p:txBody>
            <a:bodyPr wrap="square">
              <a:spAutoFit/>
            </a:bodyPr>
            <a:lstStyle/>
            <a:p>
              <a:pPr algn="l"/>
              <a:r>
                <a:rPr lang="en-US" sz="1050" b="1" dirty="0">
                  <a:solidFill>
                    <a:schemeClr val="accent1">
                      <a:lumMod val="10000"/>
                    </a:schemeClr>
                  </a:solidFill>
                  <a:latin typeface="+mj-lt"/>
                </a:rPr>
                <a:t>2</a:t>
              </a:r>
              <a:r>
                <a:rPr lang="en-US" sz="1050" b="1" baseline="30000" dirty="0">
                  <a:solidFill>
                    <a:schemeClr val="accent1">
                      <a:lumMod val="10000"/>
                    </a:schemeClr>
                  </a:solidFill>
                  <a:latin typeface="+mj-lt"/>
                </a:rPr>
                <a:t>nd</a:t>
              </a:r>
              <a:r>
                <a:rPr lang="en-US" sz="1050" b="1" dirty="0">
                  <a:solidFill>
                    <a:schemeClr val="accent1">
                      <a:lumMod val="10000"/>
                    </a:schemeClr>
                  </a:solidFill>
                  <a:latin typeface="+mj-lt"/>
                </a:rPr>
                <a:t> </a:t>
              </a:r>
              <a:r>
                <a:rPr lang="en-US" sz="1100" b="1" dirty="0">
                  <a:solidFill>
                    <a:schemeClr val="accent1">
                      <a:lumMod val="10000"/>
                    </a:schemeClr>
                  </a:solidFill>
                  <a:latin typeface="+mj-lt"/>
                </a:rPr>
                <a:t>injection</a:t>
              </a:r>
              <a:endParaRPr lang="en-US" sz="1050" b="1" dirty="0">
                <a:solidFill>
                  <a:schemeClr val="accent1">
                    <a:lumMod val="10000"/>
                  </a:schemeClr>
                </a:solidFill>
                <a:latin typeface="+mj-lt"/>
              </a:endParaRPr>
            </a:p>
          </p:txBody>
        </p:sp>
        <p:pic>
          <p:nvPicPr>
            <p:cNvPr id="36" name="Picture 5" descr="C:\Heiko\Presentations\2014-11_RFUpgradesHB2014\2012-01_LHCBeamSlides\LHC25\foursplitb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961" y="2179207"/>
              <a:ext cx="1579226" cy="155356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a:xfrm flipV="1">
              <a:off x="6718435" y="2644668"/>
              <a:ext cx="1691674" cy="344"/>
            </a:xfrm>
            <a:prstGeom prst="line">
              <a:avLst/>
            </a:prstGeom>
            <a:ln>
              <a:solidFill>
                <a:srgbClr val="FF0000"/>
              </a:solidFill>
              <a:headEnd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728555" y="2207173"/>
              <a:ext cx="1691674" cy="344"/>
            </a:xfrm>
            <a:prstGeom prst="line">
              <a:avLst/>
            </a:prstGeom>
            <a:ln>
              <a:solidFill>
                <a:srgbClr val="FF0000"/>
              </a:solidFill>
              <a:headEnd w="lg" len="lg"/>
              <a:tailEnd type="stealth" w="lg" len="lg"/>
            </a:ln>
          </p:spPr>
          <p:style>
            <a:lnRef idx="2">
              <a:schemeClr val="accent1"/>
            </a:lnRef>
            <a:fillRef idx="0">
              <a:schemeClr val="accent1"/>
            </a:fillRef>
            <a:effectRef idx="1">
              <a:schemeClr val="accent1"/>
            </a:effectRef>
            <a:fontRef idx="minor">
              <a:schemeClr val="tx1"/>
            </a:fontRef>
          </p:style>
        </p:cxnSp>
        <p:sp>
          <p:nvSpPr>
            <p:cNvPr id="39" name="Text Box 8"/>
            <p:cNvSpPr txBox="1">
              <a:spLocks noChangeArrowheads="1"/>
            </p:cNvSpPr>
            <p:nvPr/>
          </p:nvSpPr>
          <p:spPr bwMode="auto">
            <a:xfrm rot="16200000">
              <a:off x="7847153" y="3058410"/>
              <a:ext cx="817500"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26 </a:t>
              </a:r>
              <a:r>
                <a:rPr lang="en-US" sz="1100" b="1" dirty="0" err="1">
                  <a:solidFill>
                    <a:schemeClr val="accent1">
                      <a:lumMod val="10000"/>
                    </a:schemeClr>
                  </a:solidFill>
                  <a:latin typeface="+mj-lt"/>
                </a:rPr>
                <a:t>GeV</a:t>
              </a:r>
              <a:r>
                <a:rPr lang="en-US" sz="1100" b="1" dirty="0">
                  <a:solidFill>
                    <a:schemeClr val="accent1">
                      <a:lumMod val="10000"/>
                    </a:schemeClr>
                  </a:solidFill>
                  <a:latin typeface="+mj-lt"/>
                </a:rPr>
                <a:t>/c</a:t>
              </a:r>
            </a:p>
          </p:txBody>
        </p:sp>
        <p:sp>
          <p:nvSpPr>
            <p:cNvPr id="40" name="Text Box 9"/>
            <p:cNvSpPr txBox="1">
              <a:spLocks noChangeArrowheads="1"/>
            </p:cNvSpPr>
            <p:nvPr/>
          </p:nvSpPr>
          <p:spPr bwMode="auto">
            <a:xfrm>
              <a:off x="4620356" y="3339454"/>
              <a:ext cx="1283317"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High </a:t>
              </a:r>
              <a:r>
                <a:rPr lang="en-US" sz="1100" b="1" dirty="0" smtClean="0">
                  <a:solidFill>
                    <a:schemeClr val="accent1">
                      <a:lumMod val="10000"/>
                    </a:schemeClr>
                  </a:solidFill>
                  <a:latin typeface="+mj-lt"/>
                </a:rPr>
                <a:t>brightness </a:t>
              </a:r>
              <a:endParaRPr lang="en-US" sz="1100" b="1" dirty="0">
                <a:solidFill>
                  <a:schemeClr val="accent1">
                    <a:lumMod val="10000"/>
                  </a:schemeClr>
                </a:solidFill>
                <a:latin typeface="+mj-lt"/>
              </a:endParaRPr>
            </a:p>
          </p:txBody>
        </p:sp>
      </p:grpSp>
      <p:sp>
        <p:nvSpPr>
          <p:cNvPr id="41" name="Content Placeholder 2"/>
          <p:cNvSpPr txBox="1">
            <a:spLocks/>
          </p:cNvSpPr>
          <p:nvPr/>
        </p:nvSpPr>
        <p:spPr>
          <a:xfrm>
            <a:off x="457201" y="2093976"/>
            <a:ext cx="3311600" cy="4087368"/>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b="1" kern="1200">
                <a:solidFill>
                  <a:schemeClr val="tx1"/>
                </a:solidFill>
                <a:latin typeface="Calibri"/>
                <a:ea typeface="+mn-ea"/>
                <a:cs typeface="Calibri"/>
              </a:defRPr>
            </a:lvl1pPr>
            <a:lvl2pPr marL="905256" indent="-457200" algn="l" rtl="0" eaLnBrk="1" latinLnBrk="0" hangingPunct="1">
              <a:spcBef>
                <a:spcPct val="20000"/>
              </a:spcBef>
              <a:buClr>
                <a:schemeClr val="tx1"/>
              </a:buClr>
              <a:buSzPct val="90000"/>
              <a:buFont typeface="Arial"/>
              <a:buChar char="•"/>
              <a:defRPr kumimoji="0" sz="2600" b="1" kern="1200">
                <a:solidFill>
                  <a:schemeClr val="tx1"/>
                </a:solidFill>
                <a:latin typeface="Calibri"/>
                <a:ea typeface="+mn-ea"/>
                <a:cs typeface="Calibri"/>
              </a:defRPr>
            </a:lvl2pPr>
            <a:lvl3pPr marL="1092708" indent="-342900" algn="l" rtl="0" eaLnBrk="1" latinLnBrk="0" hangingPunct="1">
              <a:spcBef>
                <a:spcPct val="20000"/>
              </a:spcBef>
              <a:buClr>
                <a:schemeClr val="tx1"/>
              </a:buClr>
              <a:buSzPct val="85000"/>
              <a:buFont typeface="Arial"/>
              <a:buChar char="•"/>
              <a:defRPr kumimoji="0" sz="2400" b="1" kern="1200">
                <a:solidFill>
                  <a:schemeClr val="tx1"/>
                </a:solidFill>
                <a:latin typeface="Calibri"/>
                <a:ea typeface="+mn-ea"/>
                <a:cs typeface="Calibri"/>
              </a:defRPr>
            </a:lvl3pPr>
            <a:lvl4pPr marL="1385316" indent="-342900" algn="l" rtl="0" eaLnBrk="1" latinLnBrk="0" hangingPunct="1">
              <a:spcBef>
                <a:spcPct val="20000"/>
              </a:spcBef>
              <a:buClr>
                <a:schemeClr val="tx1"/>
              </a:buClr>
              <a:buSzPct val="90000"/>
              <a:buFont typeface="Arial"/>
              <a:buChar char="•"/>
              <a:defRPr kumimoji="0" sz="2000" b="1" kern="1200">
                <a:solidFill>
                  <a:schemeClr val="tx1"/>
                </a:solidFill>
                <a:latin typeface="Calibri"/>
                <a:ea typeface="+mn-ea"/>
                <a:cs typeface="Calibri"/>
              </a:defRPr>
            </a:lvl4pPr>
            <a:lvl5pPr marL="1650492" indent="-342900" algn="l" rtl="0" eaLnBrk="1" latinLnBrk="0" hangingPunct="1">
              <a:spcBef>
                <a:spcPct val="20000"/>
              </a:spcBef>
              <a:buClr>
                <a:schemeClr val="tx1"/>
              </a:buClr>
              <a:buSzPct val="100000"/>
              <a:buFont typeface="Arial"/>
              <a:buChar char="•"/>
              <a:defRPr kumimoji="0" sz="2000" b="1"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66700" indent="-230188"/>
            <a:r>
              <a:rPr lang="en-US" sz="2000" b="0" dirty="0">
                <a:latin typeface="+mn-lt"/>
              </a:rPr>
              <a:t>For same LHC bunch intensity PSB bunch intensity and transverse emittance is ~50% of standard scheme</a:t>
            </a:r>
          </a:p>
          <a:p>
            <a:pPr marL="266700" indent="-230188"/>
            <a:endParaRPr lang="en-GB" sz="2000" b="0" dirty="0" smtClean="0">
              <a:latin typeface="+mn-lt"/>
            </a:endParaRPr>
          </a:p>
          <a:p>
            <a:pPr marL="266700" indent="-230188"/>
            <a:r>
              <a:rPr lang="en-GB" sz="2000" b="0" dirty="0" smtClean="0">
                <a:latin typeface="+mn-lt"/>
              </a:rPr>
              <a:t>For 25 ns the intensity of two PSB bunches are divided by a factor 6 </a:t>
            </a:r>
          </a:p>
          <a:p>
            <a:pPr marL="678180" lvl="1" indent="-230188"/>
            <a:r>
              <a:rPr lang="en-GB" sz="1600" b="0" dirty="0" smtClean="0">
                <a:latin typeface="+mn-lt"/>
              </a:rPr>
              <a:t>I</a:t>
            </a:r>
            <a:r>
              <a:rPr lang="en-GB" sz="1600" b="0" baseline="-25000" dirty="0" smtClean="0">
                <a:latin typeface="+mn-lt"/>
              </a:rPr>
              <a:t>LHC</a:t>
            </a:r>
            <a:r>
              <a:rPr lang="en-GB" sz="1600" b="0" dirty="0" smtClean="0">
                <a:latin typeface="+mn-lt"/>
              </a:rPr>
              <a:t> = 1.2x10</a:t>
            </a:r>
            <a:r>
              <a:rPr lang="en-GB" sz="1600" b="0" baseline="30000" dirty="0" smtClean="0">
                <a:latin typeface="+mn-lt"/>
              </a:rPr>
              <a:t>11</a:t>
            </a:r>
            <a:r>
              <a:rPr lang="en-GB" sz="1600" b="0" dirty="0" smtClean="0">
                <a:latin typeface="+mn-lt"/>
              </a:rPr>
              <a:t> ppb </a:t>
            </a:r>
            <a:r>
              <a:rPr lang="en-GB" sz="1600" b="0" dirty="0" smtClean="0">
                <a:latin typeface="+mn-lt"/>
                <a:sym typeface="Wingdings"/>
              </a:rPr>
              <a:t> </a:t>
            </a:r>
          </a:p>
          <a:p>
            <a:pPr marL="678180" lvl="1" indent="-230188"/>
            <a:r>
              <a:rPr lang="en-GB" sz="1600" b="0" dirty="0" smtClean="0">
                <a:latin typeface="+mn-lt"/>
                <a:sym typeface="Wingdings"/>
              </a:rPr>
              <a:t>I</a:t>
            </a:r>
            <a:r>
              <a:rPr lang="en-GB" sz="1600" b="0" baseline="-25000" dirty="0" smtClean="0">
                <a:latin typeface="+mn-lt"/>
                <a:sym typeface="Wingdings"/>
              </a:rPr>
              <a:t>PSB </a:t>
            </a:r>
            <a:r>
              <a:rPr lang="en-GB" sz="1600" b="0" dirty="0" smtClean="0">
                <a:latin typeface="+mn-lt"/>
                <a:sym typeface="Wingdings"/>
              </a:rPr>
              <a:t>= </a:t>
            </a:r>
            <a:r>
              <a:rPr lang="en-GB" sz="1400" b="0" dirty="0" smtClean="0">
                <a:latin typeface="+mn-lt"/>
              </a:rPr>
              <a:t>7.2x10</a:t>
            </a:r>
            <a:r>
              <a:rPr lang="en-GB" sz="1400" b="0" baseline="30000" dirty="0" smtClean="0">
                <a:latin typeface="+mn-lt"/>
              </a:rPr>
              <a:t>11 </a:t>
            </a:r>
            <a:r>
              <a:rPr lang="en-GB" sz="1600" b="0" dirty="0" smtClean="0">
                <a:latin typeface="+mn-lt"/>
                <a:sym typeface="Wingdings"/>
              </a:rPr>
              <a:t>ppb</a:t>
            </a:r>
            <a:endParaRPr lang="en-GB" sz="1600" b="0" dirty="0">
              <a:latin typeface="+mn-lt"/>
              <a:sym typeface="Wingdings"/>
            </a:endParaRPr>
          </a:p>
        </p:txBody>
      </p:sp>
      <p:sp>
        <p:nvSpPr>
          <p:cNvPr id="42" name="Oval 41"/>
          <p:cNvSpPr/>
          <p:nvPr/>
        </p:nvSpPr>
        <p:spPr>
          <a:xfrm>
            <a:off x="915126" y="5313690"/>
            <a:ext cx="1993187" cy="343254"/>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159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Standard 25 ns 8b4e Beam</a:t>
            </a:r>
            <a:endParaRPr lang="en-US"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35</a:t>
            </a:fld>
            <a:endParaRPr lang="en-US" dirty="0"/>
          </a:p>
        </p:txBody>
      </p:sp>
      <p:grpSp>
        <p:nvGrpSpPr>
          <p:cNvPr id="7" name="Group 6"/>
          <p:cNvGrpSpPr>
            <a:grpSpLocks noChangeAspect="1"/>
          </p:cNvGrpSpPr>
          <p:nvPr/>
        </p:nvGrpSpPr>
        <p:grpSpPr>
          <a:xfrm>
            <a:off x="3783377" y="1919892"/>
            <a:ext cx="5427110" cy="4151425"/>
            <a:chOff x="4146763" y="840878"/>
            <a:chExt cx="4868627" cy="3724215"/>
          </a:xfrm>
        </p:grpSpPr>
        <p:sp>
          <p:nvSpPr>
            <p:cNvPr id="8" name="TextBox 7"/>
            <p:cNvSpPr txBox="1"/>
            <p:nvPr/>
          </p:nvSpPr>
          <p:spPr>
            <a:xfrm>
              <a:off x="4146763" y="3902443"/>
              <a:ext cx="4726741" cy="662650"/>
            </a:xfrm>
            <a:prstGeom prst="rect">
              <a:avLst/>
            </a:prstGeom>
            <a:solidFill>
              <a:schemeClr val="tx1">
                <a:lumMod val="60000"/>
                <a:lumOff val="40000"/>
              </a:schemeClr>
            </a:solidFill>
          </p:spPr>
          <p:txBody>
            <a:bodyPr wrap="square" rtlCol="0">
              <a:spAutoFit/>
            </a:bodyPr>
            <a:lstStyle/>
            <a:p>
              <a:pPr algn="ctr"/>
              <a:r>
                <a:rPr lang="en-US" sz="1400" dirty="0">
                  <a:solidFill>
                    <a:schemeClr val="bg1"/>
                  </a:solidFill>
                </a:rPr>
                <a:t>8b4e 25 ns:</a:t>
              </a:r>
              <a:r>
                <a:rPr lang="en-US" sz="1400" dirty="0">
                  <a:solidFill>
                    <a:schemeClr val="bg1"/>
                  </a:solidFill>
                  <a:sym typeface="Wingdings"/>
                </a:rPr>
                <a:t> PSB bunches </a:t>
              </a:r>
              <a:r>
                <a:rPr lang="en-US" sz="1400" dirty="0" smtClean="0">
                  <a:solidFill>
                    <a:schemeClr val="bg1"/>
                  </a:solidFill>
                  <a:sym typeface="Wingdings"/>
                </a:rPr>
                <a:t>divided by : 2 </a:t>
              </a:r>
              <a:r>
                <a:rPr lang="en-US" sz="1400" dirty="0">
                  <a:solidFill>
                    <a:schemeClr val="bg1"/>
                  </a:solidFill>
                  <a:sym typeface="Wingdings"/>
                </a:rPr>
                <a:t> </a:t>
              </a:r>
              <a:r>
                <a:rPr lang="en-US" sz="1400" dirty="0" smtClean="0">
                  <a:solidFill>
                    <a:schemeClr val="bg1"/>
                  </a:solidFill>
                  <a:sym typeface="Wingdings"/>
                </a:rPr>
                <a:t>7 </a:t>
              </a:r>
              <a:r>
                <a:rPr lang="en-US" sz="1400" dirty="0">
                  <a:solidFill>
                    <a:schemeClr val="bg1"/>
                  </a:solidFill>
                  <a:sym typeface="Wingdings"/>
                </a:rPr>
                <a:t>x 2 x </a:t>
              </a:r>
              <a:r>
                <a:rPr lang="en-US" sz="1400" dirty="0" smtClean="0">
                  <a:solidFill>
                    <a:schemeClr val="bg1"/>
                  </a:solidFill>
                  <a:sym typeface="Wingdings"/>
                </a:rPr>
                <a:t>2 x 2 </a:t>
              </a:r>
              <a:r>
                <a:rPr lang="en-US" sz="1400" dirty="0">
                  <a:solidFill>
                    <a:schemeClr val="bg1"/>
                  </a:solidFill>
                  <a:sym typeface="Wingdings"/>
                </a:rPr>
                <a:t>= </a:t>
              </a:r>
              <a:r>
                <a:rPr lang="en-US" sz="1400" b="1" dirty="0" smtClean="0">
                  <a:solidFill>
                    <a:schemeClr val="bg1"/>
                  </a:solidFill>
                  <a:sym typeface="Wingdings"/>
                </a:rPr>
                <a:t>56</a:t>
              </a:r>
              <a:endParaRPr lang="en-US" sz="1400" dirty="0" smtClean="0">
                <a:solidFill>
                  <a:schemeClr val="bg1"/>
                </a:solidFill>
                <a:sym typeface="Wingdings"/>
              </a:endParaRPr>
            </a:p>
            <a:p>
              <a:pPr algn="ctr"/>
              <a:r>
                <a:rPr lang="en-US" sz="1400" dirty="0" smtClean="0">
                  <a:solidFill>
                    <a:schemeClr val="bg1"/>
                  </a:solidFill>
                  <a:sym typeface="Wingdings"/>
                </a:rPr>
                <a:t>Each </a:t>
              </a:r>
              <a:r>
                <a:rPr lang="en-US" sz="1400" dirty="0">
                  <a:solidFill>
                    <a:schemeClr val="bg1"/>
                  </a:solidFill>
                  <a:sym typeface="Wingdings"/>
                </a:rPr>
                <a:t>PSB bunch divided by 2 leaving 1 bucket empty at h=21</a:t>
              </a:r>
            </a:p>
            <a:p>
              <a:pPr algn="ctr"/>
              <a:r>
                <a:rPr lang="en-US" sz="1400" dirty="0">
                  <a:solidFill>
                    <a:schemeClr val="bg1"/>
                  </a:solidFill>
                  <a:sym typeface="Wingdings"/>
                </a:rPr>
                <a:t>At high energy each bunch/bucket split in 4  8b4e</a:t>
              </a:r>
              <a:endParaRPr lang="en-US" sz="1400" dirty="0">
                <a:solidFill>
                  <a:schemeClr val="bg1"/>
                </a:solidFill>
              </a:endParaRPr>
            </a:p>
          </p:txBody>
        </p:sp>
        <p:cxnSp>
          <p:nvCxnSpPr>
            <p:cNvPr id="9" name="Straight Connector 8"/>
            <p:cNvCxnSpPr/>
            <p:nvPr/>
          </p:nvCxnSpPr>
          <p:spPr>
            <a:xfrm flipH="1" flipV="1">
              <a:off x="6070075" y="1720064"/>
              <a:ext cx="145559" cy="2"/>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85902" y="1723241"/>
              <a:ext cx="75884" cy="72090"/>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6002898" y="1781426"/>
              <a:ext cx="212734" cy="355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139748" y="1720064"/>
              <a:ext cx="75884" cy="72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67133" y="1088652"/>
              <a:ext cx="867387"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72 bunches</a:t>
              </a:r>
              <a:endParaRPr lang="en-US" sz="1000" dirty="0">
                <a:solidFill>
                  <a:schemeClr val="accent1">
                    <a:lumMod val="10000"/>
                  </a:schemeClr>
                </a:solidFill>
              </a:endParaRPr>
            </a:p>
          </p:txBody>
        </p:sp>
        <p:sp>
          <p:nvSpPr>
            <p:cNvPr id="14" name="TextBox 13"/>
            <p:cNvSpPr txBox="1"/>
            <p:nvPr/>
          </p:nvSpPr>
          <p:spPr>
            <a:xfrm>
              <a:off x="7325189" y="914592"/>
              <a:ext cx="976079"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Eject 36 or</a:t>
              </a:r>
            </a:p>
          </p:txBody>
        </p:sp>
        <p:pic>
          <p:nvPicPr>
            <p:cNvPr id="15" name="Picture 2" descr="C:\Heiko\Presentations\2014-11_RFUpgradesHB2014\2012-01_LHCBeamSlides\LHC25cycle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6763" y="840878"/>
              <a:ext cx="4726741" cy="12163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302405" y="843374"/>
              <a:ext cx="1580882" cy="261610"/>
            </a:xfrm>
            <a:prstGeom prst="rect">
              <a:avLst/>
            </a:prstGeom>
            <a:noFill/>
          </p:spPr>
          <p:txBody>
            <a:bodyPr wrap="none" rtlCol="0">
              <a:spAutoFit/>
            </a:bodyPr>
            <a:lstStyle/>
            <a:p>
              <a:r>
                <a:rPr lang="en-US" sz="1100" dirty="0" smtClean="0">
                  <a:solidFill>
                    <a:schemeClr val="accent1">
                      <a:lumMod val="10000"/>
                    </a:schemeClr>
                  </a:solidFill>
                </a:rPr>
                <a:t>Inject 4+2 (3) bunches</a:t>
              </a:r>
              <a:endParaRPr lang="en-US" sz="1100" dirty="0">
                <a:solidFill>
                  <a:schemeClr val="accent1">
                    <a:lumMod val="10000"/>
                  </a:schemeClr>
                </a:solidFill>
              </a:endParaRPr>
            </a:p>
          </p:txBody>
        </p:sp>
        <p:sp>
          <p:nvSpPr>
            <p:cNvPr id="17" name="TextBox 16"/>
            <p:cNvSpPr txBox="1"/>
            <p:nvPr/>
          </p:nvSpPr>
          <p:spPr>
            <a:xfrm>
              <a:off x="5502440" y="1126500"/>
              <a:ext cx="500458" cy="261610"/>
            </a:xfrm>
            <a:prstGeom prst="rect">
              <a:avLst/>
            </a:prstGeom>
            <a:noFill/>
          </p:spPr>
          <p:txBody>
            <a:bodyPr wrap="none" rtlCol="0">
              <a:spAutoFit/>
            </a:bodyPr>
            <a:lstStyle/>
            <a:p>
              <a:r>
                <a:rPr lang="en-US" sz="1100" dirty="0">
                  <a:solidFill>
                    <a:srgbClr val="FF0000"/>
                  </a:solidFill>
                </a:rPr>
                <a:t>h</a:t>
              </a:r>
              <a:r>
                <a:rPr lang="en-US" sz="1100" dirty="0" smtClean="0">
                  <a:solidFill>
                    <a:srgbClr val="FF0000"/>
                  </a:solidFill>
                </a:rPr>
                <a:t> = 7</a:t>
              </a:r>
              <a:endParaRPr lang="en-US" sz="1100" dirty="0">
                <a:solidFill>
                  <a:srgbClr val="FF0000"/>
                </a:solidFill>
              </a:endParaRPr>
            </a:p>
          </p:txBody>
        </p:sp>
        <p:sp>
          <p:nvSpPr>
            <p:cNvPr id="18" name="TextBox 17"/>
            <p:cNvSpPr txBox="1"/>
            <p:nvPr/>
          </p:nvSpPr>
          <p:spPr>
            <a:xfrm>
              <a:off x="6058784" y="1108330"/>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21</a:t>
              </a:r>
              <a:endParaRPr lang="en-US" sz="1100" i="1" dirty="0">
                <a:solidFill>
                  <a:srgbClr val="FF0000"/>
                </a:solidFill>
              </a:endParaRPr>
            </a:p>
          </p:txBody>
        </p:sp>
        <p:sp>
          <p:nvSpPr>
            <p:cNvPr id="19" name="TextBox 18"/>
            <p:cNvSpPr txBox="1"/>
            <p:nvPr/>
          </p:nvSpPr>
          <p:spPr>
            <a:xfrm rot="5400000">
              <a:off x="7523725" y="1314614"/>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84</a:t>
              </a:r>
              <a:endParaRPr lang="en-US" sz="1100" i="1" dirty="0">
                <a:solidFill>
                  <a:srgbClr val="FF0000"/>
                </a:solidFill>
              </a:endParaRPr>
            </a:p>
          </p:txBody>
        </p:sp>
        <p:sp>
          <p:nvSpPr>
            <p:cNvPr id="20" name="TextBox 19"/>
            <p:cNvSpPr txBox="1"/>
            <p:nvPr/>
          </p:nvSpPr>
          <p:spPr>
            <a:xfrm>
              <a:off x="7977545" y="854590"/>
              <a:ext cx="754838" cy="338554"/>
            </a:xfrm>
            <a:prstGeom prst="rect">
              <a:avLst/>
            </a:prstGeom>
            <a:noFill/>
          </p:spPr>
          <p:txBody>
            <a:bodyPr wrap="square" rtlCol="0">
              <a:spAutoFit/>
            </a:bodyPr>
            <a:lstStyle/>
            <a:p>
              <a:r>
                <a:rPr lang="en-US" sz="800" dirty="0" smtClean="0">
                  <a:solidFill>
                    <a:schemeClr val="accent1">
                      <a:lumMod val="10000"/>
                    </a:schemeClr>
                  </a:solidFill>
                </a:rPr>
                <a:t>Eject 48 or</a:t>
              </a:r>
            </a:p>
            <a:p>
              <a:r>
                <a:rPr lang="en-US" sz="800" dirty="0" smtClean="0">
                  <a:solidFill>
                    <a:schemeClr val="accent1">
                      <a:lumMod val="10000"/>
                    </a:schemeClr>
                  </a:solidFill>
                </a:rPr>
                <a:t>56 bunches</a:t>
              </a:r>
            </a:p>
          </p:txBody>
        </p:sp>
        <p:cxnSp>
          <p:nvCxnSpPr>
            <p:cNvPr id="21" name="Straight Arrow Connector 20"/>
            <p:cNvCxnSpPr/>
            <p:nvPr/>
          </p:nvCxnSpPr>
          <p:spPr>
            <a:xfrm flipV="1">
              <a:off x="7731728" y="1023867"/>
              <a:ext cx="245817" cy="89749"/>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 Box 21"/>
            <p:cNvSpPr txBox="1">
              <a:spLocks noChangeArrowheads="1"/>
            </p:cNvSpPr>
            <p:nvPr/>
          </p:nvSpPr>
          <p:spPr bwMode="auto">
            <a:xfrm>
              <a:off x="5744265" y="854132"/>
              <a:ext cx="1377110" cy="261610"/>
            </a:xfrm>
            <a:prstGeom prst="rect">
              <a:avLst/>
            </a:prstGeom>
            <a:noFill/>
            <a:ln w="9525">
              <a:noFill/>
              <a:miter lim="800000"/>
              <a:headEnd/>
              <a:tailEnd/>
            </a:ln>
          </p:spPr>
          <p:txBody>
            <a:bodyPr wrap="square">
              <a:spAutoFit/>
            </a:bodyPr>
            <a:lstStyle/>
            <a:p>
              <a:pPr algn="ctr"/>
              <a:r>
                <a:rPr lang="en-US" sz="1050" dirty="0">
                  <a:solidFill>
                    <a:schemeClr val="bg1">
                      <a:lumMod val="50000"/>
                    </a:schemeClr>
                  </a:solidFill>
                  <a:latin typeface="+mj-lt"/>
                </a:rPr>
                <a:t>Controlled blow-ups</a:t>
              </a:r>
            </a:p>
          </p:txBody>
        </p:sp>
        <p:sp>
          <p:nvSpPr>
            <p:cNvPr id="23" name="Text Box 19"/>
            <p:cNvSpPr txBox="1">
              <a:spLocks noChangeArrowheads="1"/>
            </p:cNvSpPr>
            <p:nvPr/>
          </p:nvSpPr>
          <p:spPr bwMode="auto">
            <a:xfrm>
              <a:off x="6527916" y="1065651"/>
              <a:ext cx="492369" cy="276999"/>
            </a:xfrm>
            <a:prstGeom prst="rect">
              <a:avLst/>
            </a:prstGeom>
            <a:noFill/>
            <a:ln w="9525">
              <a:noFill/>
              <a:miter lim="800000"/>
              <a:headEnd/>
              <a:tailEnd/>
            </a:ln>
          </p:spPr>
          <p:txBody>
            <a:bodyPr>
              <a:spAutoFit/>
            </a:bodyPr>
            <a:lstStyle/>
            <a:p>
              <a:pPr algn="ctr"/>
              <a:r>
                <a:rPr lang="en-US" sz="1200" b="1" dirty="0" err="1">
                  <a:latin typeface="Symbol" pitchFamily="18" charset="2"/>
                </a:rPr>
                <a:t>g</a:t>
              </a:r>
              <a:r>
                <a:rPr lang="en-US" sz="1200" b="1" baseline="-25000" dirty="0" err="1">
                  <a:latin typeface="Constantia" pitchFamily="18" charset="0"/>
                </a:rPr>
                <a:t>tr</a:t>
              </a:r>
              <a:endParaRPr lang="en-US" sz="1200" b="1" baseline="-25000" dirty="0">
                <a:latin typeface="Constantia" pitchFamily="18" charset="0"/>
              </a:endParaRPr>
            </a:p>
          </p:txBody>
        </p:sp>
        <p:cxnSp>
          <p:nvCxnSpPr>
            <p:cNvPr id="24" name="Straight Arrow Connector 23"/>
            <p:cNvCxnSpPr/>
            <p:nvPr/>
          </p:nvCxnSpPr>
          <p:spPr>
            <a:xfrm>
              <a:off x="6774101" y="1364166"/>
              <a:ext cx="0" cy="205200"/>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 Box 6"/>
            <p:cNvSpPr txBox="1">
              <a:spLocks noChangeArrowheads="1"/>
            </p:cNvSpPr>
            <p:nvPr/>
          </p:nvSpPr>
          <p:spPr bwMode="auto">
            <a:xfrm>
              <a:off x="4317444" y="1972185"/>
              <a:ext cx="2233390" cy="246221"/>
            </a:xfrm>
            <a:prstGeom prst="rect">
              <a:avLst/>
            </a:prstGeom>
            <a:noFill/>
            <a:ln w="9525">
              <a:noFill/>
              <a:miter lim="800000"/>
              <a:headEnd/>
              <a:tailEnd/>
            </a:ln>
          </p:spPr>
          <p:txBody>
            <a:bodyPr wrap="square">
              <a:spAutoFit/>
            </a:bodyPr>
            <a:lstStyle/>
            <a:p>
              <a:r>
                <a:rPr lang="en-US" sz="1000" b="1" dirty="0" smtClean="0">
                  <a:solidFill>
                    <a:schemeClr val="accent1">
                      <a:lumMod val="10000"/>
                    </a:schemeClr>
                  </a:solidFill>
                </a:rPr>
                <a:t>Double </a:t>
              </a:r>
              <a:r>
                <a:rPr lang="en-US" sz="1000" b="1" dirty="0">
                  <a:solidFill>
                    <a:schemeClr val="accent1">
                      <a:lumMod val="10000"/>
                    </a:schemeClr>
                  </a:solidFill>
                </a:rPr>
                <a:t>splitting at </a:t>
              </a:r>
              <a:r>
                <a:rPr lang="en-US" sz="1000" b="1" dirty="0" err="1">
                  <a:solidFill>
                    <a:schemeClr val="accent1">
                      <a:lumMod val="10000"/>
                    </a:schemeClr>
                  </a:solidFill>
                </a:rPr>
                <a:t>E</a:t>
              </a:r>
              <a:r>
                <a:rPr lang="en-US" sz="1000" b="1" baseline="-25000" dirty="0" err="1">
                  <a:solidFill>
                    <a:schemeClr val="accent1">
                      <a:lumMod val="10000"/>
                    </a:schemeClr>
                  </a:solidFill>
                </a:rPr>
                <a:t>kin</a:t>
              </a:r>
              <a:r>
                <a:rPr lang="en-US" sz="1000" b="1" dirty="0">
                  <a:solidFill>
                    <a:schemeClr val="accent1">
                      <a:lumMod val="10000"/>
                    </a:schemeClr>
                  </a:solidFill>
                </a:rPr>
                <a:t> = 2.5 GeV</a:t>
              </a:r>
            </a:p>
          </p:txBody>
        </p:sp>
        <p:sp>
          <p:nvSpPr>
            <p:cNvPr id="26" name="Text Box 7"/>
            <p:cNvSpPr txBox="1">
              <a:spLocks noChangeArrowheads="1"/>
            </p:cNvSpPr>
            <p:nvPr/>
          </p:nvSpPr>
          <p:spPr bwMode="auto">
            <a:xfrm>
              <a:off x="6613667" y="1983155"/>
              <a:ext cx="2226293" cy="246221"/>
            </a:xfrm>
            <a:prstGeom prst="rect">
              <a:avLst/>
            </a:prstGeom>
            <a:noFill/>
            <a:ln w="9525">
              <a:noFill/>
              <a:miter lim="800000"/>
              <a:headEnd/>
              <a:tailEnd/>
            </a:ln>
          </p:spPr>
          <p:txBody>
            <a:bodyPr wrap="square">
              <a:spAutoFit/>
            </a:bodyPr>
            <a:lstStyle/>
            <a:p>
              <a:pPr algn="ctr"/>
              <a:r>
                <a:rPr lang="en-US" sz="1000" b="1" dirty="0">
                  <a:solidFill>
                    <a:schemeClr val="accent1">
                      <a:lumMod val="10000"/>
                    </a:schemeClr>
                  </a:solidFill>
                  <a:latin typeface="+mj-lt"/>
                </a:rPr>
                <a:t>Split in four at flat top energy</a:t>
              </a:r>
            </a:p>
          </p:txBody>
        </p:sp>
        <p:sp>
          <p:nvSpPr>
            <p:cNvPr id="27" name="TextBox 26"/>
            <p:cNvSpPr txBox="1"/>
            <p:nvPr/>
          </p:nvSpPr>
          <p:spPr>
            <a:xfrm>
              <a:off x="8297223" y="2260820"/>
              <a:ext cx="718167" cy="331325"/>
            </a:xfrm>
            <a:prstGeom prst="rect">
              <a:avLst/>
            </a:prstGeom>
            <a:noFill/>
          </p:spPr>
          <p:txBody>
            <a:bodyPr wrap="square" rtlCol="0">
              <a:spAutoFit/>
            </a:bodyPr>
            <a:lstStyle/>
            <a:p>
              <a:r>
                <a:rPr lang="en-US" dirty="0" smtClean="0">
                  <a:solidFill>
                    <a:srgbClr val="FF0000"/>
                  </a:solidFill>
                </a:rPr>
                <a:t>25 ns</a:t>
              </a:r>
              <a:endParaRPr lang="en-US" dirty="0">
                <a:solidFill>
                  <a:srgbClr val="FF0000"/>
                </a:solidFill>
              </a:endParaRPr>
            </a:p>
          </p:txBody>
        </p:sp>
        <p:sp>
          <p:nvSpPr>
            <p:cNvPr id="28" name="AutoShape 31"/>
            <p:cNvSpPr>
              <a:spLocks noChangeArrowheads="1"/>
            </p:cNvSpPr>
            <p:nvPr/>
          </p:nvSpPr>
          <p:spPr bwMode="auto">
            <a:xfrm rot="1998724">
              <a:off x="6186337" y="1703665"/>
              <a:ext cx="281354" cy="290927"/>
            </a:xfrm>
            <a:prstGeom prst="upArrow">
              <a:avLst>
                <a:gd name="adj1" fmla="val 3941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29" name="AutoShape 31"/>
            <p:cNvSpPr>
              <a:spLocks noChangeArrowheads="1"/>
            </p:cNvSpPr>
            <p:nvPr/>
          </p:nvSpPr>
          <p:spPr bwMode="auto">
            <a:xfrm>
              <a:off x="7445617" y="1449037"/>
              <a:ext cx="281354" cy="543990"/>
            </a:xfrm>
            <a:prstGeom prst="upArrow">
              <a:avLst>
                <a:gd name="adj1" fmla="val 5000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0" name="Text Box 9"/>
            <p:cNvSpPr txBox="1">
              <a:spLocks noChangeArrowheads="1"/>
            </p:cNvSpPr>
            <p:nvPr/>
          </p:nvSpPr>
          <p:spPr bwMode="auto">
            <a:xfrm rot="16200000">
              <a:off x="5388012" y="2779068"/>
              <a:ext cx="1217251" cy="261610"/>
            </a:xfrm>
            <a:prstGeom prst="rect">
              <a:avLst/>
            </a:prstGeom>
            <a:noFill/>
            <a:ln w="9525">
              <a:noFill/>
              <a:miter lim="800000"/>
              <a:headEnd/>
              <a:tailEnd/>
            </a:ln>
          </p:spPr>
          <p:txBody>
            <a:bodyPr wrap="square">
              <a:spAutoFit/>
            </a:bodyPr>
            <a:lstStyle/>
            <a:p>
              <a:r>
                <a:rPr lang="en-US" sz="1100" b="1" i="1" dirty="0" err="1">
                  <a:solidFill>
                    <a:schemeClr val="accent1">
                      <a:lumMod val="10000"/>
                    </a:schemeClr>
                  </a:solidFill>
                  <a:latin typeface="+mj-lt"/>
                </a:rPr>
                <a:t>E</a:t>
              </a:r>
              <a:r>
                <a:rPr lang="en-US" sz="1100" b="1" baseline="-25000" dirty="0" err="1">
                  <a:solidFill>
                    <a:schemeClr val="accent1">
                      <a:lumMod val="10000"/>
                    </a:schemeClr>
                  </a:solidFill>
                  <a:latin typeface="+mj-lt"/>
                </a:rPr>
                <a:t>kin</a:t>
              </a:r>
              <a:r>
                <a:rPr lang="en-US" sz="1100" b="1" dirty="0">
                  <a:solidFill>
                    <a:schemeClr val="accent1">
                      <a:lumMod val="10000"/>
                    </a:schemeClr>
                  </a:solidFill>
                  <a:latin typeface="+mj-lt"/>
                </a:rPr>
                <a:t> = 2.5 </a:t>
              </a:r>
              <a:r>
                <a:rPr lang="en-US" sz="1100" b="1" dirty="0" err="1">
                  <a:solidFill>
                    <a:schemeClr val="accent1">
                      <a:lumMod val="10000"/>
                    </a:schemeClr>
                  </a:solidFill>
                  <a:latin typeface="+mj-lt"/>
                </a:rPr>
                <a:t>GeV</a:t>
              </a:r>
              <a:endParaRPr lang="en-US" sz="1100" b="1" dirty="0">
                <a:solidFill>
                  <a:schemeClr val="accent1">
                    <a:lumMod val="10000"/>
                  </a:schemeClr>
                </a:solidFill>
                <a:latin typeface="+mj-lt"/>
              </a:endParaRPr>
            </a:p>
          </p:txBody>
        </p:sp>
        <p:pic>
          <p:nvPicPr>
            <p:cNvPr id="31" name="Picture 5" descr="C:\Heiko\Presentations\2014-11_RFUpgradesHB2014\2012-01_LHCBeamSlides\LHC25\foursplitb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086" y="2211481"/>
              <a:ext cx="1579226" cy="155356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flipV="1">
              <a:off x="6900680" y="2239447"/>
              <a:ext cx="1691674" cy="344"/>
            </a:xfrm>
            <a:prstGeom prst="line">
              <a:avLst/>
            </a:prstGeom>
            <a:ln>
              <a:solidFill>
                <a:srgbClr val="FF0000"/>
              </a:solidFill>
              <a:headEnd w="lg" len="lg"/>
              <a:tailEnd type="stealth" w="lg" len="lg"/>
            </a:ln>
          </p:spPr>
          <p:style>
            <a:lnRef idx="2">
              <a:schemeClr val="accent1"/>
            </a:lnRef>
            <a:fillRef idx="0">
              <a:schemeClr val="accent1"/>
            </a:fillRef>
            <a:effectRef idx="1">
              <a:schemeClr val="accent1"/>
            </a:effectRef>
            <a:fontRef idx="minor">
              <a:schemeClr val="tx1"/>
            </a:fontRef>
          </p:style>
        </p:cxnSp>
        <p:sp>
          <p:nvSpPr>
            <p:cNvPr id="33" name="Text Box 8"/>
            <p:cNvSpPr txBox="1">
              <a:spLocks noChangeArrowheads="1"/>
            </p:cNvSpPr>
            <p:nvPr/>
          </p:nvSpPr>
          <p:spPr bwMode="auto">
            <a:xfrm rot="16200000">
              <a:off x="8019278" y="3090684"/>
              <a:ext cx="817500"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26 </a:t>
              </a:r>
              <a:r>
                <a:rPr lang="en-US" sz="1100" b="1" dirty="0" err="1">
                  <a:solidFill>
                    <a:schemeClr val="accent1">
                      <a:lumMod val="10000"/>
                    </a:schemeClr>
                  </a:solidFill>
                  <a:latin typeface="+mj-lt"/>
                </a:rPr>
                <a:t>GeV</a:t>
              </a:r>
              <a:r>
                <a:rPr lang="en-US" sz="1100" b="1" dirty="0">
                  <a:solidFill>
                    <a:schemeClr val="accent1">
                      <a:lumMod val="10000"/>
                    </a:schemeClr>
                  </a:solidFill>
                  <a:latin typeface="+mj-lt"/>
                </a:rPr>
                <a:t>/c</a:t>
              </a:r>
            </a:p>
          </p:txBody>
        </p:sp>
        <p:sp>
          <p:nvSpPr>
            <p:cNvPr id="34" name="Text Box 9"/>
            <p:cNvSpPr txBox="1">
              <a:spLocks noChangeArrowheads="1"/>
            </p:cNvSpPr>
            <p:nvPr/>
          </p:nvSpPr>
          <p:spPr bwMode="auto">
            <a:xfrm>
              <a:off x="4792481" y="3371728"/>
              <a:ext cx="1283317"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High </a:t>
              </a:r>
              <a:r>
                <a:rPr lang="en-US" sz="1100" b="1" dirty="0" smtClean="0">
                  <a:solidFill>
                    <a:schemeClr val="accent1">
                      <a:lumMod val="10000"/>
                    </a:schemeClr>
                  </a:solidFill>
                  <a:latin typeface="+mj-lt"/>
                </a:rPr>
                <a:t>brightness </a:t>
              </a:r>
              <a:endParaRPr lang="en-US" sz="1100" b="1" dirty="0">
                <a:solidFill>
                  <a:schemeClr val="accent1">
                    <a:lumMod val="10000"/>
                  </a:schemeClr>
                </a:solidFill>
                <a:latin typeface="+mj-lt"/>
              </a:endParaRPr>
            </a:p>
          </p:txBody>
        </p:sp>
        <p:pic>
          <p:nvPicPr>
            <p:cNvPr id="35" name="Picture 34"/>
            <p:cNvPicPr>
              <a:picLocks noChangeAspect="1"/>
            </p:cNvPicPr>
            <p:nvPr/>
          </p:nvPicPr>
          <p:blipFill>
            <a:blip r:embed="rId4"/>
            <a:stretch>
              <a:fillRect/>
            </a:stretch>
          </p:blipFill>
          <p:spPr>
            <a:xfrm>
              <a:off x="4270211" y="2219954"/>
              <a:ext cx="1713796" cy="1682377"/>
            </a:xfrm>
            <a:prstGeom prst="rect">
              <a:avLst/>
            </a:prstGeom>
          </p:spPr>
        </p:pic>
        <p:sp>
          <p:nvSpPr>
            <p:cNvPr id="36" name="TextBox 35"/>
            <p:cNvSpPr txBox="1"/>
            <p:nvPr/>
          </p:nvSpPr>
          <p:spPr>
            <a:xfrm>
              <a:off x="4629131" y="3228101"/>
              <a:ext cx="1241631" cy="276999"/>
            </a:xfrm>
            <a:prstGeom prst="rect">
              <a:avLst/>
            </a:prstGeom>
            <a:solidFill>
              <a:srgbClr val="FFFF00"/>
            </a:solidFill>
          </p:spPr>
          <p:txBody>
            <a:bodyPr wrap="square" rtlCol="0">
              <a:spAutoFit/>
            </a:bodyPr>
            <a:lstStyle/>
            <a:p>
              <a:pPr algn="ctr"/>
              <a:r>
                <a:rPr lang="en-US" sz="1200" dirty="0" smtClean="0">
                  <a:solidFill>
                    <a:srgbClr val="FF0000"/>
                  </a:solidFill>
                </a:rPr>
                <a:t>Empty buckets</a:t>
              </a:r>
              <a:endParaRPr lang="en-US" sz="1200" dirty="0">
                <a:solidFill>
                  <a:srgbClr val="FF0000"/>
                </a:solidFill>
              </a:endParaRPr>
            </a:p>
          </p:txBody>
        </p:sp>
        <p:cxnSp>
          <p:nvCxnSpPr>
            <p:cNvPr id="37" name="Straight Arrow Connector 36"/>
            <p:cNvCxnSpPr/>
            <p:nvPr/>
          </p:nvCxnSpPr>
          <p:spPr>
            <a:xfrm flipH="1" flipV="1">
              <a:off x="4687187" y="2359640"/>
              <a:ext cx="583294" cy="90490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4906719" y="2383406"/>
              <a:ext cx="357296" cy="86176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5100524" y="2389753"/>
              <a:ext cx="163490" cy="85541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5264014" y="2407093"/>
              <a:ext cx="59498" cy="83807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5272303" y="2427493"/>
              <a:ext cx="217126" cy="81767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5264014" y="2407093"/>
              <a:ext cx="486959" cy="83807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265406" y="2435598"/>
              <a:ext cx="679372" cy="82332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45" name="Content Placeholder 2"/>
          <p:cNvSpPr txBox="1">
            <a:spLocks/>
          </p:cNvSpPr>
          <p:nvPr/>
        </p:nvSpPr>
        <p:spPr>
          <a:xfrm>
            <a:off x="367855" y="2075317"/>
            <a:ext cx="3310947" cy="3996000"/>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b="1" kern="1200">
                <a:solidFill>
                  <a:schemeClr val="tx1"/>
                </a:solidFill>
                <a:latin typeface="Calibri"/>
                <a:ea typeface="+mn-ea"/>
                <a:cs typeface="Calibri"/>
              </a:defRPr>
            </a:lvl1pPr>
            <a:lvl2pPr marL="905256" indent="-457200" algn="l" rtl="0" eaLnBrk="1" latinLnBrk="0" hangingPunct="1">
              <a:spcBef>
                <a:spcPct val="20000"/>
              </a:spcBef>
              <a:buClr>
                <a:schemeClr val="tx1"/>
              </a:buClr>
              <a:buSzPct val="90000"/>
              <a:buFont typeface="Arial"/>
              <a:buChar char="•"/>
              <a:defRPr kumimoji="0" sz="2600" b="1" kern="1200">
                <a:solidFill>
                  <a:schemeClr val="tx1"/>
                </a:solidFill>
                <a:latin typeface="Calibri"/>
                <a:ea typeface="+mn-ea"/>
                <a:cs typeface="Calibri"/>
              </a:defRPr>
            </a:lvl2pPr>
            <a:lvl3pPr marL="1092708" indent="-342900" algn="l" rtl="0" eaLnBrk="1" latinLnBrk="0" hangingPunct="1">
              <a:spcBef>
                <a:spcPct val="20000"/>
              </a:spcBef>
              <a:buClr>
                <a:schemeClr val="tx1"/>
              </a:buClr>
              <a:buSzPct val="85000"/>
              <a:buFont typeface="Arial"/>
              <a:buChar char="•"/>
              <a:defRPr kumimoji="0" sz="2400" b="1" kern="1200">
                <a:solidFill>
                  <a:schemeClr val="tx1"/>
                </a:solidFill>
                <a:latin typeface="Calibri"/>
                <a:ea typeface="+mn-ea"/>
                <a:cs typeface="Calibri"/>
              </a:defRPr>
            </a:lvl3pPr>
            <a:lvl4pPr marL="1385316" indent="-342900" algn="l" rtl="0" eaLnBrk="1" latinLnBrk="0" hangingPunct="1">
              <a:spcBef>
                <a:spcPct val="20000"/>
              </a:spcBef>
              <a:buClr>
                <a:schemeClr val="tx1"/>
              </a:buClr>
              <a:buSzPct val="90000"/>
              <a:buFont typeface="Arial"/>
              <a:buChar char="•"/>
              <a:defRPr kumimoji="0" sz="2000" b="1" kern="1200">
                <a:solidFill>
                  <a:schemeClr val="tx1"/>
                </a:solidFill>
                <a:latin typeface="Calibri"/>
                <a:ea typeface="+mn-ea"/>
                <a:cs typeface="Calibri"/>
              </a:defRPr>
            </a:lvl4pPr>
            <a:lvl5pPr marL="1650492" indent="-342900" algn="l" rtl="0" eaLnBrk="1" latinLnBrk="0" hangingPunct="1">
              <a:spcBef>
                <a:spcPct val="20000"/>
              </a:spcBef>
              <a:buClr>
                <a:schemeClr val="tx1"/>
              </a:buClr>
              <a:buSzPct val="100000"/>
              <a:buFont typeface="Arial"/>
              <a:buChar char="•"/>
              <a:defRPr kumimoji="0" sz="2000" b="1"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1463" indent="-223838">
              <a:lnSpc>
                <a:spcPct val="120000"/>
              </a:lnSpc>
            </a:pPr>
            <a:r>
              <a:rPr lang="en-US" sz="2000" b="0" dirty="0" smtClean="0">
                <a:latin typeface="+mn-lt"/>
              </a:rPr>
              <a:t>Due to the gaps </a:t>
            </a:r>
            <a:r>
              <a:rPr lang="en-US" sz="2000" b="0" smtClean="0">
                <a:latin typeface="+mn-lt"/>
              </a:rPr>
              <a:t>in the </a:t>
            </a:r>
            <a:r>
              <a:rPr lang="en-US" sz="2000" b="0" dirty="0" smtClean="0">
                <a:latin typeface="+mn-lt"/>
              </a:rPr>
              <a:t>25ns bunch trains the electron cloud production is </a:t>
            </a:r>
            <a:r>
              <a:rPr lang="en-US" sz="2000" b="0" smtClean="0">
                <a:latin typeface="+mn-lt"/>
              </a:rPr>
              <a:t>largely suppressed</a:t>
            </a:r>
            <a:endParaRPr lang="en-US" sz="2000" b="0" dirty="0" smtClean="0">
              <a:latin typeface="+mn-lt"/>
            </a:endParaRPr>
          </a:p>
          <a:p>
            <a:pPr marL="271463" indent="-223838">
              <a:lnSpc>
                <a:spcPct val="120000"/>
              </a:lnSpc>
            </a:pPr>
            <a:r>
              <a:rPr lang="en-US" sz="2000" b="0" dirty="0" smtClean="0">
                <a:latin typeface="+mn-lt"/>
              </a:rPr>
              <a:t>Similar scheme as for the 25 ns standard beam</a:t>
            </a:r>
          </a:p>
          <a:p>
            <a:pPr marL="271463" indent="-223838">
              <a:lnSpc>
                <a:spcPct val="120000"/>
              </a:lnSpc>
            </a:pPr>
            <a:r>
              <a:rPr lang="en-US" sz="2000" b="0" dirty="0" smtClean="0">
                <a:latin typeface="+mn-lt"/>
              </a:rPr>
              <a:t>At 2.5 GeV triple splitting, populating only two first buckets and leaving 3</a:t>
            </a:r>
            <a:r>
              <a:rPr lang="en-US" sz="2000" b="0" baseline="30000" dirty="0" smtClean="0">
                <a:latin typeface="+mn-lt"/>
              </a:rPr>
              <a:t>rd</a:t>
            </a:r>
            <a:r>
              <a:rPr lang="en-US" sz="2000" b="0" dirty="0" smtClean="0">
                <a:latin typeface="+mn-lt"/>
              </a:rPr>
              <a:t> empty</a:t>
            </a:r>
            <a:endParaRPr lang="en-US" sz="2000" b="0" dirty="0">
              <a:latin typeface="+mn-lt"/>
            </a:endParaRPr>
          </a:p>
        </p:txBody>
      </p:sp>
      <p:sp>
        <p:nvSpPr>
          <p:cNvPr id="46" name="Content Placeholder 2"/>
          <p:cNvSpPr>
            <a:spLocks noGrp="1"/>
          </p:cNvSpPr>
          <p:nvPr>
            <p:ph idx="1"/>
          </p:nvPr>
        </p:nvSpPr>
        <p:spPr>
          <a:xfrm>
            <a:off x="367855" y="1308245"/>
            <a:ext cx="8667301" cy="584581"/>
          </a:xfrm>
        </p:spPr>
        <p:txBody>
          <a:bodyPr>
            <a:noAutofit/>
          </a:bodyPr>
          <a:lstStyle/>
          <a:p>
            <a:pPr marL="273050" indent="-265113"/>
            <a:r>
              <a:rPr lang="en-US" sz="2800" dirty="0" smtClean="0">
                <a:latin typeface="+mn-lt"/>
              </a:rPr>
              <a:t>8b4e</a:t>
            </a:r>
            <a:r>
              <a:rPr lang="en-US" sz="2800" b="0" dirty="0" smtClean="0">
                <a:latin typeface="+mn-lt"/>
              </a:rPr>
              <a:t> </a:t>
            </a:r>
            <a:r>
              <a:rPr lang="en-US" sz="2800" b="0" dirty="0">
                <a:latin typeface="+mn-lt"/>
              </a:rPr>
              <a:t>= </a:t>
            </a:r>
            <a:r>
              <a:rPr lang="en-US" sz="2800" dirty="0" smtClean="0">
                <a:latin typeface="+mn-lt"/>
              </a:rPr>
              <a:t>8</a:t>
            </a:r>
            <a:r>
              <a:rPr lang="en-US" sz="2800" b="0" dirty="0" smtClean="0">
                <a:latin typeface="+mn-lt"/>
              </a:rPr>
              <a:t> </a:t>
            </a:r>
            <a:r>
              <a:rPr lang="en-US" sz="2800" dirty="0" smtClean="0">
                <a:latin typeface="+mn-lt"/>
              </a:rPr>
              <a:t>b</a:t>
            </a:r>
            <a:r>
              <a:rPr lang="en-US" sz="2800" b="0" dirty="0" smtClean="0">
                <a:latin typeface="+mn-lt"/>
              </a:rPr>
              <a:t>unches + </a:t>
            </a:r>
            <a:r>
              <a:rPr lang="en-US" sz="2800" dirty="0" smtClean="0">
                <a:latin typeface="+mn-lt"/>
              </a:rPr>
              <a:t>4 e</a:t>
            </a:r>
            <a:r>
              <a:rPr lang="en-US" sz="2800" b="0" dirty="0" smtClean="0">
                <a:latin typeface="+mn-lt"/>
              </a:rPr>
              <a:t>mpty buckets</a:t>
            </a:r>
            <a:endParaRPr lang="en-US" sz="2800" b="0" dirty="0">
              <a:latin typeface="+mn-lt"/>
            </a:endParaRPr>
          </a:p>
        </p:txBody>
      </p:sp>
    </p:spTree>
    <p:extLst>
      <p:ext uri="{BB962C8B-B14F-4D97-AF65-F5344CB8AC3E}">
        <p14:creationId xmlns:p14="http://schemas.microsoft.com/office/powerpoint/2010/main" val="204200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stretch>
            <a:fillRect/>
          </a:stretch>
        </p:blipFill>
        <p:spPr>
          <a:xfrm>
            <a:off x="4072843" y="3903592"/>
            <a:ext cx="1854313" cy="1578465"/>
          </a:xfrm>
          <a:prstGeom prst="rect">
            <a:avLst/>
          </a:prstGeom>
        </p:spPr>
      </p:pic>
      <p:sp>
        <p:nvSpPr>
          <p:cNvPr id="2" name="Title 1"/>
          <p:cNvSpPr>
            <a:spLocks noGrp="1"/>
          </p:cNvSpPr>
          <p:nvPr>
            <p:ph type="title"/>
          </p:nvPr>
        </p:nvSpPr>
        <p:spPr/>
        <p:txBody>
          <a:bodyPr/>
          <a:lstStyle/>
          <a:p>
            <a:r>
              <a:rPr lang="en-US" dirty="0" smtClean="0">
                <a:latin typeface="+mn-lt"/>
              </a:rPr>
              <a:t>8b4e BCS Beam</a:t>
            </a:r>
            <a:endParaRPr lang="en-US" dirty="0">
              <a:latin typeface="+mn-lt"/>
            </a:endParaRPr>
          </a:p>
        </p:txBody>
      </p:sp>
      <p:sp>
        <p:nvSpPr>
          <p:cNvPr id="3" name="Content Placeholder 2"/>
          <p:cNvSpPr>
            <a:spLocks noGrp="1"/>
          </p:cNvSpPr>
          <p:nvPr>
            <p:ph idx="1"/>
          </p:nvPr>
        </p:nvSpPr>
        <p:spPr>
          <a:xfrm>
            <a:off x="367855" y="2326384"/>
            <a:ext cx="3280410" cy="3666643"/>
          </a:xfrm>
        </p:spPr>
        <p:txBody>
          <a:bodyPr>
            <a:normAutofit fontScale="70000" lnSpcReduction="20000"/>
          </a:bodyPr>
          <a:lstStyle/>
          <a:p>
            <a:pPr marL="355600" indent="-319088">
              <a:lnSpc>
                <a:spcPct val="120000"/>
              </a:lnSpc>
            </a:pPr>
            <a:r>
              <a:rPr lang="en-US" sz="3200" b="0" dirty="0">
                <a:latin typeface="+mn-lt"/>
              </a:rPr>
              <a:t>For same LHC bunch intensity PSB bunch intensity and transverse emittance is ~50% of standard </a:t>
            </a:r>
            <a:r>
              <a:rPr lang="en-US" sz="3200" b="0" dirty="0" smtClean="0">
                <a:latin typeface="+mn-lt"/>
              </a:rPr>
              <a:t>scheme</a:t>
            </a:r>
          </a:p>
          <a:p>
            <a:pPr marL="355600" indent="-319088">
              <a:lnSpc>
                <a:spcPct val="120000"/>
              </a:lnSpc>
            </a:pPr>
            <a:r>
              <a:rPr lang="en-US" sz="3200" b="0" dirty="0" smtClean="0">
                <a:latin typeface="+mn-lt"/>
              </a:rPr>
              <a:t>No longer splitting but batch compression by adding empty buckets</a:t>
            </a:r>
            <a:endParaRPr lang="en-US" sz="3200" b="0" dirty="0">
              <a:latin typeface="+mn-lt"/>
            </a:endParaRPr>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36</a:t>
            </a:fld>
            <a:endParaRPr lang="en-US" dirty="0"/>
          </a:p>
        </p:txBody>
      </p:sp>
      <p:grpSp>
        <p:nvGrpSpPr>
          <p:cNvPr id="7" name="Group 6"/>
          <p:cNvGrpSpPr>
            <a:grpSpLocks noChangeAspect="1"/>
          </p:cNvGrpSpPr>
          <p:nvPr/>
        </p:nvGrpSpPr>
        <p:grpSpPr>
          <a:xfrm>
            <a:off x="3593593" y="2118023"/>
            <a:ext cx="5651836" cy="3960286"/>
            <a:chOff x="3991090" y="808604"/>
            <a:chExt cx="5121697" cy="3478040"/>
          </a:xfrm>
        </p:grpSpPr>
        <p:sp>
          <p:nvSpPr>
            <p:cNvPr id="11" name="TextBox 10"/>
            <p:cNvSpPr txBox="1"/>
            <p:nvPr/>
          </p:nvSpPr>
          <p:spPr>
            <a:xfrm>
              <a:off x="4208303" y="3827137"/>
              <a:ext cx="4740507" cy="459507"/>
            </a:xfrm>
            <a:prstGeom prst="rect">
              <a:avLst/>
            </a:prstGeom>
            <a:solidFill>
              <a:schemeClr val="tx1">
                <a:lumMod val="60000"/>
                <a:lumOff val="40000"/>
              </a:schemeClr>
            </a:solidFill>
          </p:spPr>
          <p:txBody>
            <a:bodyPr wrap="square" rtlCol="0">
              <a:spAutoFit/>
            </a:bodyPr>
            <a:lstStyle/>
            <a:p>
              <a:pPr algn="ctr"/>
              <a:r>
                <a:rPr lang="en-US" sz="1400" dirty="0" smtClean="0">
                  <a:solidFill>
                    <a:schemeClr val="bg1"/>
                  </a:solidFill>
                </a:rPr>
                <a:t>8b4e 25 </a:t>
              </a:r>
              <a:r>
                <a:rPr lang="en-US" sz="1400" dirty="0">
                  <a:solidFill>
                    <a:schemeClr val="bg1"/>
                  </a:solidFill>
                </a:rPr>
                <a:t>ns:</a:t>
              </a:r>
              <a:r>
                <a:rPr lang="en-US" sz="1400" dirty="0">
                  <a:solidFill>
                    <a:schemeClr val="bg1"/>
                  </a:solidFill>
                  <a:sym typeface="Wingdings"/>
                </a:rPr>
                <a:t> PSB bunches o</a:t>
              </a:r>
              <a:r>
                <a:rPr lang="en-US" sz="1400" dirty="0" smtClean="0">
                  <a:solidFill>
                    <a:schemeClr val="bg1"/>
                  </a:solidFill>
                  <a:sym typeface="Wingdings"/>
                </a:rPr>
                <a:t>nly merged: 8  8 </a:t>
              </a:r>
              <a:r>
                <a:rPr lang="en-US" sz="1400" dirty="0">
                  <a:solidFill>
                    <a:schemeClr val="bg1"/>
                  </a:solidFill>
                  <a:sym typeface="Wingdings"/>
                </a:rPr>
                <a:t>x 2 x 2 = </a:t>
              </a:r>
              <a:r>
                <a:rPr lang="en-US" sz="1400" b="1" dirty="0" smtClean="0">
                  <a:solidFill>
                    <a:schemeClr val="bg1"/>
                  </a:solidFill>
                  <a:sym typeface="Wingdings"/>
                </a:rPr>
                <a:t>32</a:t>
              </a:r>
            </a:p>
            <a:p>
              <a:pPr algn="ctr"/>
              <a:r>
                <a:rPr lang="en-US" sz="1400" dirty="0">
                  <a:solidFill>
                    <a:schemeClr val="bg1"/>
                  </a:solidFill>
                  <a:sym typeface="Wingdings"/>
                </a:rPr>
                <a:t>At high energy each bunch/bucket split in 4  </a:t>
              </a:r>
              <a:r>
                <a:rPr lang="en-US" sz="1400" dirty="0" smtClean="0">
                  <a:solidFill>
                    <a:schemeClr val="bg1"/>
                  </a:solidFill>
                  <a:sym typeface="Wingdings"/>
                </a:rPr>
                <a:t>8b4e</a:t>
              </a:r>
              <a:r>
                <a:rPr lang="en-US" sz="1400" b="1" dirty="0" smtClean="0">
                  <a:solidFill>
                    <a:schemeClr val="bg1"/>
                  </a:solidFill>
                  <a:sym typeface="Wingdings"/>
                </a:rPr>
                <a:t> </a:t>
              </a:r>
              <a:r>
                <a:rPr lang="en-US" sz="1400" dirty="0" smtClean="0">
                  <a:solidFill>
                    <a:schemeClr val="bg1"/>
                  </a:solidFill>
                  <a:sym typeface="Wingdings"/>
                </a:rPr>
                <a:t> </a:t>
              </a:r>
              <a:endParaRPr lang="en-US" sz="1400" dirty="0">
                <a:solidFill>
                  <a:schemeClr val="bg1"/>
                </a:solidFill>
              </a:endParaRPr>
            </a:p>
          </p:txBody>
        </p:sp>
        <p:cxnSp>
          <p:nvCxnSpPr>
            <p:cNvPr id="12" name="Straight Connector 11"/>
            <p:cNvCxnSpPr/>
            <p:nvPr/>
          </p:nvCxnSpPr>
          <p:spPr>
            <a:xfrm flipH="1" flipV="1">
              <a:off x="6059317" y="1687790"/>
              <a:ext cx="145559" cy="2"/>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975144" y="1690967"/>
              <a:ext cx="75884" cy="72090"/>
            </a:xfrm>
            <a:prstGeom prst="line">
              <a:avLst/>
            </a:prstGeom>
            <a:ln>
              <a:solidFill>
                <a:srgbClr val="1A30F5"/>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992140" y="1749152"/>
              <a:ext cx="212734" cy="355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128990" y="1687790"/>
              <a:ext cx="75884" cy="72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456375" y="1056378"/>
              <a:ext cx="867387"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72 bunches</a:t>
              </a:r>
              <a:endParaRPr lang="en-US" sz="1000" dirty="0">
                <a:solidFill>
                  <a:schemeClr val="accent1">
                    <a:lumMod val="10000"/>
                  </a:schemeClr>
                </a:solidFill>
              </a:endParaRPr>
            </a:p>
          </p:txBody>
        </p:sp>
        <p:sp>
          <p:nvSpPr>
            <p:cNvPr id="17" name="TextBox 16"/>
            <p:cNvSpPr txBox="1"/>
            <p:nvPr/>
          </p:nvSpPr>
          <p:spPr>
            <a:xfrm>
              <a:off x="7314431" y="882318"/>
              <a:ext cx="976079" cy="246221"/>
            </a:xfrm>
            <a:prstGeom prst="rect">
              <a:avLst/>
            </a:prstGeom>
            <a:solidFill>
              <a:schemeClr val="bg1"/>
            </a:solidFill>
          </p:spPr>
          <p:txBody>
            <a:bodyPr wrap="square" rtlCol="0">
              <a:spAutoFit/>
            </a:bodyPr>
            <a:lstStyle/>
            <a:p>
              <a:r>
                <a:rPr lang="en-US" sz="1000" dirty="0" smtClean="0">
                  <a:solidFill>
                    <a:schemeClr val="accent1">
                      <a:lumMod val="10000"/>
                    </a:schemeClr>
                  </a:solidFill>
                </a:rPr>
                <a:t>Eject 36 or</a:t>
              </a:r>
            </a:p>
          </p:txBody>
        </p:sp>
        <p:pic>
          <p:nvPicPr>
            <p:cNvPr id="18" name="Picture 2" descr="C:\Heiko\Presentations\2014-11_RFUpgradesHB2014\2012-01_LHCBeamSlides\LHC25cycle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6005" y="808604"/>
              <a:ext cx="4726741" cy="12163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291647" y="811100"/>
              <a:ext cx="1370888" cy="261610"/>
            </a:xfrm>
            <a:prstGeom prst="rect">
              <a:avLst/>
            </a:prstGeom>
            <a:noFill/>
          </p:spPr>
          <p:txBody>
            <a:bodyPr wrap="none" rtlCol="0">
              <a:spAutoFit/>
            </a:bodyPr>
            <a:lstStyle/>
            <a:p>
              <a:r>
                <a:rPr lang="en-US" sz="1100" dirty="0" smtClean="0">
                  <a:solidFill>
                    <a:schemeClr val="accent1">
                      <a:lumMod val="10000"/>
                    </a:schemeClr>
                  </a:solidFill>
                </a:rPr>
                <a:t>Inject 4+4 bunches</a:t>
              </a:r>
              <a:endParaRPr lang="en-US" sz="1100" dirty="0">
                <a:solidFill>
                  <a:schemeClr val="accent1">
                    <a:lumMod val="10000"/>
                  </a:schemeClr>
                </a:solidFill>
              </a:endParaRPr>
            </a:p>
          </p:txBody>
        </p:sp>
        <p:sp>
          <p:nvSpPr>
            <p:cNvPr id="20" name="TextBox 19"/>
            <p:cNvSpPr txBox="1"/>
            <p:nvPr/>
          </p:nvSpPr>
          <p:spPr>
            <a:xfrm>
              <a:off x="5491682" y="1094226"/>
              <a:ext cx="453515" cy="229754"/>
            </a:xfrm>
            <a:prstGeom prst="rect">
              <a:avLst/>
            </a:prstGeom>
            <a:noFill/>
          </p:spPr>
          <p:txBody>
            <a:bodyPr wrap="none" rtlCol="0">
              <a:spAutoFit/>
            </a:bodyPr>
            <a:lstStyle/>
            <a:p>
              <a:r>
                <a:rPr lang="en-US" sz="1100" dirty="0">
                  <a:solidFill>
                    <a:srgbClr val="FF0000"/>
                  </a:solidFill>
                </a:rPr>
                <a:t>h</a:t>
              </a:r>
              <a:r>
                <a:rPr lang="en-US" sz="1100" dirty="0" smtClean="0">
                  <a:solidFill>
                    <a:srgbClr val="FF0000"/>
                  </a:solidFill>
                </a:rPr>
                <a:t> = </a:t>
              </a:r>
              <a:r>
                <a:rPr lang="en-US" sz="1100" dirty="0">
                  <a:solidFill>
                    <a:srgbClr val="FF0000"/>
                  </a:solidFill>
                </a:rPr>
                <a:t>9</a:t>
              </a:r>
            </a:p>
          </p:txBody>
        </p:sp>
        <p:sp>
          <p:nvSpPr>
            <p:cNvPr id="21" name="TextBox 20"/>
            <p:cNvSpPr txBox="1"/>
            <p:nvPr/>
          </p:nvSpPr>
          <p:spPr>
            <a:xfrm>
              <a:off x="6908732" y="1075382"/>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21</a:t>
              </a:r>
              <a:endParaRPr lang="en-US" sz="1100" i="1" dirty="0">
                <a:solidFill>
                  <a:srgbClr val="FF0000"/>
                </a:solidFill>
              </a:endParaRPr>
            </a:p>
          </p:txBody>
        </p:sp>
        <p:sp>
          <p:nvSpPr>
            <p:cNvPr id="22" name="TextBox 21"/>
            <p:cNvSpPr txBox="1"/>
            <p:nvPr/>
          </p:nvSpPr>
          <p:spPr>
            <a:xfrm rot="5400000">
              <a:off x="7512967" y="1282340"/>
              <a:ext cx="579005" cy="261610"/>
            </a:xfrm>
            <a:prstGeom prst="rect">
              <a:avLst/>
            </a:prstGeom>
            <a:noFill/>
          </p:spPr>
          <p:txBody>
            <a:bodyPr wrap="none" rtlCol="0">
              <a:spAutoFit/>
            </a:bodyPr>
            <a:lstStyle/>
            <a:p>
              <a:r>
                <a:rPr lang="en-US" sz="1100" i="1" dirty="0">
                  <a:solidFill>
                    <a:srgbClr val="FF0000"/>
                  </a:solidFill>
                </a:rPr>
                <a:t>h</a:t>
              </a:r>
              <a:r>
                <a:rPr lang="en-US" sz="1100" i="1" dirty="0" smtClean="0">
                  <a:solidFill>
                    <a:srgbClr val="FF0000"/>
                  </a:solidFill>
                </a:rPr>
                <a:t> = 84</a:t>
              </a:r>
              <a:endParaRPr lang="en-US" sz="1100" i="1" dirty="0">
                <a:solidFill>
                  <a:srgbClr val="FF0000"/>
                </a:solidFill>
              </a:endParaRPr>
            </a:p>
          </p:txBody>
        </p:sp>
        <p:sp>
          <p:nvSpPr>
            <p:cNvPr id="23" name="TextBox 22"/>
            <p:cNvSpPr txBox="1"/>
            <p:nvPr/>
          </p:nvSpPr>
          <p:spPr>
            <a:xfrm>
              <a:off x="7966787" y="822316"/>
              <a:ext cx="754838" cy="338554"/>
            </a:xfrm>
            <a:prstGeom prst="rect">
              <a:avLst/>
            </a:prstGeom>
            <a:noFill/>
          </p:spPr>
          <p:txBody>
            <a:bodyPr wrap="square" rtlCol="0">
              <a:spAutoFit/>
            </a:bodyPr>
            <a:lstStyle/>
            <a:p>
              <a:r>
                <a:rPr lang="en-US" sz="800" dirty="0" smtClean="0">
                  <a:solidFill>
                    <a:schemeClr val="accent1">
                      <a:lumMod val="10000"/>
                    </a:schemeClr>
                  </a:solidFill>
                </a:rPr>
                <a:t>Eject 24 or</a:t>
              </a:r>
            </a:p>
            <a:p>
              <a:r>
                <a:rPr lang="en-US" sz="800" dirty="0" smtClean="0">
                  <a:solidFill>
                    <a:schemeClr val="accent1">
                      <a:lumMod val="10000"/>
                    </a:schemeClr>
                  </a:solidFill>
                </a:rPr>
                <a:t>48 bunches</a:t>
              </a:r>
            </a:p>
          </p:txBody>
        </p:sp>
        <p:cxnSp>
          <p:nvCxnSpPr>
            <p:cNvPr id="24" name="Straight Arrow Connector 23"/>
            <p:cNvCxnSpPr/>
            <p:nvPr/>
          </p:nvCxnSpPr>
          <p:spPr>
            <a:xfrm flipV="1">
              <a:off x="7720970" y="991593"/>
              <a:ext cx="245817" cy="89749"/>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 Box 21"/>
            <p:cNvSpPr txBox="1">
              <a:spLocks noChangeArrowheads="1"/>
            </p:cNvSpPr>
            <p:nvPr/>
          </p:nvSpPr>
          <p:spPr bwMode="auto">
            <a:xfrm>
              <a:off x="5733507" y="821858"/>
              <a:ext cx="1377110" cy="261610"/>
            </a:xfrm>
            <a:prstGeom prst="rect">
              <a:avLst/>
            </a:prstGeom>
            <a:noFill/>
            <a:ln w="9525">
              <a:noFill/>
              <a:miter lim="800000"/>
              <a:headEnd/>
              <a:tailEnd/>
            </a:ln>
          </p:spPr>
          <p:txBody>
            <a:bodyPr wrap="square">
              <a:spAutoFit/>
            </a:bodyPr>
            <a:lstStyle/>
            <a:p>
              <a:pPr algn="ctr"/>
              <a:r>
                <a:rPr lang="en-US" sz="1050" dirty="0">
                  <a:solidFill>
                    <a:schemeClr val="bg1">
                      <a:lumMod val="50000"/>
                    </a:schemeClr>
                  </a:solidFill>
                  <a:latin typeface="+mj-lt"/>
                </a:rPr>
                <a:t>Controlled blow-ups</a:t>
              </a:r>
            </a:p>
          </p:txBody>
        </p:sp>
        <p:sp>
          <p:nvSpPr>
            <p:cNvPr id="26" name="Text Box 19"/>
            <p:cNvSpPr txBox="1">
              <a:spLocks noChangeArrowheads="1"/>
            </p:cNvSpPr>
            <p:nvPr/>
          </p:nvSpPr>
          <p:spPr bwMode="auto">
            <a:xfrm>
              <a:off x="6517158" y="1033377"/>
              <a:ext cx="492369" cy="276999"/>
            </a:xfrm>
            <a:prstGeom prst="rect">
              <a:avLst/>
            </a:prstGeom>
            <a:noFill/>
            <a:ln w="9525">
              <a:noFill/>
              <a:miter lim="800000"/>
              <a:headEnd/>
              <a:tailEnd/>
            </a:ln>
          </p:spPr>
          <p:txBody>
            <a:bodyPr>
              <a:spAutoFit/>
            </a:bodyPr>
            <a:lstStyle/>
            <a:p>
              <a:pPr algn="ctr"/>
              <a:r>
                <a:rPr lang="en-US" sz="1200" b="1" dirty="0" err="1">
                  <a:latin typeface="Symbol" pitchFamily="18" charset="2"/>
                </a:rPr>
                <a:t>g</a:t>
              </a:r>
              <a:r>
                <a:rPr lang="en-US" sz="1200" b="1" baseline="-25000" dirty="0" err="1">
                  <a:latin typeface="Constantia" pitchFamily="18" charset="0"/>
                </a:rPr>
                <a:t>tr</a:t>
              </a:r>
              <a:endParaRPr lang="en-US" sz="1200" b="1" baseline="-25000" dirty="0">
                <a:latin typeface="Constantia" pitchFamily="18" charset="0"/>
              </a:endParaRPr>
            </a:p>
          </p:txBody>
        </p:sp>
        <p:cxnSp>
          <p:nvCxnSpPr>
            <p:cNvPr id="27" name="Straight Arrow Connector 26"/>
            <p:cNvCxnSpPr/>
            <p:nvPr/>
          </p:nvCxnSpPr>
          <p:spPr>
            <a:xfrm>
              <a:off x="6763343" y="1331892"/>
              <a:ext cx="0" cy="205200"/>
            </a:xfrm>
            <a:prstGeom prst="straightConnector1">
              <a:avLst/>
            </a:prstGeom>
            <a:ln>
              <a:solidFill>
                <a:schemeClr val="accent1">
                  <a:lumMod val="1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 Box 6"/>
            <p:cNvSpPr txBox="1">
              <a:spLocks noChangeArrowheads="1"/>
            </p:cNvSpPr>
            <p:nvPr/>
          </p:nvSpPr>
          <p:spPr bwMode="auto">
            <a:xfrm>
              <a:off x="3991090" y="1944113"/>
              <a:ext cx="2691822" cy="246221"/>
            </a:xfrm>
            <a:prstGeom prst="rect">
              <a:avLst/>
            </a:prstGeom>
            <a:noFill/>
            <a:ln w="9525">
              <a:noFill/>
              <a:miter lim="800000"/>
              <a:headEnd/>
              <a:tailEnd/>
            </a:ln>
          </p:spPr>
          <p:txBody>
            <a:bodyPr wrap="square">
              <a:spAutoFit/>
            </a:bodyPr>
            <a:lstStyle/>
            <a:p>
              <a:r>
                <a:rPr lang="en-US" sz="1000" b="1" dirty="0">
                  <a:solidFill>
                    <a:schemeClr val="accent1">
                      <a:lumMod val="10000"/>
                    </a:schemeClr>
                  </a:solidFill>
                </a:rPr>
                <a:t>Batch Compression, merging &amp; </a:t>
              </a:r>
              <a:r>
                <a:rPr lang="en-US" sz="1000" b="1" dirty="0" smtClean="0">
                  <a:solidFill>
                    <a:schemeClr val="accent1">
                      <a:lumMod val="10000"/>
                    </a:schemeClr>
                  </a:solidFill>
                </a:rPr>
                <a:t>splitting</a:t>
              </a:r>
              <a:endParaRPr lang="en-US" sz="1000" b="1" dirty="0">
                <a:solidFill>
                  <a:schemeClr val="accent1">
                    <a:lumMod val="10000"/>
                  </a:schemeClr>
                </a:solidFill>
              </a:endParaRPr>
            </a:p>
          </p:txBody>
        </p:sp>
        <p:sp>
          <p:nvSpPr>
            <p:cNvPr id="29" name="Text Box 7"/>
            <p:cNvSpPr txBox="1">
              <a:spLocks noChangeArrowheads="1"/>
            </p:cNvSpPr>
            <p:nvPr/>
          </p:nvSpPr>
          <p:spPr bwMode="auto">
            <a:xfrm>
              <a:off x="6441542" y="1950881"/>
              <a:ext cx="2226293" cy="246221"/>
            </a:xfrm>
            <a:prstGeom prst="rect">
              <a:avLst/>
            </a:prstGeom>
            <a:noFill/>
            <a:ln w="9525">
              <a:noFill/>
              <a:miter lim="800000"/>
              <a:headEnd/>
              <a:tailEnd/>
            </a:ln>
          </p:spPr>
          <p:txBody>
            <a:bodyPr wrap="square">
              <a:spAutoFit/>
            </a:bodyPr>
            <a:lstStyle/>
            <a:p>
              <a:pPr algn="ctr"/>
              <a:r>
                <a:rPr lang="en-US" sz="1000" b="1" dirty="0">
                  <a:solidFill>
                    <a:schemeClr val="accent1">
                      <a:lumMod val="10000"/>
                    </a:schemeClr>
                  </a:solidFill>
                  <a:latin typeface="+mj-lt"/>
                </a:rPr>
                <a:t>Split in four at flat top energy</a:t>
              </a:r>
            </a:p>
          </p:txBody>
        </p:sp>
        <p:sp>
          <p:nvSpPr>
            <p:cNvPr id="30" name="TextBox 29"/>
            <p:cNvSpPr txBox="1"/>
            <p:nvPr/>
          </p:nvSpPr>
          <p:spPr>
            <a:xfrm>
              <a:off x="8363864" y="2001487"/>
              <a:ext cx="748923" cy="369332"/>
            </a:xfrm>
            <a:prstGeom prst="rect">
              <a:avLst/>
            </a:prstGeom>
            <a:noFill/>
          </p:spPr>
          <p:txBody>
            <a:bodyPr wrap="none" rtlCol="0">
              <a:spAutoFit/>
            </a:bodyPr>
            <a:lstStyle/>
            <a:p>
              <a:r>
                <a:rPr lang="en-US" dirty="0" smtClean="0">
                  <a:solidFill>
                    <a:srgbClr val="FF0000"/>
                  </a:solidFill>
                </a:rPr>
                <a:t>25 ns</a:t>
              </a:r>
              <a:endParaRPr lang="en-US" dirty="0">
                <a:solidFill>
                  <a:srgbClr val="FF0000"/>
                </a:solidFill>
              </a:endParaRPr>
            </a:p>
          </p:txBody>
        </p:sp>
        <p:sp>
          <p:nvSpPr>
            <p:cNvPr id="31" name="AutoShape 31"/>
            <p:cNvSpPr>
              <a:spLocks noChangeArrowheads="1"/>
            </p:cNvSpPr>
            <p:nvPr/>
          </p:nvSpPr>
          <p:spPr bwMode="auto">
            <a:xfrm rot="1998724">
              <a:off x="6175579" y="1671391"/>
              <a:ext cx="281354" cy="290927"/>
            </a:xfrm>
            <a:prstGeom prst="upArrow">
              <a:avLst>
                <a:gd name="adj1" fmla="val 3941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2" name="AutoShape 31"/>
            <p:cNvSpPr>
              <a:spLocks noChangeArrowheads="1"/>
            </p:cNvSpPr>
            <p:nvPr/>
          </p:nvSpPr>
          <p:spPr bwMode="auto">
            <a:xfrm>
              <a:off x="7434859" y="1416763"/>
              <a:ext cx="281354" cy="543990"/>
            </a:xfrm>
            <a:prstGeom prst="upArrow">
              <a:avLst>
                <a:gd name="adj1" fmla="val 50000"/>
                <a:gd name="adj2" fmla="val 56250"/>
              </a:avLst>
            </a:pr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3" name="Text Box 9"/>
            <p:cNvSpPr txBox="1">
              <a:spLocks noChangeArrowheads="1"/>
            </p:cNvSpPr>
            <p:nvPr/>
          </p:nvSpPr>
          <p:spPr bwMode="auto">
            <a:xfrm rot="16200000">
              <a:off x="5595155" y="2694153"/>
              <a:ext cx="1217251" cy="261610"/>
            </a:xfrm>
            <a:prstGeom prst="rect">
              <a:avLst/>
            </a:prstGeom>
            <a:noFill/>
            <a:ln w="9525">
              <a:noFill/>
              <a:miter lim="800000"/>
              <a:headEnd/>
              <a:tailEnd/>
            </a:ln>
          </p:spPr>
          <p:txBody>
            <a:bodyPr wrap="square">
              <a:spAutoFit/>
            </a:bodyPr>
            <a:lstStyle/>
            <a:p>
              <a:r>
                <a:rPr lang="en-US" sz="1100" b="1" i="1" dirty="0" err="1">
                  <a:solidFill>
                    <a:schemeClr val="accent1">
                      <a:lumMod val="10000"/>
                    </a:schemeClr>
                  </a:solidFill>
                  <a:latin typeface="+mj-lt"/>
                </a:rPr>
                <a:t>E</a:t>
              </a:r>
              <a:r>
                <a:rPr lang="en-US" sz="1100" b="1" baseline="-25000" dirty="0" err="1">
                  <a:solidFill>
                    <a:schemeClr val="accent1">
                      <a:lumMod val="10000"/>
                    </a:schemeClr>
                  </a:solidFill>
                  <a:latin typeface="+mj-lt"/>
                </a:rPr>
                <a:t>kin</a:t>
              </a:r>
              <a:r>
                <a:rPr lang="en-US" sz="1100" b="1" dirty="0">
                  <a:solidFill>
                    <a:schemeClr val="accent1">
                      <a:lumMod val="10000"/>
                    </a:schemeClr>
                  </a:solidFill>
                  <a:latin typeface="+mj-lt"/>
                </a:rPr>
                <a:t> = 2.5 </a:t>
              </a:r>
              <a:r>
                <a:rPr lang="en-US" sz="1100" b="1" dirty="0" err="1">
                  <a:solidFill>
                    <a:schemeClr val="accent1">
                      <a:lumMod val="10000"/>
                    </a:schemeClr>
                  </a:solidFill>
                  <a:latin typeface="+mj-lt"/>
                </a:rPr>
                <a:t>GeV</a:t>
              </a:r>
              <a:endParaRPr lang="en-US" sz="1100" b="1" dirty="0">
                <a:solidFill>
                  <a:schemeClr val="accent1">
                    <a:lumMod val="10000"/>
                  </a:schemeClr>
                </a:solidFill>
                <a:latin typeface="+mj-lt"/>
              </a:endParaRPr>
            </a:p>
          </p:txBody>
        </p:sp>
        <p:sp>
          <p:nvSpPr>
            <p:cNvPr id="34" name="AutoShape 10"/>
            <p:cNvSpPr>
              <a:spLocks noChangeArrowheads="1"/>
            </p:cNvSpPr>
            <p:nvPr/>
          </p:nvSpPr>
          <p:spPr bwMode="auto">
            <a:xfrm rot="5400000">
              <a:off x="4166284" y="3322864"/>
              <a:ext cx="259123" cy="29386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2D050"/>
            </a:solidFill>
            <a:ln w="9525">
              <a:solidFill>
                <a:schemeClr val="tx1"/>
              </a:solidFill>
              <a:miter lim="800000"/>
              <a:headEnd/>
              <a:tailEnd/>
            </a:ln>
          </p:spPr>
          <p:txBody>
            <a:bodyPr wrap="none" anchor="ctr"/>
            <a:lstStyle/>
            <a:p>
              <a:endParaRPr lang="en-US" sz="1662">
                <a:latin typeface="Constantia" pitchFamily="18" charset="0"/>
              </a:endParaRPr>
            </a:p>
          </p:txBody>
        </p:sp>
        <p:sp>
          <p:nvSpPr>
            <p:cNvPr id="35" name="Text Box 11"/>
            <p:cNvSpPr txBox="1">
              <a:spLocks noChangeArrowheads="1"/>
            </p:cNvSpPr>
            <p:nvPr/>
          </p:nvSpPr>
          <p:spPr bwMode="auto">
            <a:xfrm rot="16200000">
              <a:off x="3749037" y="2711039"/>
              <a:ext cx="975268" cy="261610"/>
            </a:xfrm>
            <a:prstGeom prst="rect">
              <a:avLst/>
            </a:prstGeom>
            <a:noFill/>
            <a:ln w="9525">
              <a:noFill/>
              <a:miter lim="800000"/>
              <a:headEnd/>
              <a:tailEnd/>
            </a:ln>
          </p:spPr>
          <p:txBody>
            <a:bodyPr wrap="square">
              <a:spAutoFit/>
            </a:bodyPr>
            <a:lstStyle/>
            <a:p>
              <a:pPr algn="l"/>
              <a:r>
                <a:rPr lang="en-US" sz="1050" b="1" dirty="0">
                  <a:solidFill>
                    <a:schemeClr val="accent1">
                      <a:lumMod val="10000"/>
                    </a:schemeClr>
                  </a:solidFill>
                  <a:latin typeface="+mj-lt"/>
                </a:rPr>
                <a:t>2</a:t>
              </a:r>
              <a:r>
                <a:rPr lang="en-US" sz="1050" b="1" baseline="30000" dirty="0">
                  <a:solidFill>
                    <a:schemeClr val="accent1">
                      <a:lumMod val="10000"/>
                    </a:schemeClr>
                  </a:solidFill>
                  <a:latin typeface="+mj-lt"/>
                </a:rPr>
                <a:t>nd</a:t>
              </a:r>
              <a:r>
                <a:rPr lang="en-US" sz="1050" b="1" dirty="0">
                  <a:solidFill>
                    <a:schemeClr val="accent1">
                      <a:lumMod val="10000"/>
                    </a:schemeClr>
                  </a:solidFill>
                  <a:latin typeface="+mj-lt"/>
                </a:rPr>
                <a:t> </a:t>
              </a:r>
              <a:r>
                <a:rPr lang="en-US" sz="1100" b="1" dirty="0">
                  <a:solidFill>
                    <a:schemeClr val="accent1">
                      <a:lumMod val="10000"/>
                    </a:schemeClr>
                  </a:solidFill>
                  <a:latin typeface="+mj-lt"/>
                </a:rPr>
                <a:t>injection</a:t>
              </a:r>
              <a:endParaRPr lang="en-US" sz="1050" b="1" dirty="0">
                <a:solidFill>
                  <a:schemeClr val="accent1">
                    <a:lumMod val="10000"/>
                  </a:schemeClr>
                </a:solidFill>
                <a:latin typeface="+mj-lt"/>
              </a:endParaRPr>
            </a:p>
          </p:txBody>
        </p:sp>
        <p:pic>
          <p:nvPicPr>
            <p:cNvPr id="36" name="Picture 5" descr="C:\Heiko\Presentations\2014-11_RFUpgradesHB2014\2012-01_LHCBeamSlides\LHC25\foursplitb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961" y="2179207"/>
              <a:ext cx="1579226" cy="1553564"/>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p:cNvCxnSpPr/>
            <p:nvPr/>
          </p:nvCxnSpPr>
          <p:spPr>
            <a:xfrm flipV="1">
              <a:off x="6728555" y="2207173"/>
              <a:ext cx="1691674" cy="344"/>
            </a:xfrm>
            <a:prstGeom prst="line">
              <a:avLst/>
            </a:prstGeom>
            <a:ln>
              <a:solidFill>
                <a:srgbClr val="FF0000"/>
              </a:solidFill>
              <a:headEnd w="lg" len="lg"/>
              <a:tailEnd type="stealth" w="lg" len="lg"/>
            </a:ln>
          </p:spPr>
          <p:style>
            <a:lnRef idx="2">
              <a:schemeClr val="accent1"/>
            </a:lnRef>
            <a:fillRef idx="0">
              <a:schemeClr val="accent1"/>
            </a:fillRef>
            <a:effectRef idx="1">
              <a:schemeClr val="accent1"/>
            </a:effectRef>
            <a:fontRef idx="minor">
              <a:schemeClr val="tx1"/>
            </a:fontRef>
          </p:style>
        </p:cxnSp>
        <p:sp>
          <p:nvSpPr>
            <p:cNvPr id="39" name="Text Box 8"/>
            <p:cNvSpPr txBox="1">
              <a:spLocks noChangeArrowheads="1"/>
            </p:cNvSpPr>
            <p:nvPr/>
          </p:nvSpPr>
          <p:spPr bwMode="auto">
            <a:xfrm rot="16200000">
              <a:off x="7847153" y="3058410"/>
              <a:ext cx="817500"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26 </a:t>
              </a:r>
              <a:r>
                <a:rPr lang="en-US" sz="1100" b="1" dirty="0" err="1">
                  <a:solidFill>
                    <a:schemeClr val="accent1">
                      <a:lumMod val="10000"/>
                    </a:schemeClr>
                  </a:solidFill>
                  <a:latin typeface="+mj-lt"/>
                </a:rPr>
                <a:t>GeV</a:t>
              </a:r>
              <a:r>
                <a:rPr lang="en-US" sz="1100" b="1" dirty="0">
                  <a:solidFill>
                    <a:schemeClr val="accent1">
                      <a:lumMod val="10000"/>
                    </a:schemeClr>
                  </a:solidFill>
                  <a:latin typeface="+mj-lt"/>
                </a:rPr>
                <a:t>/c</a:t>
              </a:r>
            </a:p>
          </p:txBody>
        </p:sp>
        <p:sp>
          <p:nvSpPr>
            <p:cNvPr id="40" name="Text Box 9"/>
            <p:cNvSpPr txBox="1">
              <a:spLocks noChangeArrowheads="1"/>
            </p:cNvSpPr>
            <p:nvPr/>
          </p:nvSpPr>
          <p:spPr bwMode="auto">
            <a:xfrm>
              <a:off x="4609031" y="3585929"/>
              <a:ext cx="1283317" cy="261610"/>
            </a:xfrm>
            <a:prstGeom prst="rect">
              <a:avLst/>
            </a:prstGeom>
            <a:noFill/>
            <a:ln w="9525">
              <a:noFill/>
              <a:miter lim="800000"/>
              <a:headEnd/>
              <a:tailEnd/>
            </a:ln>
          </p:spPr>
          <p:txBody>
            <a:bodyPr wrap="square">
              <a:spAutoFit/>
            </a:bodyPr>
            <a:lstStyle/>
            <a:p>
              <a:pPr algn="l"/>
              <a:r>
                <a:rPr lang="en-US" sz="1100" b="1" dirty="0">
                  <a:solidFill>
                    <a:schemeClr val="accent1">
                      <a:lumMod val="10000"/>
                    </a:schemeClr>
                  </a:solidFill>
                  <a:latin typeface="+mj-lt"/>
                </a:rPr>
                <a:t>High </a:t>
              </a:r>
              <a:r>
                <a:rPr lang="en-US" sz="1100" b="1" dirty="0" smtClean="0">
                  <a:solidFill>
                    <a:schemeClr val="accent1">
                      <a:lumMod val="10000"/>
                    </a:schemeClr>
                  </a:solidFill>
                  <a:latin typeface="+mj-lt"/>
                </a:rPr>
                <a:t>brightness </a:t>
              </a:r>
              <a:endParaRPr lang="en-US" sz="1100" b="1" dirty="0">
                <a:solidFill>
                  <a:schemeClr val="accent1">
                    <a:lumMod val="10000"/>
                  </a:schemeClr>
                </a:solidFill>
                <a:latin typeface="+mj-lt"/>
              </a:endParaRPr>
            </a:p>
          </p:txBody>
        </p:sp>
      </p:grpSp>
      <p:sp>
        <p:nvSpPr>
          <p:cNvPr id="42" name="TextBox 41"/>
          <p:cNvSpPr txBox="1"/>
          <p:nvPr/>
        </p:nvSpPr>
        <p:spPr>
          <a:xfrm>
            <a:off x="4238782" y="5010701"/>
            <a:ext cx="1384059" cy="276999"/>
          </a:xfrm>
          <a:prstGeom prst="rect">
            <a:avLst/>
          </a:prstGeom>
          <a:solidFill>
            <a:srgbClr val="FFFF00"/>
          </a:solidFill>
        </p:spPr>
        <p:txBody>
          <a:bodyPr wrap="square" rtlCol="0">
            <a:spAutoFit/>
          </a:bodyPr>
          <a:lstStyle/>
          <a:p>
            <a:pPr algn="ctr"/>
            <a:r>
              <a:rPr lang="en-US" sz="1200" dirty="0" smtClean="0">
                <a:solidFill>
                  <a:srgbClr val="FF0000"/>
                </a:solidFill>
              </a:rPr>
              <a:t>Empty buckets</a:t>
            </a:r>
            <a:endParaRPr lang="en-US" sz="1200" dirty="0">
              <a:solidFill>
                <a:srgbClr val="FF0000"/>
              </a:solidFill>
            </a:endParaRPr>
          </a:p>
        </p:txBody>
      </p:sp>
      <p:cxnSp>
        <p:nvCxnSpPr>
          <p:cNvPr id="43" name="Straight Arrow Connector 42"/>
          <p:cNvCxnSpPr>
            <a:stCxn id="42" idx="0"/>
          </p:cNvCxnSpPr>
          <p:nvPr/>
        </p:nvCxnSpPr>
        <p:spPr>
          <a:xfrm flipH="1" flipV="1">
            <a:off x="4238780" y="4098166"/>
            <a:ext cx="692032" cy="912535"/>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4662768" y="3989070"/>
            <a:ext cx="283727" cy="1040660"/>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4946492" y="3989070"/>
            <a:ext cx="1" cy="1040661"/>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4946493" y="3989070"/>
            <a:ext cx="293873" cy="1040662"/>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4955732" y="3999408"/>
            <a:ext cx="575118" cy="1030324"/>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5769305" y="2806293"/>
            <a:ext cx="798795" cy="338554"/>
          </a:xfrm>
          <a:prstGeom prst="rect">
            <a:avLst/>
          </a:prstGeom>
          <a:noFill/>
        </p:spPr>
        <p:txBody>
          <a:bodyPr wrap="square" rtlCol="0">
            <a:spAutoFit/>
          </a:bodyPr>
          <a:lstStyle/>
          <a:p>
            <a:pPr algn="ctr"/>
            <a:r>
              <a:rPr lang="en-US" sz="800" dirty="0" smtClean="0">
                <a:solidFill>
                  <a:srgbClr val="FF0000"/>
                </a:solidFill>
              </a:rPr>
              <a:t>Batch</a:t>
            </a:r>
          </a:p>
          <a:p>
            <a:pPr algn="ctr"/>
            <a:r>
              <a:rPr lang="en-US" sz="800" dirty="0" smtClean="0">
                <a:solidFill>
                  <a:srgbClr val="FF0000"/>
                </a:solidFill>
              </a:rPr>
              <a:t>Compression</a:t>
            </a:r>
            <a:endParaRPr lang="en-US" sz="800" dirty="0">
              <a:solidFill>
                <a:srgbClr val="FF0000"/>
              </a:solidFill>
            </a:endParaRPr>
          </a:p>
        </p:txBody>
      </p:sp>
      <p:cxnSp>
        <p:nvCxnSpPr>
          <p:cNvPr id="108" name="Straight Arrow Connector 107"/>
          <p:cNvCxnSpPr/>
          <p:nvPr/>
        </p:nvCxnSpPr>
        <p:spPr>
          <a:xfrm flipV="1">
            <a:off x="4952914" y="4101394"/>
            <a:ext cx="782294" cy="928337"/>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358746" y="3821942"/>
            <a:ext cx="1268427" cy="342218"/>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Content Placeholder 2"/>
          <p:cNvSpPr txBox="1">
            <a:spLocks/>
          </p:cNvSpPr>
          <p:nvPr/>
        </p:nvSpPr>
        <p:spPr>
          <a:xfrm>
            <a:off x="367855" y="1308245"/>
            <a:ext cx="8667301" cy="584581"/>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b="1" kern="1200">
                <a:solidFill>
                  <a:schemeClr val="tx1"/>
                </a:solidFill>
                <a:latin typeface="Calibri"/>
                <a:ea typeface="+mn-ea"/>
                <a:cs typeface="Calibri"/>
              </a:defRPr>
            </a:lvl1pPr>
            <a:lvl2pPr marL="905256" indent="-457200" algn="l" rtl="0" eaLnBrk="1" latinLnBrk="0" hangingPunct="1">
              <a:spcBef>
                <a:spcPct val="20000"/>
              </a:spcBef>
              <a:buClr>
                <a:schemeClr val="tx1"/>
              </a:buClr>
              <a:buSzPct val="90000"/>
              <a:buFont typeface="Arial"/>
              <a:buChar char="•"/>
              <a:defRPr kumimoji="0" sz="2600" b="1" kern="1200">
                <a:solidFill>
                  <a:schemeClr val="tx1"/>
                </a:solidFill>
                <a:latin typeface="Calibri"/>
                <a:ea typeface="+mn-ea"/>
                <a:cs typeface="Calibri"/>
              </a:defRPr>
            </a:lvl2pPr>
            <a:lvl3pPr marL="1092708" indent="-342900" algn="l" rtl="0" eaLnBrk="1" latinLnBrk="0" hangingPunct="1">
              <a:spcBef>
                <a:spcPct val="20000"/>
              </a:spcBef>
              <a:buClr>
                <a:schemeClr val="tx1"/>
              </a:buClr>
              <a:buSzPct val="85000"/>
              <a:buFont typeface="Arial"/>
              <a:buChar char="•"/>
              <a:defRPr kumimoji="0" sz="2400" b="1" kern="1200">
                <a:solidFill>
                  <a:schemeClr val="tx1"/>
                </a:solidFill>
                <a:latin typeface="Calibri"/>
                <a:ea typeface="+mn-ea"/>
                <a:cs typeface="Calibri"/>
              </a:defRPr>
            </a:lvl3pPr>
            <a:lvl4pPr marL="1385316" indent="-342900" algn="l" rtl="0" eaLnBrk="1" latinLnBrk="0" hangingPunct="1">
              <a:spcBef>
                <a:spcPct val="20000"/>
              </a:spcBef>
              <a:buClr>
                <a:schemeClr val="tx1"/>
              </a:buClr>
              <a:buSzPct val="90000"/>
              <a:buFont typeface="Arial"/>
              <a:buChar char="•"/>
              <a:defRPr kumimoji="0" sz="2000" b="1" kern="1200">
                <a:solidFill>
                  <a:schemeClr val="tx1"/>
                </a:solidFill>
                <a:latin typeface="Calibri"/>
                <a:ea typeface="+mn-ea"/>
                <a:cs typeface="Calibri"/>
              </a:defRPr>
            </a:lvl4pPr>
            <a:lvl5pPr marL="1650492" indent="-342900" algn="l" rtl="0" eaLnBrk="1" latinLnBrk="0" hangingPunct="1">
              <a:spcBef>
                <a:spcPct val="20000"/>
              </a:spcBef>
              <a:buClr>
                <a:schemeClr val="tx1"/>
              </a:buClr>
              <a:buSzPct val="100000"/>
              <a:buFont typeface="Arial"/>
              <a:buChar char="•"/>
              <a:defRPr kumimoji="0" sz="2000" b="1" kern="1200">
                <a:solidFill>
                  <a:schemeClr val="tx1"/>
                </a:solidFill>
                <a:latin typeface="Calibri"/>
                <a:ea typeface="+mn-ea"/>
                <a:cs typeface="Calibri"/>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3050" indent="-265113"/>
            <a:r>
              <a:rPr lang="en-US" sz="2800" dirty="0" smtClean="0">
                <a:latin typeface="+mn-lt"/>
              </a:rPr>
              <a:t>8b4e</a:t>
            </a:r>
            <a:r>
              <a:rPr lang="en-US" sz="2800" b="0" dirty="0" smtClean="0">
                <a:latin typeface="+mn-lt"/>
              </a:rPr>
              <a:t> = </a:t>
            </a:r>
            <a:r>
              <a:rPr lang="en-US" sz="2800" dirty="0" smtClean="0">
                <a:latin typeface="+mn-lt"/>
              </a:rPr>
              <a:t>8</a:t>
            </a:r>
            <a:r>
              <a:rPr lang="en-US" sz="2800" b="0" dirty="0" smtClean="0">
                <a:latin typeface="+mn-lt"/>
              </a:rPr>
              <a:t> </a:t>
            </a:r>
            <a:r>
              <a:rPr lang="en-US" sz="2800" dirty="0" smtClean="0">
                <a:latin typeface="+mn-lt"/>
              </a:rPr>
              <a:t>b</a:t>
            </a:r>
            <a:r>
              <a:rPr lang="en-US" sz="2800" b="0" dirty="0" smtClean="0">
                <a:latin typeface="+mn-lt"/>
              </a:rPr>
              <a:t>unches + </a:t>
            </a:r>
            <a:r>
              <a:rPr lang="en-US" sz="2800" dirty="0" smtClean="0">
                <a:latin typeface="+mn-lt"/>
              </a:rPr>
              <a:t>4 e</a:t>
            </a:r>
            <a:r>
              <a:rPr lang="en-US" sz="2800" b="0" dirty="0" smtClean="0">
                <a:latin typeface="+mn-lt"/>
              </a:rPr>
              <a:t>mpty buckets</a:t>
            </a:r>
            <a:endParaRPr lang="en-US" sz="2800" b="0" dirty="0">
              <a:latin typeface="+mn-lt"/>
            </a:endParaRPr>
          </a:p>
        </p:txBody>
      </p:sp>
    </p:spTree>
    <p:extLst>
      <p:ext uri="{BB962C8B-B14F-4D97-AF65-F5344CB8AC3E}">
        <p14:creationId xmlns:p14="http://schemas.microsoft.com/office/powerpoint/2010/main" val="15735164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a:t>
            </a:r>
            <a:r>
              <a:rPr lang="en-US" dirty="0"/>
              <a:t>LHC Schedule</a:t>
            </a:r>
          </a:p>
        </p:txBody>
      </p:sp>
      <p:sp>
        <p:nvSpPr>
          <p:cNvPr id="3" name="Date Placeholder 2"/>
          <p:cNvSpPr>
            <a:spLocks noGrp="1"/>
          </p:cNvSpPr>
          <p:nvPr>
            <p:ph type="dt" sz="half" idx="2"/>
          </p:nvPr>
        </p:nvSpPr>
        <p:spPr/>
        <p:txBody>
          <a:bodyPr/>
          <a:lstStyle/>
          <a:p>
            <a:r>
              <a:rPr lang="en-US" smtClean="0"/>
              <a:t>Rende Steerenberg - CERN</a:t>
            </a:r>
            <a:endParaRPr lang="en-US" dirty="0"/>
          </a:p>
        </p:txBody>
      </p:sp>
      <p:sp>
        <p:nvSpPr>
          <p:cNvPr id="4" name="Footer Placeholder 3"/>
          <p:cNvSpPr>
            <a:spLocks noGrp="1"/>
          </p:cNvSpPr>
          <p:nvPr>
            <p:ph type="ftr" sz="quarter" idx="3"/>
          </p:nvPr>
        </p:nvSpPr>
        <p:spPr/>
        <p:txBody>
          <a:bodyPr/>
          <a:lstStyle/>
          <a:p>
            <a:r>
              <a:rPr lang="it-IT" smtClean="0"/>
              <a:t>FNAL Seminar  9 January 2018  Fermilab - USA</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37</a:t>
            </a:fld>
            <a:endParaRPr lang="en-US" dirty="0"/>
          </a:p>
        </p:txBody>
      </p:sp>
    </p:spTree>
    <p:extLst>
      <p:ext uri="{BB962C8B-B14F-4D97-AF65-F5344CB8AC3E}">
        <p14:creationId xmlns:p14="http://schemas.microsoft.com/office/powerpoint/2010/main" val="8727988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3492"/>
            <a:ext cx="8433427" cy="940443"/>
          </a:xfrm>
        </p:spPr>
        <p:txBody>
          <a:bodyPr>
            <a:normAutofit/>
          </a:bodyPr>
          <a:lstStyle/>
          <a:p>
            <a:r>
              <a:rPr lang="en-US" sz="4400" dirty="0" smtClean="0"/>
              <a:t>Draft 2018 LHC schedule - </a:t>
            </a:r>
            <a:r>
              <a:rPr lang="en-US" sz="4400" dirty="0" smtClean="0"/>
              <a:t>Q1 &amp; Q2</a:t>
            </a:r>
            <a:endParaRPr lang="en-US" sz="4400"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it-IT"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38</a:t>
            </a:fld>
            <a:endParaRPr lang="en-US" dirty="0"/>
          </a:p>
        </p:txBody>
      </p:sp>
      <p:pic>
        <p:nvPicPr>
          <p:cNvPr id="7" name="Picture 6"/>
          <p:cNvPicPr>
            <a:picLocks noChangeAspect="1"/>
          </p:cNvPicPr>
          <p:nvPr/>
        </p:nvPicPr>
        <p:blipFill>
          <a:blip r:embed="rId2"/>
          <a:stretch>
            <a:fillRect/>
          </a:stretch>
        </p:blipFill>
        <p:spPr>
          <a:xfrm>
            <a:off x="250627" y="1079283"/>
            <a:ext cx="8640000" cy="2485227"/>
          </a:xfrm>
          <a:prstGeom prst="rect">
            <a:avLst/>
          </a:prstGeom>
        </p:spPr>
      </p:pic>
      <p:pic>
        <p:nvPicPr>
          <p:cNvPr id="9" name="Picture 8"/>
          <p:cNvPicPr>
            <a:picLocks noChangeAspect="1"/>
          </p:cNvPicPr>
          <p:nvPr/>
        </p:nvPicPr>
        <p:blipFill>
          <a:blip r:embed="rId3"/>
          <a:stretch>
            <a:fillRect/>
          </a:stretch>
        </p:blipFill>
        <p:spPr>
          <a:xfrm>
            <a:off x="250627" y="3564510"/>
            <a:ext cx="8640000" cy="2368140"/>
          </a:xfrm>
          <a:prstGeom prst="rect">
            <a:avLst/>
          </a:prstGeom>
        </p:spPr>
      </p:pic>
    </p:spTree>
    <p:extLst>
      <p:ext uri="{BB962C8B-B14F-4D97-AF65-F5344CB8AC3E}">
        <p14:creationId xmlns:p14="http://schemas.microsoft.com/office/powerpoint/2010/main" val="1816156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 2018 LHC schedule </a:t>
            </a:r>
            <a:r>
              <a:rPr lang="mr-IN" dirty="0" smtClean="0"/>
              <a:t>–</a:t>
            </a:r>
            <a:r>
              <a:rPr lang="en-US" dirty="0" smtClean="0"/>
              <a:t> Q3</a:t>
            </a:r>
            <a:endParaRPr lang="en-US"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it-IT"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39</a:t>
            </a:fld>
            <a:endParaRPr lang="en-US" dirty="0"/>
          </a:p>
        </p:txBody>
      </p:sp>
      <p:pic>
        <p:nvPicPr>
          <p:cNvPr id="8" name="Picture 7"/>
          <p:cNvPicPr>
            <a:picLocks noChangeAspect="1"/>
          </p:cNvPicPr>
          <p:nvPr/>
        </p:nvPicPr>
        <p:blipFill>
          <a:blip r:embed="rId2"/>
          <a:stretch>
            <a:fillRect/>
          </a:stretch>
        </p:blipFill>
        <p:spPr>
          <a:xfrm>
            <a:off x="250627" y="1173935"/>
            <a:ext cx="8640000" cy="2219955"/>
          </a:xfrm>
          <a:prstGeom prst="rect">
            <a:avLst/>
          </a:prstGeom>
        </p:spPr>
      </p:pic>
      <p:pic>
        <p:nvPicPr>
          <p:cNvPr id="9" name="Picture 8"/>
          <p:cNvPicPr>
            <a:picLocks noChangeAspect="1"/>
          </p:cNvPicPr>
          <p:nvPr/>
        </p:nvPicPr>
        <p:blipFill>
          <a:blip r:embed="rId3"/>
          <a:stretch>
            <a:fillRect/>
          </a:stretch>
        </p:blipFill>
        <p:spPr>
          <a:xfrm>
            <a:off x="250627" y="3531993"/>
            <a:ext cx="8640000" cy="2360857"/>
          </a:xfrm>
          <a:prstGeom prst="rect">
            <a:avLst/>
          </a:prstGeom>
        </p:spPr>
      </p:pic>
    </p:spTree>
    <p:extLst>
      <p:ext uri="{BB962C8B-B14F-4D97-AF65-F5344CB8AC3E}">
        <p14:creationId xmlns:p14="http://schemas.microsoft.com/office/powerpoint/2010/main" val="2140287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CERN Accelerator Complex</a:t>
            </a:r>
            <a:endParaRPr lang="en-US" dirty="0"/>
          </a:p>
        </p:txBody>
      </p:sp>
    </p:spTree>
    <p:extLst>
      <p:ext uri="{BB962C8B-B14F-4D97-AF65-F5344CB8AC3E}">
        <p14:creationId xmlns:p14="http://schemas.microsoft.com/office/powerpoint/2010/main" val="18644781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40</a:t>
            </a:fld>
            <a:endParaRPr lang="en-US" dirty="0"/>
          </a:p>
        </p:txBody>
      </p:sp>
      <p:sp>
        <p:nvSpPr>
          <p:cNvPr id="7" name="Title 1"/>
          <p:cNvSpPr>
            <a:spLocks noGrp="1"/>
          </p:cNvSpPr>
          <p:nvPr>
            <p:ph type="title"/>
          </p:nvPr>
        </p:nvSpPr>
        <p:spPr>
          <a:xfrm>
            <a:off x="457200" y="233492"/>
            <a:ext cx="8226854" cy="940443"/>
          </a:xfrm>
        </p:spPr>
        <p:txBody>
          <a:bodyPr>
            <a:normAutofit fontScale="90000"/>
          </a:bodyPr>
          <a:lstStyle/>
          <a:p>
            <a:r>
              <a:rPr lang="en-US" sz="4000" dirty="0">
                <a:latin typeface="+mn-lt"/>
              </a:rPr>
              <a:t>Summary Table </a:t>
            </a:r>
            <a:r>
              <a:rPr lang="en-US" sz="4000" dirty="0" smtClean="0">
                <a:latin typeface="+mn-lt"/>
              </a:rPr>
              <a:t>2018 - 2017 </a:t>
            </a:r>
            <a:r>
              <a:rPr lang="en-US" sz="4000" dirty="0">
                <a:latin typeface="+mn-lt"/>
              </a:rPr>
              <a:t>- </a:t>
            </a:r>
            <a:r>
              <a:rPr lang="en-US" sz="4000" dirty="0" smtClean="0">
                <a:latin typeface="+mn-lt"/>
              </a:rPr>
              <a:t>2016</a:t>
            </a:r>
            <a:endParaRPr lang="en-US" sz="4000" dirty="0">
              <a:latin typeface="+mn-lt"/>
            </a:endParaRPr>
          </a:p>
        </p:txBody>
      </p:sp>
      <p:graphicFrame>
        <p:nvGraphicFramePr>
          <p:cNvPr id="8" name="Content Placeholder 6"/>
          <p:cNvGraphicFramePr>
            <a:graphicFrameLocks/>
          </p:cNvGraphicFramePr>
          <p:nvPr>
            <p:extLst>
              <p:ext uri="{D42A27DB-BD31-4B8C-83A1-F6EECF244321}">
                <p14:modId xmlns:p14="http://schemas.microsoft.com/office/powerpoint/2010/main" val="1362664910"/>
              </p:ext>
            </p:extLst>
          </p:nvPr>
        </p:nvGraphicFramePr>
        <p:xfrm>
          <a:off x="426933" y="1089327"/>
          <a:ext cx="8287387" cy="4358640"/>
        </p:xfrm>
        <a:graphic>
          <a:graphicData uri="http://schemas.openxmlformats.org/drawingml/2006/table">
            <a:tbl>
              <a:tblPr firstRow="1" bandRow="1">
                <a:tableStyleId>{073A0DAA-6AF3-43AB-8588-CEC1D06C72B9}</a:tableStyleId>
              </a:tblPr>
              <a:tblGrid>
                <a:gridCol w="2870518"/>
                <a:gridCol w="759143"/>
                <a:gridCol w="1122680"/>
                <a:gridCol w="701993"/>
                <a:gridCol w="1065530"/>
                <a:gridCol w="701993"/>
                <a:gridCol w="1065530"/>
              </a:tblGrid>
              <a:tr h="276762">
                <a:tc>
                  <a:txBody>
                    <a:bodyPr/>
                    <a:lstStyle/>
                    <a:p>
                      <a:endParaRPr lang="en-US" sz="1600" dirty="0"/>
                    </a:p>
                  </a:txBody>
                  <a:tcPr/>
                </a:tc>
                <a:tc gridSpan="2">
                  <a:txBody>
                    <a:bodyPr/>
                    <a:lstStyle/>
                    <a:p>
                      <a:pPr algn="ctr"/>
                      <a:r>
                        <a:rPr lang="en-US" sz="1600" dirty="0" smtClean="0"/>
                        <a:t>2018</a:t>
                      </a:r>
                    </a:p>
                  </a:txBody>
                  <a:tcPr/>
                </a:tc>
                <a:tc hMerge="1">
                  <a:txBody>
                    <a:bodyPr/>
                    <a:lstStyle/>
                    <a:p>
                      <a:endParaRPr lang="en-US" sz="1600" dirty="0"/>
                    </a:p>
                  </a:txBody>
                  <a:tcPr/>
                </a:tc>
                <a:tc gridSpan="2">
                  <a:txBody>
                    <a:bodyPr/>
                    <a:lstStyle/>
                    <a:p>
                      <a:pPr algn="ctr"/>
                      <a:r>
                        <a:rPr lang="en-US" sz="1600" dirty="0" smtClean="0"/>
                        <a:t>2017</a:t>
                      </a:r>
                      <a:endParaRPr lang="en-US" sz="1600" dirty="0"/>
                    </a:p>
                  </a:txBody>
                  <a:tcPr/>
                </a:tc>
                <a:tc hMerge="1">
                  <a:txBody>
                    <a:bodyPr/>
                    <a:lstStyle/>
                    <a:p>
                      <a:endParaRPr lang="en-US" sz="1600" dirty="0"/>
                    </a:p>
                  </a:txBody>
                  <a:tcPr/>
                </a:tc>
                <a:tc gridSpan="2">
                  <a:txBody>
                    <a:bodyPr/>
                    <a:lstStyle/>
                    <a:p>
                      <a:pPr algn="ctr"/>
                      <a:r>
                        <a:rPr lang="en-US" sz="1600" dirty="0" smtClean="0"/>
                        <a:t>2016</a:t>
                      </a:r>
                      <a:endParaRPr lang="en-US" sz="1600" dirty="0"/>
                    </a:p>
                  </a:txBody>
                  <a:tcPr/>
                </a:tc>
                <a:tc hMerge="1">
                  <a:txBody>
                    <a:bodyPr/>
                    <a:lstStyle/>
                    <a:p>
                      <a:pPr algn="ctr"/>
                      <a:endParaRPr lang="en-US" sz="1600" dirty="0"/>
                    </a:p>
                  </a:txBody>
                  <a:tcPr/>
                </a:tc>
              </a:tr>
              <a:tr h="293263">
                <a:tc>
                  <a:txBody>
                    <a:bodyPr/>
                    <a:lstStyle/>
                    <a:p>
                      <a:r>
                        <a:rPr lang="en-US" sz="1600" dirty="0" smtClean="0"/>
                        <a:t>Phase</a:t>
                      </a:r>
                      <a:endParaRPr lang="en-US" sz="1600" dirty="0"/>
                    </a:p>
                  </a:txBody>
                  <a:tcPr/>
                </a:tc>
                <a:tc>
                  <a:txBody>
                    <a:bodyPr/>
                    <a:lstStyle/>
                    <a:p>
                      <a:pPr algn="ctr"/>
                      <a:r>
                        <a:rPr lang="en-US" sz="1600" dirty="0" smtClean="0"/>
                        <a:t>Days </a:t>
                      </a:r>
                    </a:p>
                  </a:txBody>
                  <a:tcPr/>
                </a:tc>
                <a:tc>
                  <a:txBody>
                    <a:bodyPr/>
                    <a:lstStyle/>
                    <a:p>
                      <a:r>
                        <a:rPr lang="en-US" sz="1600" dirty="0" smtClean="0">
                          <a:solidFill>
                            <a:schemeClr val="bg1">
                              <a:lumMod val="50000"/>
                            </a:schemeClr>
                          </a:solidFill>
                        </a:rPr>
                        <a:t>Ratio  [%]</a:t>
                      </a:r>
                      <a:endParaRPr lang="en-US" sz="1600" dirty="0">
                        <a:solidFill>
                          <a:schemeClr val="bg1">
                            <a:lumMod val="50000"/>
                          </a:schemeClr>
                        </a:solidFill>
                      </a:endParaRPr>
                    </a:p>
                  </a:txBody>
                  <a:tcPr/>
                </a:tc>
                <a:tc>
                  <a:txBody>
                    <a:bodyPr/>
                    <a:lstStyle/>
                    <a:p>
                      <a:r>
                        <a:rPr lang="en-US" sz="1600" dirty="0" smtClean="0"/>
                        <a:t>Days</a:t>
                      </a:r>
                      <a:endParaRPr lang="en-US" sz="1600" dirty="0"/>
                    </a:p>
                  </a:txBody>
                  <a:tcPr/>
                </a:tc>
                <a:tc>
                  <a:txBody>
                    <a:bodyPr/>
                    <a:lstStyle/>
                    <a:p>
                      <a:r>
                        <a:rPr lang="en-US" sz="1600" dirty="0" smtClean="0">
                          <a:solidFill>
                            <a:schemeClr val="bg1">
                              <a:lumMod val="50000"/>
                            </a:schemeClr>
                          </a:solidFill>
                        </a:rPr>
                        <a:t>Ratio [%]</a:t>
                      </a:r>
                      <a:endParaRPr lang="en-US" sz="1600" dirty="0">
                        <a:solidFill>
                          <a:schemeClr val="bg1">
                            <a:lumMod val="50000"/>
                          </a:schemeClr>
                        </a:solidFill>
                      </a:endParaRPr>
                    </a:p>
                  </a:txBody>
                  <a:tcPr/>
                </a:tc>
                <a:tc>
                  <a:txBody>
                    <a:bodyPr/>
                    <a:lstStyle/>
                    <a:p>
                      <a:r>
                        <a:rPr lang="en-US" sz="1600" dirty="0" smtClean="0"/>
                        <a:t>Days</a:t>
                      </a:r>
                      <a:endParaRPr lang="en-US" sz="1600" dirty="0"/>
                    </a:p>
                  </a:txBody>
                  <a:tcPr/>
                </a:tc>
                <a:tc>
                  <a:txBody>
                    <a:bodyPr/>
                    <a:lstStyle/>
                    <a:p>
                      <a:r>
                        <a:rPr lang="en-US" sz="1600" dirty="0" smtClean="0">
                          <a:solidFill>
                            <a:schemeClr val="bg1">
                              <a:lumMod val="50000"/>
                            </a:schemeClr>
                          </a:solidFill>
                        </a:rPr>
                        <a:t>Ratio [%]</a:t>
                      </a:r>
                      <a:endParaRPr lang="en-US" sz="1600" dirty="0">
                        <a:solidFill>
                          <a:schemeClr val="bg1">
                            <a:lumMod val="50000"/>
                          </a:schemeClr>
                        </a:solidFill>
                      </a:endParaRPr>
                    </a:p>
                  </a:txBody>
                  <a:tcPr/>
                </a:tc>
              </a:tr>
              <a:tr h="293263">
                <a:tc>
                  <a:txBody>
                    <a:bodyPr/>
                    <a:lstStyle/>
                    <a:p>
                      <a:r>
                        <a:rPr lang="en-US" sz="1600" dirty="0" smtClean="0"/>
                        <a:t>Comm. &amp; Intensity</a:t>
                      </a:r>
                      <a:r>
                        <a:rPr lang="en-US" sz="1600" baseline="0" dirty="0" smtClean="0"/>
                        <a:t> ramp up</a:t>
                      </a:r>
                      <a:endParaRPr lang="en-US" sz="1600" dirty="0"/>
                    </a:p>
                  </a:txBody>
                  <a:tcPr/>
                </a:tc>
                <a:tc>
                  <a:txBody>
                    <a:bodyPr/>
                    <a:lstStyle/>
                    <a:p>
                      <a:pPr algn="r"/>
                      <a:r>
                        <a:rPr lang="en-US" sz="1600" dirty="0" smtClean="0"/>
                        <a:t>28</a:t>
                      </a:r>
                      <a:endParaRPr lang="en-US" sz="1600" dirty="0"/>
                    </a:p>
                  </a:txBody>
                  <a:tcPr/>
                </a:tc>
                <a:tc>
                  <a:txBody>
                    <a:bodyPr/>
                    <a:lstStyle/>
                    <a:p>
                      <a:pPr algn="r"/>
                      <a:r>
                        <a:rPr lang="en-US" sz="1600" dirty="0" smtClean="0">
                          <a:solidFill>
                            <a:schemeClr val="bg1">
                              <a:lumMod val="50000"/>
                            </a:schemeClr>
                          </a:solidFill>
                        </a:rPr>
                        <a:t>11.4</a:t>
                      </a:r>
                      <a:endParaRPr lang="en-US" sz="1600" dirty="0">
                        <a:solidFill>
                          <a:schemeClr val="bg1">
                            <a:lumMod val="50000"/>
                          </a:schemeClr>
                        </a:solidFill>
                      </a:endParaRPr>
                    </a:p>
                  </a:txBody>
                  <a:tcPr/>
                </a:tc>
                <a:tc>
                  <a:txBody>
                    <a:bodyPr/>
                    <a:lstStyle/>
                    <a:p>
                      <a:pPr algn="r"/>
                      <a:r>
                        <a:rPr lang="en-US" sz="1600" dirty="0" smtClean="0"/>
                        <a:t>35</a:t>
                      </a:r>
                      <a:endParaRPr lang="en-US" sz="1600" dirty="0"/>
                    </a:p>
                  </a:txBody>
                  <a:tcPr/>
                </a:tc>
                <a:tc>
                  <a:txBody>
                    <a:bodyPr/>
                    <a:lstStyle/>
                    <a:p>
                      <a:pPr algn="r"/>
                      <a:r>
                        <a:rPr lang="en-US" sz="1600" dirty="0" smtClean="0">
                          <a:solidFill>
                            <a:schemeClr val="bg1">
                              <a:lumMod val="50000"/>
                            </a:schemeClr>
                          </a:solidFill>
                        </a:rPr>
                        <a:t>16.1</a:t>
                      </a:r>
                      <a:endParaRPr lang="en-US" sz="1600" dirty="0">
                        <a:solidFill>
                          <a:schemeClr val="bg1">
                            <a:lumMod val="50000"/>
                          </a:schemeClr>
                        </a:solidFill>
                      </a:endParaRPr>
                    </a:p>
                  </a:txBody>
                  <a:tcPr/>
                </a:tc>
                <a:tc>
                  <a:txBody>
                    <a:bodyPr/>
                    <a:lstStyle/>
                    <a:p>
                      <a:pPr algn="r"/>
                      <a:r>
                        <a:rPr lang="en-US" sz="1600" dirty="0" smtClean="0"/>
                        <a:t>28*</a:t>
                      </a:r>
                      <a:endParaRPr lang="en-US" sz="1600" dirty="0"/>
                    </a:p>
                  </a:txBody>
                  <a:tcPr/>
                </a:tc>
                <a:tc>
                  <a:txBody>
                    <a:bodyPr/>
                    <a:lstStyle/>
                    <a:p>
                      <a:pPr algn="r"/>
                      <a:r>
                        <a:rPr lang="en-US" sz="1600" dirty="0" smtClean="0">
                          <a:solidFill>
                            <a:schemeClr val="bg1">
                              <a:lumMod val="50000"/>
                            </a:schemeClr>
                          </a:solidFill>
                        </a:rPr>
                        <a:t>11.3</a:t>
                      </a:r>
                      <a:endParaRPr lang="en-US" sz="1600" dirty="0">
                        <a:solidFill>
                          <a:schemeClr val="bg1">
                            <a:lumMod val="50000"/>
                          </a:schemeClr>
                        </a:solidFill>
                      </a:endParaRPr>
                    </a:p>
                  </a:txBody>
                  <a:tcPr/>
                </a:tc>
              </a:tr>
              <a:tr h="293263">
                <a:tc>
                  <a:txBody>
                    <a:bodyPr/>
                    <a:lstStyle/>
                    <a:p>
                      <a:r>
                        <a:rPr lang="en-US" sz="1600" dirty="0" smtClean="0"/>
                        <a:t>Scrubbing</a:t>
                      </a:r>
                      <a:endParaRPr lang="en-US" sz="1600" dirty="0"/>
                    </a:p>
                  </a:txBody>
                  <a:tcPr/>
                </a:tc>
                <a:tc>
                  <a:txBody>
                    <a:bodyPr/>
                    <a:lstStyle/>
                    <a:p>
                      <a:pPr algn="r"/>
                      <a:r>
                        <a:rPr lang="en-US" sz="1600" dirty="0" smtClean="0"/>
                        <a:t>4</a:t>
                      </a:r>
                      <a:endParaRPr lang="en-US" sz="1600" dirty="0"/>
                    </a:p>
                  </a:txBody>
                  <a:tcPr/>
                </a:tc>
                <a:tc>
                  <a:txBody>
                    <a:bodyPr/>
                    <a:lstStyle/>
                    <a:p>
                      <a:pPr algn="r"/>
                      <a:r>
                        <a:rPr lang="en-US" sz="1600" baseline="0" dirty="0" smtClean="0">
                          <a:solidFill>
                            <a:schemeClr val="bg1">
                              <a:lumMod val="50000"/>
                            </a:schemeClr>
                          </a:solidFill>
                        </a:rPr>
                        <a:t>1.6</a:t>
                      </a:r>
                      <a:endParaRPr lang="en-US" sz="1600" dirty="0">
                        <a:solidFill>
                          <a:schemeClr val="bg1">
                            <a:lumMod val="50000"/>
                          </a:schemeClr>
                        </a:solidFill>
                      </a:endParaRPr>
                    </a:p>
                  </a:txBody>
                  <a:tcPr/>
                </a:tc>
                <a:tc>
                  <a:txBody>
                    <a:bodyPr/>
                    <a:lstStyle/>
                    <a:p>
                      <a:pPr algn="r"/>
                      <a:r>
                        <a:rPr lang="en-US" sz="1600" dirty="0" smtClean="0"/>
                        <a:t>7</a:t>
                      </a:r>
                      <a:endParaRPr lang="en-US" sz="1600" dirty="0"/>
                    </a:p>
                  </a:txBody>
                  <a:tcPr/>
                </a:tc>
                <a:tc>
                  <a:txBody>
                    <a:bodyPr/>
                    <a:lstStyle/>
                    <a:p>
                      <a:pPr algn="r"/>
                      <a:r>
                        <a:rPr lang="en-US" sz="1600" dirty="0" smtClean="0">
                          <a:solidFill>
                            <a:schemeClr val="bg1">
                              <a:lumMod val="50000"/>
                            </a:schemeClr>
                          </a:solidFill>
                        </a:rPr>
                        <a:t>3.3</a:t>
                      </a:r>
                      <a:endParaRPr lang="en-US" sz="1600" dirty="0">
                        <a:solidFill>
                          <a:schemeClr val="bg1">
                            <a:lumMod val="50000"/>
                          </a:schemeClr>
                        </a:solidFill>
                      </a:endParaRPr>
                    </a:p>
                  </a:txBody>
                  <a:tcPr/>
                </a:tc>
                <a:tc>
                  <a:txBody>
                    <a:bodyPr/>
                    <a:lstStyle/>
                    <a:p>
                      <a:pPr algn="r"/>
                      <a:r>
                        <a:rPr lang="en-US" sz="1600" dirty="0" smtClean="0"/>
                        <a:t>2</a:t>
                      </a:r>
                      <a:endParaRPr lang="en-US" sz="1600" dirty="0"/>
                    </a:p>
                  </a:txBody>
                  <a:tcPr/>
                </a:tc>
                <a:tc>
                  <a:txBody>
                    <a:bodyPr/>
                    <a:lstStyle/>
                    <a:p>
                      <a:pPr algn="r"/>
                      <a:r>
                        <a:rPr lang="en-US" sz="1600" dirty="0" smtClean="0">
                          <a:solidFill>
                            <a:schemeClr val="bg1">
                              <a:lumMod val="50000"/>
                            </a:schemeClr>
                          </a:solidFill>
                        </a:rPr>
                        <a:t>0.8</a:t>
                      </a:r>
                      <a:endParaRPr lang="en-US" sz="1600" dirty="0">
                        <a:solidFill>
                          <a:schemeClr val="bg1">
                            <a:lumMod val="50000"/>
                          </a:schemeClr>
                        </a:solidFill>
                      </a:endParaRPr>
                    </a:p>
                  </a:txBody>
                  <a:tcPr/>
                </a:tc>
              </a:tr>
              <a:tr h="293263">
                <a:tc>
                  <a:txBody>
                    <a:bodyPr/>
                    <a:lstStyle/>
                    <a:p>
                      <a:r>
                        <a:rPr lang="en-US" sz="1600" b="1" dirty="0" smtClean="0">
                          <a:solidFill>
                            <a:srgbClr val="C00000"/>
                          </a:solidFill>
                        </a:rPr>
                        <a:t>25 ns Proton</a:t>
                      </a:r>
                      <a:r>
                        <a:rPr lang="en-US" sz="1600" b="1" baseline="0" dirty="0" smtClean="0">
                          <a:solidFill>
                            <a:srgbClr val="C00000"/>
                          </a:solidFill>
                        </a:rPr>
                        <a:t> Physics</a:t>
                      </a:r>
                      <a:endParaRPr lang="en-US" sz="1600" b="1" dirty="0">
                        <a:solidFill>
                          <a:srgbClr val="C00000"/>
                        </a:solidFill>
                      </a:endParaRPr>
                    </a:p>
                  </a:txBody>
                  <a:tcPr/>
                </a:tc>
                <a:tc>
                  <a:txBody>
                    <a:bodyPr/>
                    <a:lstStyle/>
                    <a:p>
                      <a:pPr algn="r"/>
                      <a:r>
                        <a:rPr lang="en-US" sz="1600" b="1" baseline="0" dirty="0" smtClean="0">
                          <a:solidFill>
                            <a:srgbClr val="C00000"/>
                          </a:solidFill>
                        </a:rPr>
                        <a:t>138</a:t>
                      </a:r>
                      <a:endParaRPr lang="en-US" sz="1600" b="1" dirty="0">
                        <a:solidFill>
                          <a:srgbClr val="C00000"/>
                        </a:solidFill>
                      </a:endParaRPr>
                    </a:p>
                  </a:txBody>
                  <a:tcPr/>
                </a:tc>
                <a:tc>
                  <a:txBody>
                    <a:bodyPr/>
                    <a:lstStyle/>
                    <a:p>
                      <a:pPr algn="r"/>
                      <a:r>
                        <a:rPr lang="en-US" sz="1600" b="1" baseline="0" dirty="0" smtClean="0">
                          <a:solidFill>
                            <a:schemeClr val="bg1">
                              <a:lumMod val="50000"/>
                            </a:schemeClr>
                          </a:solidFill>
                        </a:rPr>
                        <a:t>56.3</a:t>
                      </a:r>
                      <a:endParaRPr lang="en-US" sz="1600" b="1" dirty="0">
                        <a:solidFill>
                          <a:schemeClr val="bg1">
                            <a:lumMod val="50000"/>
                          </a:schemeClr>
                        </a:solidFill>
                      </a:endParaRPr>
                    </a:p>
                  </a:txBody>
                  <a:tcPr/>
                </a:tc>
                <a:tc>
                  <a:txBody>
                    <a:bodyPr/>
                    <a:lstStyle/>
                    <a:p>
                      <a:pPr algn="r"/>
                      <a:r>
                        <a:rPr lang="en-US" sz="1600" b="1" dirty="0" smtClean="0">
                          <a:solidFill>
                            <a:srgbClr val="C00000"/>
                          </a:solidFill>
                        </a:rPr>
                        <a:t>127</a:t>
                      </a:r>
                      <a:endParaRPr lang="en-US" sz="1600" b="1" dirty="0">
                        <a:solidFill>
                          <a:srgbClr val="C00000"/>
                        </a:solidFill>
                      </a:endParaRPr>
                    </a:p>
                  </a:txBody>
                  <a:tcPr/>
                </a:tc>
                <a:tc>
                  <a:txBody>
                    <a:bodyPr/>
                    <a:lstStyle/>
                    <a:p>
                      <a:pPr algn="r"/>
                      <a:r>
                        <a:rPr lang="en-US" sz="1600" b="1" dirty="0" smtClean="0">
                          <a:solidFill>
                            <a:schemeClr val="bg1">
                              <a:lumMod val="50000"/>
                            </a:schemeClr>
                          </a:solidFill>
                        </a:rPr>
                        <a:t>58.5</a:t>
                      </a:r>
                      <a:endParaRPr lang="en-US" sz="1600" b="1" dirty="0">
                        <a:solidFill>
                          <a:schemeClr val="bg1">
                            <a:lumMod val="50000"/>
                          </a:schemeClr>
                        </a:solidFill>
                      </a:endParaRPr>
                    </a:p>
                  </a:txBody>
                  <a:tcPr/>
                </a:tc>
                <a:tc>
                  <a:txBody>
                    <a:bodyPr/>
                    <a:lstStyle/>
                    <a:p>
                      <a:pPr algn="r"/>
                      <a:r>
                        <a:rPr lang="en-US" sz="1600" b="1" dirty="0" smtClean="0">
                          <a:solidFill>
                            <a:srgbClr val="C00000"/>
                          </a:solidFill>
                        </a:rPr>
                        <a:t>139</a:t>
                      </a:r>
                      <a:endParaRPr lang="en-US" sz="1600" b="1" dirty="0">
                        <a:solidFill>
                          <a:srgbClr val="C00000"/>
                        </a:solidFill>
                      </a:endParaRPr>
                    </a:p>
                  </a:txBody>
                  <a:tcPr/>
                </a:tc>
                <a:tc>
                  <a:txBody>
                    <a:bodyPr/>
                    <a:lstStyle/>
                    <a:p>
                      <a:pPr algn="r"/>
                      <a:r>
                        <a:rPr lang="en-US" sz="1600" b="1" dirty="0" smtClean="0">
                          <a:solidFill>
                            <a:schemeClr val="bg1">
                              <a:lumMod val="50000"/>
                            </a:schemeClr>
                          </a:solidFill>
                        </a:rPr>
                        <a:t>56.3</a:t>
                      </a:r>
                      <a:endParaRPr lang="en-US" sz="1600" b="1" dirty="0">
                        <a:solidFill>
                          <a:schemeClr val="bg1">
                            <a:lumMod val="50000"/>
                          </a:schemeClr>
                        </a:solidFill>
                      </a:endParaRPr>
                    </a:p>
                  </a:txBody>
                  <a:tcPr/>
                </a:tc>
              </a:tr>
              <a:tr h="293263">
                <a:tc>
                  <a:txBody>
                    <a:bodyPr/>
                    <a:lstStyle/>
                    <a:p>
                      <a:r>
                        <a:rPr lang="en-US" sz="1600" b="0" dirty="0" smtClean="0">
                          <a:solidFill>
                            <a:schemeClr val="tx1"/>
                          </a:solidFill>
                        </a:rPr>
                        <a:t>Special</a:t>
                      </a:r>
                      <a:r>
                        <a:rPr lang="en-US" sz="1600" b="0" baseline="0" dirty="0" smtClean="0">
                          <a:solidFill>
                            <a:schemeClr val="tx1"/>
                          </a:solidFill>
                        </a:rPr>
                        <a:t> Physics Runs</a:t>
                      </a:r>
                      <a:endParaRPr lang="en-US" sz="1600" b="0" dirty="0">
                        <a:solidFill>
                          <a:schemeClr val="tx1"/>
                        </a:solidFill>
                      </a:endParaRPr>
                    </a:p>
                  </a:txBody>
                  <a:tcPr/>
                </a:tc>
                <a:tc>
                  <a:txBody>
                    <a:bodyPr/>
                    <a:lstStyle/>
                    <a:p>
                      <a:pPr algn="r"/>
                      <a:r>
                        <a:rPr lang="en-US" sz="1600" b="0" dirty="0" smtClean="0">
                          <a:solidFill>
                            <a:schemeClr val="tx1"/>
                          </a:solidFill>
                        </a:rPr>
                        <a:t>9</a:t>
                      </a:r>
                      <a:endParaRPr lang="en-US" sz="1600" b="0" dirty="0">
                        <a:solidFill>
                          <a:schemeClr val="tx1"/>
                        </a:solidFill>
                      </a:endParaRPr>
                    </a:p>
                  </a:txBody>
                  <a:tcPr/>
                </a:tc>
                <a:tc>
                  <a:txBody>
                    <a:bodyPr/>
                    <a:lstStyle/>
                    <a:p>
                      <a:pPr algn="r"/>
                      <a:r>
                        <a:rPr lang="en-US" sz="1600" b="0" baseline="0" dirty="0" smtClean="0">
                          <a:solidFill>
                            <a:schemeClr val="bg1">
                              <a:lumMod val="50000"/>
                            </a:schemeClr>
                          </a:solidFill>
                        </a:rPr>
                        <a:t>3.7</a:t>
                      </a:r>
                      <a:r>
                        <a:rPr lang="en-US" sz="1600" b="0" dirty="0" smtClean="0">
                          <a:solidFill>
                            <a:schemeClr val="bg1">
                              <a:lumMod val="50000"/>
                            </a:schemeClr>
                          </a:solidFill>
                        </a:rPr>
                        <a:t> </a:t>
                      </a:r>
                      <a:endParaRPr lang="en-US" sz="1600" b="0" dirty="0">
                        <a:solidFill>
                          <a:schemeClr val="bg1">
                            <a:lumMod val="50000"/>
                          </a:schemeClr>
                        </a:solidFill>
                      </a:endParaRPr>
                    </a:p>
                  </a:txBody>
                  <a:tcPr/>
                </a:tc>
                <a:tc>
                  <a:txBody>
                    <a:bodyPr/>
                    <a:lstStyle/>
                    <a:p>
                      <a:pPr algn="r"/>
                      <a:r>
                        <a:rPr lang="en-US" sz="1600" b="0" dirty="0" smtClean="0">
                          <a:solidFill>
                            <a:schemeClr val="tx1"/>
                          </a:solidFill>
                        </a:rPr>
                        <a:t>18 </a:t>
                      </a:r>
                      <a:endParaRPr lang="en-US" sz="1600" b="0" dirty="0">
                        <a:solidFill>
                          <a:schemeClr val="tx1"/>
                        </a:solidFill>
                      </a:endParaRPr>
                    </a:p>
                  </a:txBody>
                  <a:tcPr/>
                </a:tc>
                <a:tc>
                  <a:txBody>
                    <a:bodyPr/>
                    <a:lstStyle/>
                    <a:p>
                      <a:pPr algn="r"/>
                      <a:r>
                        <a:rPr lang="en-US" sz="1600" b="0" dirty="0" smtClean="0">
                          <a:solidFill>
                            <a:schemeClr val="bg1">
                              <a:lumMod val="50000"/>
                            </a:schemeClr>
                          </a:solidFill>
                        </a:rPr>
                        <a:t>8.3</a:t>
                      </a:r>
                      <a:endParaRPr lang="en-US" sz="1600" b="0" dirty="0">
                        <a:solidFill>
                          <a:schemeClr val="bg1">
                            <a:lumMod val="50000"/>
                          </a:schemeClr>
                        </a:solidFill>
                      </a:endParaRPr>
                    </a:p>
                  </a:txBody>
                  <a:tcPr/>
                </a:tc>
                <a:tc>
                  <a:txBody>
                    <a:bodyPr/>
                    <a:lstStyle/>
                    <a:p>
                      <a:pPr algn="r"/>
                      <a:r>
                        <a:rPr lang="en-US" sz="1600" b="0" dirty="0" smtClean="0">
                          <a:solidFill>
                            <a:schemeClr val="tx1"/>
                          </a:solidFill>
                        </a:rPr>
                        <a:t>10</a:t>
                      </a:r>
                      <a:endParaRPr lang="en-US" sz="1600" b="0" dirty="0">
                        <a:solidFill>
                          <a:schemeClr val="tx1"/>
                        </a:solidFill>
                      </a:endParaRPr>
                    </a:p>
                  </a:txBody>
                  <a:tcPr/>
                </a:tc>
                <a:tc>
                  <a:txBody>
                    <a:bodyPr/>
                    <a:lstStyle/>
                    <a:p>
                      <a:pPr algn="r"/>
                      <a:r>
                        <a:rPr lang="en-US" sz="1600" b="0" dirty="0" smtClean="0">
                          <a:solidFill>
                            <a:schemeClr val="bg1">
                              <a:lumMod val="50000"/>
                            </a:schemeClr>
                          </a:solidFill>
                        </a:rPr>
                        <a:t>4</a:t>
                      </a:r>
                      <a:endParaRPr lang="en-US" sz="1600" b="0" dirty="0">
                        <a:solidFill>
                          <a:schemeClr val="bg1">
                            <a:lumMod val="50000"/>
                          </a:schemeClr>
                        </a:solidFill>
                      </a:endParaRPr>
                    </a:p>
                  </a:txBody>
                  <a:tcPr/>
                </a:tc>
              </a:tr>
              <a:tr h="293263">
                <a:tc>
                  <a:txBody>
                    <a:bodyPr/>
                    <a:lstStyle/>
                    <a:p>
                      <a:r>
                        <a:rPr lang="en-US" sz="1600" b="0" dirty="0" smtClean="0">
                          <a:solidFill>
                            <a:schemeClr val="tx1"/>
                          </a:solidFill>
                        </a:rPr>
                        <a:t>Setting</a:t>
                      </a:r>
                      <a:r>
                        <a:rPr lang="en-US" sz="1600" b="0" baseline="0" dirty="0" smtClean="0">
                          <a:solidFill>
                            <a:schemeClr val="tx1"/>
                          </a:solidFill>
                        </a:rPr>
                        <a:t> up </a:t>
                      </a:r>
                      <a:r>
                        <a:rPr lang="en-US" sz="1600" b="0" baseline="0" dirty="0" err="1" smtClean="0">
                          <a:solidFill>
                            <a:schemeClr val="tx1"/>
                          </a:solidFill>
                        </a:rPr>
                        <a:t>Pb-Pb</a:t>
                      </a:r>
                      <a:r>
                        <a:rPr lang="en-US" sz="1600" b="0" baseline="0" dirty="0" smtClean="0">
                          <a:solidFill>
                            <a:schemeClr val="tx1"/>
                          </a:solidFill>
                        </a:rPr>
                        <a:t> ion run</a:t>
                      </a:r>
                      <a:endParaRPr lang="en-US" sz="1600" b="0" dirty="0">
                        <a:solidFill>
                          <a:schemeClr val="tx1"/>
                        </a:solidFill>
                      </a:endParaRPr>
                    </a:p>
                  </a:txBody>
                  <a:tcPr/>
                </a:tc>
                <a:tc>
                  <a:txBody>
                    <a:bodyPr/>
                    <a:lstStyle/>
                    <a:p>
                      <a:pPr algn="r"/>
                      <a:r>
                        <a:rPr lang="en-US" sz="1600" b="0" dirty="0" smtClean="0">
                          <a:solidFill>
                            <a:schemeClr val="tx1"/>
                          </a:solidFill>
                        </a:rPr>
                        <a:t>4</a:t>
                      </a:r>
                      <a:endParaRPr lang="en-US" sz="1600" b="0" dirty="0">
                        <a:solidFill>
                          <a:schemeClr val="tx1"/>
                        </a:solidFill>
                      </a:endParaRPr>
                    </a:p>
                  </a:txBody>
                  <a:tcPr/>
                </a:tc>
                <a:tc>
                  <a:txBody>
                    <a:bodyPr/>
                    <a:lstStyle/>
                    <a:p>
                      <a:pPr algn="r"/>
                      <a:r>
                        <a:rPr lang="en-US" sz="1600" b="0" baseline="0" dirty="0" smtClean="0">
                          <a:solidFill>
                            <a:schemeClr val="bg1">
                              <a:lumMod val="50000"/>
                            </a:schemeClr>
                          </a:solidFill>
                        </a:rPr>
                        <a:t>1.6</a:t>
                      </a:r>
                      <a:endParaRPr lang="en-US" sz="1600" b="0" dirty="0">
                        <a:solidFill>
                          <a:schemeClr val="bg1">
                            <a:lumMod val="50000"/>
                          </a:schemeClr>
                        </a:solidFill>
                      </a:endParaRPr>
                    </a:p>
                  </a:txBody>
                  <a:tcPr/>
                </a:tc>
                <a:tc>
                  <a:txBody>
                    <a:bodyPr/>
                    <a:lstStyle/>
                    <a:p>
                      <a:pPr algn="r"/>
                      <a:r>
                        <a:rPr lang="en-US" sz="1600" b="0" dirty="0" smtClean="0">
                          <a:solidFill>
                            <a:schemeClr val="tx1"/>
                          </a:solidFill>
                        </a:rPr>
                        <a:t>-</a:t>
                      </a:r>
                      <a:endParaRPr lang="en-US" sz="1600" b="0" dirty="0">
                        <a:solidFill>
                          <a:schemeClr val="tx1"/>
                        </a:solidFill>
                      </a:endParaRPr>
                    </a:p>
                  </a:txBody>
                  <a:tcPr/>
                </a:tc>
                <a:tc>
                  <a:txBody>
                    <a:bodyPr/>
                    <a:lstStyle/>
                    <a:p>
                      <a:pPr algn="r"/>
                      <a:r>
                        <a:rPr lang="en-US" sz="1600" b="0" dirty="0" smtClean="0">
                          <a:solidFill>
                            <a:schemeClr val="bg1">
                              <a:lumMod val="50000"/>
                            </a:schemeClr>
                          </a:solidFill>
                        </a:rPr>
                        <a:t>-</a:t>
                      </a:r>
                      <a:endParaRPr lang="en-US" sz="1600" b="0" dirty="0">
                        <a:solidFill>
                          <a:schemeClr val="bg1">
                            <a:lumMod val="50000"/>
                          </a:schemeClr>
                        </a:solidFill>
                      </a:endParaRPr>
                    </a:p>
                  </a:txBody>
                  <a:tcPr/>
                </a:tc>
                <a:tc>
                  <a:txBody>
                    <a:bodyPr/>
                    <a:lstStyle/>
                    <a:p>
                      <a:pPr algn="r"/>
                      <a:r>
                        <a:rPr lang="en-US" sz="1600" b="0" dirty="0" smtClean="0">
                          <a:solidFill>
                            <a:schemeClr val="tx1"/>
                          </a:solidFill>
                        </a:rPr>
                        <a:t>6</a:t>
                      </a:r>
                      <a:endParaRPr lang="en-US" sz="1600" b="0" dirty="0">
                        <a:solidFill>
                          <a:schemeClr val="tx1"/>
                        </a:solidFill>
                      </a:endParaRPr>
                    </a:p>
                  </a:txBody>
                  <a:tcPr/>
                </a:tc>
                <a:tc>
                  <a:txBody>
                    <a:bodyPr/>
                    <a:lstStyle/>
                    <a:p>
                      <a:pPr algn="r"/>
                      <a:r>
                        <a:rPr lang="en-US" sz="1600" b="0" dirty="0" smtClean="0">
                          <a:solidFill>
                            <a:schemeClr val="bg1">
                              <a:lumMod val="50000"/>
                            </a:schemeClr>
                          </a:solidFill>
                        </a:rPr>
                        <a:t>2.4</a:t>
                      </a:r>
                    </a:p>
                  </a:txBody>
                  <a:tcPr/>
                </a:tc>
              </a:tr>
              <a:tr h="293263">
                <a:tc>
                  <a:txBody>
                    <a:bodyPr/>
                    <a:lstStyle/>
                    <a:p>
                      <a:r>
                        <a:rPr lang="en-US" sz="1600" b="0" baseline="0" dirty="0" err="1" smtClean="0">
                          <a:solidFill>
                            <a:schemeClr val="tx2"/>
                          </a:solidFill>
                        </a:rPr>
                        <a:t>Pb-Pb</a:t>
                      </a:r>
                      <a:r>
                        <a:rPr lang="en-US" sz="1600" b="0" baseline="0" dirty="0" smtClean="0">
                          <a:solidFill>
                            <a:schemeClr val="tx2"/>
                          </a:solidFill>
                        </a:rPr>
                        <a:t> ion run</a:t>
                      </a:r>
                      <a:endParaRPr lang="en-US" sz="1600" b="0" dirty="0">
                        <a:solidFill>
                          <a:schemeClr val="tx2"/>
                        </a:solidFill>
                      </a:endParaRPr>
                    </a:p>
                  </a:txBody>
                  <a:tcPr/>
                </a:tc>
                <a:tc>
                  <a:txBody>
                    <a:bodyPr/>
                    <a:lstStyle/>
                    <a:p>
                      <a:pPr algn="r"/>
                      <a:r>
                        <a:rPr lang="en-US" sz="1600" b="0" dirty="0" smtClean="0">
                          <a:solidFill>
                            <a:schemeClr val="tx2"/>
                          </a:solidFill>
                        </a:rPr>
                        <a:t>24</a:t>
                      </a:r>
                      <a:endParaRPr lang="en-US" sz="1600" b="0" dirty="0">
                        <a:solidFill>
                          <a:schemeClr val="tx2"/>
                        </a:solidFill>
                      </a:endParaRPr>
                    </a:p>
                  </a:txBody>
                  <a:tcPr/>
                </a:tc>
                <a:tc>
                  <a:txBody>
                    <a:bodyPr/>
                    <a:lstStyle/>
                    <a:p>
                      <a:pPr algn="r"/>
                      <a:r>
                        <a:rPr lang="en-US" sz="1600" b="0" baseline="0" dirty="0" smtClean="0">
                          <a:solidFill>
                            <a:schemeClr val="bg1">
                              <a:lumMod val="50000"/>
                            </a:schemeClr>
                          </a:solidFill>
                        </a:rPr>
                        <a:t>9.8</a:t>
                      </a:r>
                      <a:endParaRPr lang="en-US" sz="1600" b="0" dirty="0">
                        <a:solidFill>
                          <a:schemeClr val="bg1">
                            <a:lumMod val="50000"/>
                          </a:schemeClr>
                        </a:solidFill>
                      </a:endParaRPr>
                    </a:p>
                  </a:txBody>
                  <a:tcPr/>
                </a:tc>
                <a:tc>
                  <a:txBody>
                    <a:bodyPr/>
                    <a:lstStyle/>
                    <a:p>
                      <a:pPr algn="r"/>
                      <a:r>
                        <a:rPr lang="en-US" sz="1600" b="0" dirty="0" smtClean="0">
                          <a:solidFill>
                            <a:schemeClr val="tx2"/>
                          </a:solidFill>
                        </a:rPr>
                        <a:t>-</a:t>
                      </a:r>
                      <a:endParaRPr lang="en-US" sz="1600" b="0" dirty="0">
                        <a:solidFill>
                          <a:schemeClr val="tx2"/>
                        </a:solidFill>
                      </a:endParaRPr>
                    </a:p>
                  </a:txBody>
                  <a:tcPr/>
                </a:tc>
                <a:tc>
                  <a:txBody>
                    <a:bodyPr/>
                    <a:lstStyle/>
                    <a:p>
                      <a:pPr algn="r"/>
                      <a:r>
                        <a:rPr lang="en-US" sz="1600" b="0" dirty="0" smtClean="0">
                          <a:solidFill>
                            <a:schemeClr val="bg1">
                              <a:lumMod val="50000"/>
                            </a:schemeClr>
                          </a:solidFill>
                        </a:rPr>
                        <a:t>-</a:t>
                      </a:r>
                      <a:endParaRPr lang="en-US" sz="1600" b="0" dirty="0">
                        <a:solidFill>
                          <a:schemeClr val="bg1">
                            <a:lumMod val="50000"/>
                          </a:schemeClr>
                        </a:solidFill>
                      </a:endParaRPr>
                    </a:p>
                  </a:txBody>
                  <a:tcPr/>
                </a:tc>
                <a:tc>
                  <a:txBody>
                    <a:bodyPr/>
                    <a:lstStyle/>
                    <a:p>
                      <a:pPr algn="r"/>
                      <a:r>
                        <a:rPr lang="en-US" sz="1600" b="0" dirty="0" smtClean="0">
                          <a:solidFill>
                            <a:schemeClr val="tx2"/>
                          </a:solidFill>
                        </a:rPr>
                        <a:t>23</a:t>
                      </a:r>
                      <a:endParaRPr lang="en-US" sz="1600" b="0" dirty="0">
                        <a:solidFill>
                          <a:schemeClr val="tx2"/>
                        </a:solidFill>
                      </a:endParaRPr>
                    </a:p>
                  </a:txBody>
                  <a:tcPr/>
                </a:tc>
                <a:tc>
                  <a:txBody>
                    <a:bodyPr/>
                    <a:lstStyle/>
                    <a:p>
                      <a:pPr algn="r"/>
                      <a:r>
                        <a:rPr lang="en-US" sz="1600" b="0" dirty="0" smtClean="0">
                          <a:solidFill>
                            <a:schemeClr val="bg1">
                              <a:lumMod val="50000"/>
                            </a:schemeClr>
                          </a:solidFill>
                        </a:rPr>
                        <a:t>9.3</a:t>
                      </a:r>
                      <a:endParaRPr lang="en-US" sz="1600" b="0" dirty="0">
                        <a:solidFill>
                          <a:schemeClr val="bg1">
                            <a:lumMod val="50000"/>
                          </a:schemeClr>
                        </a:solidFill>
                      </a:endParaRPr>
                    </a:p>
                  </a:txBody>
                  <a:tcPr/>
                </a:tc>
              </a:tr>
              <a:tr h="293263">
                <a:tc>
                  <a:txBody>
                    <a:bodyPr/>
                    <a:lstStyle/>
                    <a:p>
                      <a:r>
                        <a:rPr lang="en-US" sz="1600" b="0" dirty="0" smtClean="0">
                          <a:solidFill>
                            <a:schemeClr val="tx1"/>
                          </a:solidFill>
                        </a:rPr>
                        <a:t>Machine</a:t>
                      </a:r>
                      <a:r>
                        <a:rPr lang="en-US" sz="1600" b="0" baseline="0" dirty="0" smtClean="0">
                          <a:solidFill>
                            <a:schemeClr val="tx1"/>
                          </a:solidFill>
                        </a:rPr>
                        <a:t> Developments (MD)</a:t>
                      </a:r>
                      <a:endParaRPr lang="en-US" sz="1600" b="0" dirty="0">
                        <a:solidFill>
                          <a:schemeClr val="tx1"/>
                        </a:solidFill>
                      </a:endParaRPr>
                    </a:p>
                  </a:txBody>
                  <a:tcPr/>
                </a:tc>
                <a:tc>
                  <a:txBody>
                    <a:bodyPr/>
                    <a:lstStyle/>
                    <a:p>
                      <a:pPr algn="r"/>
                      <a:r>
                        <a:rPr lang="en-US" sz="1600" b="0" dirty="0" smtClean="0">
                          <a:solidFill>
                            <a:schemeClr val="tx1"/>
                          </a:solidFill>
                        </a:rPr>
                        <a:t>20</a:t>
                      </a:r>
                      <a:endParaRPr lang="en-US" sz="1600" b="0" dirty="0">
                        <a:solidFill>
                          <a:schemeClr val="tx1"/>
                        </a:solidFill>
                      </a:endParaRPr>
                    </a:p>
                  </a:txBody>
                  <a:tcPr/>
                </a:tc>
                <a:tc>
                  <a:txBody>
                    <a:bodyPr/>
                    <a:lstStyle/>
                    <a:p>
                      <a:pPr algn="r"/>
                      <a:r>
                        <a:rPr lang="en-US" sz="1600" b="0" baseline="0" dirty="0" smtClean="0">
                          <a:solidFill>
                            <a:schemeClr val="bg1">
                              <a:lumMod val="50000"/>
                            </a:schemeClr>
                          </a:solidFill>
                        </a:rPr>
                        <a:t>8.2</a:t>
                      </a:r>
                      <a:endParaRPr lang="en-US" sz="1600" b="0" dirty="0">
                        <a:solidFill>
                          <a:schemeClr val="bg1">
                            <a:lumMod val="50000"/>
                          </a:schemeClr>
                        </a:solidFill>
                      </a:endParaRPr>
                    </a:p>
                  </a:txBody>
                  <a:tcPr/>
                </a:tc>
                <a:tc>
                  <a:txBody>
                    <a:bodyPr/>
                    <a:lstStyle/>
                    <a:p>
                      <a:pPr algn="r"/>
                      <a:r>
                        <a:rPr lang="en-US" sz="1600" b="0" baseline="0" dirty="0" smtClean="0">
                          <a:solidFill>
                            <a:schemeClr val="tx1"/>
                          </a:solidFill>
                        </a:rPr>
                        <a:t>18</a:t>
                      </a:r>
                      <a:endParaRPr lang="en-US" sz="1600" b="0" dirty="0">
                        <a:solidFill>
                          <a:schemeClr val="tx1"/>
                        </a:solidFill>
                      </a:endParaRPr>
                    </a:p>
                  </a:txBody>
                  <a:tcPr/>
                </a:tc>
                <a:tc>
                  <a:txBody>
                    <a:bodyPr/>
                    <a:lstStyle/>
                    <a:p>
                      <a:pPr algn="r"/>
                      <a:r>
                        <a:rPr lang="en-US" sz="1600" b="0" dirty="0" smtClean="0">
                          <a:solidFill>
                            <a:schemeClr val="bg1">
                              <a:lumMod val="50000"/>
                            </a:schemeClr>
                          </a:solidFill>
                        </a:rPr>
                        <a:t>8.3</a:t>
                      </a:r>
                      <a:endParaRPr lang="en-US" sz="1600" b="0" dirty="0">
                        <a:solidFill>
                          <a:schemeClr val="bg1">
                            <a:lumMod val="50000"/>
                          </a:schemeClr>
                        </a:solidFill>
                      </a:endParaRPr>
                    </a:p>
                  </a:txBody>
                  <a:tcPr/>
                </a:tc>
                <a:tc>
                  <a:txBody>
                    <a:bodyPr/>
                    <a:lstStyle/>
                    <a:p>
                      <a:pPr algn="r"/>
                      <a:r>
                        <a:rPr lang="en-US" sz="1600" b="0" dirty="0" smtClean="0">
                          <a:solidFill>
                            <a:schemeClr val="tx1"/>
                          </a:solidFill>
                        </a:rPr>
                        <a:t>21</a:t>
                      </a:r>
                      <a:endParaRPr lang="en-US" sz="1600" b="0" dirty="0">
                        <a:solidFill>
                          <a:schemeClr val="tx1"/>
                        </a:solidFill>
                      </a:endParaRPr>
                    </a:p>
                  </a:txBody>
                  <a:tcPr/>
                </a:tc>
                <a:tc>
                  <a:txBody>
                    <a:bodyPr/>
                    <a:lstStyle/>
                    <a:p>
                      <a:pPr algn="r"/>
                      <a:r>
                        <a:rPr lang="en-US" sz="1600" b="0" dirty="0" smtClean="0">
                          <a:solidFill>
                            <a:schemeClr val="bg1">
                              <a:lumMod val="50000"/>
                            </a:schemeClr>
                          </a:solidFill>
                        </a:rPr>
                        <a:t>8.5</a:t>
                      </a:r>
                      <a:endParaRPr lang="en-US" sz="1600" b="0" dirty="0">
                        <a:solidFill>
                          <a:schemeClr val="bg1">
                            <a:lumMod val="50000"/>
                          </a:schemeClr>
                        </a:solidFill>
                      </a:endParaRPr>
                    </a:p>
                  </a:txBody>
                  <a:tcPr/>
                </a:tc>
              </a:tr>
              <a:tr h="2932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Technical Stops (TS1</a:t>
                      </a:r>
                      <a:r>
                        <a:rPr lang="en-US" sz="1600" baseline="0" dirty="0" smtClean="0"/>
                        <a:t> &amp; TS2)</a:t>
                      </a:r>
                      <a:endParaRPr lang="en-US" sz="1600"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13</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rPr>
                        <a:t>5.4</a:t>
                      </a:r>
                      <a:r>
                        <a:rPr lang="en-US" sz="1600" baseline="0" dirty="0" smtClean="0">
                          <a:solidFill>
                            <a:schemeClr val="bg1">
                              <a:lumMod val="50000"/>
                            </a:schemeClr>
                          </a:solidFill>
                        </a:rPr>
                        <a:t> </a:t>
                      </a:r>
                      <a:endParaRPr lang="en-US" sz="1600" dirty="0" smtClean="0">
                        <a:solidFill>
                          <a:schemeClr val="bg1">
                            <a:lumMod val="50000"/>
                          </a:schemeClr>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8</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rPr>
                        <a:t>3.7</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12</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lumMod val="50000"/>
                            </a:schemeClr>
                          </a:solidFill>
                        </a:rPr>
                        <a:t>5</a:t>
                      </a:r>
                    </a:p>
                  </a:txBody>
                  <a:tcPr/>
                </a:tc>
              </a:tr>
              <a:tr h="293263">
                <a:tc>
                  <a:txBody>
                    <a:bodyPr/>
                    <a:lstStyle/>
                    <a:p>
                      <a:r>
                        <a:rPr lang="en-US" sz="1600" dirty="0" smtClean="0"/>
                        <a:t>Technical</a:t>
                      </a:r>
                      <a:r>
                        <a:rPr lang="en-US" sz="1600" baseline="0" dirty="0" smtClean="0"/>
                        <a:t> Stop Recovery</a:t>
                      </a:r>
                      <a:endParaRPr lang="en-US" sz="1600" dirty="0"/>
                    </a:p>
                  </a:txBody>
                  <a:tcPr/>
                </a:tc>
                <a:tc>
                  <a:txBody>
                    <a:bodyPr/>
                    <a:lstStyle/>
                    <a:p>
                      <a:pPr algn="r"/>
                      <a:r>
                        <a:rPr lang="en-US" sz="1600" dirty="0" smtClean="0"/>
                        <a:t>5</a:t>
                      </a:r>
                      <a:endParaRPr lang="en-US" sz="1600" dirty="0"/>
                    </a:p>
                  </a:txBody>
                  <a:tcPr/>
                </a:tc>
                <a:tc>
                  <a:txBody>
                    <a:bodyPr/>
                    <a:lstStyle/>
                    <a:p>
                      <a:pPr algn="r"/>
                      <a:r>
                        <a:rPr lang="en-US" sz="1600" baseline="0" dirty="0" smtClean="0">
                          <a:solidFill>
                            <a:schemeClr val="bg1">
                              <a:lumMod val="50000"/>
                            </a:schemeClr>
                          </a:solidFill>
                        </a:rPr>
                        <a:t>2</a:t>
                      </a:r>
                      <a:endParaRPr lang="en-US" sz="1600" dirty="0">
                        <a:solidFill>
                          <a:schemeClr val="bg1">
                            <a:lumMod val="50000"/>
                          </a:schemeClr>
                        </a:solidFill>
                      </a:endParaRPr>
                    </a:p>
                  </a:txBody>
                  <a:tcPr/>
                </a:tc>
                <a:tc>
                  <a:txBody>
                    <a:bodyPr/>
                    <a:lstStyle/>
                    <a:p>
                      <a:pPr algn="r"/>
                      <a:r>
                        <a:rPr lang="en-US" sz="1600" dirty="0" smtClean="0"/>
                        <a:t>4</a:t>
                      </a:r>
                      <a:endParaRPr lang="en-US" sz="1600" dirty="0"/>
                    </a:p>
                  </a:txBody>
                  <a:tcPr/>
                </a:tc>
                <a:tc>
                  <a:txBody>
                    <a:bodyPr/>
                    <a:lstStyle/>
                    <a:p>
                      <a:pPr algn="r"/>
                      <a:r>
                        <a:rPr lang="en-US" sz="1600" dirty="0" smtClean="0">
                          <a:solidFill>
                            <a:schemeClr val="bg1">
                              <a:lumMod val="50000"/>
                            </a:schemeClr>
                          </a:solidFill>
                        </a:rPr>
                        <a:t>1.8</a:t>
                      </a:r>
                      <a:endParaRPr lang="en-US" sz="1600" dirty="0">
                        <a:solidFill>
                          <a:schemeClr val="bg1">
                            <a:lumMod val="50000"/>
                          </a:schemeClr>
                        </a:solidFill>
                      </a:endParaRPr>
                    </a:p>
                  </a:txBody>
                  <a:tcPr/>
                </a:tc>
                <a:tc>
                  <a:txBody>
                    <a:bodyPr/>
                    <a:lstStyle/>
                    <a:p>
                      <a:pPr algn="r"/>
                      <a:r>
                        <a:rPr lang="en-US" sz="1600" dirty="0" smtClean="0"/>
                        <a:t>6</a:t>
                      </a:r>
                      <a:endParaRPr lang="en-US" sz="1600" dirty="0"/>
                    </a:p>
                  </a:txBody>
                  <a:tcPr/>
                </a:tc>
                <a:tc>
                  <a:txBody>
                    <a:bodyPr/>
                    <a:lstStyle/>
                    <a:p>
                      <a:pPr algn="r"/>
                      <a:r>
                        <a:rPr lang="en-US" sz="1600" dirty="0" smtClean="0">
                          <a:solidFill>
                            <a:schemeClr val="bg1">
                              <a:lumMod val="50000"/>
                            </a:schemeClr>
                          </a:solidFill>
                        </a:rPr>
                        <a:t>2.4</a:t>
                      </a:r>
                      <a:endParaRPr lang="en-US" sz="1600" dirty="0">
                        <a:solidFill>
                          <a:schemeClr val="bg1">
                            <a:lumMod val="50000"/>
                          </a:schemeClr>
                        </a:solidFill>
                      </a:endParaRPr>
                    </a:p>
                  </a:txBody>
                  <a:tcPr/>
                </a:tc>
              </a:tr>
              <a:tr h="293263">
                <a:tc>
                  <a:txBody>
                    <a:bodyPr/>
                    <a:lstStyle/>
                    <a:p>
                      <a:pPr algn="r"/>
                      <a:r>
                        <a:rPr lang="en-US" sz="1600" b="1" dirty="0" smtClean="0">
                          <a:solidFill>
                            <a:srgbClr val="C00000"/>
                          </a:solidFill>
                        </a:rPr>
                        <a:t>Total</a:t>
                      </a:r>
                      <a:endParaRPr lang="en-US" sz="1600" b="1" dirty="0">
                        <a:solidFill>
                          <a:srgbClr val="C00000"/>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C00000"/>
                          </a:solidFill>
                        </a:rPr>
                        <a:t>245</a:t>
                      </a:r>
                    </a:p>
                  </a:txBody>
                  <a:tcPr/>
                </a:tc>
                <a:tc>
                  <a:txBody>
                    <a:bodyPr/>
                    <a:lstStyle/>
                    <a:p>
                      <a:pPr algn="r"/>
                      <a:r>
                        <a:rPr lang="en-US" sz="1600" b="1" dirty="0" smtClean="0">
                          <a:solidFill>
                            <a:schemeClr val="bg1">
                              <a:lumMod val="50000"/>
                            </a:schemeClr>
                          </a:solidFill>
                        </a:rPr>
                        <a:t>100</a:t>
                      </a:r>
                      <a:endParaRPr lang="en-US" sz="1600" b="1" dirty="0">
                        <a:solidFill>
                          <a:schemeClr val="bg1">
                            <a:lumMod val="50000"/>
                          </a:schemeClr>
                        </a:solidFill>
                      </a:endParaRPr>
                    </a:p>
                  </a:txBody>
                  <a:tcPr/>
                </a:tc>
                <a:tc>
                  <a:txBody>
                    <a:bodyPr/>
                    <a:lstStyle/>
                    <a:p>
                      <a:pPr algn="r"/>
                      <a:r>
                        <a:rPr lang="en-US" sz="1600" b="1" dirty="0" smtClean="0">
                          <a:solidFill>
                            <a:srgbClr val="C00000"/>
                          </a:solidFill>
                        </a:rPr>
                        <a:t>217</a:t>
                      </a:r>
                      <a:endParaRPr lang="en-US" sz="1600" b="1" dirty="0">
                        <a:solidFill>
                          <a:srgbClr val="C00000"/>
                        </a:solidFill>
                      </a:endParaRPr>
                    </a:p>
                  </a:txBody>
                  <a:tcPr/>
                </a:tc>
                <a:tc>
                  <a:txBody>
                    <a:bodyPr/>
                    <a:lstStyle/>
                    <a:p>
                      <a:pPr algn="r"/>
                      <a:r>
                        <a:rPr lang="en-US" sz="1600" b="1" dirty="0" smtClean="0">
                          <a:solidFill>
                            <a:schemeClr val="bg1">
                              <a:lumMod val="50000"/>
                            </a:schemeClr>
                          </a:solidFill>
                        </a:rPr>
                        <a:t>100</a:t>
                      </a:r>
                      <a:endParaRPr lang="en-US" sz="1600" b="1" dirty="0">
                        <a:solidFill>
                          <a:schemeClr val="bg1">
                            <a:lumMod val="50000"/>
                          </a:schemeClr>
                        </a:solidFill>
                      </a:endParaRPr>
                    </a:p>
                  </a:txBody>
                  <a:tcPr/>
                </a:tc>
                <a:tc>
                  <a:txBody>
                    <a:bodyPr/>
                    <a:lstStyle/>
                    <a:p>
                      <a:pPr algn="r"/>
                      <a:r>
                        <a:rPr lang="en-US" sz="1600" b="1" dirty="0" smtClean="0">
                          <a:solidFill>
                            <a:srgbClr val="C00000"/>
                          </a:solidFill>
                        </a:rPr>
                        <a:t>247</a:t>
                      </a:r>
                      <a:endParaRPr lang="en-US" sz="1600" b="1" dirty="0">
                        <a:solidFill>
                          <a:srgbClr val="C00000"/>
                        </a:solidFill>
                      </a:endParaRPr>
                    </a:p>
                  </a:txBody>
                  <a:tcPr/>
                </a:tc>
                <a:tc>
                  <a:txBody>
                    <a:bodyPr/>
                    <a:lstStyle/>
                    <a:p>
                      <a:pPr algn="r"/>
                      <a:r>
                        <a:rPr lang="en-US" sz="1600" b="1" dirty="0" smtClean="0">
                          <a:solidFill>
                            <a:schemeClr val="bg1">
                              <a:lumMod val="50000"/>
                            </a:schemeClr>
                          </a:solidFill>
                        </a:rPr>
                        <a:t>100</a:t>
                      </a:r>
                      <a:endParaRPr lang="en-US" sz="1600" b="1" dirty="0">
                        <a:solidFill>
                          <a:schemeClr val="bg1">
                            <a:lumMod val="50000"/>
                          </a:schemeClr>
                        </a:solidFill>
                      </a:endParaRPr>
                    </a:p>
                  </a:txBody>
                  <a:tcPr/>
                </a:tc>
              </a:tr>
              <a:tr h="293263">
                <a:tc>
                  <a:txBody>
                    <a:bodyPr/>
                    <a:lstStyle/>
                    <a:p>
                      <a:pPr algn="r"/>
                      <a:r>
                        <a:rPr lang="en-US" sz="1600" b="1" dirty="0" smtClean="0">
                          <a:solidFill>
                            <a:srgbClr val="00B050"/>
                          </a:solidFill>
                        </a:rPr>
                        <a:t>Integrated luminosity [fb</a:t>
                      </a:r>
                      <a:r>
                        <a:rPr lang="en-US" sz="1600" b="1" baseline="30000" dirty="0" smtClean="0">
                          <a:solidFill>
                            <a:srgbClr val="00B050"/>
                          </a:solidFill>
                        </a:rPr>
                        <a:t>-1</a:t>
                      </a:r>
                      <a:r>
                        <a:rPr lang="en-US" sz="1600" b="1" dirty="0" smtClean="0">
                          <a:solidFill>
                            <a:srgbClr val="00B050"/>
                          </a:solidFill>
                        </a:rPr>
                        <a:t>]</a:t>
                      </a:r>
                      <a:endParaRPr lang="en-US" sz="1600" b="1" dirty="0">
                        <a:solidFill>
                          <a:srgbClr val="00B050"/>
                        </a:solidFill>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rPr>
                        <a:t>~ </a:t>
                      </a:r>
                      <a:r>
                        <a:rPr lang="en-US" sz="1600" b="1" dirty="0" smtClean="0">
                          <a:solidFill>
                            <a:srgbClr val="00B050"/>
                          </a:solidFill>
                        </a:rPr>
                        <a:t>60 (tbc)</a:t>
                      </a:r>
                      <a:endParaRPr lang="en-US" sz="1600" b="1" baseline="30000" dirty="0" smtClean="0">
                        <a:solidFill>
                          <a:srgbClr val="00B050"/>
                        </a:solidFill>
                      </a:endParaRPr>
                    </a:p>
                  </a:txBody>
                  <a:tcPr/>
                </a:tc>
                <a:tc hMerge="1">
                  <a:txBody>
                    <a:bodyPr/>
                    <a:lstStyle/>
                    <a:p>
                      <a:pPr algn="r"/>
                      <a:endParaRPr lang="en-US" sz="1600" b="1" dirty="0">
                        <a:solidFill>
                          <a:srgbClr val="00B050"/>
                        </a:solidFill>
                      </a:endParaRPr>
                    </a:p>
                  </a:txBody>
                  <a:tcPr/>
                </a:tc>
                <a:tc gridSpan="2">
                  <a:txBody>
                    <a:bodyPr/>
                    <a:lstStyle/>
                    <a:p>
                      <a:pPr algn="ctr"/>
                      <a:r>
                        <a:rPr lang="en-US" sz="1600" b="1" dirty="0" smtClean="0">
                          <a:solidFill>
                            <a:srgbClr val="00B050"/>
                          </a:solidFill>
                        </a:rPr>
                        <a:t>50.2</a:t>
                      </a:r>
                      <a:endParaRPr lang="en-US" sz="1600" b="1" dirty="0">
                        <a:solidFill>
                          <a:srgbClr val="00B050"/>
                        </a:solidFill>
                      </a:endParaRPr>
                    </a:p>
                  </a:txBody>
                  <a:tcPr/>
                </a:tc>
                <a:tc hMerge="1">
                  <a:txBody>
                    <a:bodyPr/>
                    <a:lstStyle/>
                    <a:p>
                      <a:pPr algn="r"/>
                      <a:endParaRPr lang="en-US" sz="1600" b="1" dirty="0">
                        <a:solidFill>
                          <a:srgbClr val="00B050"/>
                        </a:solidFill>
                      </a:endParaRPr>
                    </a:p>
                  </a:txBody>
                  <a:tcPr/>
                </a:tc>
                <a:tc gridSpan="2">
                  <a:txBody>
                    <a:bodyPr/>
                    <a:lstStyle/>
                    <a:p>
                      <a:pPr algn="ctr"/>
                      <a:r>
                        <a:rPr lang="en-US" sz="1600" b="1" dirty="0" smtClean="0">
                          <a:solidFill>
                            <a:srgbClr val="00B050"/>
                          </a:solidFill>
                        </a:rPr>
                        <a:t>39.7</a:t>
                      </a:r>
                      <a:endParaRPr lang="en-US" sz="1600" b="1" baseline="30000" dirty="0">
                        <a:solidFill>
                          <a:srgbClr val="00B050"/>
                        </a:solidFill>
                      </a:endParaRPr>
                    </a:p>
                  </a:txBody>
                  <a:tcPr/>
                </a:tc>
                <a:tc hMerge="1">
                  <a:txBody>
                    <a:bodyPr/>
                    <a:lstStyle/>
                    <a:p>
                      <a:pPr algn="r"/>
                      <a:endParaRPr lang="en-US" sz="1600" b="1" dirty="0">
                        <a:solidFill>
                          <a:srgbClr val="00B050"/>
                        </a:solidFill>
                      </a:endParaRPr>
                    </a:p>
                  </a:txBody>
                  <a:tcPr/>
                </a:tc>
              </a:tr>
            </a:tbl>
          </a:graphicData>
        </a:graphic>
      </p:graphicFrame>
      <p:sp>
        <p:nvSpPr>
          <p:cNvPr id="2" name="TextBox 1"/>
          <p:cNvSpPr txBox="1"/>
          <p:nvPr/>
        </p:nvSpPr>
        <p:spPr>
          <a:xfrm flipH="1">
            <a:off x="426933" y="5447967"/>
            <a:ext cx="8612522" cy="276999"/>
          </a:xfrm>
          <a:prstGeom prst="rect">
            <a:avLst/>
          </a:prstGeom>
          <a:noFill/>
        </p:spPr>
        <p:txBody>
          <a:bodyPr wrap="square" rtlCol="0">
            <a:spAutoFit/>
          </a:bodyPr>
          <a:lstStyle/>
          <a:p>
            <a:r>
              <a:rPr lang="en-US" sz="1200" dirty="0" smtClean="0"/>
              <a:t>* Did not fully include intensity ramp up </a:t>
            </a:r>
            <a:r>
              <a:rPr lang="mr-IN" sz="1200" dirty="0" smtClean="0"/>
              <a:t>–</a:t>
            </a:r>
            <a:r>
              <a:rPr lang="en-US" sz="1200" dirty="0" smtClean="0"/>
              <a:t> interleaved commissioning and interleaved intensity ramp up was as of 2017 </a:t>
            </a:r>
            <a:endParaRPr lang="en-US" sz="1200" dirty="0"/>
          </a:p>
        </p:txBody>
      </p:sp>
    </p:spTree>
    <p:extLst>
      <p:ext uri="{BB962C8B-B14F-4D97-AF65-F5344CB8AC3E}">
        <p14:creationId xmlns:p14="http://schemas.microsoft.com/office/powerpoint/2010/main" val="11039183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CERN Upgrade </a:t>
            </a:r>
            <a:r>
              <a:rPr lang="en-US" dirty="0"/>
              <a:t>Projects </a:t>
            </a:r>
            <a:r>
              <a:rPr lang="en-US" dirty="0" smtClean="0"/>
              <a:t/>
            </a:r>
            <a:br>
              <a:rPr lang="en-US" dirty="0" smtClean="0"/>
            </a:br>
            <a:r>
              <a:rPr lang="en-US" dirty="0" smtClean="0"/>
              <a:t>(</a:t>
            </a:r>
            <a:r>
              <a:rPr lang="en-US" dirty="0"/>
              <a:t>LIU &amp; </a:t>
            </a:r>
            <a:r>
              <a:rPr lang="en-US" dirty="0" smtClean="0"/>
              <a:t>HL-LHC) </a:t>
            </a:r>
            <a:endParaRPr lang="en-US" dirty="0"/>
          </a:p>
        </p:txBody>
      </p:sp>
      <p:sp>
        <p:nvSpPr>
          <p:cNvPr id="3" name="Date Placeholder 2"/>
          <p:cNvSpPr>
            <a:spLocks noGrp="1"/>
          </p:cNvSpPr>
          <p:nvPr>
            <p:ph type="dt" sz="half" idx="2"/>
          </p:nvPr>
        </p:nvSpPr>
        <p:spPr/>
        <p:txBody>
          <a:bodyPr/>
          <a:lstStyle/>
          <a:p>
            <a:r>
              <a:rPr lang="en-US" smtClean="0"/>
              <a:t>Rende Steerenberg - CERN</a:t>
            </a:r>
            <a:endParaRPr lang="en-US" dirty="0"/>
          </a:p>
        </p:txBody>
      </p:sp>
      <p:sp>
        <p:nvSpPr>
          <p:cNvPr id="4" name="Footer Placeholder 3"/>
          <p:cNvSpPr>
            <a:spLocks noGrp="1"/>
          </p:cNvSpPr>
          <p:nvPr>
            <p:ph type="ftr" sz="quarter" idx="3"/>
          </p:nvPr>
        </p:nvSpPr>
        <p:spPr/>
        <p:txBody>
          <a:bodyPr/>
          <a:lstStyle/>
          <a:p>
            <a:r>
              <a:rPr lang="en-US" smtClean="0"/>
              <a:t>FNAL Seminar  9 January 2018  Fermilab - USA</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41</a:t>
            </a:fld>
            <a:endParaRPr lang="en-US" dirty="0"/>
          </a:p>
        </p:txBody>
      </p:sp>
    </p:spTree>
    <p:extLst>
      <p:ext uri="{BB962C8B-B14F-4D97-AF65-F5344CB8AC3E}">
        <p14:creationId xmlns:p14="http://schemas.microsoft.com/office/powerpoint/2010/main" val="1030722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73" y="12124"/>
            <a:ext cx="8226854" cy="940443"/>
          </a:xfrm>
        </p:spPr>
        <p:txBody>
          <a:bodyPr/>
          <a:lstStyle/>
          <a:p>
            <a:r>
              <a:rPr lang="en-GB" dirty="0"/>
              <a:t>Luminosity, the Figure of Merit</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42</a:t>
            </a:fld>
            <a:endParaRPr lang="en-GB"/>
          </a:p>
        </p:txBody>
      </p:sp>
      <p:graphicFrame>
        <p:nvGraphicFramePr>
          <p:cNvPr id="6" name="Object 5"/>
          <p:cNvGraphicFramePr>
            <a:graphicFrameLocks noChangeAspect="1"/>
          </p:cNvGraphicFramePr>
          <p:nvPr>
            <p:extLst/>
          </p:nvPr>
        </p:nvGraphicFramePr>
        <p:xfrm>
          <a:off x="231303" y="1505998"/>
          <a:ext cx="6774805" cy="1360487"/>
        </p:xfrm>
        <a:graphic>
          <a:graphicData uri="http://schemas.openxmlformats.org/presentationml/2006/ole">
            <mc:AlternateContent xmlns:mc="http://schemas.openxmlformats.org/markup-compatibility/2006">
              <mc:Choice xmlns:v="urn:schemas-microsoft-com:vml" Requires="v">
                <p:oleObj spid="_x0000_s1106" name="Equation" r:id="rId3" imgW="2489200" imgH="508000" progId="Equation.3">
                  <p:embed/>
                </p:oleObj>
              </mc:Choice>
              <mc:Fallback>
                <p:oleObj name="Equation" r:id="rId3" imgW="2489200" imgH="508000" progId="Equation.3">
                  <p:embed/>
                  <p:pic>
                    <p:nvPicPr>
                      <p:cNvPr id="0" name=""/>
                      <p:cNvPicPr/>
                      <p:nvPr/>
                    </p:nvPicPr>
                    <p:blipFill>
                      <a:blip r:embed="rId4"/>
                      <a:stretch>
                        <a:fillRect/>
                      </a:stretch>
                    </p:blipFill>
                    <p:spPr>
                      <a:xfrm>
                        <a:off x="231303" y="1505998"/>
                        <a:ext cx="6774805" cy="1360487"/>
                      </a:xfrm>
                      <a:prstGeom prst="rect">
                        <a:avLst/>
                      </a:prstGeom>
                      <a:solidFill>
                        <a:srgbClr val="C6D9F1"/>
                      </a:solidFill>
                      <a:ln>
                        <a:solidFill>
                          <a:srgbClr val="1F497D"/>
                        </a:solidFill>
                      </a:ln>
                    </p:spPr>
                  </p:pic>
                </p:oleObj>
              </mc:Fallback>
            </mc:AlternateContent>
          </a:graphicData>
        </a:graphic>
      </p:graphicFrame>
      <p:sp>
        <p:nvSpPr>
          <p:cNvPr id="7" name="Content Placeholder 2"/>
          <p:cNvSpPr txBox="1">
            <a:spLocks/>
          </p:cNvSpPr>
          <p:nvPr/>
        </p:nvSpPr>
        <p:spPr>
          <a:xfrm>
            <a:off x="167946" y="3150829"/>
            <a:ext cx="4481354" cy="1161348"/>
          </a:xfrm>
          <a:prstGeom prst="rect">
            <a:avLst/>
          </a:prstGeom>
          <a:solidFill>
            <a:srgbClr val="C6D9F1"/>
          </a:solidFill>
          <a:ln>
            <a:solidFill>
              <a:srgbClr val="1F497D"/>
            </a:solidFill>
          </a:ln>
        </p:spPr>
        <p:txBody>
          <a:bodyPr>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sz="2000" smtClean="0">
                <a:solidFill>
                  <a:srgbClr val="1F497D"/>
                </a:solidFill>
              </a:rPr>
              <a:t>More or less fixed:</a:t>
            </a:r>
          </a:p>
          <a:p>
            <a:pPr lvl="1"/>
            <a:r>
              <a:rPr lang="en-GB" sz="2000" smtClean="0">
                <a:solidFill>
                  <a:srgbClr val="1F497D"/>
                </a:solidFill>
              </a:rPr>
              <a:t>Revolution period</a:t>
            </a:r>
          </a:p>
          <a:p>
            <a:pPr lvl="1"/>
            <a:r>
              <a:rPr lang="en-GB" sz="2000" smtClean="0">
                <a:solidFill>
                  <a:srgbClr val="1F497D"/>
                </a:solidFill>
              </a:rPr>
              <a:t>Number of bunches</a:t>
            </a:r>
            <a:endParaRPr lang="en-GB" sz="2000" dirty="0" smtClean="0">
              <a:solidFill>
                <a:srgbClr val="1F497D"/>
              </a:solidFill>
            </a:endParaRPr>
          </a:p>
        </p:txBody>
      </p:sp>
      <p:sp>
        <p:nvSpPr>
          <p:cNvPr id="8" name="Oval 7"/>
          <p:cNvSpPr/>
          <p:nvPr/>
        </p:nvSpPr>
        <p:spPr>
          <a:xfrm>
            <a:off x="4789960" y="1634096"/>
            <a:ext cx="1004958" cy="6113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Line Callout 2 8"/>
          <p:cNvSpPr/>
          <p:nvPr/>
        </p:nvSpPr>
        <p:spPr>
          <a:xfrm>
            <a:off x="3688975" y="1036912"/>
            <a:ext cx="1315616" cy="635097"/>
          </a:xfrm>
          <a:prstGeom prst="borderCallout2">
            <a:avLst>
              <a:gd name="adj1" fmla="val 21688"/>
              <a:gd name="adj2" fmla="val 110816"/>
              <a:gd name="adj3" fmla="val 19410"/>
              <a:gd name="adj4" fmla="val 121877"/>
              <a:gd name="adj5" fmla="val 102365"/>
              <a:gd name="adj6" fmla="val 139902"/>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smtClean="0">
                <a:solidFill>
                  <a:srgbClr val="FF0000"/>
                </a:solidFill>
              </a:rPr>
              <a:t>Intensity per bunch</a:t>
            </a:r>
            <a:endParaRPr lang="en-GB" sz="1600">
              <a:solidFill>
                <a:srgbClr val="FF0000"/>
              </a:solidFill>
            </a:endParaRPr>
          </a:p>
        </p:txBody>
      </p:sp>
      <p:sp>
        <p:nvSpPr>
          <p:cNvPr id="10" name="Oval 9"/>
          <p:cNvSpPr/>
          <p:nvPr/>
        </p:nvSpPr>
        <p:spPr>
          <a:xfrm>
            <a:off x="5364682" y="2341334"/>
            <a:ext cx="1069315" cy="4912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Line Callout 2 10"/>
          <p:cNvSpPr/>
          <p:nvPr/>
        </p:nvSpPr>
        <p:spPr>
          <a:xfrm>
            <a:off x="7006108" y="2633634"/>
            <a:ext cx="1315616" cy="635097"/>
          </a:xfrm>
          <a:prstGeom prst="borderCallout2">
            <a:avLst>
              <a:gd name="adj1" fmla="val 23427"/>
              <a:gd name="adj2" fmla="val -7542"/>
              <a:gd name="adj3" fmla="val 23048"/>
              <a:gd name="adj4" fmla="val -20183"/>
              <a:gd name="adj5" fmla="val 10550"/>
              <a:gd name="adj6" fmla="val -49087"/>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rgbClr val="FF0000"/>
                </a:solidFill>
              </a:rPr>
              <a:t>Beam dimensions</a:t>
            </a:r>
            <a:endParaRPr lang="en-GB" sz="1600" dirty="0">
              <a:solidFill>
                <a:srgbClr val="FF0000"/>
              </a:solidFill>
            </a:endParaRPr>
          </a:p>
        </p:txBody>
      </p:sp>
      <p:sp>
        <p:nvSpPr>
          <p:cNvPr id="12" name="Oval 11"/>
          <p:cNvSpPr/>
          <p:nvPr/>
        </p:nvSpPr>
        <p:spPr>
          <a:xfrm>
            <a:off x="6117356" y="1775523"/>
            <a:ext cx="397324" cy="46991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Line Callout 2 12"/>
          <p:cNvSpPr/>
          <p:nvPr/>
        </p:nvSpPr>
        <p:spPr>
          <a:xfrm>
            <a:off x="6989328" y="870901"/>
            <a:ext cx="1173885" cy="635097"/>
          </a:xfrm>
          <a:prstGeom prst="borderCallout2">
            <a:avLst>
              <a:gd name="adj1" fmla="val 24626"/>
              <a:gd name="adj2" fmla="val -5496"/>
              <a:gd name="adj3" fmla="val 24627"/>
              <a:gd name="adj4" fmla="val -22341"/>
              <a:gd name="adj5" fmla="val 135588"/>
              <a:gd name="adj6" fmla="val -54628"/>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rgbClr val="FF0000"/>
                </a:solidFill>
              </a:rPr>
              <a:t>Number of bunches</a:t>
            </a:r>
            <a:endParaRPr lang="en-GB" sz="1600" dirty="0">
              <a:solidFill>
                <a:srgbClr val="FF0000"/>
              </a:solidFill>
            </a:endParaRPr>
          </a:p>
        </p:txBody>
      </p:sp>
      <p:sp>
        <p:nvSpPr>
          <p:cNvPr id="14" name="Oval 13"/>
          <p:cNvSpPr/>
          <p:nvPr/>
        </p:nvSpPr>
        <p:spPr>
          <a:xfrm>
            <a:off x="6592004" y="1966307"/>
            <a:ext cx="397324" cy="46991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Line Callout 2 14"/>
          <p:cNvSpPr/>
          <p:nvPr/>
        </p:nvSpPr>
        <p:spPr>
          <a:xfrm>
            <a:off x="7647136" y="1708641"/>
            <a:ext cx="1315616" cy="727578"/>
          </a:xfrm>
          <a:prstGeom prst="borderCallout2">
            <a:avLst>
              <a:gd name="adj1" fmla="val 23427"/>
              <a:gd name="adj2" fmla="val -7542"/>
              <a:gd name="adj3" fmla="val 23048"/>
              <a:gd name="adj4" fmla="val -20183"/>
              <a:gd name="adj5" fmla="val 45328"/>
              <a:gd name="adj6" fmla="val -54123"/>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rgbClr val="FF0000"/>
                </a:solidFill>
              </a:rPr>
              <a:t>Geometrical</a:t>
            </a:r>
          </a:p>
          <a:p>
            <a:pPr algn="ctr"/>
            <a:r>
              <a:rPr lang="en-GB" sz="1600" dirty="0" smtClean="0">
                <a:solidFill>
                  <a:srgbClr val="FF0000"/>
                </a:solidFill>
              </a:rPr>
              <a:t>Correction </a:t>
            </a:r>
          </a:p>
          <a:p>
            <a:pPr algn="ctr"/>
            <a:r>
              <a:rPr lang="en-GB" sz="1600" dirty="0" smtClean="0">
                <a:solidFill>
                  <a:srgbClr val="FF0000"/>
                </a:solidFill>
              </a:rPr>
              <a:t>factors</a:t>
            </a:r>
            <a:endParaRPr lang="en-GB" sz="1600" dirty="0">
              <a:solidFill>
                <a:srgbClr val="FF0000"/>
              </a:solidFill>
            </a:endParaRPr>
          </a:p>
        </p:txBody>
      </p:sp>
      <p:grpSp>
        <p:nvGrpSpPr>
          <p:cNvPr id="16" name="Group 15"/>
          <p:cNvGrpSpPr/>
          <p:nvPr/>
        </p:nvGrpSpPr>
        <p:grpSpPr>
          <a:xfrm>
            <a:off x="4832514" y="3409019"/>
            <a:ext cx="4355658" cy="2433061"/>
            <a:chOff x="4788342" y="3823828"/>
            <a:chExt cx="4355658" cy="2433061"/>
          </a:xfrm>
        </p:grpSpPr>
        <p:pic>
          <p:nvPicPr>
            <p:cNvPr id="17" name="Picture 2"/>
            <p:cNvPicPr>
              <a:picLocks noChangeAspect="1" noChangeArrowheads="1"/>
            </p:cNvPicPr>
            <p:nvPr/>
          </p:nvPicPr>
          <p:blipFill>
            <a:blip r:embed="rId5"/>
            <a:srcRect/>
            <a:stretch>
              <a:fillRect/>
            </a:stretch>
          </p:blipFill>
          <p:spPr bwMode="auto">
            <a:xfrm>
              <a:off x="4788342" y="3823828"/>
              <a:ext cx="3960196" cy="2433061"/>
            </a:xfrm>
            <a:prstGeom prst="rect">
              <a:avLst/>
            </a:prstGeom>
            <a:noFill/>
            <a:ln w="9525">
              <a:noFill/>
              <a:miter lim="800000"/>
              <a:headEnd/>
              <a:tailEnd/>
            </a:ln>
          </p:spPr>
        </p:pic>
        <p:sp>
          <p:nvSpPr>
            <p:cNvPr id="18" name="TextBox 17"/>
            <p:cNvSpPr txBox="1"/>
            <p:nvPr/>
          </p:nvSpPr>
          <p:spPr>
            <a:xfrm rot="19098400">
              <a:off x="6536558" y="4566241"/>
              <a:ext cx="2197275" cy="338554"/>
            </a:xfrm>
            <a:prstGeom prst="rect">
              <a:avLst/>
            </a:prstGeom>
            <a:solidFill>
              <a:srgbClr val="FFFF00"/>
            </a:solidFill>
          </p:spPr>
          <p:txBody>
            <a:bodyPr wrap="square" rtlCol="0">
              <a:spAutoFit/>
            </a:bodyPr>
            <a:lstStyle/>
            <a:p>
              <a:pPr algn="ctr"/>
              <a:r>
                <a:rPr lang="en-GB" sz="1600" dirty="0" smtClean="0">
                  <a:solidFill>
                    <a:srgbClr val="FF0000"/>
                  </a:solidFill>
                  <a:effectLst>
                    <a:glow>
                      <a:schemeClr val="bg1"/>
                    </a:glow>
                  </a:effectLst>
                </a:rPr>
                <a:t>High-Luminosity LHC</a:t>
              </a:r>
              <a:endParaRPr lang="en-GB" sz="1600" dirty="0">
                <a:solidFill>
                  <a:srgbClr val="FF0000"/>
                </a:solidFill>
                <a:effectLst>
                  <a:glow>
                    <a:schemeClr val="bg1"/>
                  </a:glow>
                </a:effectLst>
              </a:endParaRPr>
            </a:p>
          </p:txBody>
        </p:sp>
        <p:cxnSp>
          <p:nvCxnSpPr>
            <p:cNvPr id="19" name="Straight Arrow Connector 18"/>
            <p:cNvCxnSpPr/>
            <p:nvPr/>
          </p:nvCxnSpPr>
          <p:spPr>
            <a:xfrm>
              <a:off x="8618891" y="4417402"/>
              <a:ext cx="0" cy="97024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618891" y="4741770"/>
              <a:ext cx="525109" cy="338554"/>
            </a:xfrm>
            <a:prstGeom prst="rect">
              <a:avLst/>
            </a:prstGeom>
            <a:noFill/>
          </p:spPr>
          <p:txBody>
            <a:bodyPr wrap="square" rtlCol="0">
              <a:spAutoFit/>
            </a:bodyPr>
            <a:lstStyle/>
            <a:p>
              <a:r>
                <a:rPr lang="en-GB" sz="1600" dirty="0" smtClean="0">
                  <a:solidFill>
                    <a:srgbClr val="FF0000"/>
                  </a:solidFill>
                </a:rPr>
                <a:t>X 2</a:t>
              </a:r>
              <a:endParaRPr lang="en-GB" sz="1600" dirty="0">
                <a:solidFill>
                  <a:srgbClr val="FF0000"/>
                </a:solidFill>
              </a:endParaRPr>
            </a:p>
          </p:txBody>
        </p:sp>
      </p:grpSp>
      <p:sp>
        <p:nvSpPr>
          <p:cNvPr id="21" name="Content Placeholder 2"/>
          <p:cNvSpPr txBox="1">
            <a:spLocks/>
          </p:cNvSpPr>
          <p:nvPr/>
        </p:nvSpPr>
        <p:spPr>
          <a:xfrm>
            <a:off x="167947" y="4448459"/>
            <a:ext cx="4481353" cy="1525363"/>
          </a:xfrm>
          <a:prstGeom prst="rect">
            <a:avLst/>
          </a:prstGeom>
          <a:solidFill>
            <a:srgbClr val="C6D9F1"/>
          </a:solidFill>
          <a:ln>
            <a:solidFill>
              <a:srgbClr val="1F497D"/>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solidFill>
                  <a:srgbClr val="1F497D"/>
                </a:solidFill>
              </a:rPr>
              <a:t>Parameters to optimise:</a:t>
            </a:r>
          </a:p>
          <a:p>
            <a:pPr lvl="1"/>
            <a:r>
              <a:rPr lang="en-GB" sz="2000" dirty="0" smtClean="0">
                <a:solidFill>
                  <a:srgbClr val="1F497D"/>
                </a:solidFill>
              </a:rPr>
              <a:t>Number of particles per bunch</a:t>
            </a:r>
          </a:p>
          <a:p>
            <a:pPr lvl="1"/>
            <a:r>
              <a:rPr lang="en-GB" sz="2000" dirty="0" smtClean="0">
                <a:solidFill>
                  <a:srgbClr val="1F497D"/>
                </a:solidFill>
              </a:rPr>
              <a:t>Beam dimensions</a:t>
            </a:r>
            <a:endParaRPr lang="en-GB" sz="2000" dirty="0" smtClean="0">
              <a:solidFill>
                <a:srgbClr val="1F497D"/>
              </a:solidFill>
              <a:sym typeface="Wingdings"/>
            </a:endParaRPr>
          </a:p>
          <a:p>
            <a:pPr lvl="1"/>
            <a:r>
              <a:rPr lang="en-GB" sz="2000" dirty="0" smtClean="0">
                <a:solidFill>
                  <a:srgbClr val="1F497D"/>
                </a:solidFill>
                <a:sym typeface="Wingdings"/>
              </a:rPr>
              <a:t>Geometrical correction factors</a:t>
            </a:r>
            <a:endParaRPr lang="en-GB" sz="2000" dirty="0">
              <a:solidFill>
                <a:srgbClr val="1F497D"/>
              </a:solidFill>
            </a:endParaRPr>
          </a:p>
        </p:txBody>
      </p:sp>
    </p:spTree>
    <p:extLst>
      <p:ext uri="{BB962C8B-B14F-4D97-AF65-F5344CB8AC3E}">
        <p14:creationId xmlns:p14="http://schemas.microsoft.com/office/powerpoint/2010/main" val="1753960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46" y="6387"/>
            <a:ext cx="8226854" cy="940443"/>
          </a:xfrm>
        </p:spPr>
        <p:txBody>
          <a:bodyPr/>
          <a:lstStyle/>
          <a:p>
            <a:r>
              <a:rPr lang="en-US" dirty="0" smtClean="0"/>
              <a:t>LIU: What will be changed ?</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43</a:t>
            </a:fld>
            <a:endParaRPr lang="en-GB"/>
          </a:p>
        </p:txBody>
      </p:sp>
      <p:pic>
        <p:nvPicPr>
          <p:cNvPr id="6" name="Picture 5" descr="sl15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410" y="3115363"/>
            <a:ext cx="2738482" cy="2000745"/>
          </a:xfrm>
          <a:prstGeom prst="rect">
            <a:avLst/>
          </a:prstGeom>
        </p:spPr>
      </p:pic>
      <p:sp>
        <p:nvSpPr>
          <p:cNvPr id="7" name="Content Placeholder 2"/>
          <p:cNvSpPr txBox="1">
            <a:spLocks/>
          </p:cNvSpPr>
          <p:nvPr/>
        </p:nvSpPr>
        <p:spPr>
          <a:xfrm>
            <a:off x="240820" y="2718179"/>
            <a:ext cx="6105220" cy="1872182"/>
          </a:xfrm>
          <a:prstGeom prst="rect">
            <a:avLst/>
          </a:prstGeom>
        </p:spPr>
        <p:txBody>
          <a:bodyPr>
            <a:normAutofit fontScale="70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dirty="0" smtClean="0"/>
              <a:t>PS:</a:t>
            </a:r>
          </a:p>
          <a:p>
            <a:pPr marL="712788" lvl="1" indent="-260350"/>
            <a:r>
              <a:rPr lang="en-GB" dirty="0"/>
              <a:t>I</a:t>
            </a:r>
            <a:r>
              <a:rPr lang="en-GB" dirty="0" smtClean="0"/>
              <a:t>njection energy increase from 1.4 </a:t>
            </a:r>
            <a:r>
              <a:rPr lang="en-GB" dirty="0" err="1" smtClean="0"/>
              <a:t>GeV</a:t>
            </a:r>
            <a:r>
              <a:rPr lang="en-GB" dirty="0" smtClean="0"/>
              <a:t> to 2 </a:t>
            </a:r>
            <a:r>
              <a:rPr lang="en-GB" dirty="0" err="1" smtClean="0"/>
              <a:t>GeV</a:t>
            </a:r>
            <a:r>
              <a:rPr lang="en-GB" dirty="0" smtClean="0"/>
              <a:t> </a:t>
            </a:r>
          </a:p>
          <a:p>
            <a:pPr marL="712788" lvl="1" indent="-260350"/>
            <a:r>
              <a:rPr lang="en-GB" dirty="0" smtClean="0"/>
              <a:t>New </a:t>
            </a:r>
            <a:r>
              <a:rPr lang="en-GB" dirty="0" err="1" smtClean="0"/>
              <a:t>Finemet</a:t>
            </a:r>
            <a:r>
              <a:rPr lang="en-GB" dirty="0" smtClean="0"/>
              <a:t>® RF Longitudinal feedback system </a:t>
            </a:r>
          </a:p>
          <a:p>
            <a:pPr marL="712788" lvl="1" indent="-260350"/>
            <a:r>
              <a:rPr lang="en-GB" dirty="0" smtClean="0"/>
              <a:t>New RF beam manipulation scheme to increase beam brightness</a:t>
            </a:r>
          </a:p>
        </p:txBody>
      </p:sp>
      <p:sp>
        <p:nvSpPr>
          <p:cNvPr id="8" name="Content Placeholder 2"/>
          <p:cNvSpPr txBox="1">
            <a:spLocks/>
          </p:cNvSpPr>
          <p:nvPr/>
        </p:nvSpPr>
        <p:spPr>
          <a:xfrm>
            <a:off x="345597" y="1138597"/>
            <a:ext cx="8180402" cy="145898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LINAC4 – PS Booster:</a:t>
            </a:r>
          </a:p>
          <a:p>
            <a:pPr marL="577850" lvl="1" indent="-215900">
              <a:buFont typeface="Arial" charset="0"/>
              <a:buChar char="•"/>
            </a:pPr>
            <a:r>
              <a:rPr lang="en-GB" dirty="0" smtClean="0"/>
              <a:t>New LINAC 4 with H</a:t>
            </a:r>
            <a:r>
              <a:rPr lang="en-GB" baseline="30000" dirty="0" smtClean="0"/>
              <a:t>-</a:t>
            </a:r>
            <a:r>
              <a:rPr lang="en-GB" dirty="0" smtClean="0"/>
              <a:t> injection </a:t>
            </a:r>
          </a:p>
          <a:p>
            <a:pPr marL="577850" lvl="1" indent="-215900">
              <a:buFont typeface="Arial" charset="0"/>
              <a:buChar char="•"/>
            </a:pPr>
            <a:r>
              <a:rPr lang="en-GB" dirty="0"/>
              <a:t>H</a:t>
            </a:r>
            <a:r>
              <a:rPr lang="en-GB" dirty="0" smtClean="0"/>
              <a:t>igher injection </a:t>
            </a:r>
            <a:r>
              <a:rPr lang="en-GB" dirty="0" smtClean="0"/>
              <a:t>energy (160 MeV)</a:t>
            </a:r>
            <a:endParaRPr lang="en-GB" dirty="0" smtClean="0"/>
          </a:p>
          <a:p>
            <a:pPr marL="577850" lvl="1" indent="-215900">
              <a:buFont typeface="Arial" charset="0"/>
              <a:buChar char="•"/>
            </a:pPr>
            <a:r>
              <a:rPr lang="en-GB" dirty="0" smtClean="0"/>
              <a:t>New </a:t>
            </a:r>
            <a:r>
              <a:rPr lang="en-GB" dirty="0" err="1" smtClean="0"/>
              <a:t>Finemet</a:t>
            </a:r>
            <a:r>
              <a:rPr lang="en-GB" dirty="0" smtClean="0"/>
              <a:t>® RF cavity system</a:t>
            </a:r>
          </a:p>
          <a:p>
            <a:pPr marL="577850" lvl="1" indent="-215900">
              <a:buFont typeface="Arial" charset="0"/>
              <a:buChar char="•"/>
            </a:pPr>
            <a:r>
              <a:rPr lang="en-GB" dirty="0" smtClean="0"/>
              <a:t>Increase of extraction </a:t>
            </a:r>
            <a:r>
              <a:rPr lang="en-GB" dirty="0" smtClean="0"/>
              <a:t>energy to 2 GeV</a:t>
            </a:r>
            <a:endParaRPr lang="en-GB" dirty="0" smtClean="0"/>
          </a:p>
        </p:txBody>
      </p:sp>
      <p:sp>
        <p:nvSpPr>
          <p:cNvPr id="9" name="Content Placeholder 2"/>
          <p:cNvSpPr txBox="1">
            <a:spLocks/>
          </p:cNvSpPr>
          <p:nvPr/>
        </p:nvSpPr>
        <p:spPr>
          <a:xfrm>
            <a:off x="345596" y="4189406"/>
            <a:ext cx="8180402" cy="126481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SPS</a:t>
            </a:r>
          </a:p>
          <a:p>
            <a:pPr marL="712788" lvl="1" indent="-350838">
              <a:buFont typeface="Arial" charset="0"/>
              <a:buChar char="•"/>
            </a:pPr>
            <a:r>
              <a:rPr lang="en-GB" dirty="0" smtClean="0"/>
              <a:t>Machine Impedance reduction </a:t>
            </a:r>
            <a:r>
              <a:rPr lang="en-GB" dirty="0"/>
              <a:t>(</a:t>
            </a:r>
            <a:r>
              <a:rPr lang="en-GB" dirty="0" smtClean="0"/>
              <a:t>instabilities)</a:t>
            </a:r>
          </a:p>
          <a:p>
            <a:pPr marL="712788" lvl="1" indent="-350838">
              <a:buFont typeface="Arial" charset="0"/>
              <a:buChar char="•"/>
            </a:pPr>
            <a:r>
              <a:rPr lang="en-GB" dirty="0" smtClean="0">
                <a:sym typeface="Wingdings"/>
              </a:rPr>
              <a:t>New 200 MHZ RF system</a:t>
            </a:r>
          </a:p>
          <a:p>
            <a:pPr marL="712788" lvl="1" indent="-350838">
              <a:buFont typeface="Arial" charset="0"/>
              <a:buChar char="•"/>
            </a:pPr>
            <a:r>
              <a:rPr lang="en-GB" dirty="0" smtClean="0">
                <a:sym typeface="Wingdings"/>
              </a:rPr>
              <a:t>Vacuum chamber coating against e-cloud</a:t>
            </a:r>
            <a:endParaRPr lang="en-GB" dirty="0" smtClean="0"/>
          </a:p>
        </p:txBody>
      </p:sp>
      <p:sp>
        <p:nvSpPr>
          <p:cNvPr id="10" name="Rectangle 9"/>
          <p:cNvSpPr/>
          <p:nvPr/>
        </p:nvSpPr>
        <p:spPr>
          <a:xfrm>
            <a:off x="8769785" y="3440908"/>
            <a:ext cx="374215" cy="2426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Content Placeholder 2"/>
          <p:cNvSpPr txBox="1">
            <a:spLocks/>
          </p:cNvSpPr>
          <p:nvPr/>
        </p:nvSpPr>
        <p:spPr>
          <a:xfrm>
            <a:off x="240820" y="5619623"/>
            <a:ext cx="8634148" cy="480679"/>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CH" dirty="0" smtClean="0">
                <a:sym typeface="Wingdings"/>
              </a:rPr>
              <a:t>These are only the main modifications and this list </a:t>
            </a:r>
            <a:r>
              <a:rPr lang="fr-CH" dirty="0" err="1" smtClean="0">
                <a:sym typeface="Wingdings"/>
              </a:rPr>
              <a:t>is</a:t>
            </a:r>
            <a:r>
              <a:rPr lang="fr-CH" dirty="0" smtClean="0">
                <a:sym typeface="Wingdings"/>
              </a:rPr>
              <a:t> not exhaustive</a:t>
            </a:r>
          </a:p>
        </p:txBody>
      </p:sp>
      <p:pic>
        <p:nvPicPr>
          <p:cNvPr id="12" name="Picture 11" descr="sl15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332" y="1098250"/>
            <a:ext cx="3787453" cy="1513599"/>
          </a:xfrm>
          <a:prstGeom prst="rect">
            <a:avLst/>
          </a:prstGeom>
        </p:spPr>
      </p:pic>
    </p:spTree>
    <p:extLst>
      <p:ext uri="{BB962C8B-B14F-4D97-AF65-F5344CB8AC3E}">
        <p14:creationId xmlns:p14="http://schemas.microsoft.com/office/powerpoint/2010/main" val="3122188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4300" y="1052834"/>
            <a:ext cx="6630556" cy="3878234"/>
            <a:chOff x="0" y="1075694"/>
            <a:chExt cx="6630556" cy="3878234"/>
          </a:xfrm>
        </p:grpSpPr>
        <p:pic>
          <p:nvPicPr>
            <p:cNvPr id="6" name="Picture 3"/>
            <p:cNvPicPr>
              <a:picLocks noChangeAspect="1" noChangeArrowheads="1"/>
            </p:cNvPicPr>
            <p:nvPr/>
          </p:nvPicPr>
          <p:blipFill>
            <a:blip r:embed="rId2"/>
            <a:srcRect/>
            <a:stretch>
              <a:fillRect/>
            </a:stretch>
          </p:blipFill>
          <p:spPr bwMode="auto">
            <a:xfrm>
              <a:off x="137543" y="1173935"/>
              <a:ext cx="5263933" cy="3779993"/>
            </a:xfrm>
            <a:prstGeom prst="rect">
              <a:avLst/>
            </a:prstGeom>
            <a:noFill/>
            <a:ln w="9525">
              <a:noFill/>
              <a:miter lim="800000"/>
              <a:headEnd/>
              <a:tailEnd/>
            </a:ln>
          </p:spPr>
        </p:pic>
        <p:sp>
          <p:nvSpPr>
            <p:cNvPr id="8" name="Rectangle 7"/>
            <p:cNvSpPr/>
            <p:nvPr/>
          </p:nvSpPr>
          <p:spPr>
            <a:xfrm>
              <a:off x="1728571" y="2204613"/>
              <a:ext cx="2330424" cy="664101"/>
            </a:xfrm>
            <a:prstGeom prst="rect">
              <a:avLst/>
            </a:prstGeom>
            <a:solidFill>
              <a:srgbClr val="FFFFFF"/>
            </a:solidFill>
            <a:ln>
              <a:noFill/>
            </a:ln>
            <a:effectLst>
              <a:glow>
                <a:schemeClr val="accent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4300132" y="1075694"/>
              <a:ext cx="2330424" cy="664101"/>
            </a:xfrm>
            <a:prstGeom prst="rect">
              <a:avLst/>
            </a:prstGeom>
            <a:solidFill>
              <a:srgbClr val="FFFFFF"/>
            </a:solidFill>
            <a:ln>
              <a:noFill/>
            </a:ln>
            <a:effectLst>
              <a:glow>
                <a:schemeClr val="accent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0" y="1075694"/>
              <a:ext cx="1462584" cy="518865"/>
            </a:xfrm>
            <a:prstGeom prst="rect">
              <a:avLst/>
            </a:prstGeom>
            <a:solidFill>
              <a:srgbClr val="FFFFFF"/>
            </a:solidFill>
            <a:ln>
              <a:noFill/>
            </a:ln>
            <a:effectLst>
              <a:glow>
                <a:schemeClr val="accent1">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457200" y="233492"/>
            <a:ext cx="8401050" cy="940443"/>
          </a:xfrm>
        </p:spPr>
        <p:txBody>
          <a:bodyPr>
            <a:normAutofit/>
          </a:bodyPr>
          <a:lstStyle/>
          <a:p>
            <a:r>
              <a:rPr lang="en-US" dirty="0" smtClean="0"/>
              <a:t>HL-LHC: What will be changed ?</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44</a:t>
            </a:fld>
            <a:endParaRPr lang="en-GB"/>
          </a:p>
        </p:txBody>
      </p:sp>
      <p:sp>
        <p:nvSpPr>
          <p:cNvPr id="7" name="Content Placeholder 2"/>
          <p:cNvSpPr txBox="1">
            <a:spLocks/>
          </p:cNvSpPr>
          <p:nvPr/>
        </p:nvSpPr>
        <p:spPr>
          <a:xfrm>
            <a:off x="5287176" y="1594559"/>
            <a:ext cx="3754973" cy="362484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600" dirty="0"/>
              <a:t>New IR-quads (inner triplets)</a:t>
            </a:r>
          </a:p>
          <a:p>
            <a:pPr marL="342900" lvl="1" indent="-342900">
              <a:buFont typeface="Arial"/>
              <a:buChar char="•"/>
            </a:pPr>
            <a:r>
              <a:rPr lang="en-GB" sz="2600" dirty="0" smtClean="0"/>
              <a:t>New 11T short dipoles</a:t>
            </a:r>
          </a:p>
          <a:p>
            <a:pPr marL="342900" lvl="1" indent="-342900">
              <a:buFont typeface="Arial"/>
              <a:buChar char="•"/>
            </a:pPr>
            <a:r>
              <a:rPr lang="en-GB" sz="2600" dirty="0" smtClean="0"/>
              <a:t>Collimation upgrade</a:t>
            </a:r>
          </a:p>
          <a:p>
            <a:pPr marL="342900" lvl="1" indent="-342900">
              <a:buFont typeface="Arial"/>
              <a:buChar char="•"/>
            </a:pPr>
            <a:r>
              <a:rPr lang="en-GB" sz="2600" dirty="0"/>
              <a:t>Cryogenics </a:t>
            </a:r>
            <a:r>
              <a:rPr lang="en-GB" sz="2600" dirty="0" smtClean="0"/>
              <a:t>upgrade</a:t>
            </a:r>
          </a:p>
          <a:p>
            <a:pPr marL="342900" lvl="1" indent="-342900">
              <a:buFont typeface="Arial"/>
              <a:buChar char="•"/>
            </a:pPr>
            <a:r>
              <a:rPr lang="en-GB" sz="2600" dirty="0" smtClean="0"/>
              <a:t>Crab Cavities</a:t>
            </a:r>
          </a:p>
          <a:p>
            <a:pPr marL="342900" lvl="1" indent="-342900">
              <a:buFont typeface="Arial"/>
              <a:buChar char="•"/>
            </a:pPr>
            <a:r>
              <a:rPr lang="en-GB" sz="2600" dirty="0" smtClean="0"/>
              <a:t>Cold powering</a:t>
            </a:r>
          </a:p>
          <a:p>
            <a:pPr marL="342900" lvl="1" indent="-342900">
              <a:buFont typeface="Arial"/>
              <a:buChar char="•"/>
            </a:pPr>
            <a:r>
              <a:rPr lang="en-GB" sz="2600" dirty="0" smtClean="0"/>
              <a:t>Machine protection</a:t>
            </a:r>
          </a:p>
          <a:p>
            <a:pPr marL="342900" lvl="1" indent="-342900">
              <a:buFont typeface="Arial"/>
              <a:buChar char="•"/>
            </a:pPr>
            <a:r>
              <a:rPr lang="en-GB" sz="2600" dirty="0" smtClean="0"/>
              <a:t>…</a:t>
            </a:r>
          </a:p>
        </p:txBody>
      </p:sp>
      <p:sp>
        <p:nvSpPr>
          <p:cNvPr id="12" name="Content Placeholder 2"/>
          <p:cNvSpPr txBox="1">
            <a:spLocks/>
          </p:cNvSpPr>
          <p:nvPr/>
        </p:nvSpPr>
        <p:spPr>
          <a:xfrm>
            <a:off x="331470" y="5283882"/>
            <a:ext cx="8710679" cy="862177"/>
          </a:xfrm>
          <a:prstGeom prst="rect">
            <a:avLst/>
          </a:prstGeom>
        </p:spPr>
        <p:txBody>
          <a:bodyPr>
            <a:normAutofit fontScale="70000" lnSpcReduction="2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None/>
            </a:pPr>
            <a:r>
              <a:rPr lang="en-GB" dirty="0" smtClean="0"/>
              <a:t>Major intervention on more than 1.2 km of the LHC</a:t>
            </a:r>
          </a:p>
          <a:p>
            <a:pPr marL="36576" indent="0" algn="ctr">
              <a:buNone/>
            </a:pPr>
            <a:r>
              <a:rPr lang="fr-CH" dirty="0" err="1" smtClean="0">
                <a:sym typeface="Wingdings"/>
              </a:rPr>
              <a:t>These</a:t>
            </a:r>
            <a:r>
              <a:rPr lang="fr-CH" dirty="0" smtClean="0">
                <a:sym typeface="Wingdings"/>
              </a:rPr>
              <a:t> </a:t>
            </a:r>
            <a:r>
              <a:rPr lang="fr-CH" dirty="0">
                <a:sym typeface="Wingdings"/>
              </a:rPr>
              <a:t>are </a:t>
            </a:r>
            <a:r>
              <a:rPr lang="fr-CH" dirty="0" err="1">
                <a:sym typeface="Wingdings"/>
              </a:rPr>
              <a:t>only</a:t>
            </a:r>
            <a:r>
              <a:rPr lang="fr-CH" dirty="0">
                <a:sym typeface="Wingdings"/>
              </a:rPr>
              <a:t> the main modifications and </a:t>
            </a:r>
            <a:r>
              <a:rPr lang="fr-CH" dirty="0" err="1">
                <a:sym typeface="Wingdings"/>
              </a:rPr>
              <a:t>this</a:t>
            </a:r>
            <a:r>
              <a:rPr lang="fr-CH" dirty="0">
                <a:sym typeface="Wingdings"/>
              </a:rPr>
              <a:t> </a:t>
            </a:r>
            <a:r>
              <a:rPr lang="fr-CH" dirty="0" err="1">
                <a:sym typeface="Wingdings"/>
              </a:rPr>
              <a:t>list</a:t>
            </a:r>
            <a:r>
              <a:rPr lang="fr-CH" dirty="0">
                <a:sym typeface="Wingdings"/>
              </a:rPr>
              <a:t> </a:t>
            </a:r>
            <a:r>
              <a:rPr lang="fr-CH" dirty="0" err="1">
                <a:sym typeface="Wingdings"/>
              </a:rPr>
              <a:t>is</a:t>
            </a:r>
            <a:r>
              <a:rPr lang="fr-CH" dirty="0">
                <a:sym typeface="Wingdings"/>
              </a:rPr>
              <a:t> not exhaustive</a:t>
            </a:r>
          </a:p>
          <a:p>
            <a:pPr marL="36576" indent="0" algn="ctr">
              <a:buNone/>
            </a:pPr>
            <a:endParaRPr lang="en-GB" dirty="0" smtClean="0"/>
          </a:p>
          <a:p>
            <a:pPr lvl="1" algn="ctr"/>
            <a:endParaRPr lang="en-GB" dirty="0" smtClean="0"/>
          </a:p>
        </p:txBody>
      </p:sp>
    </p:spTree>
    <p:extLst>
      <p:ext uri="{BB962C8B-B14F-4D97-AF65-F5344CB8AC3E}">
        <p14:creationId xmlns:p14="http://schemas.microsoft.com/office/powerpoint/2010/main" val="1160149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HL-LHC Parameters</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45</a:t>
            </a:fld>
            <a:endParaRPr lang="en-GB"/>
          </a:p>
        </p:txBody>
      </p:sp>
      <p:pic>
        <p:nvPicPr>
          <p:cNvPr id="8" name="Picture 7"/>
          <p:cNvPicPr>
            <a:picLocks noChangeAspect="1"/>
          </p:cNvPicPr>
          <p:nvPr/>
        </p:nvPicPr>
        <p:blipFill>
          <a:blip r:embed="rId2"/>
          <a:stretch>
            <a:fillRect/>
          </a:stretch>
        </p:blipFill>
        <p:spPr>
          <a:xfrm>
            <a:off x="769544" y="1436727"/>
            <a:ext cx="7731659" cy="3705400"/>
          </a:xfrm>
          <a:prstGeom prst="rect">
            <a:avLst/>
          </a:prstGeom>
        </p:spPr>
      </p:pic>
      <p:sp>
        <p:nvSpPr>
          <p:cNvPr id="10" name="TextBox 9"/>
          <p:cNvSpPr txBox="1"/>
          <p:nvPr/>
        </p:nvSpPr>
        <p:spPr>
          <a:xfrm>
            <a:off x="758985" y="5096630"/>
            <a:ext cx="7917552" cy="369332"/>
          </a:xfrm>
          <a:prstGeom prst="rect">
            <a:avLst/>
          </a:prstGeom>
          <a:noFill/>
        </p:spPr>
        <p:txBody>
          <a:bodyPr wrap="none" rtlCol="0">
            <a:spAutoFit/>
          </a:bodyPr>
          <a:lstStyle/>
          <a:p>
            <a:r>
              <a:rPr lang="en-US" dirty="0" smtClean="0"/>
              <a:t>HL-LHC main parameters for </a:t>
            </a:r>
            <a:r>
              <a:rPr lang="en-US" smtClean="0"/>
              <a:t>proton collisions (re-baselining summer 2016)</a:t>
            </a:r>
            <a:endParaRPr lang="en-US"/>
          </a:p>
        </p:txBody>
      </p:sp>
      <p:sp>
        <p:nvSpPr>
          <p:cNvPr id="11" name="Rectangle 10"/>
          <p:cNvSpPr/>
          <p:nvPr/>
        </p:nvSpPr>
        <p:spPr>
          <a:xfrm>
            <a:off x="4961299" y="1520981"/>
            <a:ext cx="1702051" cy="3548959"/>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457200" y="2516862"/>
            <a:ext cx="312344" cy="15390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455697" y="3112873"/>
            <a:ext cx="312344" cy="15390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456915" y="3321106"/>
            <a:ext cx="312344" cy="15390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46641" y="4104751"/>
            <a:ext cx="312344" cy="15390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444931" y="4308521"/>
            <a:ext cx="312344" cy="15390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514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Crab Cavities</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46</a:t>
            </a:fld>
            <a:endParaRPr lang="en-GB"/>
          </a:p>
        </p:txBody>
      </p:sp>
      <p:pic>
        <p:nvPicPr>
          <p:cNvPr id="9" name="Picture 8"/>
          <p:cNvPicPr>
            <a:picLocks noChangeAspect="1"/>
          </p:cNvPicPr>
          <p:nvPr/>
        </p:nvPicPr>
        <p:blipFill>
          <a:blip r:embed="rId2"/>
          <a:stretch>
            <a:fillRect/>
          </a:stretch>
        </p:blipFill>
        <p:spPr>
          <a:xfrm>
            <a:off x="0" y="1531897"/>
            <a:ext cx="4691941" cy="3095378"/>
          </a:xfrm>
          <a:prstGeom prst="rect">
            <a:avLst/>
          </a:prstGeom>
        </p:spPr>
      </p:pic>
      <p:sp>
        <p:nvSpPr>
          <p:cNvPr id="10" name="TextBox 9"/>
          <p:cNvSpPr txBox="1"/>
          <p:nvPr/>
        </p:nvSpPr>
        <p:spPr>
          <a:xfrm>
            <a:off x="258567" y="5321421"/>
            <a:ext cx="8624120" cy="646331"/>
          </a:xfrm>
          <a:prstGeom prst="rect">
            <a:avLst/>
          </a:prstGeom>
          <a:noFill/>
        </p:spPr>
        <p:txBody>
          <a:bodyPr wrap="square" rtlCol="0">
            <a:spAutoFit/>
          </a:bodyPr>
          <a:lstStyle/>
          <a:p>
            <a:pPr algn="ctr"/>
            <a:r>
              <a:rPr lang="en-US" dirty="0" smtClean="0"/>
              <a:t>Crab cavities will reduce the effect of the geometrical factor on the luminosity and ”compensate” for </a:t>
            </a:r>
            <a:r>
              <a:rPr lang="en-US" smtClean="0"/>
              <a:t>the larger crossing angle needed with the HL-LHC beams</a:t>
            </a:r>
            <a:endParaRPr lang="en-US" dirty="0" smtClean="0"/>
          </a:p>
        </p:txBody>
      </p:sp>
      <p:pic>
        <p:nvPicPr>
          <p:cNvPr id="11" name="Picture 10"/>
          <p:cNvPicPr>
            <a:picLocks noChangeAspect="1"/>
          </p:cNvPicPr>
          <p:nvPr/>
        </p:nvPicPr>
        <p:blipFill>
          <a:blip r:embed="rId3"/>
          <a:stretch>
            <a:fillRect/>
          </a:stretch>
        </p:blipFill>
        <p:spPr>
          <a:xfrm>
            <a:off x="4879730" y="233492"/>
            <a:ext cx="4088423" cy="245305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730" y="2796464"/>
            <a:ext cx="4088423" cy="2298620"/>
          </a:xfrm>
          <a:prstGeom prst="rect">
            <a:avLst/>
          </a:prstGeom>
        </p:spPr>
      </p:pic>
    </p:spTree>
    <p:extLst>
      <p:ext uri="{BB962C8B-B14F-4D97-AF65-F5344CB8AC3E}">
        <p14:creationId xmlns:p14="http://schemas.microsoft.com/office/powerpoint/2010/main" val="14219930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Luminosity Levelling</a:t>
            </a:r>
            <a:endParaRPr lang="en-US" dirty="0"/>
          </a:p>
        </p:txBody>
      </p:sp>
      <p:sp>
        <p:nvSpPr>
          <p:cNvPr id="3" name="Content Placeholder 2"/>
          <p:cNvSpPr>
            <a:spLocks noGrp="1"/>
          </p:cNvSpPr>
          <p:nvPr>
            <p:ph idx="1"/>
          </p:nvPr>
        </p:nvSpPr>
        <p:spPr>
          <a:xfrm>
            <a:off x="457200" y="1188260"/>
            <a:ext cx="8384823" cy="1042639"/>
          </a:xfrm>
        </p:spPr>
        <p:txBody>
          <a:bodyPr>
            <a:normAutofit fontScale="55000" lnSpcReduction="20000"/>
          </a:bodyPr>
          <a:lstStyle/>
          <a:p>
            <a:pPr marL="269875" indent="-233363">
              <a:lnSpc>
                <a:spcPct val="120000"/>
              </a:lnSpc>
            </a:pPr>
            <a:r>
              <a:rPr lang="en-GB" sz="3200" b="0" kern="0" dirty="0"/>
              <a:t>In </a:t>
            </a:r>
            <a:r>
              <a:rPr lang="en-GB" sz="3200" b="0" kern="0" dirty="0" smtClean="0"/>
              <a:t>certain </a:t>
            </a:r>
            <a:r>
              <a:rPr lang="en-GB" sz="3200" b="0" kern="0" dirty="0"/>
              <a:t>conditions and depending on the experiments request, it </a:t>
            </a:r>
            <a:r>
              <a:rPr lang="en-GB" sz="3200" b="0" kern="0" dirty="0" smtClean="0"/>
              <a:t>is required </a:t>
            </a:r>
            <a:r>
              <a:rPr lang="en-GB" sz="3200" b="0" kern="0" dirty="0"/>
              <a:t>to adapt the luminosity dynamically with beams in collision </a:t>
            </a:r>
            <a:r>
              <a:rPr lang="en-GB" sz="3200" b="0" kern="0" dirty="0">
                <a:solidFill>
                  <a:schemeClr val="tx2"/>
                </a:solidFill>
              </a:rPr>
              <a:t>– </a:t>
            </a:r>
            <a:r>
              <a:rPr lang="en-GB" sz="3200" b="0" kern="0" dirty="0" smtClean="0">
                <a:solidFill>
                  <a:schemeClr val="tx2"/>
                </a:solidFill>
              </a:rPr>
              <a:t>levelling</a:t>
            </a:r>
            <a:endParaRPr lang="en-GB" sz="3200" b="0" kern="0" dirty="0">
              <a:solidFill>
                <a:schemeClr val="tx2"/>
              </a:solidFill>
            </a:endParaRPr>
          </a:p>
          <a:p>
            <a:pPr marL="269875" lvl="1" indent="-233363">
              <a:lnSpc>
                <a:spcPct val="120000"/>
              </a:lnSpc>
              <a:buSzPct val="80000"/>
            </a:pPr>
            <a:r>
              <a:rPr lang="en-GB" sz="3300" b="0" kern="0" dirty="0"/>
              <a:t>Each levelling technique has its advantages and </a:t>
            </a:r>
            <a:r>
              <a:rPr lang="en-GB" sz="3300" b="0" kern="0" dirty="0" smtClean="0"/>
              <a:t>drawbacks</a:t>
            </a:r>
            <a:endParaRPr lang="en-GB" sz="3300" b="0" kern="0"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47</a:t>
            </a:fld>
            <a:endParaRPr lang="en-US" dirty="0"/>
          </a:p>
        </p:txBody>
      </p:sp>
      <p:grpSp>
        <p:nvGrpSpPr>
          <p:cNvPr id="7" name="Group 6"/>
          <p:cNvGrpSpPr/>
          <p:nvPr/>
        </p:nvGrpSpPr>
        <p:grpSpPr>
          <a:xfrm>
            <a:off x="6379979" y="2049785"/>
            <a:ext cx="2247358" cy="1075340"/>
            <a:chOff x="6518792" y="2176720"/>
            <a:chExt cx="2247358" cy="1075340"/>
          </a:xfrm>
        </p:grpSpPr>
        <p:grpSp>
          <p:nvGrpSpPr>
            <p:cNvPr id="8" name="Group 7"/>
            <p:cNvGrpSpPr/>
            <p:nvPr/>
          </p:nvGrpSpPr>
          <p:grpSpPr>
            <a:xfrm>
              <a:off x="6518792" y="2176720"/>
              <a:ext cx="2247358" cy="1075340"/>
              <a:chOff x="6625424" y="817460"/>
              <a:chExt cx="2247358" cy="1075340"/>
            </a:xfrm>
          </p:grpSpPr>
          <p:grpSp>
            <p:nvGrpSpPr>
              <p:cNvPr id="10" name="Group 9"/>
              <p:cNvGrpSpPr/>
              <p:nvPr/>
            </p:nvGrpSpPr>
            <p:grpSpPr>
              <a:xfrm>
                <a:off x="6625424" y="817460"/>
                <a:ext cx="2206435" cy="1075340"/>
                <a:chOff x="6625424" y="817460"/>
                <a:chExt cx="2206435" cy="1075340"/>
              </a:xfrm>
            </p:grpSpPr>
            <p:sp>
              <p:nvSpPr>
                <p:cNvPr id="12" name="Oval 11"/>
                <p:cNvSpPr/>
                <p:nvPr/>
              </p:nvSpPr>
              <p:spPr bwMode="auto">
                <a:xfrm>
                  <a:off x="7144557" y="817460"/>
                  <a:ext cx="1017066" cy="60090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3" name="Oval 12"/>
                <p:cNvSpPr/>
                <p:nvPr/>
              </p:nvSpPr>
              <p:spPr bwMode="auto">
                <a:xfrm>
                  <a:off x="7413392" y="1239915"/>
                  <a:ext cx="1017066" cy="652885"/>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14" name="Straight Arrow Connector 13"/>
                <p:cNvCxnSpPr/>
                <p:nvPr/>
              </p:nvCxnSpPr>
              <p:spPr bwMode="auto">
                <a:xfrm flipH="1">
                  <a:off x="6625424" y="1566357"/>
                  <a:ext cx="2206435" cy="1"/>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cxnSp>
            <p:nvCxnSpPr>
              <p:cNvPr id="11" name="Straight Arrow Connector 10"/>
              <p:cNvCxnSpPr/>
              <p:nvPr/>
            </p:nvCxnSpPr>
            <p:spPr bwMode="auto">
              <a:xfrm>
                <a:off x="6716072" y="1111384"/>
                <a:ext cx="2156710" cy="13317"/>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sp>
          <p:nvSpPr>
            <p:cNvPr id="9" name="Up-Down Arrow 8"/>
            <p:cNvSpPr/>
            <p:nvPr/>
          </p:nvSpPr>
          <p:spPr bwMode="auto">
            <a:xfrm>
              <a:off x="6643960" y="2460783"/>
              <a:ext cx="209983" cy="441657"/>
            </a:xfrm>
            <a:prstGeom prst="up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grpSp>
      <p:grpSp>
        <p:nvGrpSpPr>
          <p:cNvPr id="15" name="Group 14"/>
          <p:cNvGrpSpPr/>
          <p:nvPr/>
        </p:nvGrpSpPr>
        <p:grpSpPr>
          <a:xfrm>
            <a:off x="6618504" y="4815605"/>
            <a:ext cx="1766630" cy="984956"/>
            <a:chOff x="6645870" y="2290424"/>
            <a:chExt cx="1766630" cy="984956"/>
          </a:xfrm>
        </p:grpSpPr>
        <p:sp>
          <p:nvSpPr>
            <p:cNvPr id="16" name="Oval 15"/>
            <p:cNvSpPr/>
            <p:nvPr/>
          </p:nvSpPr>
          <p:spPr bwMode="auto">
            <a:xfrm>
              <a:off x="7142596" y="2290424"/>
              <a:ext cx="1017066" cy="4472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7" name="Oval 16"/>
            <p:cNvSpPr/>
            <p:nvPr/>
          </p:nvSpPr>
          <p:spPr bwMode="auto">
            <a:xfrm>
              <a:off x="7395434" y="2290424"/>
              <a:ext cx="1017066" cy="447286"/>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8" name="Oval 17"/>
            <p:cNvSpPr/>
            <p:nvPr/>
          </p:nvSpPr>
          <p:spPr bwMode="auto">
            <a:xfrm>
              <a:off x="7106730" y="2981245"/>
              <a:ext cx="1017066" cy="29413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19" name="Oval 18"/>
            <p:cNvSpPr/>
            <p:nvPr/>
          </p:nvSpPr>
          <p:spPr bwMode="auto">
            <a:xfrm>
              <a:off x="7359568" y="2981245"/>
              <a:ext cx="1017066" cy="294135"/>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0" name="Curved Right Arrow 19"/>
            <p:cNvSpPr/>
            <p:nvPr/>
          </p:nvSpPr>
          <p:spPr bwMode="auto">
            <a:xfrm>
              <a:off x="6645870" y="2468875"/>
              <a:ext cx="307240" cy="576379"/>
            </a:xfrm>
            <a:prstGeom prst="curv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grpSp>
      <p:grpSp>
        <p:nvGrpSpPr>
          <p:cNvPr id="21" name="Group 20"/>
          <p:cNvGrpSpPr/>
          <p:nvPr/>
        </p:nvGrpSpPr>
        <p:grpSpPr>
          <a:xfrm>
            <a:off x="6565183" y="3415207"/>
            <a:ext cx="1967597" cy="993943"/>
            <a:chOff x="6606799" y="2025210"/>
            <a:chExt cx="1967597" cy="993943"/>
          </a:xfrm>
        </p:grpSpPr>
        <p:grpSp>
          <p:nvGrpSpPr>
            <p:cNvPr id="22" name="Group 21"/>
            <p:cNvGrpSpPr/>
            <p:nvPr/>
          </p:nvGrpSpPr>
          <p:grpSpPr>
            <a:xfrm>
              <a:off x="6606799" y="2025210"/>
              <a:ext cx="1967597" cy="993943"/>
              <a:chOff x="6713431" y="665950"/>
              <a:chExt cx="1967597" cy="993943"/>
            </a:xfrm>
          </p:grpSpPr>
          <p:cxnSp>
            <p:nvCxnSpPr>
              <p:cNvPr id="24" name="Straight Arrow Connector 23"/>
              <p:cNvCxnSpPr/>
              <p:nvPr/>
            </p:nvCxnSpPr>
            <p:spPr bwMode="auto">
              <a:xfrm>
                <a:off x="6713431" y="665950"/>
                <a:ext cx="1967596" cy="993943"/>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nvGrpSpPr>
              <p:cNvPr id="25" name="Group 24"/>
              <p:cNvGrpSpPr/>
              <p:nvPr/>
            </p:nvGrpSpPr>
            <p:grpSpPr>
              <a:xfrm>
                <a:off x="6735173" y="665950"/>
                <a:ext cx="1945855" cy="993943"/>
                <a:chOff x="6735173" y="665950"/>
                <a:chExt cx="1945855" cy="993943"/>
              </a:xfrm>
            </p:grpSpPr>
            <p:sp>
              <p:nvSpPr>
                <p:cNvPr id="26" name="Oval 25"/>
                <p:cNvSpPr/>
                <p:nvPr/>
              </p:nvSpPr>
              <p:spPr bwMode="auto">
                <a:xfrm rot="20098959">
                  <a:off x="7401222" y="912812"/>
                  <a:ext cx="1017066" cy="31613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27" name="Oval 26"/>
                <p:cNvSpPr/>
                <p:nvPr/>
              </p:nvSpPr>
              <p:spPr bwMode="auto">
                <a:xfrm rot="1575684">
                  <a:off x="6982077" y="906149"/>
                  <a:ext cx="1017066" cy="314228"/>
                </a:xfrm>
                <a:prstGeom prst="ellipse">
                  <a:avLst/>
                </a:prstGeom>
                <a:solidFill>
                  <a:srgbClr val="FF3300">
                    <a:alpha val="6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cxnSp>
              <p:nvCxnSpPr>
                <p:cNvPr id="28" name="Straight Arrow Connector 27"/>
                <p:cNvCxnSpPr/>
                <p:nvPr/>
              </p:nvCxnSpPr>
              <p:spPr bwMode="auto">
                <a:xfrm flipH="1">
                  <a:off x="6735173" y="665950"/>
                  <a:ext cx="1945855" cy="993943"/>
                </a:xfrm>
                <a:prstGeom prst="straightConnector1">
                  <a:avLst/>
                </a:prstGeom>
                <a:solidFill>
                  <a:schemeClr val="accent1"/>
                </a:solidFill>
                <a:ln w="28575" cap="flat" cmpd="sng" algn="ctr">
                  <a:solidFill>
                    <a:schemeClr val="tx1"/>
                  </a:solidFill>
                  <a:prstDash val="dash"/>
                  <a:round/>
                  <a:headEnd type="none" w="med" len="med"/>
                  <a:tailEnd type="triangle" w="med" len="med"/>
                </a:ln>
                <a:effectLst/>
              </p:spPr>
            </p:cxnSp>
          </p:grpSp>
        </p:grpSp>
        <p:sp>
          <p:nvSpPr>
            <p:cNvPr id="23" name="Up-Down Arrow 22"/>
            <p:cNvSpPr/>
            <p:nvPr/>
          </p:nvSpPr>
          <p:spPr bwMode="auto">
            <a:xfrm>
              <a:off x="6631263" y="2134166"/>
              <a:ext cx="132003" cy="774359"/>
            </a:xfrm>
            <a:prstGeom prst="up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grpSp>
      <p:sp>
        <p:nvSpPr>
          <p:cNvPr id="29" name="TextBox 28"/>
          <p:cNvSpPr txBox="1"/>
          <p:nvPr/>
        </p:nvSpPr>
        <p:spPr>
          <a:xfrm>
            <a:off x="1755888" y="2406043"/>
            <a:ext cx="4514360" cy="400110"/>
          </a:xfrm>
          <a:prstGeom prst="rect">
            <a:avLst/>
          </a:prstGeom>
        </p:spPr>
        <p:txBody>
          <a:bodyPr wrap="square" rtlCol="0">
            <a:spAutoFit/>
          </a:bodyPr>
          <a:lstStyle/>
          <a:p>
            <a:pPr>
              <a:spcBef>
                <a:spcPct val="20000"/>
              </a:spcBef>
              <a:spcAft>
                <a:spcPts val="400"/>
              </a:spcAft>
              <a:buClr>
                <a:srgbClr val="0000FF"/>
              </a:buClr>
              <a:buSzPct val="80000"/>
            </a:pPr>
            <a:r>
              <a:rPr lang="en-GB" sz="2000" kern="0" dirty="0" smtClean="0">
                <a:latin typeface="+mn-lt"/>
              </a:rPr>
              <a:t>Levelling by beam offset / separation</a:t>
            </a:r>
          </a:p>
        </p:txBody>
      </p:sp>
      <p:sp>
        <p:nvSpPr>
          <p:cNvPr id="31" name="TextBox 30"/>
          <p:cNvSpPr txBox="1"/>
          <p:nvPr/>
        </p:nvSpPr>
        <p:spPr>
          <a:xfrm>
            <a:off x="2303883" y="3711287"/>
            <a:ext cx="3610922" cy="400110"/>
          </a:xfrm>
          <a:prstGeom prst="rect">
            <a:avLst/>
          </a:prstGeom>
        </p:spPr>
        <p:txBody>
          <a:bodyPr wrap="square" rtlCol="0">
            <a:spAutoFit/>
          </a:bodyPr>
          <a:lstStyle/>
          <a:p>
            <a:pPr>
              <a:spcBef>
                <a:spcPct val="20000"/>
              </a:spcBef>
              <a:spcAft>
                <a:spcPts val="400"/>
              </a:spcAft>
              <a:buClr>
                <a:srgbClr val="0000FF"/>
              </a:buClr>
              <a:buSzPct val="80000"/>
            </a:pPr>
            <a:r>
              <a:rPr lang="en-GB" sz="2000" kern="0" dirty="0" smtClean="0">
                <a:latin typeface="+mn-lt"/>
              </a:rPr>
              <a:t>Levelling by crossing angle</a:t>
            </a:r>
          </a:p>
        </p:txBody>
      </p:sp>
      <p:sp>
        <p:nvSpPr>
          <p:cNvPr id="32" name="Down Arrow 31"/>
          <p:cNvSpPr/>
          <p:nvPr/>
        </p:nvSpPr>
        <p:spPr bwMode="auto">
          <a:xfrm>
            <a:off x="763137" y="2406043"/>
            <a:ext cx="890369" cy="2925464"/>
          </a:xfrm>
          <a:prstGeom prst="downArrow">
            <a:avLst/>
          </a:prstGeom>
          <a:gradFill flip="none" rotWithShape="1">
            <a:gsLst>
              <a:gs pos="0">
                <a:srgbClr val="FF0000"/>
              </a:gs>
              <a:gs pos="53000">
                <a:srgbClr val="FFC000"/>
              </a:gs>
              <a:gs pos="100000">
                <a:srgbClr val="92D050"/>
              </a:gs>
            </a:gsLst>
            <a:lin ang="16200000" scaled="1"/>
            <a:tileRect/>
          </a:gradFill>
          <a:ln w="9525" cap="flat" cmpd="sng" algn="ctr">
            <a:solidFill>
              <a:schemeClr val="tx1"/>
            </a:solidFill>
            <a:prstDash val="solid"/>
            <a:round/>
            <a:headEnd type="none" w="med" len="med"/>
            <a:tailEnd type="none" w="med" len="med"/>
          </a:ln>
          <a:effectLst>
            <a:outerShdw blurRad="114300" dist="1270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omic Sans MS" pitchFamily="66" charset="0"/>
            </a:endParaRPr>
          </a:p>
        </p:txBody>
      </p:sp>
      <p:sp>
        <p:nvSpPr>
          <p:cNvPr id="33" name="TextBox 32"/>
          <p:cNvSpPr txBox="1"/>
          <p:nvPr/>
        </p:nvSpPr>
        <p:spPr>
          <a:xfrm>
            <a:off x="381052" y="5425351"/>
            <a:ext cx="1566454" cy="400110"/>
          </a:xfrm>
          <a:prstGeom prst="rect">
            <a:avLst/>
          </a:prstGeom>
        </p:spPr>
        <p:txBody>
          <a:bodyPr wrap="none" rtlCol="0">
            <a:spAutoFit/>
          </a:bodyPr>
          <a:lstStyle/>
          <a:p>
            <a:pPr>
              <a:spcBef>
                <a:spcPct val="20000"/>
              </a:spcBef>
              <a:spcAft>
                <a:spcPts val="400"/>
              </a:spcAft>
              <a:buClr>
                <a:srgbClr val="0000FF"/>
              </a:buClr>
              <a:buSzPct val="80000"/>
            </a:pPr>
            <a:r>
              <a:rPr lang="en-GB" sz="2000" b="1" kern="0" dirty="0" smtClean="0">
                <a:solidFill>
                  <a:srgbClr val="FF0000"/>
                </a:solidFill>
                <a:latin typeface="+mn-lt"/>
              </a:rPr>
              <a:t>Complexity</a:t>
            </a:r>
          </a:p>
        </p:txBody>
      </p:sp>
      <p:grpSp>
        <p:nvGrpSpPr>
          <p:cNvPr id="36" name="Group 35"/>
          <p:cNvGrpSpPr/>
          <p:nvPr/>
        </p:nvGrpSpPr>
        <p:grpSpPr>
          <a:xfrm>
            <a:off x="2527862" y="2775505"/>
            <a:ext cx="3011654" cy="672273"/>
            <a:chOff x="3275585" y="3011807"/>
            <a:chExt cx="3011654" cy="672273"/>
          </a:xfrm>
        </p:grpSpPr>
        <p:pic>
          <p:nvPicPr>
            <p:cNvPr id="35" name="Picture 34"/>
            <p:cNvPicPr>
              <a:picLocks noChangeAspect="1"/>
            </p:cNvPicPr>
            <p:nvPr/>
          </p:nvPicPr>
          <p:blipFill>
            <a:blip r:embed="rId2"/>
            <a:stretch>
              <a:fillRect/>
            </a:stretch>
          </p:blipFill>
          <p:spPr>
            <a:xfrm>
              <a:off x="3275585" y="3011807"/>
              <a:ext cx="1010246" cy="672273"/>
            </a:xfrm>
            <a:prstGeom prst="rect">
              <a:avLst/>
            </a:prstGeom>
          </p:spPr>
        </p:pic>
        <p:sp>
          <p:nvSpPr>
            <p:cNvPr id="34" name="TextBox 33"/>
            <p:cNvSpPr txBox="1"/>
            <p:nvPr/>
          </p:nvSpPr>
          <p:spPr>
            <a:xfrm>
              <a:off x="3797968" y="3246436"/>
              <a:ext cx="2489271" cy="307777"/>
            </a:xfrm>
            <a:prstGeom prst="rect">
              <a:avLst/>
            </a:prstGeom>
            <a:noFill/>
          </p:spPr>
          <p:txBody>
            <a:bodyPr wrap="none" rtlCol="0">
              <a:spAutoFit/>
            </a:bodyPr>
            <a:lstStyle/>
            <a:p>
              <a:r>
                <a:rPr lang="en-US" sz="1400" dirty="0" smtClean="0">
                  <a:solidFill>
                    <a:srgbClr val="00B050"/>
                  </a:solidFill>
                </a:rPr>
                <a:t>Already tested &amp; Operational</a:t>
              </a:r>
              <a:endParaRPr lang="en-US" sz="1400" dirty="0">
                <a:solidFill>
                  <a:srgbClr val="00B050"/>
                </a:solidFill>
              </a:endParaRPr>
            </a:p>
          </p:txBody>
        </p:sp>
      </p:grpSp>
      <p:grpSp>
        <p:nvGrpSpPr>
          <p:cNvPr id="37" name="Group 36"/>
          <p:cNvGrpSpPr/>
          <p:nvPr/>
        </p:nvGrpSpPr>
        <p:grpSpPr>
          <a:xfrm>
            <a:off x="2527862" y="4161509"/>
            <a:ext cx="3032494" cy="672273"/>
            <a:chOff x="3275585" y="3011807"/>
            <a:chExt cx="3032494" cy="672273"/>
          </a:xfrm>
        </p:grpSpPr>
        <p:pic>
          <p:nvPicPr>
            <p:cNvPr id="38" name="Picture 37"/>
            <p:cNvPicPr>
              <a:picLocks noChangeAspect="1"/>
            </p:cNvPicPr>
            <p:nvPr/>
          </p:nvPicPr>
          <p:blipFill>
            <a:blip r:embed="rId2"/>
            <a:stretch>
              <a:fillRect/>
            </a:stretch>
          </p:blipFill>
          <p:spPr>
            <a:xfrm>
              <a:off x="3275585" y="3011807"/>
              <a:ext cx="1010246" cy="672273"/>
            </a:xfrm>
            <a:prstGeom prst="rect">
              <a:avLst/>
            </a:prstGeom>
          </p:spPr>
        </p:pic>
        <p:sp>
          <p:nvSpPr>
            <p:cNvPr id="39" name="TextBox 38"/>
            <p:cNvSpPr txBox="1"/>
            <p:nvPr/>
          </p:nvSpPr>
          <p:spPr>
            <a:xfrm>
              <a:off x="3797968" y="3246436"/>
              <a:ext cx="2510111" cy="307777"/>
            </a:xfrm>
            <a:prstGeom prst="rect">
              <a:avLst/>
            </a:prstGeom>
            <a:noFill/>
          </p:spPr>
          <p:txBody>
            <a:bodyPr wrap="none" rtlCol="0">
              <a:spAutoFit/>
            </a:bodyPr>
            <a:lstStyle/>
            <a:p>
              <a:r>
                <a:rPr lang="en-US" sz="1400" dirty="0" smtClean="0">
                  <a:solidFill>
                    <a:srgbClr val="00B050"/>
                  </a:solidFill>
                </a:rPr>
                <a:t>Already tested &amp; Operational</a:t>
              </a:r>
              <a:endParaRPr lang="en-US" sz="1400" dirty="0">
                <a:solidFill>
                  <a:srgbClr val="00B050"/>
                </a:solidFill>
              </a:endParaRPr>
            </a:p>
          </p:txBody>
        </p:sp>
      </p:grpSp>
      <p:sp>
        <p:nvSpPr>
          <p:cNvPr id="30" name="TextBox 29"/>
          <p:cNvSpPr txBox="1"/>
          <p:nvPr/>
        </p:nvSpPr>
        <p:spPr>
          <a:xfrm>
            <a:off x="2010640" y="5030416"/>
            <a:ext cx="4283159" cy="400110"/>
          </a:xfrm>
          <a:prstGeom prst="rect">
            <a:avLst/>
          </a:prstGeom>
        </p:spPr>
        <p:txBody>
          <a:bodyPr wrap="square" rtlCol="0">
            <a:spAutoFit/>
          </a:bodyPr>
          <a:lstStyle/>
          <a:p>
            <a:pPr>
              <a:spcBef>
                <a:spcPct val="20000"/>
              </a:spcBef>
              <a:spcAft>
                <a:spcPts val="400"/>
              </a:spcAft>
              <a:buClr>
                <a:srgbClr val="0000FF"/>
              </a:buClr>
              <a:buSzPct val="80000"/>
            </a:pPr>
            <a:r>
              <a:rPr lang="en-GB" sz="2000" kern="0" dirty="0" smtClean="0">
                <a:latin typeface="+mn-lt"/>
              </a:rPr>
              <a:t>Levelling by </a:t>
            </a:r>
            <a:r>
              <a:rPr lang="en-GB" sz="2000" kern="0" dirty="0" smtClean="0">
                <a:latin typeface="Symbol" panose="05050102010706020507" pitchFamily="18" charset="2"/>
              </a:rPr>
              <a:t>b</a:t>
            </a:r>
            <a:r>
              <a:rPr lang="en-GB" sz="2000" kern="0" dirty="0" smtClean="0">
                <a:latin typeface="+mn-lt"/>
              </a:rPr>
              <a:t>* (= beam size at IP)</a:t>
            </a:r>
          </a:p>
        </p:txBody>
      </p:sp>
      <p:grpSp>
        <p:nvGrpSpPr>
          <p:cNvPr id="50" name="Group 49"/>
          <p:cNvGrpSpPr/>
          <p:nvPr/>
        </p:nvGrpSpPr>
        <p:grpSpPr>
          <a:xfrm>
            <a:off x="2662869" y="5473187"/>
            <a:ext cx="3525368" cy="559228"/>
            <a:chOff x="2662869" y="5473187"/>
            <a:chExt cx="3525368" cy="559228"/>
          </a:xfrm>
        </p:grpSpPr>
        <p:pic>
          <p:nvPicPr>
            <p:cNvPr id="49" name="Picture 48"/>
            <p:cNvPicPr>
              <a:picLocks noChangeAspect="1"/>
            </p:cNvPicPr>
            <p:nvPr/>
          </p:nvPicPr>
          <p:blipFill>
            <a:blip r:embed="rId3"/>
            <a:stretch>
              <a:fillRect/>
            </a:stretch>
          </p:blipFill>
          <p:spPr>
            <a:xfrm>
              <a:off x="2662869" y="5473187"/>
              <a:ext cx="559228" cy="559228"/>
            </a:xfrm>
            <a:prstGeom prst="rect">
              <a:avLst/>
            </a:prstGeom>
          </p:spPr>
        </p:pic>
        <p:sp>
          <p:nvSpPr>
            <p:cNvPr id="48" name="TextBox 47"/>
            <p:cNvSpPr txBox="1"/>
            <p:nvPr/>
          </p:nvSpPr>
          <p:spPr>
            <a:xfrm>
              <a:off x="3019293" y="5651293"/>
              <a:ext cx="3168944" cy="307777"/>
            </a:xfrm>
            <a:prstGeom prst="rect">
              <a:avLst/>
            </a:prstGeom>
            <a:noFill/>
          </p:spPr>
          <p:txBody>
            <a:bodyPr wrap="none" rtlCol="0">
              <a:spAutoFit/>
            </a:bodyPr>
            <a:lstStyle/>
            <a:p>
              <a:r>
                <a:rPr lang="en-US" sz="1400" dirty="0" smtClean="0">
                  <a:solidFill>
                    <a:srgbClr val="FFC000"/>
                  </a:solidFill>
                </a:rPr>
                <a:t>Tested &amp; to be deployed operationally</a:t>
              </a:r>
              <a:endParaRPr lang="en-US" sz="1400" dirty="0">
                <a:solidFill>
                  <a:srgbClr val="FFC000"/>
                </a:solidFill>
              </a:endParaRPr>
            </a:p>
          </p:txBody>
        </p:sp>
      </p:grpSp>
    </p:spTree>
    <p:extLst>
      <p:ext uri="{BB962C8B-B14F-4D97-AF65-F5344CB8AC3E}">
        <p14:creationId xmlns:p14="http://schemas.microsoft.com/office/powerpoint/2010/main" val="90927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492"/>
            <a:ext cx="8480066" cy="940443"/>
          </a:xfrm>
        </p:spPr>
        <p:txBody>
          <a:bodyPr>
            <a:normAutofit/>
          </a:bodyPr>
          <a:lstStyle/>
          <a:p>
            <a:r>
              <a:rPr lang="en-US" sz="4000" dirty="0" smtClean="0"/>
              <a:t>Luminosity Levelling &amp; Anti-Levelling</a:t>
            </a:r>
            <a:endParaRPr lang="en-US" sz="4000" dirty="0"/>
          </a:p>
        </p:txBody>
      </p:sp>
      <p:sp>
        <p:nvSpPr>
          <p:cNvPr id="3" name="Content Placeholder 2"/>
          <p:cNvSpPr>
            <a:spLocks noGrp="1"/>
          </p:cNvSpPr>
          <p:nvPr>
            <p:ph idx="1"/>
          </p:nvPr>
        </p:nvSpPr>
        <p:spPr>
          <a:xfrm>
            <a:off x="457200" y="4173991"/>
            <a:ext cx="8328991" cy="1864669"/>
          </a:xfrm>
        </p:spPr>
        <p:txBody>
          <a:bodyPr>
            <a:normAutofit fontScale="55000" lnSpcReduction="20000"/>
          </a:bodyPr>
          <a:lstStyle/>
          <a:p>
            <a:pPr>
              <a:lnSpc>
                <a:spcPct val="120000"/>
              </a:lnSpc>
            </a:pPr>
            <a:r>
              <a:rPr lang="en-US" b="0" dirty="0" smtClean="0"/>
              <a:t>In 2017 we initially levelled the ATLAS &amp; CMS luminosity down to 1.5x10</a:t>
            </a:r>
            <a:r>
              <a:rPr lang="en-US" b="0" baseline="30000" dirty="0" smtClean="0"/>
              <a:t>34</a:t>
            </a:r>
            <a:r>
              <a:rPr lang="en-US" b="0" dirty="0" smtClean="0"/>
              <a:t> cm</a:t>
            </a:r>
            <a:r>
              <a:rPr lang="en-US" b="0" baseline="30000" dirty="0" smtClean="0"/>
              <a:t>-2</a:t>
            </a:r>
            <a:r>
              <a:rPr lang="en-US" b="0" dirty="0" smtClean="0"/>
              <a:t>s</a:t>
            </a:r>
            <a:r>
              <a:rPr lang="en-US" b="0" baseline="30000" dirty="0" smtClean="0"/>
              <a:t>-1</a:t>
            </a:r>
            <a:r>
              <a:rPr lang="en-US" b="0" dirty="0" smtClean="0"/>
              <a:t>, using beam separation</a:t>
            </a:r>
            <a:endParaRPr lang="en-US" b="0" baseline="30000" dirty="0" smtClean="0"/>
          </a:p>
          <a:p>
            <a:pPr>
              <a:lnSpc>
                <a:spcPct val="120000"/>
              </a:lnSpc>
            </a:pPr>
            <a:r>
              <a:rPr lang="en-US" b="0" dirty="0" smtClean="0"/>
              <a:t>Once the luminosity burn-off kicks in we apply anti-levelling by reducing the crossing angle and increase the instantaneous luminosity</a:t>
            </a:r>
          </a:p>
          <a:p>
            <a:pPr>
              <a:lnSpc>
                <a:spcPct val="120000"/>
              </a:lnSpc>
            </a:pPr>
            <a:r>
              <a:rPr lang="en-US" dirty="0" smtClean="0"/>
              <a:t>In 2018 we </a:t>
            </a:r>
            <a:r>
              <a:rPr lang="en-US" dirty="0" smtClean="0"/>
              <a:t>might </a:t>
            </a:r>
            <a:r>
              <a:rPr lang="en-US" dirty="0" smtClean="0"/>
              <a:t>add </a:t>
            </a:r>
            <a:r>
              <a:rPr lang="en-GB" sz="3200" kern="0" dirty="0">
                <a:latin typeface="Symbol" panose="05050102010706020507" pitchFamily="18" charset="2"/>
              </a:rPr>
              <a:t>b</a:t>
            </a:r>
            <a:r>
              <a:rPr lang="en-GB" sz="3200" kern="0" dirty="0" smtClean="0"/>
              <a:t>* anti-levelling to reduce the </a:t>
            </a:r>
            <a:r>
              <a:rPr lang="en-GB" sz="3200" kern="0" dirty="0">
                <a:latin typeface="Symbol" panose="05050102010706020507" pitchFamily="18" charset="2"/>
              </a:rPr>
              <a:t>b</a:t>
            </a:r>
            <a:r>
              <a:rPr lang="en-GB" sz="3200" kern="0" dirty="0"/>
              <a:t>* </a:t>
            </a:r>
            <a:r>
              <a:rPr lang="en-GB" sz="3200" kern="0" dirty="0" smtClean="0"/>
              <a:t>further </a:t>
            </a:r>
            <a:r>
              <a:rPr lang="en-GB" sz="3200" kern="0" dirty="0" smtClean="0"/>
              <a:t>(&lt; 30 cm) once </a:t>
            </a:r>
            <a:r>
              <a:rPr lang="en-GB" sz="3200" kern="0" dirty="0" smtClean="0"/>
              <a:t>the beam had sufficient luminosity burn-off</a:t>
            </a:r>
            <a:endParaRPr lang="en-US" b="0"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48</a:t>
            </a:fld>
            <a:endParaRPr lang="en-US" dirty="0"/>
          </a:p>
        </p:txBody>
      </p:sp>
      <p:pic>
        <p:nvPicPr>
          <p:cNvPr id="8" name="Picture 7"/>
          <p:cNvPicPr>
            <a:picLocks noChangeAspect="1"/>
          </p:cNvPicPr>
          <p:nvPr/>
        </p:nvPicPr>
        <p:blipFill>
          <a:blip r:embed="rId2"/>
          <a:stretch>
            <a:fillRect/>
          </a:stretch>
        </p:blipFill>
        <p:spPr>
          <a:xfrm>
            <a:off x="577404" y="1173935"/>
            <a:ext cx="8109396" cy="2865432"/>
          </a:xfrm>
          <a:prstGeom prst="rect">
            <a:avLst/>
          </a:prstGeom>
        </p:spPr>
      </p:pic>
    </p:spTree>
    <p:extLst>
      <p:ext uri="{BB962C8B-B14F-4D97-AF65-F5344CB8AC3E}">
        <p14:creationId xmlns:p14="http://schemas.microsoft.com/office/powerpoint/2010/main" val="13588295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Long Term Schedule</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49</a:t>
            </a:fld>
            <a:endParaRPr lang="en-GB"/>
          </a:p>
        </p:txBody>
      </p:sp>
      <p:pic>
        <p:nvPicPr>
          <p:cNvPr id="6" name="Picture 5"/>
          <p:cNvPicPr>
            <a:picLocks noChangeAspect="1"/>
          </p:cNvPicPr>
          <p:nvPr/>
        </p:nvPicPr>
        <p:blipFill>
          <a:blip r:embed="rId2"/>
          <a:stretch>
            <a:fillRect/>
          </a:stretch>
        </p:blipFill>
        <p:spPr>
          <a:xfrm>
            <a:off x="205483" y="1610071"/>
            <a:ext cx="8859386" cy="2741182"/>
          </a:xfrm>
          <a:prstGeom prst="rect">
            <a:avLst/>
          </a:prstGeom>
        </p:spPr>
      </p:pic>
      <p:sp>
        <p:nvSpPr>
          <p:cNvPr id="7" name="7-Point Star 6"/>
          <p:cNvSpPr/>
          <p:nvPr/>
        </p:nvSpPr>
        <p:spPr>
          <a:xfrm>
            <a:off x="3739794" y="2691830"/>
            <a:ext cx="246580" cy="236306"/>
          </a:xfrm>
          <a:prstGeom prst="star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766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85169" y="885915"/>
            <a:ext cx="6893187" cy="5220000"/>
          </a:xfrm>
          <a:prstGeom prst="rect">
            <a:avLst/>
          </a:prstGeom>
        </p:spPr>
      </p:pic>
      <p:sp>
        <p:nvSpPr>
          <p:cNvPr id="2" name="Title 1"/>
          <p:cNvSpPr>
            <a:spLocks noGrp="1"/>
          </p:cNvSpPr>
          <p:nvPr>
            <p:ph type="title"/>
          </p:nvPr>
        </p:nvSpPr>
        <p:spPr>
          <a:xfrm>
            <a:off x="1496514" y="15240"/>
            <a:ext cx="6492941" cy="1143000"/>
          </a:xfrm>
        </p:spPr>
        <p:txBody>
          <a:bodyPr>
            <a:normAutofit/>
          </a:bodyPr>
          <a:lstStyle/>
          <a:p>
            <a:r>
              <a:rPr lang="en-GB" sz="3600" dirty="0" smtClean="0"/>
              <a:t>The CERN Accelerator Complex</a:t>
            </a:r>
            <a:endParaRPr lang="en-GB" sz="3600"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5</a:t>
            </a:fld>
            <a:endParaRPr lang="en-GB"/>
          </a:p>
        </p:txBody>
      </p:sp>
      <p:pic>
        <p:nvPicPr>
          <p:cNvPr id="15" name="Picture 14"/>
          <p:cNvPicPr>
            <a:picLocks noChangeAspect="1"/>
          </p:cNvPicPr>
          <p:nvPr/>
        </p:nvPicPr>
        <p:blipFill>
          <a:blip r:embed="rId3"/>
          <a:stretch>
            <a:fillRect/>
          </a:stretch>
        </p:blipFill>
        <p:spPr>
          <a:xfrm>
            <a:off x="83018" y="875829"/>
            <a:ext cx="1449406" cy="943926"/>
          </a:xfrm>
          <a:prstGeom prst="rect">
            <a:avLst/>
          </a:prstGeom>
        </p:spPr>
      </p:pic>
      <p:pic>
        <p:nvPicPr>
          <p:cNvPr id="16" name="Picture 15"/>
          <p:cNvPicPr>
            <a:picLocks noChangeAspect="1"/>
          </p:cNvPicPr>
          <p:nvPr/>
        </p:nvPicPr>
        <p:blipFill>
          <a:blip r:embed="rId4"/>
          <a:stretch>
            <a:fillRect/>
          </a:stretch>
        </p:blipFill>
        <p:spPr>
          <a:xfrm>
            <a:off x="83018" y="3231128"/>
            <a:ext cx="1704640" cy="1278480"/>
          </a:xfrm>
          <a:prstGeom prst="rect">
            <a:avLst/>
          </a:prstGeom>
        </p:spPr>
      </p:pic>
      <p:pic>
        <p:nvPicPr>
          <p:cNvPr id="17" name="Picture 16"/>
          <p:cNvPicPr>
            <a:picLocks noChangeAspect="1"/>
          </p:cNvPicPr>
          <p:nvPr/>
        </p:nvPicPr>
        <p:blipFill>
          <a:blip r:embed="rId5"/>
          <a:stretch>
            <a:fillRect/>
          </a:stretch>
        </p:blipFill>
        <p:spPr>
          <a:xfrm>
            <a:off x="75292" y="4560791"/>
            <a:ext cx="1712366" cy="1153706"/>
          </a:xfrm>
          <a:prstGeom prst="rect">
            <a:avLst/>
          </a:prstGeom>
        </p:spPr>
      </p:pic>
      <p:pic>
        <p:nvPicPr>
          <p:cNvPr id="18" name="Picture 17"/>
          <p:cNvPicPr>
            <a:picLocks noChangeAspect="1"/>
          </p:cNvPicPr>
          <p:nvPr/>
        </p:nvPicPr>
        <p:blipFill>
          <a:blip r:embed="rId6"/>
          <a:stretch>
            <a:fillRect/>
          </a:stretch>
        </p:blipFill>
        <p:spPr>
          <a:xfrm>
            <a:off x="7513620" y="1408675"/>
            <a:ext cx="1498973" cy="1154209"/>
          </a:xfrm>
          <a:prstGeom prst="rect">
            <a:avLst/>
          </a:prstGeom>
        </p:spPr>
      </p:pic>
    </p:spTree>
    <p:extLst>
      <p:ext uri="{BB962C8B-B14F-4D97-AF65-F5344CB8AC3E}">
        <p14:creationId xmlns:p14="http://schemas.microsoft.com/office/powerpoint/2010/main" val="14481073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50</a:t>
            </a:fld>
            <a:endParaRPr lang="en-GB"/>
          </a:p>
        </p:txBody>
      </p:sp>
      <p:sp>
        <p:nvSpPr>
          <p:cNvPr id="6" name="Content Placeholder 2"/>
          <p:cNvSpPr txBox="1">
            <a:spLocks/>
          </p:cNvSpPr>
          <p:nvPr/>
        </p:nvSpPr>
        <p:spPr>
          <a:xfrm>
            <a:off x="474785" y="675118"/>
            <a:ext cx="8308730" cy="1281507"/>
          </a:xfrm>
          <a:prstGeom prst="rect">
            <a:avLst/>
          </a:prstGeom>
          <a:solidFill>
            <a:srgbClr val="C6D9F1"/>
          </a:solidFill>
          <a:ln>
            <a:solidFill>
              <a:srgbClr val="1F497D"/>
            </a:solidFill>
          </a:ln>
        </p:spPr>
        <p:txBody>
          <a:bodyPr>
            <a:normAutofit/>
          </a:bodyPr>
          <a:lstStyle>
            <a:lvl1pPr marL="493764" indent="-457189"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33" indent="-457189"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681" indent="-342891"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281" indent="-342891"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51" indent="-342891"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41" indent="-182875"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192" indent="-182875"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43" indent="-182875"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662" indent="-182875"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a:buFont typeface="Arial"/>
              <a:buNone/>
            </a:pPr>
            <a:r>
              <a:rPr lang="en-GB" sz="2400" dirty="0" smtClean="0">
                <a:solidFill>
                  <a:srgbClr val="1F497D"/>
                </a:solidFill>
                <a:latin typeface="Chalkduster" charset="0"/>
                <a:ea typeface="Chalkduster" charset="0"/>
                <a:cs typeface="Chalkduster" charset="0"/>
              </a:rPr>
              <a:t>“</a:t>
            </a:r>
            <a:r>
              <a:rPr lang="en-GB" sz="2400" b="1" i="1" dirty="0" smtClean="0">
                <a:solidFill>
                  <a:srgbClr val="1F497D"/>
                </a:solidFill>
                <a:latin typeface="Chalkduster" charset="0"/>
                <a:ea typeface="Chalkduster" charset="0"/>
                <a:cs typeface="Chalkduster" charset="0"/>
              </a:rPr>
              <a:t>We shall have no better conditions in the future if we are satisfied with all those which we have at present.”</a:t>
            </a:r>
            <a:endParaRPr lang="en-GB" sz="2400" b="1" i="1" dirty="0">
              <a:solidFill>
                <a:srgbClr val="1F497D"/>
              </a:solidFill>
              <a:latin typeface="Chalkduster" charset="0"/>
              <a:ea typeface="Chalkduster" charset="0"/>
              <a:cs typeface="Chalkduster" charset="0"/>
            </a:endParaRPr>
          </a:p>
        </p:txBody>
      </p:sp>
      <p:sp>
        <p:nvSpPr>
          <p:cNvPr id="7" name="TextBox 6"/>
          <p:cNvSpPr txBox="1"/>
          <p:nvPr/>
        </p:nvSpPr>
        <p:spPr>
          <a:xfrm>
            <a:off x="6077397" y="1956625"/>
            <a:ext cx="2693418" cy="492443"/>
          </a:xfrm>
          <a:prstGeom prst="rect">
            <a:avLst/>
          </a:prstGeom>
          <a:noFill/>
        </p:spPr>
        <p:txBody>
          <a:bodyPr wrap="square" rtlCol="0">
            <a:spAutoFit/>
          </a:bodyPr>
          <a:lstStyle/>
          <a:p>
            <a:r>
              <a:rPr lang="en-GB" sz="1400" i="1" dirty="0" smtClean="0"/>
              <a:t>Thomas A. Edison </a:t>
            </a:r>
          </a:p>
          <a:p>
            <a:r>
              <a:rPr lang="en-GB" sz="1100" i="1" dirty="0" smtClean="0"/>
              <a:t>Inventor and businessman, 1874 – 1931</a:t>
            </a:r>
            <a:endParaRPr lang="en-GB" sz="1100" i="1" dirty="0"/>
          </a:p>
        </p:txBody>
      </p:sp>
      <p:sp>
        <p:nvSpPr>
          <p:cNvPr id="8" name="TextBox 7"/>
          <p:cNvSpPr txBox="1"/>
          <p:nvPr/>
        </p:nvSpPr>
        <p:spPr>
          <a:xfrm>
            <a:off x="1692998" y="4627815"/>
            <a:ext cx="2599238" cy="584776"/>
          </a:xfrm>
          <a:prstGeom prst="rect">
            <a:avLst/>
          </a:prstGeom>
          <a:noFill/>
        </p:spPr>
        <p:txBody>
          <a:bodyPr wrap="square" rtlCol="0">
            <a:spAutoFit/>
          </a:bodyPr>
          <a:lstStyle/>
          <a:p>
            <a:pPr algn="ctr"/>
            <a:r>
              <a:rPr lang="en-GB" sz="1600" dirty="0" smtClean="0"/>
              <a:t>E. Lawrence who invented the cyclotron in 1929</a:t>
            </a:r>
            <a:endParaRPr lang="en-GB" sz="1600" dirty="0"/>
          </a:p>
        </p:txBody>
      </p:sp>
      <p:pic>
        <p:nvPicPr>
          <p:cNvPr id="9" name="Picture 8"/>
          <p:cNvPicPr>
            <a:picLocks noChangeAspect="1"/>
          </p:cNvPicPr>
          <p:nvPr/>
        </p:nvPicPr>
        <p:blipFill>
          <a:blip r:embed="rId2"/>
          <a:stretch>
            <a:fillRect/>
          </a:stretch>
        </p:blipFill>
        <p:spPr>
          <a:xfrm>
            <a:off x="2063284" y="2736163"/>
            <a:ext cx="1858665" cy="1918429"/>
          </a:xfrm>
          <a:prstGeom prst="rect">
            <a:avLst/>
          </a:prstGeom>
        </p:spPr>
      </p:pic>
      <p:pic>
        <p:nvPicPr>
          <p:cNvPr id="10" name="Picture 9"/>
          <p:cNvPicPr>
            <a:picLocks noChangeAspect="1"/>
          </p:cNvPicPr>
          <p:nvPr/>
        </p:nvPicPr>
        <p:blipFill>
          <a:blip r:embed="rId3"/>
          <a:stretch>
            <a:fillRect/>
          </a:stretch>
        </p:blipFill>
        <p:spPr>
          <a:xfrm>
            <a:off x="5102935" y="2810690"/>
            <a:ext cx="2646665" cy="1764995"/>
          </a:xfrm>
          <a:prstGeom prst="rect">
            <a:avLst/>
          </a:prstGeom>
        </p:spPr>
      </p:pic>
      <p:sp>
        <p:nvSpPr>
          <p:cNvPr id="11" name="TextBox 10"/>
          <p:cNvSpPr txBox="1"/>
          <p:nvPr/>
        </p:nvSpPr>
        <p:spPr>
          <a:xfrm>
            <a:off x="5297162" y="4627815"/>
            <a:ext cx="2452438" cy="338554"/>
          </a:xfrm>
          <a:prstGeom prst="rect">
            <a:avLst/>
          </a:prstGeom>
          <a:noFill/>
        </p:spPr>
        <p:txBody>
          <a:bodyPr wrap="square" rtlCol="0">
            <a:spAutoFit/>
          </a:bodyPr>
          <a:lstStyle/>
          <a:p>
            <a:pPr algn="ctr"/>
            <a:r>
              <a:rPr lang="en-GB" sz="1600" dirty="0" smtClean="0"/>
              <a:t>The LHC Today</a:t>
            </a:r>
            <a:endParaRPr lang="en-GB" sz="1600" dirty="0"/>
          </a:p>
        </p:txBody>
      </p:sp>
      <p:sp>
        <p:nvSpPr>
          <p:cNvPr id="12" name="Content Placeholder 2"/>
          <p:cNvSpPr txBox="1">
            <a:spLocks/>
          </p:cNvSpPr>
          <p:nvPr/>
        </p:nvSpPr>
        <p:spPr>
          <a:xfrm>
            <a:off x="474785" y="5431862"/>
            <a:ext cx="8308730" cy="475720"/>
          </a:xfrm>
          <a:prstGeom prst="rect">
            <a:avLst/>
          </a:prstGeom>
          <a:solidFill>
            <a:srgbClr val="C6D9F1"/>
          </a:solidFill>
          <a:ln>
            <a:solidFill>
              <a:srgbClr val="1F497D"/>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mr-IN" sz="2400" dirty="0" smtClean="0">
                <a:solidFill>
                  <a:srgbClr val="1F497D"/>
                </a:solidFill>
                <a:cs typeface="Chalkboard"/>
              </a:rPr>
              <a:t>…</a:t>
            </a:r>
            <a:r>
              <a:rPr lang="en-GB" sz="2400" dirty="0" smtClean="0">
                <a:solidFill>
                  <a:srgbClr val="1F497D"/>
                </a:solidFill>
                <a:cs typeface="Chalkboard"/>
              </a:rPr>
              <a:t> much has changed ….</a:t>
            </a:r>
            <a:endParaRPr lang="en-GB" sz="2400" b="1" i="1" dirty="0">
              <a:solidFill>
                <a:srgbClr val="1F497D"/>
              </a:solidFill>
              <a:cs typeface="Chalkboard"/>
            </a:endParaRPr>
          </a:p>
        </p:txBody>
      </p:sp>
    </p:spTree>
    <p:extLst>
      <p:ext uri="{BB962C8B-B14F-4D97-AF65-F5344CB8AC3E}">
        <p14:creationId xmlns:p14="http://schemas.microsoft.com/office/powerpoint/2010/main" val="724715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2108200"/>
            <a:ext cx="1685077" cy="369332"/>
          </a:xfrm>
          <a:prstGeom prst="rect">
            <a:avLst/>
          </a:prstGeom>
          <a:noFill/>
        </p:spPr>
        <p:txBody>
          <a:bodyPr wrap="none" rtlCol="0">
            <a:spAutoFit/>
          </a:bodyPr>
          <a:lstStyle/>
          <a:p>
            <a:r>
              <a:rPr lang="en-US" smtClean="0"/>
              <a:t>Any Questions</a:t>
            </a:r>
            <a:endParaRPr lang="en-US"/>
          </a:p>
        </p:txBody>
      </p:sp>
    </p:spTree>
    <p:extLst>
      <p:ext uri="{BB962C8B-B14F-4D97-AF65-F5344CB8AC3E}">
        <p14:creationId xmlns:p14="http://schemas.microsoft.com/office/powerpoint/2010/main" val="11848255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a:xfrm>
            <a:off x="457200" y="1500027"/>
            <a:ext cx="8226854" cy="4256694"/>
          </a:xfrm>
        </p:spPr>
        <p:txBody>
          <a:bodyPr>
            <a:normAutofit fontScale="77500" lnSpcReduction="20000"/>
          </a:bodyPr>
          <a:lstStyle/>
          <a:p>
            <a:pPr marL="36576" indent="0">
              <a:buNone/>
            </a:pPr>
            <a:r>
              <a:rPr lang="en-US" b="0" i="1" dirty="0" smtClean="0"/>
              <a:t>The </a:t>
            </a:r>
            <a:r>
              <a:rPr lang="en-US" b="0" i="1" dirty="0"/>
              <a:t>CERN Large Hadron Collider continues to provide tremendous amounts of hadron collision data to its experiments. Over the past years the performance of the LHC and its injector chain was gradually increased to largely surpass its nominal performance in terms of luminosity. </a:t>
            </a:r>
            <a:endParaRPr lang="en-US" b="0" dirty="0"/>
          </a:p>
          <a:p>
            <a:pPr marL="36576" indent="0">
              <a:buNone/>
            </a:pPr>
            <a:r>
              <a:rPr lang="en-US" b="0" i="1" dirty="0"/>
              <a:t>In this seminar, the CERN accelerator complex will be recalled, with the focus on the LHC injector chain and the LHC itself. Enhancements in the injectors beam production schemes together with the introduction in the LHC of concepts actually foreseen for HL-LHC and key for the success in 2017, will be discussed.</a:t>
            </a:r>
            <a:endParaRPr lang="en-US" b="0" dirty="0"/>
          </a:p>
          <a:p>
            <a:pPr marL="36576" indent="0">
              <a:buNone/>
            </a:pPr>
            <a:r>
              <a:rPr lang="en-US" b="0" i="1" dirty="0"/>
              <a:t>The seminar will conclude with a brief outline of 2018 plans, the LHC Injector Upgrade (LIU) project and the High Luminosity LHC (HL-LHC) project.</a:t>
            </a:r>
            <a:endParaRPr lang="en-US" b="0" dirty="0"/>
          </a:p>
          <a:p>
            <a:endParaRPr lang="en-US" dirty="0"/>
          </a:p>
        </p:txBody>
      </p:sp>
      <p:sp>
        <p:nvSpPr>
          <p:cNvPr id="4" name="Date Placeholder 3"/>
          <p:cNvSpPr>
            <a:spLocks noGrp="1"/>
          </p:cNvSpPr>
          <p:nvPr>
            <p:ph type="dt" sz="half" idx="2"/>
          </p:nvPr>
        </p:nvSpPr>
        <p:spPr/>
        <p:txBody>
          <a:bodyPr/>
          <a:lstStyle/>
          <a:p>
            <a:r>
              <a:rPr lang="en-US" smtClean="0"/>
              <a:t>Rende Steerenberg - CERN</a:t>
            </a:r>
            <a:endParaRPr lang="en-US" dirty="0"/>
          </a:p>
        </p:txBody>
      </p:sp>
      <p:sp>
        <p:nvSpPr>
          <p:cNvPr id="5" name="Footer Placeholder 4"/>
          <p:cNvSpPr>
            <a:spLocks noGrp="1"/>
          </p:cNvSpPr>
          <p:nvPr>
            <p:ph type="ftr" sz="quarter" idx="3"/>
          </p:nvPr>
        </p:nvSpPr>
        <p:spPr/>
        <p:txBody>
          <a:bodyPr/>
          <a:lstStyle/>
          <a:p>
            <a:r>
              <a:rPr lang="en-US" smtClean="0"/>
              <a:t>FNAL Seminar  9 January 2018  Fermilab - USA</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52</a:t>
            </a:fld>
            <a:endParaRPr lang="en-US" dirty="0"/>
          </a:p>
        </p:txBody>
      </p:sp>
    </p:spTree>
    <p:extLst>
      <p:ext uri="{BB962C8B-B14F-4D97-AF65-F5344CB8AC3E}">
        <p14:creationId xmlns:p14="http://schemas.microsoft.com/office/powerpoint/2010/main" val="1244949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24" y="321850"/>
            <a:ext cx="8226854" cy="940443"/>
          </a:xfrm>
        </p:spPr>
        <p:txBody>
          <a:bodyPr/>
          <a:lstStyle/>
          <a:p>
            <a:r>
              <a:rPr lang="en-US" dirty="0" smtClean="0"/>
              <a:t>LINAC 2</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6</a:t>
            </a:fld>
            <a:endParaRPr lang="en-GB"/>
          </a:p>
        </p:txBody>
      </p:sp>
      <p:pic>
        <p:nvPicPr>
          <p:cNvPr id="6" name="Picture 5"/>
          <p:cNvPicPr>
            <a:picLocks noChangeAspect="1"/>
          </p:cNvPicPr>
          <p:nvPr/>
        </p:nvPicPr>
        <p:blipFill>
          <a:blip r:embed="rId2"/>
          <a:stretch>
            <a:fillRect/>
          </a:stretch>
        </p:blipFill>
        <p:spPr>
          <a:xfrm>
            <a:off x="141200" y="1262293"/>
            <a:ext cx="4573002" cy="3424007"/>
          </a:xfrm>
          <a:prstGeom prst="rect">
            <a:avLst/>
          </a:prstGeom>
        </p:spPr>
      </p:pic>
      <p:pic>
        <p:nvPicPr>
          <p:cNvPr id="7" name="Picture 6"/>
          <p:cNvPicPr>
            <a:picLocks noChangeAspect="1"/>
          </p:cNvPicPr>
          <p:nvPr/>
        </p:nvPicPr>
        <p:blipFill>
          <a:blip r:embed="rId3"/>
          <a:stretch>
            <a:fillRect/>
          </a:stretch>
        </p:blipFill>
        <p:spPr>
          <a:xfrm>
            <a:off x="4627703" y="2788302"/>
            <a:ext cx="4406340" cy="3306903"/>
          </a:xfrm>
          <a:prstGeom prst="rect">
            <a:avLst/>
          </a:prstGeom>
        </p:spPr>
      </p:pic>
      <p:sp>
        <p:nvSpPr>
          <p:cNvPr id="8" name="TextBox 7"/>
          <p:cNvSpPr txBox="1"/>
          <p:nvPr/>
        </p:nvSpPr>
        <p:spPr>
          <a:xfrm>
            <a:off x="202068" y="5104313"/>
            <a:ext cx="4512134" cy="923330"/>
          </a:xfrm>
          <a:prstGeom prst="rect">
            <a:avLst/>
          </a:prstGeom>
          <a:noFill/>
        </p:spPr>
        <p:txBody>
          <a:bodyPr wrap="square" rtlCol="0">
            <a:spAutoFit/>
          </a:bodyPr>
          <a:lstStyle/>
          <a:p>
            <a:pPr marL="285750" indent="-285750">
              <a:buFont typeface="Arial" charset="0"/>
              <a:buChar char="•"/>
            </a:pPr>
            <a:r>
              <a:rPr lang="en-US" dirty="0" smtClean="0"/>
              <a:t>Accelerates beam up to 50 MeV over a length of 33m, using Alvarez structures</a:t>
            </a:r>
          </a:p>
          <a:p>
            <a:pPr marL="285750" indent="-285750">
              <a:buFont typeface="Arial" charset="0"/>
              <a:buChar char="•"/>
            </a:pPr>
            <a:r>
              <a:rPr lang="en-US" dirty="0" smtClean="0"/>
              <a:t>Provides a beam pulse every 1.2s</a:t>
            </a:r>
            <a:endParaRPr lang="en-US" dirty="0"/>
          </a:p>
        </p:txBody>
      </p:sp>
      <p:sp>
        <p:nvSpPr>
          <p:cNvPr id="9" name="TextBox 8"/>
          <p:cNvSpPr txBox="1"/>
          <p:nvPr/>
        </p:nvSpPr>
        <p:spPr>
          <a:xfrm>
            <a:off x="4746912" y="1262293"/>
            <a:ext cx="4167922" cy="646331"/>
          </a:xfrm>
          <a:prstGeom prst="rect">
            <a:avLst/>
          </a:prstGeom>
          <a:noFill/>
        </p:spPr>
        <p:txBody>
          <a:bodyPr wrap="square" rtlCol="0">
            <a:spAutoFit/>
          </a:bodyPr>
          <a:lstStyle/>
          <a:p>
            <a:pPr marL="285750" indent="-285750">
              <a:buFont typeface="Arial" charset="0"/>
              <a:buChar char="•"/>
            </a:pPr>
            <a:r>
              <a:rPr lang="en-US" dirty="0" err="1" smtClean="0"/>
              <a:t>Duoplasmatron</a:t>
            </a:r>
            <a:r>
              <a:rPr lang="en-US" dirty="0" smtClean="0"/>
              <a:t> proton source</a:t>
            </a:r>
          </a:p>
          <a:p>
            <a:pPr marL="285750" indent="-285750">
              <a:buFont typeface="Arial" charset="0"/>
              <a:buChar char="•"/>
            </a:pPr>
            <a:r>
              <a:rPr lang="en-US" dirty="0" smtClean="0"/>
              <a:t>Extract protons at 90 </a:t>
            </a:r>
            <a:r>
              <a:rPr lang="en-US" dirty="0" err="1" smtClean="0"/>
              <a:t>keV</a:t>
            </a:r>
            <a:r>
              <a:rPr lang="en-US" dirty="0" smtClean="0"/>
              <a:t> from H</a:t>
            </a:r>
            <a:r>
              <a:rPr lang="en-US" baseline="-25000" dirty="0" smtClean="0"/>
              <a:t>2</a:t>
            </a:r>
          </a:p>
        </p:txBody>
      </p:sp>
    </p:spTree>
    <p:extLst>
      <p:ext uri="{BB962C8B-B14F-4D97-AF65-F5344CB8AC3E}">
        <p14:creationId xmlns:p14="http://schemas.microsoft.com/office/powerpoint/2010/main" val="908799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 Booster</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de-DE"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7</a:t>
            </a:fld>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68947" y="106881"/>
            <a:ext cx="4242275" cy="3154139"/>
          </a:xfrm>
          <a:prstGeom prst="rect">
            <a:avLst/>
          </a:prstGeom>
        </p:spPr>
      </p:pic>
      <p:sp>
        <p:nvSpPr>
          <p:cNvPr id="7" name="TextBox 6"/>
          <p:cNvSpPr txBox="1"/>
          <p:nvPr/>
        </p:nvSpPr>
        <p:spPr>
          <a:xfrm>
            <a:off x="316522" y="1173935"/>
            <a:ext cx="4113427" cy="2031325"/>
          </a:xfrm>
          <a:prstGeom prst="rect">
            <a:avLst/>
          </a:prstGeom>
          <a:noFill/>
        </p:spPr>
        <p:txBody>
          <a:bodyPr wrap="square" rtlCol="0">
            <a:spAutoFit/>
          </a:bodyPr>
          <a:lstStyle/>
          <a:p>
            <a:pPr marL="285750" indent="-285750">
              <a:buFont typeface="Arial" charset="0"/>
              <a:buChar char="•"/>
            </a:pPr>
            <a:r>
              <a:rPr lang="en-US" dirty="0" smtClean="0"/>
              <a:t>1</a:t>
            </a:r>
            <a:r>
              <a:rPr lang="en-US" baseline="30000" dirty="0" smtClean="0"/>
              <a:t>st</a:t>
            </a:r>
            <a:r>
              <a:rPr lang="en-US" dirty="0" smtClean="0"/>
              <a:t> Synchrotron in the chain with 4 superposed </a:t>
            </a:r>
            <a:r>
              <a:rPr lang="en-US" dirty="0" smtClean="0"/>
              <a:t>rings</a:t>
            </a:r>
          </a:p>
          <a:p>
            <a:pPr marL="285750" indent="-285750">
              <a:buFont typeface="Arial" charset="0"/>
              <a:buChar char="•"/>
            </a:pPr>
            <a:endParaRPr lang="en-US" dirty="0" smtClean="0"/>
          </a:p>
          <a:p>
            <a:pPr marL="285750" indent="-285750">
              <a:buFont typeface="Arial" charset="0"/>
              <a:buChar char="•"/>
            </a:pPr>
            <a:r>
              <a:rPr lang="en-US" dirty="0" smtClean="0"/>
              <a:t>Circumference of </a:t>
            </a:r>
            <a:r>
              <a:rPr lang="en-US" dirty="0" smtClean="0"/>
              <a:t>157m</a:t>
            </a:r>
          </a:p>
          <a:p>
            <a:pPr marL="285750" indent="-285750">
              <a:buFont typeface="Arial" charset="0"/>
              <a:buChar char="•"/>
            </a:pPr>
            <a:endParaRPr lang="en-US" dirty="0" smtClean="0"/>
          </a:p>
          <a:p>
            <a:pPr marL="285750" indent="-285750">
              <a:buFont typeface="Arial" charset="0"/>
              <a:buChar char="•"/>
            </a:pPr>
            <a:r>
              <a:rPr lang="en-US" dirty="0" smtClean="0"/>
              <a:t>Increases proton energy from 50 MeV to 1.4 GeV on a 1.2s cycle</a:t>
            </a:r>
          </a:p>
        </p:txBody>
      </p:sp>
      <p:sp>
        <p:nvSpPr>
          <p:cNvPr id="8" name="TextBox 7"/>
          <p:cNvSpPr txBox="1"/>
          <p:nvPr/>
        </p:nvSpPr>
        <p:spPr>
          <a:xfrm>
            <a:off x="316521" y="3353152"/>
            <a:ext cx="8652497" cy="923330"/>
          </a:xfrm>
          <a:prstGeom prst="rect">
            <a:avLst/>
          </a:prstGeom>
          <a:noFill/>
        </p:spPr>
        <p:txBody>
          <a:bodyPr wrap="square" rtlCol="0">
            <a:spAutoFit/>
          </a:bodyPr>
          <a:lstStyle/>
          <a:p>
            <a:pPr marL="285750" indent="-285750">
              <a:buFont typeface="Arial" charset="0"/>
              <a:buChar char="•"/>
            </a:pPr>
            <a:r>
              <a:rPr lang="en-US" dirty="0" smtClean="0"/>
              <a:t>The LINAC2 pulse is distributed over the four rings, using kicker magnets</a:t>
            </a:r>
          </a:p>
          <a:p>
            <a:pPr marL="285750" indent="-285750">
              <a:buFont typeface="Arial" charset="0"/>
              <a:buChar char="•"/>
            </a:pPr>
            <a:r>
              <a:rPr lang="en-US" dirty="0" smtClean="0"/>
              <a:t>Each ring will inject over multiple turns, accumulating beam in the horizontal phase space</a:t>
            </a:r>
          </a:p>
        </p:txBody>
      </p:sp>
      <p:pic>
        <p:nvPicPr>
          <p:cNvPr id="9" name="Picture 4" descr="benedikt-alvarez_Page_2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195287" y="3993016"/>
            <a:ext cx="1587243" cy="156417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316521" y="4577074"/>
            <a:ext cx="6520377" cy="923330"/>
          </a:xfrm>
          <a:prstGeom prst="rect">
            <a:avLst/>
          </a:prstGeom>
          <a:noFill/>
        </p:spPr>
        <p:txBody>
          <a:bodyPr wrap="square" rtlCol="0">
            <a:spAutoFit/>
          </a:bodyPr>
          <a:lstStyle/>
          <a:p>
            <a:pPr marL="285750" indent="-285750">
              <a:buFont typeface="Arial" charset="0"/>
              <a:buChar char="•"/>
            </a:pPr>
            <a:r>
              <a:rPr lang="en-US" dirty="0" smtClean="0"/>
              <a:t>This means that the beam size (transverse emittance) increases when the intensity increases </a:t>
            </a:r>
            <a:r>
              <a:rPr lang="en-US" dirty="0" smtClean="0">
                <a:sym typeface="Wingdings"/>
              </a:rPr>
              <a:t> ~ constant density</a:t>
            </a:r>
          </a:p>
        </p:txBody>
      </p:sp>
      <p:sp>
        <p:nvSpPr>
          <p:cNvPr id="11" name="TextBox 10"/>
          <p:cNvSpPr txBox="1"/>
          <p:nvPr/>
        </p:nvSpPr>
        <p:spPr>
          <a:xfrm>
            <a:off x="560165" y="5679010"/>
            <a:ext cx="8244565" cy="400110"/>
          </a:xfrm>
          <a:prstGeom prst="rect">
            <a:avLst/>
          </a:prstGeom>
          <a:solidFill>
            <a:srgbClr val="FFFF00"/>
          </a:solidFill>
        </p:spPr>
        <p:txBody>
          <a:bodyPr wrap="none" rtlCol="0">
            <a:spAutoFit/>
          </a:bodyPr>
          <a:lstStyle/>
          <a:p>
            <a:r>
              <a:rPr lang="en-US" sz="2000" dirty="0" smtClean="0">
                <a:solidFill>
                  <a:srgbClr val="FF0000"/>
                </a:solidFill>
              </a:rPr>
              <a:t>The PS Booster determines </a:t>
            </a:r>
            <a:r>
              <a:rPr lang="en-US" sz="2000" smtClean="0">
                <a:solidFill>
                  <a:srgbClr val="FF0000"/>
                </a:solidFill>
              </a:rPr>
              <a:t>the transverse Brightness </a:t>
            </a:r>
            <a:r>
              <a:rPr lang="en-US" sz="2000" dirty="0" smtClean="0">
                <a:solidFill>
                  <a:srgbClr val="FF0000"/>
                </a:solidFill>
              </a:rPr>
              <a:t>of the LHC beam</a:t>
            </a:r>
            <a:endParaRPr lang="en-US" sz="2000" dirty="0">
              <a:solidFill>
                <a:srgbClr val="FF0000"/>
              </a:solidFill>
            </a:endParaRPr>
          </a:p>
        </p:txBody>
      </p:sp>
    </p:spTree>
    <p:extLst>
      <p:ext uri="{BB962C8B-B14F-4D97-AF65-F5344CB8AC3E}">
        <p14:creationId xmlns:p14="http://schemas.microsoft.com/office/powerpoint/2010/main" val="2072912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8</a:t>
            </a:fld>
            <a:endParaRPr lang="en-GB"/>
          </a:p>
        </p:txBody>
      </p:sp>
      <p:pic>
        <p:nvPicPr>
          <p:cNvPr id="6" name="Picture 4" descr="benedikt-alvarez_Page_3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03304" y="236201"/>
            <a:ext cx="3804367" cy="381445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245215" y="1153388"/>
            <a:ext cx="4857720" cy="2862322"/>
          </a:xfrm>
          <a:prstGeom prst="rect">
            <a:avLst/>
          </a:prstGeom>
          <a:noFill/>
        </p:spPr>
        <p:txBody>
          <a:bodyPr wrap="square" rtlCol="0">
            <a:spAutoFit/>
          </a:bodyPr>
          <a:lstStyle/>
          <a:p>
            <a:pPr marL="285750" indent="-285750">
              <a:buFont typeface="Arial" charset="0"/>
              <a:buChar char="•"/>
            </a:pPr>
            <a:r>
              <a:rPr lang="en-US" dirty="0" smtClean="0"/>
              <a:t>The oldest operating synchrotron at CERN</a:t>
            </a:r>
          </a:p>
          <a:p>
            <a:pPr marL="285750" indent="-285750">
              <a:buFont typeface="Arial" charset="0"/>
              <a:buChar char="•"/>
            </a:pPr>
            <a:endParaRPr lang="en-US" dirty="0" smtClean="0"/>
          </a:p>
          <a:p>
            <a:pPr marL="285750" indent="-285750">
              <a:buFont typeface="Arial" charset="0"/>
              <a:buChar char="•"/>
            </a:pPr>
            <a:r>
              <a:rPr lang="en-US" dirty="0" smtClean="0"/>
              <a:t>Circumference </a:t>
            </a:r>
            <a:r>
              <a:rPr lang="en-US" dirty="0" smtClean="0"/>
              <a:t>of 628m</a:t>
            </a:r>
          </a:p>
          <a:p>
            <a:pPr marL="742950" lvl="1" indent="-285750">
              <a:buFont typeface="Arial" charset="0"/>
              <a:buChar char="•"/>
            </a:pPr>
            <a:r>
              <a:rPr lang="en-US" dirty="0" smtClean="0"/>
              <a:t>4 x PSB </a:t>
            </a:r>
            <a:r>
              <a:rPr lang="en-US" dirty="0" smtClean="0"/>
              <a:t>circumference</a:t>
            </a:r>
          </a:p>
          <a:p>
            <a:pPr marL="742950" lvl="1" indent="-285750">
              <a:buFont typeface="Arial" charset="0"/>
              <a:buChar char="•"/>
            </a:pPr>
            <a:endParaRPr lang="en-US" dirty="0" smtClean="0"/>
          </a:p>
          <a:p>
            <a:pPr marL="285750" indent="-285750">
              <a:buFont typeface="Arial" charset="0"/>
              <a:buChar char="•"/>
            </a:pPr>
            <a:r>
              <a:rPr lang="en-US" dirty="0" smtClean="0"/>
              <a:t>Increases proton energy from 1.4 GeV to a range of energies up to 26 </a:t>
            </a:r>
            <a:r>
              <a:rPr lang="en-US" dirty="0" smtClean="0"/>
              <a:t>GeV</a:t>
            </a:r>
          </a:p>
          <a:p>
            <a:pPr marL="285750" indent="-285750">
              <a:buFont typeface="Arial" charset="0"/>
              <a:buChar char="•"/>
            </a:pPr>
            <a:endParaRPr lang="en-US" dirty="0" smtClean="0"/>
          </a:p>
          <a:p>
            <a:pPr marL="285750" indent="-285750">
              <a:buFont typeface="Arial" charset="0"/>
              <a:buChar char="•"/>
            </a:pPr>
            <a:r>
              <a:rPr lang="en-US" dirty="0" smtClean="0"/>
              <a:t>Cycle length varies depending on the final energy, but ranges from 1.2s to 3.6s</a:t>
            </a:r>
            <a:endParaRPr lang="en-US" dirty="0"/>
          </a:p>
        </p:txBody>
      </p:sp>
      <p:sp>
        <p:nvSpPr>
          <p:cNvPr id="8" name="TextBox 7"/>
          <p:cNvSpPr txBox="1"/>
          <p:nvPr/>
        </p:nvSpPr>
        <p:spPr>
          <a:xfrm>
            <a:off x="245215" y="4131257"/>
            <a:ext cx="8567305" cy="2031325"/>
          </a:xfrm>
          <a:prstGeom prst="rect">
            <a:avLst/>
          </a:prstGeom>
          <a:noFill/>
        </p:spPr>
        <p:txBody>
          <a:bodyPr wrap="square" rtlCol="0">
            <a:spAutoFit/>
          </a:bodyPr>
          <a:lstStyle/>
          <a:p>
            <a:pPr marL="285750" indent="-285750">
              <a:buFont typeface="Arial" charset="0"/>
              <a:buChar char="•"/>
            </a:pPr>
            <a:r>
              <a:rPr lang="en-US" dirty="0" smtClean="0"/>
              <a:t>The many different RF systems allow for complex RF gymnastics:</a:t>
            </a:r>
          </a:p>
          <a:p>
            <a:pPr marL="742950" lvl="1" indent="-285750">
              <a:buFont typeface="Arial" charset="0"/>
              <a:buChar char="•"/>
            </a:pPr>
            <a:r>
              <a:rPr lang="en-US" dirty="0" smtClean="0"/>
              <a:t>10 MHz, 13/20 MHz, 40 MHz, 80 MHz, 200 </a:t>
            </a:r>
            <a:r>
              <a:rPr lang="en-US" dirty="0" smtClean="0"/>
              <a:t>MHz</a:t>
            </a:r>
          </a:p>
          <a:p>
            <a:pPr marL="742950" lvl="1" indent="-285750">
              <a:buFont typeface="Arial" charset="0"/>
              <a:buChar char="•"/>
            </a:pPr>
            <a:endParaRPr lang="en-US" dirty="0" smtClean="0"/>
          </a:p>
          <a:p>
            <a:pPr marL="285750" indent="-285750">
              <a:buFont typeface="Arial" charset="0"/>
              <a:buChar char="•"/>
            </a:pPr>
            <a:r>
              <a:rPr lang="en-US" dirty="0" smtClean="0"/>
              <a:t>Various types of extractions:</a:t>
            </a:r>
          </a:p>
          <a:p>
            <a:pPr marL="742950" lvl="1" indent="-285750">
              <a:buFont typeface="Arial" charset="0"/>
              <a:buChar char="•"/>
            </a:pPr>
            <a:r>
              <a:rPr lang="en-US" dirty="0" smtClean="0"/>
              <a:t>Fast extraction</a:t>
            </a:r>
          </a:p>
          <a:p>
            <a:pPr marL="742950" lvl="1" indent="-285750">
              <a:buFont typeface="Arial" charset="0"/>
              <a:buChar char="•"/>
            </a:pPr>
            <a:r>
              <a:rPr lang="en-US" dirty="0" smtClean="0"/>
              <a:t>Multi-turn extraction (MTE)</a:t>
            </a:r>
          </a:p>
          <a:p>
            <a:pPr marL="742950" lvl="1" indent="-285750">
              <a:buFont typeface="Arial" charset="0"/>
              <a:buChar char="•"/>
            </a:pPr>
            <a:r>
              <a:rPr lang="en-US" dirty="0" smtClean="0"/>
              <a:t>Slow extraction </a:t>
            </a:r>
            <a:endParaRPr lang="en-US" dirty="0"/>
          </a:p>
        </p:txBody>
      </p:sp>
      <p:sp>
        <p:nvSpPr>
          <p:cNvPr id="9" name="TextBox 8"/>
          <p:cNvSpPr txBox="1"/>
          <p:nvPr/>
        </p:nvSpPr>
        <p:spPr>
          <a:xfrm>
            <a:off x="4979963" y="5141849"/>
            <a:ext cx="3601479" cy="707886"/>
          </a:xfrm>
          <a:prstGeom prst="rect">
            <a:avLst/>
          </a:prstGeom>
          <a:solidFill>
            <a:srgbClr val="FFFF00"/>
          </a:solidFill>
        </p:spPr>
        <p:txBody>
          <a:bodyPr wrap="square" rtlCol="0">
            <a:spAutoFit/>
          </a:bodyPr>
          <a:lstStyle/>
          <a:p>
            <a:pPr algn="ctr"/>
            <a:r>
              <a:rPr lang="en-US" sz="2000" dirty="0" smtClean="0">
                <a:solidFill>
                  <a:srgbClr val="FF0000"/>
                </a:solidFill>
              </a:rPr>
              <a:t>The PS determines the </a:t>
            </a:r>
            <a:r>
              <a:rPr lang="en-US" sz="2000" smtClean="0">
                <a:solidFill>
                  <a:srgbClr val="FF0000"/>
                </a:solidFill>
              </a:rPr>
              <a:t>time structure </a:t>
            </a:r>
            <a:r>
              <a:rPr lang="en-US" sz="2000" dirty="0" smtClean="0">
                <a:solidFill>
                  <a:srgbClr val="FF0000"/>
                </a:solidFill>
              </a:rPr>
              <a:t>of the LHC beam</a:t>
            </a:r>
            <a:endParaRPr lang="en-US" sz="2000" dirty="0">
              <a:solidFill>
                <a:srgbClr val="FF0000"/>
              </a:solidFill>
            </a:endParaRPr>
          </a:p>
        </p:txBody>
      </p:sp>
    </p:spTree>
    <p:extLst>
      <p:ext uri="{BB962C8B-B14F-4D97-AF65-F5344CB8AC3E}">
        <p14:creationId xmlns:p14="http://schemas.microsoft.com/office/powerpoint/2010/main" val="35175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SPS</a:t>
            </a:r>
            <a:endParaRPr lang="en-US" dirty="0"/>
          </a:p>
        </p:txBody>
      </p:sp>
      <p:sp>
        <p:nvSpPr>
          <p:cNvPr id="3" name="Date Placeholder 2"/>
          <p:cNvSpPr>
            <a:spLocks noGrp="1"/>
          </p:cNvSpPr>
          <p:nvPr>
            <p:ph type="dt" sz="half" idx="10"/>
          </p:nvPr>
        </p:nvSpPr>
        <p:spPr/>
        <p:txBody>
          <a:bodyPr/>
          <a:lstStyle/>
          <a:p>
            <a:r>
              <a:rPr lang="en-US" smtClean="0"/>
              <a:t>Rende Steerenberg - CERN</a:t>
            </a:r>
            <a:endParaRPr lang="en-GB"/>
          </a:p>
        </p:txBody>
      </p:sp>
      <p:sp>
        <p:nvSpPr>
          <p:cNvPr id="4" name="Footer Placeholder 3"/>
          <p:cNvSpPr>
            <a:spLocks noGrp="1"/>
          </p:cNvSpPr>
          <p:nvPr>
            <p:ph type="ftr" sz="quarter" idx="11"/>
          </p:nvPr>
        </p:nvSpPr>
        <p:spPr/>
        <p:txBody>
          <a:bodyPr/>
          <a:lstStyle/>
          <a:p>
            <a:r>
              <a:rPr lang="en-US" smtClean="0"/>
              <a:t>FNAL Seminar  9 January 2018  Fermilab - USA</a:t>
            </a:r>
            <a:endParaRPr lang="en-GB"/>
          </a:p>
        </p:txBody>
      </p:sp>
      <p:sp>
        <p:nvSpPr>
          <p:cNvPr id="5" name="Slide Number Placeholder 4"/>
          <p:cNvSpPr>
            <a:spLocks noGrp="1"/>
          </p:cNvSpPr>
          <p:nvPr>
            <p:ph type="sldNum" sz="quarter" idx="12"/>
          </p:nvPr>
        </p:nvSpPr>
        <p:spPr/>
        <p:txBody>
          <a:bodyPr/>
          <a:lstStyle/>
          <a:p>
            <a:fld id="{D86EDE86-EC12-9345-82F6-36BD1B27AF79}" type="slidenum">
              <a:rPr lang="en-GB" smtClean="0"/>
              <a:t>9</a:t>
            </a:fld>
            <a:endParaRPr lang="en-GB"/>
          </a:p>
        </p:txBody>
      </p:sp>
      <p:sp>
        <p:nvSpPr>
          <p:cNvPr id="7" name="TextBox 6"/>
          <p:cNvSpPr txBox="1"/>
          <p:nvPr/>
        </p:nvSpPr>
        <p:spPr>
          <a:xfrm>
            <a:off x="225082" y="1163002"/>
            <a:ext cx="4093700" cy="2585323"/>
          </a:xfrm>
          <a:prstGeom prst="rect">
            <a:avLst/>
          </a:prstGeom>
          <a:noFill/>
        </p:spPr>
        <p:txBody>
          <a:bodyPr wrap="square" rtlCol="0">
            <a:spAutoFit/>
          </a:bodyPr>
          <a:lstStyle/>
          <a:p>
            <a:pPr marL="285750" indent="-285750">
              <a:buFont typeface="Arial" charset="0"/>
              <a:buChar char="•"/>
            </a:pPr>
            <a:r>
              <a:rPr lang="en-US" dirty="0" smtClean="0"/>
              <a:t>The first synchrotron in the chain at about 30m under </a:t>
            </a:r>
            <a:r>
              <a:rPr lang="en-US" dirty="0" smtClean="0"/>
              <a:t>ground</a:t>
            </a:r>
          </a:p>
          <a:p>
            <a:pPr marL="285750" indent="-285750">
              <a:buFont typeface="Arial" charset="0"/>
              <a:buChar char="•"/>
            </a:pPr>
            <a:endParaRPr lang="en-US" dirty="0" smtClean="0"/>
          </a:p>
          <a:p>
            <a:pPr marL="285750" indent="-285750">
              <a:buFont typeface="Arial" charset="0"/>
              <a:buChar char="•"/>
            </a:pPr>
            <a:r>
              <a:rPr lang="en-US" dirty="0" smtClean="0"/>
              <a:t>Circumference of 6.9 km</a:t>
            </a:r>
          </a:p>
          <a:p>
            <a:pPr marL="742950" lvl="1" indent="-285750">
              <a:buFont typeface="Arial" charset="0"/>
              <a:buChar char="•"/>
            </a:pPr>
            <a:r>
              <a:rPr lang="en-US" dirty="0" smtClean="0"/>
              <a:t>11 x PS </a:t>
            </a:r>
            <a:r>
              <a:rPr lang="en-US" dirty="0" smtClean="0"/>
              <a:t>circumference</a:t>
            </a:r>
          </a:p>
          <a:p>
            <a:pPr marL="742950" lvl="1" indent="-285750">
              <a:buFont typeface="Arial" charset="0"/>
              <a:buChar char="•"/>
            </a:pPr>
            <a:endParaRPr lang="en-US" dirty="0" smtClean="0"/>
          </a:p>
          <a:p>
            <a:pPr marL="285750" indent="-285750">
              <a:buFont typeface="Arial" charset="0"/>
              <a:buChar char="•"/>
            </a:pPr>
            <a:r>
              <a:rPr lang="en-US" dirty="0" smtClean="0"/>
              <a:t>Increases proton beam energy up to 450 GeV with up to ~5x10</a:t>
            </a:r>
            <a:r>
              <a:rPr lang="en-US" baseline="30000" dirty="0" smtClean="0"/>
              <a:t>13</a:t>
            </a:r>
            <a:r>
              <a:rPr lang="en-US" dirty="0" smtClean="0"/>
              <a:t> protons per cycle</a:t>
            </a:r>
            <a:endParaRPr lang="en-US" dirty="0"/>
          </a:p>
        </p:txBody>
      </p:sp>
      <p:pic>
        <p:nvPicPr>
          <p:cNvPr id="8" name="Picture 7" descr="sp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6831" y="233491"/>
            <a:ext cx="4748086" cy="325760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225082" y="3985337"/>
            <a:ext cx="4754881" cy="1200329"/>
          </a:xfrm>
          <a:prstGeom prst="rect">
            <a:avLst/>
          </a:prstGeom>
          <a:noFill/>
        </p:spPr>
        <p:txBody>
          <a:bodyPr wrap="square" rtlCol="0">
            <a:spAutoFit/>
          </a:bodyPr>
          <a:lstStyle/>
          <a:p>
            <a:pPr marL="285750" indent="-285750">
              <a:buFont typeface="Arial" charset="0"/>
              <a:buChar char="•"/>
            </a:pPr>
            <a:r>
              <a:rPr lang="en-US" dirty="0" smtClean="0"/>
              <a:t>Provides slow extracted beam to the North Area fixed </a:t>
            </a:r>
            <a:r>
              <a:rPr lang="en-US" dirty="0"/>
              <a:t>t</a:t>
            </a:r>
            <a:r>
              <a:rPr lang="en-US" dirty="0" smtClean="0"/>
              <a:t>arget experiments</a:t>
            </a:r>
          </a:p>
          <a:p>
            <a:pPr marL="285750" indent="-285750">
              <a:buFont typeface="Arial" charset="0"/>
              <a:buChar char="•"/>
            </a:pPr>
            <a:r>
              <a:rPr lang="en-US" dirty="0" smtClean="0"/>
              <a:t>Provides fast extracted beam to LHC, AWAKE and </a:t>
            </a:r>
            <a:r>
              <a:rPr lang="en-US" dirty="0" err="1" smtClean="0"/>
              <a:t>HiRadMat</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1029" y="3574940"/>
            <a:ext cx="3563888" cy="2375925"/>
          </a:xfrm>
          <a:prstGeom prst="rect">
            <a:avLst/>
          </a:prstGeom>
        </p:spPr>
      </p:pic>
      <p:sp>
        <p:nvSpPr>
          <p:cNvPr id="6" name="TextBox 5"/>
          <p:cNvSpPr txBox="1"/>
          <p:nvPr/>
        </p:nvSpPr>
        <p:spPr>
          <a:xfrm>
            <a:off x="598035" y="5393932"/>
            <a:ext cx="4381928" cy="646331"/>
          </a:xfrm>
          <a:prstGeom prst="rect">
            <a:avLst/>
          </a:prstGeom>
          <a:solidFill>
            <a:srgbClr val="FFFF00"/>
          </a:solidFill>
        </p:spPr>
        <p:txBody>
          <a:bodyPr wrap="square" rtlCol="0">
            <a:spAutoFit/>
          </a:bodyPr>
          <a:lstStyle/>
          <a:p>
            <a:pPr algn="ctr"/>
            <a:r>
              <a:rPr lang="en-US" dirty="0" smtClean="0">
                <a:solidFill>
                  <a:srgbClr val="FF0000"/>
                </a:solidFill>
              </a:rPr>
              <a:t>The SPS </a:t>
            </a:r>
            <a:r>
              <a:rPr lang="en-US" smtClean="0">
                <a:solidFill>
                  <a:srgbClr val="FF0000"/>
                </a:solidFill>
              </a:rPr>
              <a:t>accumulates up to 4 batches and being them up to 450 GeV</a:t>
            </a:r>
            <a:endParaRPr lang="en-US">
              <a:solidFill>
                <a:srgbClr val="FF0000"/>
              </a:solidFill>
            </a:endParaRPr>
          </a:p>
        </p:txBody>
      </p:sp>
    </p:spTree>
    <p:extLst>
      <p:ext uri="{BB962C8B-B14F-4D97-AF65-F5344CB8AC3E}">
        <p14:creationId xmlns:p14="http://schemas.microsoft.com/office/powerpoint/2010/main" val="638709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CERNCorporate4-3.potx</Template>
  <TotalTime>24723</TotalTime>
  <Words>3257</Words>
  <Application>Microsoft Macintosh PowerPoint</Application>
  <PresentationFormat>On-screen Show (4:3)</PresentationFormat>
  <Paragraphs>690</Paragraphs>
  <Slides>52</Slides>
  <Notes>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6" baseType="lpstr">
      <vt:lpstr>Calibri</vt:lpstr>
      <vt:lpstr>Chalkboard</vt:lpstr>
      <vt:lpstr>Chalkduster</vt:lpstr>
      <vt:lpstr>Comic Sans MS</vt:lpstr>
      <vt:lpstr>Constantia</vt:lpstr>
      <vt:lpstr>Mangal</vt:lpstr>
      <vt:lpstr>ＭＳ Ｐゴシック</vt:lpstr>
      <vt:lpstr>Palatino</vt:lpstr>
      <vt:lpstr>Symbol</vt:lpstr>
      <vt:lpstr>Times New Roman</vt:lpstr>
      <vt:lpstr>Wingdings</vt:lpstr>
      <vt:lpstr>Arial</vt:lpstr>
      <vt:lpstr>CERNCorporate4-3</vt:lpstr>
      <vt:lpstr>Equation</vt:lpstr>
      <vt:lpstr>PowerPoint Presentation</vt:lpstr>
      <vt:lpstr>LHC Operation &amp; Status</vt:lpstr>
      <vt:lpstr>Topics</vt:lpstr>
      <vt:lpstr>The CERN Accelerator Complex</vt:lpstr>
      <vt:lpstr>The CERN Accelerator Complex</vt:lpstr>
      <vt:lpstr>LINAC 2</vt:lpstr>
      <vt:lpstr>PS Booster</vt:lpstr>
      <vt:lpstr>PS</vt:lpstr>
      <vt:lpstr>SPS</vt:lpstr>
      <vt:lpstr>LHC</vt:lpstr>
      <vt:lpstr>LHC</vt:lpstr>
      <vt:lpstr>Looking Back at the 2017 LHC Run</vt:lpstr>
      <vt:lpstr>2017,…another eventful year</vt:lpstr>
      <vt:lpstr>2017 Availability &amp; Stable Beam Time</vt:lpstr>
      <vt:lpstr>Integrated Performance</vt:lpstr>
      <vt:lpstr>LHC Peak Luminosity</vt:lpstr>
      <vt:lpstr>LHC Luminosity 2017</vt:lpstr>
      <vt:lpstr>Another strange phenomenon in the LHC </vt:lpstr>
      <vt:lpstr>Another strange phenomenon in the LHC </vt:lpstr>
      <vt:lpstr>Another strange phenomenon in the LHC </vt:lpstr>
      <vt:lpstr>Another strange phenomenon in the LHC </vt:lpstr>
      <vt:lpstr>2017 Intensity ramp up (BCMS Beam)</vt:lpstr>
      <vt:lpstr>Beam Screen Flushing, August 10th</vt:lpstr>
      <vt:lpstr>Losing and Reconditioning</vt:lpstr>
      <vt:lpstr>16L2, at some point we were puzzled…</vt:lpstr>
      <vt:lpstr>Attempts to Defeat the Gruffalo</vt:lpstr>
      <vt:lpstr>Cryo Heat Load: BCMS vs 8b4E</vt:lpstr>
      <vt:lpstr>The Origin of the Gruffalo </vt:lpstr>
      <vt:lpstr>The 16L2 Layout </vt:lpstr>
      <vt:lpstr>Optimisations - Increasing Luminosity</vt:lpstr>
      <vt:lpstr>Beam Variants From Injectors</vt:lpstr>
      <vt:lpstr>Standard 25 ns Beam</vt:lpstr>
      <vt:lpstr>PS Booster Multi-turn Injection</vt:lpstr>
      <vt:lpstr>BCMS 25 ns Beam</vt:lpstr>
      <vt:lpstr>Standard 25 ns 8b4e Beam</vt:lpstr>
      <vt:lpstr>8b4e BCS Beam</vt:lpstr>
      <vt:lpstr>2018 LHC Schedule</vt:lpstr>
      <vt:lpstr>Draft 2018 LHC schedule - Q1 &amp; Q2</vt:lpstr>
      <vt:lpstr>Draft 2018 LHC schedule – Q3</vt:lpstr>
      <vt:lpstr>Summary Table 2018 - 2017 - 2016</vt:lpstr>
      <vt:lpstr>CERN Upgrade Projects  (LIU &amp; HL-LHC) </vt:lpstr>
      <vt:lpstr>Luminosity, the Figure of Merit</vt:lpstr>
      <vt:lpstr>LIU: What will be changed ?</vt:lpstr>
      <vt:lpstr>HL-LHC: What will be changed ?</vt:lpstr>
      <vt:lpstr>Some HL-LHC Parameters</vt:lpstr>
      <vt:lpstr>Crab Cavities</vt:lpstr>
      <vt:lpstr>Luminosity Levelling</vt:lpstr>
      <vt:lpstr>Luminosity Levelling &amp; Anti-Levelling</vt:lpstr>
      <vt:lpstr>The Long Term Schedule</vt:lpstr>
      <vt:lpstr>PowerPoint Presentation</vt:lpstr>
      <vt:lpstr>PowerPoint Presentation</vt:lpstr>
      <vt:lpstr>Abstract</vt:lpstr>
    </vt:vector>
  </TitlesOfParts>
  <Company>cern</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Rende Steerenberg</cp:lastModifiedBy>
  <cp:revision>501</cp:revision>
  <cp:lastPrinted>2017-09-22T13:03:43Z</cp:lastPrinted>
  <dcterms:created xsi:type="dcterms:W3CDTF">2012-11-30T11:04:26Z</dcterms:created>
  <dcterms:modified xsi:type="dcterms:W3CDTF">2018-01-10T13:32:02Z</dcterms:modified>
</cp:coreProperties>
</file>