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8" r:id="rId2"/>
    <p:sldId id="423" r:id="rId3"/>
    <p:sldId id="404" r:id="rId4"/>
    <p:sldId id="358" r:id="rId5"/>
    <p:sldId id="388" r:id="rId6"/>
    <p:sldId id="392" r:id="rId7"/>
    <p:sldId id="402" r:id="rId8"/>
    <p:sldId id="421" r:id="rId9"/>
    <p:sldId id="393" r:id="rId10"/>
    <p:sldId id="422" r:id="rId11"/>
    <p:sldId id="381" r:id="rId12"/>
    <p:sldId id="382" r:id="rId13"/>
    <p:sldId id="396" r:id="rId14"/>
    <p:sldId id="397" r:id="rId15"/>
    <p:sldId id="413" r:id="rId16"/>
    <p:sldId id="419" r:id="rId17"/>
    <p:sldId id="407" r:id="rId18"/>
    <p:sldId id="409" r:id="rId19"/>
    <p:sldId id="371" r:id="rId20"/>
    <p:sldId id="399" r:id="rId21"/>
    <p:sldId id="412" r:id="rId22"/>
    <p:sldId id="414" r:id="rId23"/>
    <p:sldId id="415" r:id="rId24"/>
    <p:sldId id="424" r:id="rId2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CC66FF"/>
    <a:srgbClr val="339966"/>
    <a:srgbClr val="009900"/>
    <a:srgbClr val="FFFF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1" autoAdjust="0"/>
    <p:restoredTop sz="86431" autoAdjust="0"/>
  </p:normalViewPr>
  <p:slideViewPr>
    <p:cSldViewPr snapToGrid="0" snapToObjects="1">
      <p:cViewPr varScale="1">
        <p:scale>
          <a:sx n="64" d="100"/>
          <a:sy n="64" d="100"/>
        </p:scale>
        <p:origin x="96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8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83172-4ABB-4BAC-9C8B-E54488501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01052-8BBD-4402-91DF-8D8197840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4B1BC-CC8E-42AF-99DA-E5626E42DC3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9E776-9EF1-4119-A6CC-939786476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498E8-2B34-4CC5-9988-690202E42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229FC-1A8F-4813-81A8-58E8DF24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8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72FFC102-56DA-479F-949F-02B1E083021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0" tIns="46480" rIns="92960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60" tIns="46480" rIns="92960" bIns="464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B292D989-D5FA-4A48-BD8E-FB981ABD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D989-D5FA-4A48-BD8E-FB981ABD3D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d.fnal.gov/proton/PIP/PIP_index.html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oton Improvement Plan - PI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5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8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05/07/2018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AC0C7B8-8586-48BE-8736-928C40EEE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28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0" y="801578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819A-F3B2-4398-9307-A919B6E3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C26E6-F910-4442-925D-F2079F71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D1419-06B8-4150-A0A7-03A1C34F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6E9BD-E657-4370-8E9F-D79D60B6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70000"/>
              <a:buFont typeface="Wingdings" panose="05000000000000000000" pitchFamily="2" charset="2"/>
              <a:buChar char="q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05/07/2018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827314" cy="288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4513" y="6492875"/>
            <a:ext cx="5052183" cy="288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48A3B0-D486-44AC-A6C2-937ECEEEB1AA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F36D2-A454-4558-A22C-63226CFFCE8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22811" y="6229126"/>
            <a:ext cx="1222248" cy="301752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E72763-AED5-4923-B9D8-F813AF74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22446" y="6488236"/>
            <a:ext cx="111251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05/07/2018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F72163-7A81-4361-9142-B039E61FD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993" y="6492875"/>
            <a:ext cx="5052183" cy="28892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Cbhat | Beam Injection and Capture in the Fermilab Booster for PIP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D719C5-F609-4FA9-AD9B-4A350E0E8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209" y="6530878"/>
            <a:ext cx="1238514" cy="25092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806450" indent="-3492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rgbClr val="FF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rgbClr val="FF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DAEFB4-9625-4F0E-8D48-B5CE77F63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311" y="4963772"/>
            <a:ext cx="8685845" cy="15292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Chandra Bhat</a:t>
            </a:r>
          </a:p>
          <a:p>
            <a:r>
              <a:rPr lang="en-US" dirty="0" err="1"/>
              <a:t>Fermilab</a:t>
            </a:r>
            <a:r>
              <a:rPr lang="en-US" dirty="0"/>
              <a:t> Workshop on Megawatt Rings &amp; IOTA/FAST Collaboration Meeting</a:t>
            </a:r>
          </a:p>
          <a:p>
            <a:r>
              <a:rPr lang="en-US" dirty="0"/>
              <a:t>7 May 2018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00F9B-A1A8-4D46-9488-7481A7338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Beam Injection and Capture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</p:spTree>
    <p:extLst>
      <p:ext uri="{BB962C8B-B14F-4D97-AF65-F5344CB8AC3E}">
        <p14:creationId xmlns:p14="http://schemas.microsoft.com/office/powerpoint/2010/main" val="326289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79507-B3BE-4E37-BD2D-283A8428A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" t="12915" r="5971" b="3654"/>
          <a:stretch/>
        </p:blipFill>
        <p:spPr>
          <a:xfrm>
            <a:off x="5521523" y="926208"/>
            <a:ext cx="3480699" cy="2303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43AB8-B480-414C-8FB0-7AC0EF5D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1108"/>
            <a:ext cx="8229600" cy="639417"/>
          </a:xfrm>
        </p:spPr>
        <p:txBody>
          <a:bodyPr/>
          <a:lstStyle/>
          <a:p>
            <a:r>
              <a:rPr lang="en-US" sz="2800" dirty="0"/>
              <a:t>Early Capture with LASER </a:t>
            </a:r>
            <a:r>
              <a:rPr lang="en-US" sz="2800" dirty="0" err="1"/>
              <a:t>Notcher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7B70BB-865A-4123-9A6F-EB7F9D87EEE7}"/>
              </a:ext>
            </a:extLst>
          </p:cNvPr>
          <p:cNvSpPr txBox="1"/>
          <p:nvPr/>
        </p:nvSpPr>
        <p:spPr>
          <a:xfrm>
            <a:off x="3435249" y="614880"/>
            <a:ext cx="14863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Simulations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F1842F3-5413-4B69-9FEA-1C5B8A1F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5" y="1991196"/>
            <a:ext cx="2158406" cy="13478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03446B-9428-41AF-A88E-A1693566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2" y="847069"/>
            <a:ext cx="2098805" cy="114412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C064018-AE1A-4B46-9F28-8C4324EA4B00}"/>
              </a:ext>
            </a:extLst>
          </p:cNvPr>
          <p:cNvSpPr txBox="1"/>
          <p:nvPr/>
        </p:nvSpPr>
        <p:spPr>
          <a:xfrm>
            <a:off x="814472" y="844299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ighlight>
                  <a:srgbClr val="FFFF99"/>
                </a:highlight>
              </a:rPr>
              <a:t>dE</a:t>
            </a:r>
            <a:r>
              <a:rPr lang="en-US" sz="1400" dirty="0">
                <a:highlight>
                  <a:srgbClr val="FFFF99"/>
                </a:highlight>
              </a:rPr>
              <a:t>(95%)=1.56 MeV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88EFEC-A2EB-4327-B533-3F61240782DF}"/>
              </a:ext>
            </a:extLst>
          </p:cNvPr>
          <p:cNvSpPr txBox="1"/>
          <p:nvPr/>
        </p:nvSpPr>
        <p:spPr>
          <a:xfrm>
            <a:off x="532495" y="2727559"/>
            <a:ext cx="149419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20</a:t>
            </a:r>
            <a:r>
              <a:rPr lang="en-US" sz="1400" baseline="30000" dirty="0"/>
              <a:t>th</a:t>
            </a:r>
            <a:r>
              <a:rPr lang="en-US" sz="1400" dirty="0"/>
              <a:t> turn, 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end of  capture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506CC8-72A6-4851-B14D-38773E2A52C3}"/>
              </a:ext>
            </a:extLst>
          </p:cNvPr>
          <p:cNvSpPr txBox="1"/>
          <p:nvPr/>
        </p:nvSpPr>
        <p:spPr>
          <a:xfrm>
            <a:off x="564314" y="1541661"/>
            <a:ext cx="142302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14</a:t>
            </a:r>
            <a:r>
              <a:rPr lang="en-US" sz="1400" baseline="30000" dirty="0"/>
              <a:t>th</a:t>
            </a:r>
            <a:r>
              <a:rPr lang="en-US" sz="1400" dirty="0"/>
              <a:t> turn, 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start of  capture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A1933D-19A2-4C9C-9C8F-AF21A9065BE7}"/>
              </a:ext>
            </a:extLst>
          </p:cNvPr>
          <p:cNvSpPr txBox="1"/>
          <p:nvPr/>
        </p:nvSpPr>
        <p:spPr>
          <a:xfrm>
            <a:off x="-39928" y="2033628"/>
            <a:ext cx="1423029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Leaked particles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E3FC154-929A-46FA-BCC6-2199CA554490}"/>
              </a:ext>
            </a:extLst>
          </p:cNvPr>
          <p:cNvSpPr/>
          <p:nvPr/>
        </p:nvSpPr>
        <p:spPr>
          <a:xfrm>
            <a:off x="1322309" y="2175704"/>
            <a:ext cx="228588" cy="172279"/>
          </a:xfrm>
          <a:custGeom>
            <a:avLst/>
            <a:gdLst>
              <a:gd name="connsiteX0" fmla="*/ 0 w 450574"/>
              <a:gd name="connsiteY0" fmla="*/ 0 h 172279"/>
              <a:gd name="connsiteX1" fmla="*/ 357808 w 450574"/>
              <a:gd name="connsiteY1" fmla="*/ 0 h 172279"/>
              <a:gd name="connsiteX2" fmla="*/ 450574 w 450574"/>
              <a:gd name="connsiteY2" fmla="*/ 172279 h 17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574" h="172279">
                <a:moveTo>
                  <a:pt x="0" y="0"/>
                </a:moveTo>
                <a:lnTo>
                  <a:pt x="357808" y="0"/>
                </a:lnTo>
                <a:lnTo>
                  <a:pt x="450574" y="172279"/>
                </a:lnTo>
              </a:path>
            </a:pathLst>
          </a:custGeom>
          <a:noFill/>
          <a:ln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238A2C-16BE-485E-84E0-C22D8ED508B2}"/>
              </a:ext>
            </a:extLst>
          </p:cNvPr>
          <p:cNvSpPr txBox="1"/>
          <p:nvPr/>
        </p:nvSpPr>
        <p:spPr>
          <a:xfrm>
            <a:off x="2533207" y="1182384"/>
            <a:ext cx="2965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 Leakage is expected to be &lt;0.7% in the notch created by LASER for </a:t>
            </a:r>
            <a:r>
              <a:rPr lang="en-US" dirty="0" err="1"/>
              <a:t>dE</a:t>
            </a:r>
            <a:r>
              <a:rPr lang="en-US" dirty="0"/>
              <a:t>(95%)=1.56 MeV before the end of the beam capture.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A818AA-8FF6-44C7-BB5D-C2934038F758}"/>
              </a:ext>
            </a:extLst>
          </p:cNvPr>
          <p:cNvSpPr/>
          <p:nvPr/>
        </p:nvSpPr>
        <p:spPr>
          <a:xfrm>
            <a:off x="7613682" y="1810079"/>
            <a:ext cx="218352" cy="32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25F8B2-CE0D-4DC8-8EFD-F116A9EC23E5}"/>
              </a:ext>
            </a:extLst>
          </p:cNvPr>
          <p:cNvSpPr txBox="1"/>
          <p:nvPr/>
        </p:nvSpPr>
        <p:spPr>
          <a:xfrm>
            <a:off x="6443361" y="1301264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ighlight>
                  <a:srgbClr val="FFFF99"/>
                </a:highlight>
              </a:rPr>
              <a:t>dE</a:t>
            </a:r>
            <a:r>
              <a:rPr lang="en-US" sz="1400" dirty="0">
                <a:highlight>
                  <a:srgbClr val="FFFF99"/>
                </a:highlight>
              </a:rPr>
              <a:t>(95%)=1.56 MeV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6F61D7E-43A8-45A3-AEA0-6A009A30C1C9}"/>
              </a:ext>
            </a:extLst>
          </p:cNvPr>
          <p:cNvSpPr/>
          <p:nvPr/>
        </p:nvSpPr>
        <p:spPr>
          <a:xfrm>
            <a:off x="7304220" y="1589513"/>
            <a:ext cx="353895" cy="233627"/>
          </a:xfrm>
          <a:custGeom>
            <a:avLst/>
            <a:gdLst>
              <a:gd name="connsiteX0" fmla="*/ 0 w 450574"/>
              <a:gd name="connsiteY0" fmla="*/ 0 h 172279"/>
              <a:gd name="connsiteX1" fmla="*/ 357808 w 450574"/>
              <a:gd name="connsiteY1" fmla="*/ 0 h 172279"/>
              <a:gd name="connsiteX2" fmla="*/ 450574 w 450574"/>
              <a:gd name="connsiteY2" fmla="*/ 172279 h 172279"/>
              <a:gd name="connsiteX0" fmla="*/ 0 w 450574"/>
              <a:gd name="connsiteY0" fmla="*/ 0 h 172279"/>
              <a:gd name="connsiteX1" fmla="*/ 450574 w 450574"/>
              <a:gd name="connsiteY1" fmla="*/ 172279 h 17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574" h="172279">
                <a:moveTo>
                  <a:pt x="0" y="0"/>
                </a:moveTo>
                <a:lnTo>
                  <a:pt x="450574" y="172279"/>
                </a:lnTo>
              </a:path>
            </a:pathLst>
          </a:custGeom>
          <a:noFill/>
          <a:ln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FE2463-2791-489A-8097-C509C205E9C5}"/>
              </a:ext>
            </a:extLst>
          </p:cNvPr>
          <p:cNvSpPr txBox="1"/>
          <p:nvPr/>
        </p:nvSpPr>
        <p:spPr>
          <a:xfrm>
            <a:off x="466060" y="5912481"/>
            <a:ext cx="836428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here is some unknown source of emittance growth before the end of capture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745EB2-E54E-4A95-91B4-D3CDB910D4EE}"/>
              </a:ext>
            </a:extLst>
          </p:cNvPr>
          <p:cNvGrpSpPr/>
          <p:nvPr/>
        </p:nvGrpSpPr>
        <p:grpSpPr>
          <a:xfrm>
            <a:off x="230678" y="3322568"/>
            <a:ext cx="8913322" cy="2525036"/>
            <a:chOff x="230678" y="3322568"/>
            <a:chExt cx="8913322" cy="25250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BCB0D5F-5A23-4886-8F70-722BF55D4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291" y="3347201"/>
              <a:ext cx="4077267" cy="250040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531D3-548F-450B-B883-BF8BF86B579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40968" y="3322568"/>
              <a:ext cx="2435514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Early Capture (adiabatic)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with LASER </a:t>
              </a:r>
              <a:r>
                <a:rPr lang="en-US" sz="1600" dirty="0" err="1">
                  <a:solidFill>
                    <a:schemeClr val="bg1"/>
                  </a:solidFill>
                </a:rPr>
                <a:t>Notcher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704464-5587-4D0F-8A20-A2FA61248D9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0678" y="4354119"/>
              <a:ext cx="1743357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Measurement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61CCDF-017A-4419-84A8-66647DA76D5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00005" y="3800588"/>
              <a:ext cx="1204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WCM data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E6879D-005F-4372-9D53-80105F61373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999134" y="4957734"/>
              <a:ext cx="2227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RF Gap monitor sig.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53A75-5380-432E-B149-3FB999A789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14956" y="4324789"/>
              <a:ext cx="2147718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600" dirty="0" err="1">
                  <a:solidFill>
                    <a:srgbClr val="92D050"/>
                  </a:solidFill>
                </a:rPr>
                <a:t>Vrf</a:t>
              </a:r>
              <a:r>
                <a:rPr lang="en-US" sz="1600" dirty="0">
                  <a:solidFill>
                    <a:srgbClr val="92D050"/>
                  </a:solidFill>
                </a:rPr>
                <a:t>  for adiabatic capture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91DCAD-9817-47D2-BB96-AF7C157B4E2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4910" y="4555047"/>
              <a:ext cx="637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CC66FF"/>
                  </a:solidFill>
                </a:rPr>
                <a:t>Bdot</a:t>
              </a:r>
              <a:endParaRPr lang="en-US" sz="1600" dirty="0">
                <a:solidFill>
                  <a:srgbClr val="CC66FF"/>
                </a:solidFill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953BC90-57B6-4375-861B-121FF1CB4C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8247" y="4750498"/>
              <a:ext cx="236833" cy="166991"/>
            </a:xfrm>
            <a:prstGeom prst="straightConnector1">
              <a:avLst/>
            </a:prstGeom>
            <a:ln w="31750">
              <a:solidFill>
                <a:srgbClr val="CC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AF05A8E-2357-4600-8AFD-F75D2184F33C}"/>
                </a:ext>
              </a:extLst>
            </p:cNvPr>
            <p:cNvSpPr/>
            <p:nvPr/>
          </p:nvSpPr>
          <p:spPr>
            <a:xfrm>
              <a:off x="3360306" y="4614207"/>
              <a:ext cx="391099" cy="141954"/>
            </a:xfrm>
            <a:custGeom>
              <a:avLst/>
              <a:gdLst>
                <a:gd name="connsiteX0" fmla="*/ 0 w 450574"/>
                <a:gd name="connsiteY0" fmla="*/ 0 h 172279"/>
                <a:gd name="connsiteX1" fmla="*/ 357808 w 450574"/>
                <a:gd name="connsiteY1" fmla="*/ 0 h 172279"/>
                <a:gd name="connsiteX2" fmla="*/ 450574 w 450574"/>
                <a:gd name="connsiteY2" fmla="*/ 172279 h 172279"/>
                <a:gd name="connsiteX0" fmla="*/ 0 w 555457"/>
                <a:gd name="connsiteY0" fmla="*/ 0 h 65408"/>
                <a:gd name="connsiteX1" fmla="*/ 357808 w 555457"/>
                <a:gd name="connsiteY1" fmla="*/ 0 h 65408"/>
                <a:gd name="connsiteX2" fmla="*/ 555457 w 555457"/>
                <a:gd name="connsiteY2" fmla="*/ 65408 h 6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457" h="65408">
                  <a:moveTo>
                    <a:pt x="0" y="0"/>
                  </a:moveTo>
                  <a:lnTo>
                    <a:pt x="357808" y="0"/>
                  </a:lnTo>
                  <a:lnTo>
                    <a:pt x="555457" y="65408"/>
                  </a:lnTo>
                </a:path>
              </a:pathLst>
            </a:custGeom>
            <a:noFill/>
            <a:ln w="19050">
              <a:solidFill>
                <a:srgbClr val="92D050"/>
              </a:solidFill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53D3CD-C823-434D-AFF9-915297271C74}"/>
                </a:ext>
              </a:extLst>
            </p:cNvPr>
            <p:cNvSpPr txBox="1"/>
            <p:nvPr/>
          </p:nvSpPr>
          <p:spPr>
            <a:xfrm>
              <a:off x="6063844" y="3846068"/>
              <a:ext cx="30801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No Improvement seen in capture efficiency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 ~8% particles leaked out of the Bucket at acceleration.</a:t>
              </a:r>
            </a:p>
          </p:txBody>
        </p:sp>
      </p:grp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3FDCB0E4-C21E-4456-B700-B4B8551D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CF436881-F216-4A17-A534-A14615C9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CE1CBAE2-F3DA-417E-BAA8-749DBCB9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0845-D908-41C8-AACE-3994E3DF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71" y="-75541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RF Issue</a:t>
            </a:r>
            <a:br>
              <a:rPr lang="en-US" sz="2800" dirty="0"/>
            </a:br>
            <a:r>
              <a:rPr lang="en-US" sz="2800" dirty="0"/>
              <a:t>Beam Based RF Voltage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A8F5-1984-468A-90FC-BD3E9F84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79873"/>
            <a:ext cx="8435515" cy="2426934"/>
          </a:xfrm>
          <a:solidFill>
            <a:srgbClr val="FFFF66">
              <a:alpha val="66000"/>
            </a:srgb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 the case of RCS like the </a:t>
            </a:r>
            <a:r>
              <a:rPr lang="en-US" dirty="0" err="1"/>
              <a:t>Fermilab</a:t>
            </a:r>
            <a:r>
              <a:rPr lang="en-US" dirty="0"/>
              <a:t> Booster, </a:t>
            </a:r>
            <a:r>
              <a:rPr lang="en-US" dirty="0" err="1"/>
              <a:t>Vrf</a:t>
            </a:r>
            <a:r>
              <a:rPr lang="en-US" dirty="0"/>
              <a:t> measurements from </a:t>
            </a:r>
            <a:r>
              <a:rPr lang="en-US" i="1" dirty="0" err="1"/>
              <a:t>f</a:t>
            </a:r>
            <a:r>
              <a:rPr lang="en-US" i="1" baseline="-25000" dirty="0" err="1"/>
              <a:t>sy</a:t>
            </a:r>
            <a:r>
              <a:rPr lang="en-US" dirty="0"/>
              <a:t> is not a trivial task.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Beam is hardly in stationary buckets in Booster beam cycle.  Therefore, to measure </a:t>
            </a:r>
            <a:r>
              <a:rPr lang="en-US" i="1" dirty="0" err="1"/>
              <a:t>f</a:t>
            </a:r>
            <a:r>
              <a:rPr lang="en-US" i="1" baseline="-25000" dirty="0" err="1"/>
              <a:t>sy</a:t>
            </a:r>
            <a:r>
              <a:rPr lang="en-US" dirty="0"/>
              <a:t>,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We have to run the Booster in DC mode or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Create a pseudo stationary bucket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dirty="0"/>
              <a:t>We did both; show results from only one of them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8A0E-6A46-4ECE-8800-1E5641FA46D0}"/>
              </a:ext>
            </a:extLst>
          </p:cNvPr>
          <p:cNvSpPr txBox="1"/>
          <p:nvPr/>
        </p:nvSpPr>
        <p:spPr>
          <a:xfrm>
            <a:off x="761922" y="1132410"/>
            <a:ext cx="5983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Measure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Vrf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by measuring the small angle synchrotron frequency, f</a:t>
            </a:r>
            <a:r>
              <a:rPr lang="en-US" sz="20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sy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of the beam in              stationary rf bucket.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     or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0DEF01-DDF3-47DA-AF76-9F80FC6EF678}"/>
              </a:ext>
            </a:extLst>
          </p:cNvPr>
          <p:cNvGrpSpPr/>
          <p:nvPr/>
        </p:nvGrpSpPr>
        <p:grpSpPr>
          <a:xfrm flipH="1">
            <a:off x="6268307" y="1335644"/>
            <a:ext cx="2269193" cy="1823684"/>
            <a:chOff x="6453693" y="3624482"/>
            <a:chExt cx="2490282" cy="265588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9D4D7A-47DD-4358-9C8F-EFB6E3C2633C}"/>
                </a:ext>
              </a:extLst>
            </p:cNvPr>
            <p:cNvCxnSpPr/>
            <p:nvPr/>
          </p:nvCxnSpPr>
          <p:spPr>
            <a:xfrm flipV="1">
              <a:off x="6453693" y="5242259"/>
              <a:ext cx="2490282" cy="15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E498F79E-00FA-4C2F-81C3-738AF358EE2D}"/>
                </a:ext>
              </a:extLst>
            </p:cNvPr>
            <p:cNvSpPr/>
            <p:nvPr/>
          </p:nvSpPr>
          <p:spPr>
            <a:xfrm>
              <a:off x="6593120" y="4544785"/>
              <a:ext cx="2206920" cy="723163"/>
            </a:xfrm>
            <a:custGeom>
              <a:avLst/>
              <a:gdLst>
                <a:gd name="connsiteX0" fmla="*/ 0 w 1665838"/>
                <a:gd name="connsiteY0" fmla="*/ 588480 h 588480"/>
                <a:gd name="connsiteX1" fmla="*/ 787651 w 1665838"/>
                <a:gd name="connsiteY1" fmla="*/ 5 h 588480"/>
                <a:gd name="connsiteX2" fmla="*/ 1665838 w 1665838"/>
                <a:gd name="connsiteY2" fmla="*/ 579426 h 5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838" h="588480">
                  <a:moveTo>
                    <a:pt x="0" y="588480"/>
                  </a:moveTo>
                  <a:cubicBezTo>
                    <a:pt x="255005" y="294997"/>
                    <a:pt x="510011" y="1514"/>
                    <a:pt x="787651" y="5"/>
                  </a:cubicBezTo>
                  <a:cubicBezTo>
                    <a:pt x="1065291" y="-1504"/>
                    <a:pt x="1365564" y="288961"/>
                    <a:pt x="1665838" y="5794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666D2B25-605C-43E7-AE3C-465ED7D4A3DD}"/>
                </a:ext>
              </a:extLst>
            </p:cNvPr>
            <p:cNvSpPr/>
            <p:nvPr/>
          </p:nvSpPr>
          <p:spPr>
            <a:xfrm flipV="1">
              <a:off x="6579433" y="5242259"/>
              <a:ext cx="2206920" cy="710171"/>
            </a:xfrm>
            <a:custGeom>
              <a:avLst/>
              <a:gdLst>
                <a:gd name="connsiteX0" fmla="*/ 0 w 1665838"/>
                <a:gd name="connsiteY0" fmla="*/ 588480 h 588480"/>
                <a:gd name="connsiteX1" fmla="*/ 787651 w 1665838"/>
                <a:gd name="connsiteY1" fmla="*/ 5 h 588480"/>
                <a:gd name="connsiteX2" fmla="*/ 1665838 w 1665838"/>
                <a:gd name="connsiteY2" fmla="*/ 579426 h 5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838" h="588480">
                  <a:moveTo>
                    <a:pt x="0" y="588480"/>
                  </a:moveTo>
                  <a:cubicBezTo>
                    <a:pt x="255005" y="294997"/>
                    <a:pt x="510011" y="1514"/>
                    <a:pt x="787651" y="5"/>
                  </a:cubicBezTo>
                  <a:cubicBezTo>
                    <a:pt x="1065291" y="-1504"/>
                    <a:pt x="1365564" y="288961"/>
                    <a:pt x="1665838" y="5794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1AD3F6-F441-4AF1-8E51-D1AB2F99D0E3}"/>
                </a:ext>
              </a:extLst>
            </p:cNvPr>
            <p:cNvCxnSpPr/>
            <p:nvPr/>
          </p:nvCxnSpPr>
          <p:spPr>
            <a:xfrm flipV="1">
              <a:off x="7668341" y="4255529"/>
              <a:ext cx="0" cy="2024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BD8B44-E917-49AB-ACAF-71913442A301}"/>
                </a:ext>
              </a:extLst>
            </p:cNvPr>
            <p:cNvSpPr txBox="1"/>
            <p:nvPr/>
          </p:nvSpPr>
          <p:spPr>
            <a:xfrm>
              <a:off x="6877050" y="3624482"/>
              <a:ext cx="1665838" cy="89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/>
                <a:t>Small angle Synchrotron Oscillations</a:t>
              </a:r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8D842AA4-5957-4FFA-A781-C67B14C0D766}"/>
                </a:ext>
              </a:extLst>
            </p:cNvPr>
            <p:cNvSpPr/>
            <p:nvPr/>
          </p:nvSpPr>
          <p:spPr>
            <a:xfrm>
              <a:off x="7671353" y="4444710"/>
              <a:ext cx="1075221" cy="797550"/>
            </a:xfrm>
            <a:custGeom>
              <a:avLst/>
              <a:gdLst>
                <a:gd name="connsiteX0" fmla="*/ 0 w 1665838"/>
                <a:gd name="connsiteY0" fmla="*/ 588480 h 588480"/>
                <a:gd name="connsiteX1" fmla="*/ 787651 w 1665838"/>
                <a:gd name="connsiteY1" fmla="*/ 5 h 588480"/>
                <a:gd name="connsiteX2" fmla="*/ 1665838 w 1665838"/>
                <a:gd name="connsiteY2" fmla="*/ 579426 h 5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838" h="588480">
                  <a:moveTo>
                    <a:pt x="0" y="588480"/>
                  </a:moveTo>
                  <a:cubicBezTo>
                    <a:pt x="255005" y="294997"/>
                    <a:pt x="510011" y="1514"/>
                    <a:pt x="787651" y="5"/>
                  </a:cubicBezTo>
                  <a:cubicBezTo>
                    <a:pt x="1065291" y="-1504"/>
                    <a:pt x="1365564" y="288961"/>
                    <a:pt x="1665838" y="579426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B7CC234B-AD25-42C4-AB24-626538046804}"/>
                </a:ext>
              </a:extLst>
            </p:cNvPr>
            <p:cNvSpPr/>
            <p:nvPr/>
          </p:nvSpPr>
          <p:spPr>
            <a:xfrm flipV="1">
              <a:off x="6599143" y="5244399"/>
              <a:ext cx="1055511" cy="934590"/>
            </a:xfrm>
            <a:custGeom>
              <a:avLst/>
              <a:gdLst>
                <a:gd name="connsiteX0" fmla="*/ 0 w 1665838"/>
                <a:gd name="connsiteY0" fmla="*/ 588480 h 588480"/>
                <a:gd name="connsiteX1" fmla="*/ 787651 w 1665838"/>
                <a:gd name="connsiteY1" fmla="*/ 5 h 588480"/>
                <a:gd name="connsiteX2" fmla="*/ 1665838 w 1665838"/>
                <a:gd name="connsiteY2" fmla="*/ 579426 h 5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838" h="588480">
                  <a:moveTo>
                    <a:pt x="0" y="588480"/>
                  </a:moveTo>
                  <a:cubicBezTo>
                    <a:pt x="255005" y="294997"/>
                    <a:pt x="510011" y="1514"/>
                    <a:pt x="787651" y="5"/>
                  </a:cubicBezTo>
                  <a:cubicBezTo>
                    <a:pt x="1065291" y="-1504"/>
                    <a:pt x="1365564" y="288961"/>
                    <a:pt x="1665838" y="579426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5E217C-D9B3-46E4-9DD2-DDB1126B1CCC}"/>
                </a:ext>
              </a:extLst>
            </p:cNvPr>
            <p:cNvSpPr/>
            <p:nvPr/>
          </p:nvSpPr>
          <p:spPr>
            <a:xfrm>
              <a:off x="7382107" y="5017005"/>
              <a:ext cx="586296" cy="463451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1CF272-C244-4898-81B4-E84E947D8462}"/>
                </a:ext>
              </a:extLst>
            </p:cNvPr>
            <p:cNvSpPr/>
            <p:nvPr/>
          </p:nvSpPr>
          <p:spPr>
            <a:xfrm>
              <a:off x="7773994" y="5012022"/>
              <a:ext cx="170910" cy="137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33FD102A-4A47-43DF-BE30-E4E1E39EE436}"/>
                </a:ext>
              </a:extLst>
            </p:cNvPr>
            <p:cNvSpPr/>
            <p:nvPr/>
          </p:nvSpPr>
          <p:spPr>
            <a:xfrm>
              <a:off x="7310073" y="4982365"/>
              <a:ext cx="194378" cy="495114"/>
            </a:xfrm>
            <a:custGeom>
              <a:avLst/>
              <a:gdLst>
                <a:gd name="connsiteX0" fmla="*/ 194378 w 194378"/>
                <a:gd name="connsiteY0" fmla="*/ 0 h 501092"/>
                <a:gd name="connsiteX1" fmla="*/ 73945 w 194378"/>
                <a:gd name="connsiteY1" fmla="*/ 93670 h 501092"/>
                <a:gd name="connsiteX2" fmla="*/ 7037 w 194378"/>
                <a:gd name="connsiteY2" fmla="*/ 223024 h 501092"/>
                <a:gd name="connsiteX3" fmla="*/ 7037 w 194378"/>
                <a:gd name="connsiteY3" fmla="*/ 325615 h 501092"/>
                <a:gd name="connsiteX4" fmla="*/ 51642 w 194378"/>
                <a:gd name="connsiteY4" fmla="*/ 419286 h 501092"/>
                <a:gd name="connsiteX5" fmla="*/ 136392 w 194378"/>
                <a:gd name="connsiteY5" fmla="*/ 495114 h 501092"/>
                <a:gd name="connsiteX6" fmla="*/ 136392 w 194378"/>
                <a:gd name="connsiteY6" fmla="*/ 490654 h 501092"/>
                <a:gd name="connsiteX0" fmla="*/ 194378 w 194378"/>
                <a:gd name="connsiteY0" fmla="*/ 0 h 495114"/>
                <a:gd name="connsiteX1" fmla="*/ 73945 w 194378"/>
                <a:gd name="connsiteY1" fmla="*/ 93670 h 495114"/>
                <a:gd name="connsiteX2" fmla="*/ 7037 w 194378"/>
                <a:gd name="connsiteY2" fmla="*/ 223024 h 495114"/>
                <a:gd name="connsiteX3" fmla="*/ 7037 w 194378"/>
                <a:gd name="connsiteY3" fmla="*/ 325615 h 495114"/>
                <a:gd name="connsiteX4" fmla="*/ 51642 w 194378"/>
                <a:gd name="connsiteY4" fmla="*/ 419286 h 495114"/>
                <a:gd name="connsiteX5" fmla="*/ 136392 w 194378"/>
                <a:gd name="connsiteY5" fmla="*/ 495114 h 4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78" h="495114">
                  <a:moveTo>
                    <a:pt x="194378" y="0"/>
                  </a:moveTo>
                  <a:cubicBezTo>
                    <a:pt x="149773" y="28249"/>
                    <a:pt x="105168" y="56499"/>
                    <a:pt x="73945" y="93670"/>
                  </a:cubicBezTo>
                  <a:cubicBezTo>
                    <a:pt x="42722" y="130841"/>
                    <a:pt x="18188" y="184367"/>
                    <a:pt x="7037" y="223024"/>
                  </a:cubicBezTo>
                  <a:cubicBezTo>
                    <a:pt x="-4114" y="261682"/>
                    <a:pt x="-397" y="292905"/>
                    <a:pt x="7037" y="325615"/>
                  </a:cubicBezTo>
                  <a:cubicBezTo>
                    <a:pt x="14471" y="358325"/>
                    <a:pt x="30083" y="391036"/>
                    <a:pt x="51642" y="419286"/>
                  </a:cubicBezTo>
                  <a:cubicBezTo>
                    <a:pt x="73201" y="447536"/>
                    <a:pt x="122267" y="483219"/>
                    <a:pt x="136392" y="49511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59C4EE-679B-4E28-8310-8796424559EE}"/>
                </a:ext>
              </a:extLst>
            </p:cNvPr>
            <p:cNvCxnSpPr/>
            <p:nvPr/>
          </p:nvCxnSpPr>
          <p:spPr>
            <a:xfrm>
              <a:off x="7293936" y="4342512"/>
              <a:ext cx="0" cy="189662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8F3C59-13F8-49ED-B1B7-4CD6BCACFFE3}"/>
                </a:ext>
              </a:extLst>
            </p:cNvPr>
            <p:cNvCxnSpPr/>
            <p:nvPr/>
          </p:nvCxnSpPr>
          <p:spPr>
            <a:xfrm>
              <a:off x="8027249" y="4319635"/>
              <a:ext cx="0" cy="189662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C04EAF-2D2F-44CC-B1DC-D1F97B0C2334}"/>
                </a:ext>
              </a:extLst>
            </p:cNvPr>
            <p:cNvCxnSpPr/>
            <p:nvPr/>
          </p:nvCxnSpPr>
          <p:spPr>
            <a:xfrm>
              <a:off x="7293935" y="5722188"/>
              <a:ext cx="71717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4316F1-5D11-4C91-9FA8-C3E5A2D32034}"/>
                </a:ext>
              </a:extLst>
            </p:cNvPr>
            <p:cNvSpPr txBox="1"/>
            <p:nvPr/>
          </p:nvSpPr>
          <p:spPr>
            <a:xfrm>
              <a:off x="7373519" y="586961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±60</a:t>
              </a:r>
              <a:r>
                <a:rPr lang="en-US" baseline="30000" dirty="0"/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89807-7D4B-438C-ABFE-41CD39143A4F}"/>
                  </a:ext>
                </a:extLst>
              </p:cNvPr>
              <p:cNvSpPr txBox="1"/>
              <p:nvPr/>
            </p:nvSpPr>
            <p:spPr>
              <a:xfrm>
                <a:off x="867389" y="2426582"/>
                <a:ext cx="2083598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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89807-7D4B-438C-ABFE-41CD3914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89" y="2426582"/>
                <a:ext cx="2083598" cy="818366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8813C7-2EF8-4DA3-9EC3-4DA5A4F48877}"/>
                  </a:ext>
                </a:extLst>
              </p:cNvPr>
              <p:cNvSpPr txBox="1"/>
              <p:nvPr/>
            </p:nvSpPr>
            <p:spPr>
              <a:xfrm>
                <a:off x="3339202" y="2505554"/>
                <a:ext cx="2561138" cy="697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8813C7-2EF8-4DA3-9EC3-4DA5A4F48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02" y="2505554"/>
                <a:ext cx="2561138" cy="697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1D01DE9-9033-4B1D-ACF8-D723D1B5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C0F72F3-719C-4301-BA6B-6A3AD704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8E63E15-0580-4A3A-BF60-8C92B3F9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527" y="-32955"/>
            <a:ext cx="8750343" cy="944385"/>
          </a:xfrm>
        </p:spPr>
        <p:txBody>
          <a:bodyPr/>
          <a:lstStyle/>
          <a:p>
            <a:r>
              <a:rPr lang="en-US" sz="3200" dirty="0" err="1"/>
              <a:t>Vrf</a:t>
            </a:r>
            <a:r>
              <a:rPr lang="en-US" sz="3200" dirty="0"/>
              <a:t> from </a:t>
            </a:r>
            <a:r>
              <a:rPr lang="en-US" sz="3200" dirty="0" err="1"/>
              <a:t>f</a:t>
            </a:r>
            <a:r>
              <a:rPr lang="en-US" sz="3200" baseline="-25000" dirty="0" err="1"/>
              <a:t>sy</a:t>
            </a:r>
            <a:r>
              <a:rPr lang="en-US" sz="3200" dirty="0"/>
              <a:t> and Bunch Tomography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F35A5A2-8903-49B9-B3B6-19B0D0842306}"/>
              </a:ext>
            </a:extLst>
          </p:cNvPr>
          <p:cNvSpPr txBox="1">
            <a:spLocks/>
          </p:cNvSpPr>
          <p:nvPr/>
        </p:nvSpPr>
        <p:spPr>
          <a:xfrm>
            <a:off x="4816592" y="2150533"/>
            <a:ext cx="4420342" cy="134753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beam size was small.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Small angle synch. oscillations are achieved. 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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Vrf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measurement up to 1 MV.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C09A05-6810-4304-8185-D4366BA9D37C}"/>
              </a:ext>
            </a:extLst>
          </p:cNvPr>
          <p:cNvSpPr txBox="1">
            <a:spLocks/>
          </p:cNvSpPr>
          <p:nvPr/>
        </p:nvSpPr>
        <p:spPr>
          <a:xfrm>
            <a:off x="403761" y="5196971"/>
            <a:ext cx="8289863" cy="69326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Conclusions: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Beam based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rf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voltage measurement showed that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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Vrf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is </a:t>
            </a:r>
            <a:r>
              <a:rPr lang="en-US" sz="20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~7%  smaller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than the expected.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D99A39-633E-408E-BB68-250F4E4FE6DC}"/>
              </a:ext>
            </a:extLst>
          </p:cNvPr>
          <p:cNvGrpSpPr/>
          <p:nvPr/>
        </p:nvGrpSpPr>
        <p:grpSpPr>
          <a:xfrm>
            <a:off x="241065" y="796616"/>
            <a:ext cx="5209893" cy="4158156"/>
            <a:chOff x="241065" y="796616"/>
            <a:chExt cx="4075949" cy="30568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3994"/>
            <a:stretch/>
          </p:blipFill>
          <p:spPr>
            <a:xfrm>
              <a:off x="241065" y="1207538"/>
              <a:ext cx="3883412" cy="26458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08266" y="1288572"/>
              <a:ext cx="2763271" cy="21184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829" y="3059869"/>
              <a:ext cx="19116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C00000"/>
                  </a:solidFill>
                </a:rPr>
                <a:t>Vrf</a:t>
              </a:r>
              <a:r>
                <a:rPr lang="en-US" sz="1400" b="1" dirty="0">
                  <a:solidFill>
                    <a:srgbClr val="C00000"/>
                  </a:solidFill>
                </a:rPr>
                <a:t>(kV)=0.93</a:t>
              </a:r>
              <a:r>
                <a:rPr lang="en-US" sz="14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</a:t>
              </a:r>
              <a:r>
                <a:rPr lang="en-US" sz="1400" b="1" dirty="0">
                  <a:solidFill>
                    <a:srgbClr val="C00000"/>
                  </a:solidFill>
                </a:rPr>
                <a:t>B:RFSUM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01" y="867502"/>
              <a:ext cx="82907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8 GeV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7545594-E248-40CE-9A9E-796999AF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0673" y="2462908"/>
              <a:ext cx="1241834" cy="6392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9C1429-E125-4D83-B100-7A5EACB15D01}"/>
                </a:ext>
              </a:extLst>
            </p:cNvPr>
            <p:cNvSpPr txBox="1"/>
            <p:nvPr/>
          </p:nvSpPr>
          <p:spPr>
            <a:xfrm>
              <a:off x="2519855" y="2269674"/>
              <a:ext cx="1127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 eVs(95%)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F5AAC3-A64E-4A24-9497-28D1A156FEC4}"/>
                </a:ext>
              </a:extLst>
            </p:cNvPr>
            <p:cNvSpPr txBox="1"/>
            <p:nvPr/>
          </p:nvSpPr>
          <p:spPr>
            <a:xfrm>
              <a:off x="3244284" y="796616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DPF2017</a:t>
              </a:r>
            </a:p>
          </p:txBody>
        </p:sp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C952273-0A9A-46F5-840D-B8B978A8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B178B20-3212-40BD-AEF4-68939A30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50F8AC7-428D-4E00-8776-2D5F8901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6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7C34-C115-47F0-8967-BA200C03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782"/>
            <a:ext cx="8229600" cy="865909"/>
          </a:xfrm>
        </p:spPr>
        <p:txBody>
          <a:bodyPr/>
          <a:lstStyle/>
          <a:p>
            <a:r>
              <a:rPr lang="en-US" sz="2800" dirty="0"/>
              <a:t>A New Clue for Early Beam Loss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B3BA09-D64A-4E1F-B0CB-D280E78645C1}"/>
              </a:ext>
            </a:extLst>
          </p:cNvPr>
          <p:cNvSpPr txBox="1">
            <a:spLocks/>
          </p:cNvSpPr>
          <p:nvPr/>
        </p:nvSpPr>
        <p:spPr>
          <a:xfrm>
            <a:off x="457198" y="901930"/>
            <a:ext cx="7460345" cy="2253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Char char="►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simple model simulations by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CTan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using operational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paraphase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RF curve showed that we can expect beam loss only if beam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dE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&gt; 2x (measured value at injection).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ESME simulations showed that the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debunching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can not explain emittance growth and the beam losses.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might make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grow so quickly and force particle outside the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separatrix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during capture? 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F52771-556B-4D0C-9EC8-F82DCAF3BFBF}"/>
              </a:ext>
            </a:extLst>
          </p:cNvPr>
          <p:cNvSpPr txBox="1">
            <a:spLocks/>
          </p:cNvSpPr>
          <p:nvPr/>
        </p:nvSpPr>
        <p:spPr>
          <a:xfrm>
            <a:off x="457201" y="3107085"/>
            <a:ext cx="4814046" cy="3261682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Hypothesis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Even if the phase of A and B stations  makes the voltages to cancel, a small      local phase error between RF stations   along with different RF peak voltage        can cause emittance blow up.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How do we verify the hypothesis?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Measure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for </a:t>
            </a:r>
            <a:r>
              <a:rPr lang="en-US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RF OFF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RF ON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setting  (VA-VB)=0. Then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must be               the same if RF phases are correct.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87A7D-8DA8-458B-BDBA-97B58D00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009" y="3246828"/>
            <a:ext cx="4153642" cy="304353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8E1212B-1A0F-4F79-98AA-F7965C46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C62570-B457-4CED-8289-305E62E5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0FCE49-BD86-4BF7-BB40-35AEA6BE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50613F9-739D-4A56-9D18-0542B6780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56" y="3440177"/>
            <a:ext cx="4374090" cy="28181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D08726-5947-4CCF-8D19-68D1D2B9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" y="4788569"/>
            <a:ext cx="2320070" cy="14697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BCBBC0-9C3F-41D0-80AF-9216786B7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161" y="4071622"/>
            <a:ext cx="3078036" cy="1962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B394F-2D4F-4CAD-8CEB-52B841E4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82" y="138279"/>
            <a:ext cx="8229600" cy="98058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Simulations</a:t>
            </a:r>
            <a:br>
              <a:rPr lang="en-US" sz="2800" dirty="0"/>
            </a:br>
            <a:r>
              <a:rPr lang="en-US" sz="2800" dirty="0"/>
              <a:t>Booster Notch with RFON</a:t>
            </a:r>
            <a:br>
              <a:rPr lang="en-US" sz="3200" dirty="0">
                <a:solidFill>
                  <a:srgbClr val="0000CC"/>
                </a:solidFill>
              </a:rPr>
            </a:br>
            <a:r>
              <a:rPr lang="en-US" sz="2000" dirty="0">
                <a:solidFill>
                  <a:srgbClr val="0000CC"/>
                </a:solidFill>
              </a:rPr>
              <a:t>RF Vectors with cumulative Phase Error=0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4243F-6256-413B-A4FE-670DADD69BCA}"/>
              </a:ext>
            </a:extLst>
          </p:cNvPr>
          <p:cNvSpPr txBox="1"/>
          <p:nvPr/>
        </p:nvSpPr>
        <p:spPr>
          <a:xfrm>
            <a:off x="6044259" y="3833574"/>
            <a:ext cx="5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EB71D-947B-4517-9C66-50BE1D6F32FD}"/>
              </a:ext>
            </a:extLst>
          </p:cNvPr>
          <p:cNvSpPr txBox="1"/>
          <p:nvPr/>
        </p:nvSpPr>
        <p:spPr>
          <a:xfrm>
            <a:off x="132757" y="3756107"/>
            <a:ext cx="124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Grazing touch at turn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792D7-DEE6-466E-B5CA-E0CF6F9DF150}"/>
              </a:ext>
            </a:extLst>
          </p:cNvPr>
          <p:cNvSpPr txBox="1"/>
          <p:nvPr/>
        </p:nvSpPr>
        <p:spPr>
          <a:xfrm>
            <a:off x="4298113" y="1789033"/>
            <a:ext cx="3837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Number of RF cavities = 4</a:t>
            </a:r>
          </a:p>
          <a:p>
            <a:r>
              <a:rPr lang="en-US" dirty="0" err="1"/>
              <a:t>Vrf</a:t>
            </a:r>
            <a:r>
              <a:rPr lang="en-US" dirty="0"/>
              <a:t>/cavity = 200 kV</a:t>
            </a:r>
          </a:p>
          <a:p>
            <a:r>
              <a:rPr lang="en-US" dirty="0"/>
              <a:t>RFON = </a:t>
            </a:r>
            <a:r>
              <a:rPr lang="en-US" dirty="0" err="1"/>
              <a:t>paraphase</a:t>
            </a:r>
            <a:r>
              <a:rPr lang="en-US" dirty="0"/>
              <a:t> angle of 90 </a:t>
            </a:r>
            <a:r>
              <a:rPr lang="en-US" dirty="0" err="1"/>
              <a:t>deg</a:t>
            </a:r>
            <a:r>
              <a:rPr lang="en-US" dirty="0"/>
              <a:t>              </a:t>
            </a:r>
          </a:p>
          <a:p>
            <a:r>
              <a:rPr lang="en-US" dirty="0"/>
              <a:t>       phase error=+10 </a:t>
            </a:r>
            <a:r>
              <a:rPr lang="en-US" dirty="0" err="1"/>
              <a:t>deg</a:t>
            </a:r>
            <a:r>
              <a:rPr lang="en-US" dirty="0"/>
              <a:t> and -10 </a:t>
            </a:r>
            <a:r>
              <a:rPr lang="en-US" dirty="0" err="1"/>
              <a:t>deg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145F94-B101-4A34-8FF1-358E33A51D21}"/>
              </a:ext>
            </a:extLst>
          </p:cNvPr>
          <p:cNvGrpSpPr/>
          <p:nvPr/>
        </p:nvGrpSpPr>
        <p:grpSpPr>
          <a:xfrm>
            <a:off x="6829415" y="888409"/>
            <a:ext cx="1695849" cy="1475030"/>
            <a:chOff x="6829415" y="888409"/>
            <a:chExt cx="2007525" cy="17175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B05F390-68F0-4563-BBE5-BF713FA203A5}"/>
                </a:ext>
              </a:extLst>
            </p:cNvPr>
            <p:cNvGrpSpPr/>
            <p:nvPr/>
          </p:nvGrpSpPr>
          <p:grpSpPr>
            <a:xfrm>
              <a:off x="6829415" y="888409"/>
              <a:ext cx="2007525" cy="1474621"/>
              <a:chOff x="6829415" y="888409"/>
              <a:chExt cx="2007525" cy="147462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53C75C9-4717-42EC-9725-8B004089F0D9}"/>
                  </a:ext>
                </a:extLst>
              </p:cNvPr>
              <p:cNvGrpSpPr/>
              <p:nvPr/>
            </p:nvGrpSpPr>
            <p:grpSpPr>
              <a:xfrm>
                <a:off x="6829415" y="888409"/>
                <a:ext cx="1948406" cy="1474621"/>
                <a:chOff x="7177873" y="857459"/>
                <a:chExt cx="1948406" cy="1474621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7F86324-591A-4580-AA05-0C2BA35A7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47321" y="2332076"/>
                  <a:ext cx="439479" cy="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71AFE94B-E80B-42C9-8EFD-5FCAA518E8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6800" y="2332078"/>
                  <a:ext cx="439479" cy="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BFCEEE7-5E94-4264-B36E-0391C2741E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3204" y="2137431"/>
                  <a:ext cx="338864" cy="19464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F8E460E-348D-4F02-A7D3-84802C8F7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04703" y="2118472"/>
                  <a:ext cx="361925" cy="21360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33F3068-8D8B-4E71-BFC5-D95FAF7174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7873" y="2332080"/>
                  <a:ext cx="1879042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B3E18D3-CB5D-4424-A7F5-42A0A0DBB35B}"/>
                    </a:ext>
                  </a:extLst>
                </p:cNvPr>
                <p:cNvCxnSpPr/>
                <p:nvPr/>
              </p:nvCxnSpPr>
              <p:spPr>
                <a:xfrm flipV="1">
                  <a:off x="8266628" y="857459"/>
                  <a:ext cx="17196" cy="1474621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F60260-1714-40C1-ABBE-EA6418F0197D}"/>
                  </a:ext>
                </a:extLst>
              </p:cNvPr>
              <p:cNvSpPr txBox="1"/>
              <p:nvPr/>
            </p:nvSpPr>
            <p:spPr>
              <a:xfrm>
                <a:off x="7898863" y="1323570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|V1|=|V2|</a:t>
                </a:r>
              </a:p>
              <a:p>
                <a:r>
                  <a:rPr lang="en-US" sz="900" dirty="0"/>
                  <a:t>       =|V3|=|V4|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DBD089-204E-410E-A9C6-6025D0586E24}"/>
                  </a:ext>
                </a:extLst>
              </p:cNvPr>
              <p:cNvSpPr txBox="1"/>
              <p:nvPr/>
            </p:nvSpPr>
            <p:spPr>
              <a:xfrm>
                <a:off x="7254837" y="2034762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DDDC7-F89A-48B1-A38C-516F5954DFDE}"/>
                  </a:ext>
                </a:extLst>
              </p:cNvPr>
              <p:cNvSpPr txBox="1"/>
              <p:nvPr/>
            </p:nvSpPr>
            <p:spPr>
              <a:xfrm>
                <a:off x="7673451" y="2056161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23EBED-14EB-4C0C-84B5-4E548D2C48D9}"/>
                  </a:ext>
                </a:extLst>
              </p:cNvPr>
              <p:cNvSpPr txBox="1"/>
              <p:nvPr/>
            </p:nvSpPr>
            <p:spPr>
              <a:xfrm>
                <a:off x="8012838" y="2050347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B6107-DC00-4620-BCE6-E81387E1E1BC}"/>
                  </a:ext>
                </a:extLst>
              </p:cNvPr>
              <p:cNvSpPr txBox="1"/>
              <p:nvPr/>
            </p:nvSpPr>
            <p:spPr>
              <a:xfrm>
                <a:off x="8431452" y="2071746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V4</a:t>
                </a:r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9113B52-99B0-47EC-BC69-23D26A3E08A9}"/>
                </a:ext>
              </a:extLst>
            </p:cNvPr>
            <p:cNvSpPr/>
            <p:nvPr/>
          </p:nvSpPr>
          <p:spPr>
            <a:xfrm>
              <a:off x="7643804" y="2242579"/>
              <a:ext cx="39199" cy="117493"/>
            </a:xfrm>
            <a:custGeom>
              <a:avLst/>
              <a:gdLst>
                <a:gd name="connsiteX0" fmla="*/ 3441 w 39199"/>
                <a:gd name="connsiteY0" fmla="*/ 117493 h 117493"/>
                <a:gd name="connsiteX1" fmla="*/ 3441 w 39199"/>
                <a:gd name="connsiteY1" fmla="*/ 48529 h 117493"/>
                <a:gd name="connsiteX2" fmla="*/ 39199 w 39199"/>
                <a:gd name="connsiteY2" fmla="*/ 0 h 1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99" h="117493">
                  <a:moveTo>
                    <a:pt x="3441" y="117493"/>
                  </a:moveTo>
                  <a:cubicBezTo>
                    <a:pt x="461" y="92802"/>
                    <a:pt x="-2519" y="68111"/>
                    <a:pt x="3441" y="48529"/>
                  </a:cubicBezTo>
                  <a:cubicBezTo>
                    <a:pt x="9401" y="28947"/>
                    <a:pt x="24300" y="14473"/>
                    <a:pt x="39199" y="0"/>
                  </a:cubicBezTo>
                </a:path>
              </a:pathLst>
            </a:custGeom>
            <a:noFill/>
            <a:ln w="952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C788BA9-1098-47D8-B7CD-8C12BAA6D9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5557" y="2311244"/>
              <a:ext cx="109118" cy="14849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11CB25-B803-4CD1-9B49-A7F6C931EFDE}"/>
                </a:ext>
              </a:extLst>
            </p:cNvPr>
            <p:cNvSpPr txBox="1"/>
            <p:nvPr/>
          </p:nvSpPr>
          <p:spPr>
            <a:xfrm>
              <a:off x="7722088" y="2344335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10 </a:t>
              </a:r>
              <a:r>
                <a:rPr lang="en-US" sz="1050" dirty="0" err="1"/>
                <a:t>deg</a:t>
              </a:r>
              <a:endParaRPr lang="en-US" sz="1050" dirty="0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7B9F21-E80E-49B3-B644-7DD7DFDA0EE6}"/>
              </a:ext>
            </a:extLst>
          </p:cNvPr>
          <p:cNvSpPr/>
          <p:nvPr/>
        </p:nvSpPr>
        <p:spPr>
          <a:xfrm flipH="1">
            <a:off x="1189047" y="5201552"/>
            <a:ext cx="618592" cy="235588"/>
          </a:xfrm>
          <a:custGeom>
            <a:avLst/>
            <a:gdLst>
              <a:gd name="connsiteX0" fmla="*/ 762000 w 762000"/>
              <a:gd name="connsiteY0" fmla="*/ 222250 h 243636"/>
              <a:gd name="connsiteX1" fmla="*/ 311150 w 762000"/>
              <a:gd name="connsiteY1" fmla="*/ 222250 h 243636"/>
              <a:gd name="connsiteX2" fmla="*/ 0 w 762000"/>
              <a:gd name="connsiteY2" fmla="*/ 0 h 24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43636">
                <a:moveTo>
                  <a:pt x="762000" y="222250"/>
                </a:moveTo>
                <a:cubicBezTo>
                  <a:pt x="600075" y="240771"/>
                  <a:pt x="438150" y="259292"/>
                  <a:pt x="311150" y="222250"/>
                </a:cubicBezTo>
                <a:cubicBezTo>
                  <a:pt x="184150" y="185208"/>
                  <a:pt x="92075" y="92604"/>
                  <a:pt x="0" y="0"/>
                </a:cubicBezTo>
              </a:path>
            </a:pathLst>
          </a:custGeom>
          <a:noFill/>
          <a:ln w="12700"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1256B6-D783-4A5B-8A6D-7BDF8D630A2E}"/>
              </a:ext>
            </a:extLst>
          </p:cNvPr>
          <p:cNvSpPr txBox="1"/>
          <p:nvPr/>
        </p:nvSpPr>
        <p:spPr>
          <a:xfrm>
            <a:off x="7035441" y="6051932"/>
            <a:ext cx="864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(MHz)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400BF-E5BE-4B39-9C64-2D353F27A1D0}"/>
              </a:ext>
            </a:extLst>
          </p:cNvPr>
          <p:cNvSpPr txBox="1"/>
          <p:nvPr/>
        </p:nvSpPr>
        <p:spPr>
          <a:xfrm>
            <a:off x="1651127" y="4202906"/>
            <a:ext cx="259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dE-dt</a:t>
            </a:r>
            <a:r>
              <a:rPr lang="en-US" dirty="0"/>
              <a:t>)</a:t>
            </a:r>
          </a:p>
          <a:p>
            <a:r>
              <a:rPr lang="en-US" dirty="0"/>
              <a:t>Phase phase distribution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E7A06450-89CD-4C0C-B7B3-2A47C2A1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29FE2758-262A-42C5-8A82-4114D1F4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932D006-B2DB-4ECF-9A70-02E68F2D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426AC-2C78-4CF7-8A01-2A3004A41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42" y="1250147"/>
            <a:ext cx="3391353" cy="2652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A022B-A63E-4184-B40D-F1AB3713DDFB}"/>
              </a:ext>
            </a:extLst>
          </p:cNvPr>
          <p:cNvSpPr txBox="1"/>
          <p:nvPr/>
        </p:nvSpPr>
        <p:spPr>
          <a:xfrm>
            <a:off x="2946808" y="2332893"/>
            <a:ext cx="1225023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dirty="0"/>
              <a:t>Simulated</a:t>
            </a:r>
          </a:p>
          <a:p>
            <a:pPr algn="ctr">
              <a:lnSpc>
                <a:spcPct val="80000"/>
              </a:lnSpc>
            </a:pPr>
            <a:r>
              <a:rPr lang="en-US" sz="1500" dirty="0"/>
              <a:t>WCM data</a:t>
            </a:r>
          </a:p>
          <a:p>
            <a:pPr algn="ctr">
              <a:lnSpc>
                <a:spcPct val="80000"/>
              </a:lnSpc>
            </a:pPr>
            <a:r>
              <a:rPr lang="en-US" sz="1500" dirty="0"/>
              <a:t>Asymmetric filling of the notch</a:t>
            </a:r>
          </a:p>
        </p:txBody>
      </p:sp>
    </p:spTree>
    <p:extLst>
      <p:ext uri="{BB962C8B-B14F-4D97-AF65-F5344CB8AC3E}">
        <p14:creationId xmlns:p14="http://schemas.microsoft.com/office/powerpoint/2010/main" val="125241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A07F-4B0B-4C5C-AAB1-4771210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612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Measurements</a:t>
            </a:r>
            <a:br>
              <a:rPr lang="en-US" sz="2800" dirty="0"/>
            </a:br>
            <a:r>
              <a:rPr lang="en-US" sz="2800" dirty="0"/>
              <a:t>Booster Notch with RFON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2438B-213D-4881-BEEB-C54BED0F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" y="1352905"/>
            <a:ext cx="8127076" cy="45164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E4DBFC-3D9D-4261-AC40-CA3D26AD1315}"/>
              </a:ext>
            </a:extLst>
          </p:cNvPr>
          <p:cNvSpPr txBox="1"/>
          <p:nvPr/>
        </p:nvSpPr>
        <p:spPr>
          <a:xfrm>
            <a:off x="1594339" y="1783457"/>
            <a:ext cx="273147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WCM Data 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around the notch                      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D6C71-4DDE-48A1-B118-C785DA43D85B}"/>
              </a:ext>
            </a:extLst>
          </p:cNvPr>
          <p:cNvSpPr txBox="1"/>
          <p:nvPr/>
        </p:nvSpPr>
        <p:spPr>
          <a:xfrm>
            <a:off x="3181645" y="3349505"/>
            <a:ext cx="125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Asymmetric filling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358F0-0986-403D-A37A-D1CCF8CC967B}"/>
              </a:ext>
            </a:extLst>
          </p:cNvPr>
          <p:cNvSpPr txBox="1"/>
          <p:nvPr/>
        </p:nvSpPr>
        <p:spPr>
          <a:xfrm>
            <a:off x="3080657" y="1022680"/>
            <a:ext cx="316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RF stations used =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1F60A-0F54-426D-99A4-0E00140FDB11}"/>
              </a:ext>
            </a:extLst>
          </p:cNvPr>
          <p:cNvSpPr txBox="1"/>
          <p:nvPr/>
        </p:nvSpPr>
        <p:spPr>
          <a:xfrm>
            <a:off x="1018489" y="5720491"/>
            <a:ext cx="216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~70nsec wide  notch </a:t>
            </a:r>
          </a:p>
          <a:p>
            <a:r>
              <a:rPr lang="en-US" dirty="0"/>
              <a:t>in the Booster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F76BD0-EEF5-45A4-AB9D-5EFCEB053357}"/>
              </a:ext>
            </a:extLst>
          </p:cNvPr>
          <p:cNvCxnSpPr>
            <a:cxnSpLocks/>
          </p:cNvCxnSpPr>
          <p:nvPr/>
        </p:nvCxnSpPr>
        <p:spPr>
          <a:xfrm flipV="1">
            <a:off x="1735015" y="4415246"/>
            <a:ext cx="990768" cy="13052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6DFE25-7A3F-4F64-9827-C0BAAB7AA7BF}"/>
              </a:ext>
            </a:extLst>
          </p:cNvPr>
          <p:cNvSpPr txBox="1"/>
          <p:nvPr/>
        </p:nvSpPr>
        <p:spPr>
          <a:xfrm>
            <a:off x="6836163" y="2021473"/>
            <a:ext cx="78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FFT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45C516-FCB5-4D95-A28D-D63161D2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153D36B-241B-431D-A2C5-DFBA67A8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0D25F05-885D-4279-A168-20699B31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03DB-D6DA-4B69-8FCB-B03D5A42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Observation that supports our hypothesis  on       RF Phase Error in the Booster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E885-8966-4ADB-B1B7-F16708F9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32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Observed asymmetric notch filling with RFON 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    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Implying </a:t>
            </a:r>
            <a:r>
              <a:rPr lang="en-US" sz="2400" dirty="0">
                <a:highlight>
                  <a:srgbClr val="FFFF00"/>
                </a:highlight>
                <a:sym typeface="Symbol" panose="05050102010706020507" pitchFamily="18" charset="2"/>
              </a:rPr>
              <a:t></a:t>
            </a:r>
            <a:r>
              <a:rPr lang="en-US" sz="2400" baseline="-25000" dirty="0">
                <a:highlight>
                  <a:srgbClr val="FFFF00"/>
                </a:highlight>
                <a:sym typeface="Symbol" panose="05050102010706020507" pitchFamily="18" charset="2"/>
              </a:rPr>
              <a:t>L </a:t>
            </a:r>
            <a:r>
              <a:rPr lang="en-US" sz="2400" dirty="0">
                <a:highlight>
                  <a:srgbClr val="FFFF00"/>
                </a:highlight>
                <a:sym typeface="Symbol" panose="05050102010706020507" pitchFamily="18" charset="2"/>
              </a:rPr>
              <a:t> growth.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highlight>
                  <a:srgbClr val="FFFF00"/>
                </a:highlight>
              </a:rPr>
              <a:t>Space-charge effects can not </a:t>
            </a:r>
            <a:r>
              <a:rPr lang="en-US" sz="2400" dirty="0"/>
              <a:t>explain early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baseline="-25000" dirty="0">
                <a:sym typeface="Symbol" panose="05050102010706020507" pitchFamily="18" charset="2"/>
              </a:rPr>
              <a:t>L</a:t>
            </a:r>
            <a:r>
              <a:rPr lang="en-US" sz="2400" dirty="0"/>
              <a:t> growth and beam loss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Further measurements on just four RF cavities proved that RF stations are misaligned (also their amplitudes).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Therefore, global balancing alone is not sufficient for adiabatic beam capture.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Simulations show that </a:t>
            </a:r>
            <a:r>
              <a:rPr lang="en-US" sz="2400" dirty="0">
                <a:highlight>
                  <a:srgbClr val="FFFF00"/>
                </a:highlight>
              </a:rPr>
              <a:t>RF phase error can cause the loss pattern which is similar to the one seen in Booster</a:t>
            </a:r>
            <a:r>
              <a:rPr lang="en-US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phase map of all the cavities shows presence of a </a:t>
            </a:r>
            <a:r>
              <a:rPr lang="en-US" sz="2400" dirty="0">
                <a:highlight>
                  <a:srgbClr val="FFFF00"/>
                </a:highlight>
              </a:rPr>
              <a:t>systematic phase error</a:t>
            </a:r>
            <a:r>
              <a:rPr lang="en-US" sz="24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Work is in progress to correct phases for all 22 RF stations and see if we can mitigate the early emittance growth and beam loss. </a:t>
            </a:r>
            <a:r>
              <a:rPr lang="en-US" sz="2400" dirty="0">
                <a:solidFill>
                  <a:srgbClr val="0000CC"/>
                </a:solidFill>
                <a:sym typeface="Wingdings" panose="05000000000000000000" pitchFamily="2" charset="2"/>
              </a:rPr>
              <a:t> </a:t>
            </a:r>
            <a:r>
              <a:rPr lang="en-US" sz="2000" dirty="0">
                <a:solidFill>
                  <a:srgbClr val="0000CC"/>
                </a:solidFill>
                <a:sym typeface="Wingdings" panose="05000000000000000000" pitchFamily="2" charset="2"/>
              </a:rPr>
              <a:t>In about a month this will be tested.</a:t>
            </a:r>
            <a:endParaRPr lang="en-US" sz="2000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A69410A-BAF8-40B1-9475-6C3A01CE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F5AC3E-6133-4ADF-99C5-B774EF8D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D4F9D9-4E9C-4F52-A797-A93F5779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1C94-7736-4311-8A16-A976E778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34916"/>
            <a:ext cx="8229600" cy="1143000"/>
          </a:xfrm>
        </p:spPr>
        <p:txBody>
          <a:bodyPr/>
          <a:lstStyle/>
          <a:p>
            <a:r>
              <a:rPr lang="en-US" dirty="0"/>
              <a:t>Transition Crossing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75F3DD-0B69-4F07-8133-0491343E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C1DACE-9DE3-457D-BA50-445D1C4B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F0D3EEE-60CD-4A7D-90AD-9E4F469B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0154-8A3D-44E3-B1EB-54737327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9230"/>
          </a:xfrm>
        </p:spPr>
        <p:txBody>
          <a:bodyPr/>
          <a:lstStyle/>
          <a:p>
            <a:r>
              <a:rPr lang="en-US" sz="3200" dirty="0"/>
              <a:t>Issues with Transition Crossing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9C9F-4C55-4CD2-8A96-49325F38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85" y="937642"/>
            <a:ext cx="4595578" cy="165315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1800" dirty="0"/>
              <a:t>There is a time jitter in the TCLK (beam injection clock) event relative to </a:t>
            </a:r>
            <a:r>
              <a:rPr lang="en-GB" sz="1800" i="1" dirty="0" err="1"/>
              <a:t>Bmin</a:t>
            </a:r>
            <a:r>
              <a:rPr lang="en-GB" sz="1800" i="1" dirty="0"/>
              <a:t>. </a:t>
            </a:r>
            <a:r>
              <a:rPr lang="en-GB" sz="1800" dirty="0"/>
              <a:t>This jitter is &gt;30 </a:t>
            </a:r>
            <a:r>
              <a:rPr lang="en-GB" sz="1800" dirty="0">
                <a:sym typeface="Symbol" panose="05050102010706020507" pitchFamily="18" charset="2"/>
              </a:rPr>
              <a:t>sec and </a:t>
            </a:r>
            <a:r>
              <a:rPr lang="en-GB" sz="1800" dirty="0"/>
              <a:t>known for a long time (~45 years) and there were no easy fix to this problem. 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9B2DA-7856-4762-835C-85F084A3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58" y="2739212"/>
            <a:ext cx="4044356" cy="3219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5616A-C4D3-4F2D-A94A-505910ED161A}"/>
              </a:ext>
            </a:extLst>
          </p:cNvPr>
          <p:cNvSpPr txBox="1"/>
          <p:nvPr/>
        </p:nvSpPr>
        <p:spPr>
          <a:xfrm>
            <a:off x="1045670" y="3437852"/>
            <a:ext cx="169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min data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5C1121-DF37-452F-B981-1F34EE3CA77D}"/>
              </a:ext>
            </a:extLst>
          </p:cNvPr>
          <p:cNvGrpSpPr/>
          <p:nvPr/>
        </p:nvGrpSpPr>
        <p:grpSpPr>
          <a:xfrm>
            <a:off x="4962585" y="2522545"/>
            <a:ext cx="4432484" cy="3741174"/>
            <a:chOff x="324148" y="2900726"/>
            <a:chExt cx="3599630" cy="29212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244910-4077-453C-8E2F-3365FFEE7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900726"/>
              <a:ext cx="2815298" cy="29212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FF7EBE-83E0-4720-9D7D-A81A844BC426}"/>
                </a:ext>
              </a:extLst>
            </p:cNvPr>
            <p:cNvSpPr txBox="1"/>
            <p:nvPr/>
          </p:nvSpPr>
          <p:spPr>
            <a:xfrm>
              <a:off x="2737242" y="4136498"/>
              <a:ext cx="1186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CC"/>
                  </a:solidFill>
                </a:rPr>
                <a:t>Data under similar conditions</a:t>
              </a: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5792D2E7-323F-4B6C-8BF3-5B61B4906672}"/>
                </a:ext>
              </a:extLst>
            </p:cNvPr>
            <p:cNvSpPr/>
            <p:nvPr/>
          </p:nvSpPr>
          <p:spPr>
            <a:xfrm>
              <a:off x="2139261" y="3902300"/>
              <a:ext cx="941293" cy="1088623"/>
            </a:xfrm>
            <a:custGeom>
              <a:avLst/>
              <a:gdLst>
                <a:gd name="connsiteX0" fmla="*/ 0 w 215153"/>
                <a:gd name="connsiteY0" fmla="*/ 0 h 376518"/>
                <a:gd name="connsiteX1" fmla="*/ 215153 w 215153"/>
                <a:gd name="connsiteY1" fmla="*/ 182880 h 376518"/>
                <a:gd name="connsiteX2" fmla="*/ 10758 w 215153"/>
                <a:gd name="connsiteY2" fmla="*/ 376518 h 376518"/>
                <a:gd name="connsiteX3" fmla="*/ 10758 w 215153"/>
                <a:gd name="connsiteY3" fmla="*/ 376518 h 37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376518">
                  <a:moveTo>
                    <a:pt x="0" y="0"/>
                  </a:moveTo>
                  <a:lnTo>
                    <a:pt x="215153" y="182880"/>
                  </a:lnTo>
                  <a:lnTo>
                    <a:pt x="10758" y="376518"/>
                  </a:lnTo>
                  <a:lnTo>
                    <a:pt x="10758" y="376518"/>
                  </a:lnTo>
                </a:path>
              </a:pathLst>
            </a:custGeom>
            <a:noFill/>
            <a:ln>
              <a:solidFill>
                <a:srgbClr val="0000CC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ADF77C-C5E3-4110-B429-AE31066E1914}"/>
                </a:ext>
              </a:extLst>
            </p:cNvPr>
            <p:cNvSpPr txBox="1"/>
            <p:nvPr/>
          </p:nvSpPr>
          <p:spPr>
            <a:xfrm>
              <a:off x="1472754" y="4245006"/>
              <a:ext cx="998848" cy="408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Looks like SC </a:t>
              </a:r>
            </a:p>
            <a:p>
              <a:pPr algn="ctr"/>
              <a:r>
                <a:rPr lang="en-US" sz="1400" dirty="0"/>
                <a:t>effect at </a:t>
              </a:r>
              <a:r>
                <a:rPr lang="en-US" sz="1400" dirty="0" err="1"/>
                <a:t>TXing</a:t>
              </a:r>
              <a:endParaRPr lang="en-US" sz="14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9298D23-DC57-4BB1-993C-D79B7E89FC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689" y="4506616"/>
              <a:ext cx="250267" cy="9076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AC3575-D905-43CF-A606-CD2DDB716536}"/>
                </a:ext>
              </a:extLst>
            </p:cNvPr>
            <p:cNvSpPr txBox="1"/>
            <p:nvPr/>
          </p:nvSpPr>
          <p:spPr>
            <a:xfrm>
              <a:off x="1253791" y="3285927"/>
              <a:ext cx="1069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 SC effect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A34D7D-BC42-4B2D-9F4D-A7107EE62F34}"/>
                </a:ext>
              </a:extLst>
            </p:cNvPr>
            <p:cNvSpPr txBox="1"/>
            <p:nvPr/>
          </p:nvSpPr>
          <p:spPr>
            <a:xfrm rot="16200000">
              <a:off x="-389766" y="4096261"/>
              <a:ext cx="1720215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Bunch Peak Amplitude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7DD2D22-4982-463E-B9BF-5D5B2FE7E543}"/>
                </a:ext>
              </a:extLst>
            </p:cNvPr>
            <p:cNvCxnSpPr>
              <a:cxnSpLocks/>
            </p:cNvCxnSpPr>
            <p:nvPr/>
          </p:nvCxnSpPr>
          <p:spPr>
            <a:xfrm>
              <a:off x="985365" y="3123202"/>
              <a:ext cx="0" cy="213324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003F26-AB7B-4866-9C46-07EE4AE98CC3}"/>
                </a:ext>
              </a:extLst>
            </p:cNvPr>
            <p:cNvSpPr txBox="1"/>
            <p:nvPr/>
          </p:nvSpPr>
          <p:spPr>
            <a:xfrm rot="16200000">
              <a:off x="613968" y="3701071"/>
              <a:ext cx="817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Trannition</a:t>
              </a:r>
              <a:endParaRPr lang="en-US" sz="1200" dirty="0"/>
            </a:p>
            <a:p>
              <a:pPr algn="ctr"/>
              <a:r>
                <a:rPr lang="en-US" sz="1200" dirty="0"/>
                <a:t>Crossing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15314A-64C7-4418-9B77-F79585094657}"/>
              </a:ext>
            </a:extLst>
          </p:cNvPr>
          <p:cNvSpPr txBox="1">
            <a:spLocks/>
          </p:cNvSpPr>
          <p:nvPr/>
        </p:nvSpPr>
        <p:spPr>
          <a:xfrm>
            <a:off x="4770081" y="927159"/>
            <a:ext cx="4422542" cy="1820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70000"/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All these years, the transition crossing phase jump was delayed w.r.t. TCLK event and the time jitter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was causing unwanted </a:t>
            </a:r>
            <a:r>
              <a:rPr lang="en-GB" sz="1800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 growth after transition crossing.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61C716C4-98C5-4824-AED8-E880B6C0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3943A2F-CFD0-46A3-B99A-6496D121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E6A462B-6855-4E08-A5E4-D4D2B1E5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0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22" y="195873"/>
            <a:ext cx="7717538" cy="678905"/>
          </a:xfrm>
        </p:spPr>
        <p:txBody>
          <a:bodyPr/>
          <a:lstStyle/>
          <a:p>
            <a:r>
              <a:rPr lang="en-US" sz="2800" dirty="0"/>
              <a:t>Mitigation of time Jitter at </a:t>
            </a:r>
            <a:br>
              <a:rPr lang="en-US" sz="2800" dirty="0"/>
            </a:br>
            <a:r>
              <a:rPr lang="en-US" sz="2800" dirty="0"/>
              <a:t>Transition Crossing in Booster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9CA4A-BF4F-47E1-A022-C122E56B4E73}"/>
              </a:ext>
            </a:extLst>
          </p:cNvPr>
          <p:cNvSpPr txBox="1"/>
          <p:nvPr/>
        </p:nvSpPr>
        <p:spPr>
          <a:xfrm>
            <a:off x="947819" y="978087"/>
            <a:ext cx="7400641" cy="769441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Early 2017, we changed from TCLOCK based transition crossing to RF frequency based transition crossing.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492706-959E-481C-8495-F773FEF5811E}"/>
              </a:ext>
            </a:extLst>
          </p:cNvPr>
          <p:cNvGrpSpPr/>
          <p:nvPr/>
        </p:nvGrpSpPr>
        <p:grpSpPr>
          <a:xfrm>
            <a:off x="3565560" y="3391204"/>
            <a:ext cx="5848226" cy="2920881"/>
            <a:chOff x="3565560" y="3391204"/>
            <a:chExt cx="5848226" cy="2920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AF4B6B-95AF-4E63-BF8C-79749DFD8DDE}"/>
                </a:ext>
              </a:extLst>
            </p:cNvPr>
            <p:cNvSpPr txBox="1"/>
            <p:nvPr/>
          </p:nvSpPr>
          <p:spPr>
            <a:xfrm>
              <a:off x="3565560" y="4834757"/>
              <a:ext cx="538384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Simulations showed </a:t>
              </a:r>
              <a:r>
                <a:rPr lang="en-US" dirty="0"/>
                <a:t>that the residual oscillations seen after </a:t>
              </a:r>
              <a:r>
                <a:rPr lang="en-US" dirty="0" err="1"/>
                <a:t>Tran.Crossing</a:t>
              </a:r>
              <a:r>
                <a:rPr lang="en-US" dirty="0"/>
                <a:t> are due to Bucket Mismatch.</a:t>
              </a:r>
            </a:p>
            <a:p>
              <a:endParaRPr lang="en-US" dirty="0"/>
            </a:p>
            <a:p>
              <a:r>
                <a:rPr lang="en-US" b="1" u="sng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Mitigation:</a:t>
              </a:r>
              <a:r>
                <a:rPr lang="en-US" b="1" u="sng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A circuit will be added to correct the phase at Tran. Crossing.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F8BB40-7727-4EDB-8C9A-ADCDF8701A1A}"/>
                </a:ext>
              </a:extLst>
            </p:cNvPr>
            <p:cNvSpPr txBox="1"/>
            <p:nvPr/>
          </p:nvSpPr>
          <p:spPr>
            <a:xfrm>
              <a:off x="5758327" y="3391204"/>
              <a:ext cx="36554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Improvements were </a:t>
              </a:r>
            </a:p>
            <a:p>
              <a:pPr marL="288925" indent="-288925">
                <a:buAutoNum type="arabicPeriod"/>
              </a:pPr>
              <a:r>
                <a:rPr lang="en-US" dirty="0"/>
                <a:t>Amp. of Oscillation went down</a:t>
              </a:r>
            </a:p>
            <a:p>
              <a:pPr marL="288925" indent="-288925">
                <a:buAutoNum type="arabicPeriod"/>
              </a:pPr>
              <a:r>
                <a:rPr lang="en-US" dirty="0"/>
                <a:t>10-15% lower </a:t>
              </a:r>
              <a:r>
                <a:rPr lang="en-GB" dirty="0">
                  <a:sym typeface="Symbol" panose="05050102010706020507" pitchFamily="18" charset="2"/>
                </a:rPr>
                <a:t></a:t>
              </a:r>
              <a:r>
                <a:rPr lang="en-GB" baseline="-25000" dirty="0">
                  <a:sym typeface="Symbol" panose="05050102010706020507" pitchFamily="18" charset="2"/>
                </a:rPr>
                <a:t>L </a:t>
              </a:r>
              <a:r>
                <a:rPr lang="en-GB" dirty="0">
                  <a:sym typeface="Symbol" panose="05050102010706020507" pitchFamily="18" charset="2"/>
                </a:rPr>
                <a:t>at extraction</a:t>
              </a:r>
            </a:p>
            <a:p>
              <a:pPr marL="288925" indent="-288925">
                <a:buAutoNum type="arabicPeriod"/>
              </a:pPr>
              <a:r>
                <a:rPr lang="en-US" dirty="0"/>
                <a:t>Tran. crossing  more robust; No  cycle-to-cycle dependence.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9FF21E6-3488-49A7-BB20-FD6EB733CCD6}"/>
              </a:ext>
            </a:extLst>
          </p:cNvPr>
          <p:cNvSpPr txBox="1"/>
          <p:nvPr/>
        </p:nvSpPr>
        <p:spPr>
          <a:xfrm>
            <a:off x="6877050" y="1371384"/>
            <a:ext cx="13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CC"/>
                </a:solidFill>
              </a:rPr>
              <a:t>Pellico</a:t>
            </a:r>
            <a:r>
              <a:rPr lang="en-US" dirty="0">
                <a:solidFill>
                  <a:srgbClr val="0000CC"/>
                </a:solidFill>
              </a:rPr>
              <a:t> et. al.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F4ACEBA-D7D9-4B5A-B127-0D96AFFC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38DEE2B-F8A7-4633-883F-40BFE3CF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6777FB1-C444-4A28-A7BD-54B54593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3" name="Picture 22" descr="oscillation.png">
            <a:extLst>
              <a:ext uri="{FF2B5EF4-FFF2-40B4-BE49-F238E27FC236}">
                <a16:creationId xmlns:a16="http://schemas.microsoft.com/office/drawing/2014/main" id="{41AE5A43-EDA0-42B5-8B82-DFF3FB244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" y="4124189"/>
            <a:ext cx="3105521" cy="2156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35672-FAFC-4A0E-8585-B4740EA38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75" y="1992889"/>
            <a:ext cx="3326852" cy="2532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61035-99DA-4318-AB47-791A28890FAC}"/>
              </a:ext>
            </a:extLst>
          </p:cNvPr>
          <p:cNvSpPr txBox="1"/>
          <p:nvPr/>
        </p:nvSpPr>
        <p:spPr>
          <a:xfrm>
            <a:off x="96123" y="2612693"/>
            <a:ext cx="140936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With Quad </a:t>
            </a:r>
          </a:p>
          <a:p>
            <a:pPr algn="ctr"/>
            <a:r>
              <a:rPr lang="en-US" dirty="0"/>
              <a:t>Damper OFF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0BAF8-A14F-47C5-B85B-52940F0D012F}"/>
              </a:ext>
            </a:extLst>
          </p:cNvPr>
          <p:cNvSpPr txBox="1"/>
          <p:nvPr/>
        </p:nvSpPr>
        <p:spPr>
          <a:xfrm>
            <a:off x="1469705" y="2736337"/>
            <a:ext cx="8592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/>
              <a:t>After</a:t>
            </a:r>
          </a:p>
          <a:p>
            <a:pPr algn="ctr">
              <a:lnSpc>
                <a:spcPct val="70000"/>
              </a:lnSpc>
            </a:pPr>
            <a:r>
              <a:rPr lang="en-US" dirty="0"/>
              <a:t>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47E55D-ACD2-4FA0-B2F7-88D122114E79}"/>
              </a:ext>
            </a:extLst>
          </p:cNvPr>
          <p:cNvSpPr txBox="1"/>
          <p:nvPr/>
        </p:nvSpPr>
        <p:spPr>
          <a:xfrm rot="16200000">
            <a:off x="636118" y="3482904"/>
            <a:ext cx="8592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/>
              <a:t>Before</a:t>
            </a:r>
          </a:p>
          <a:p>
            <a:pPr algn="ctr">
              <a:lnSpc>
                <a:spcPct val="70000"/>
              </a:lnSpc>
            </a:pPr>
            <a:r>
              <a:rPr lang="en-US" dirty="0"/>
              <a:t>change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D50694-5867-4E33-97C6-CAD9FE80BDD2}"/>
              </a:ext>
            </a:extLst>
          </p:cNvPr>
          <p:cNvCxnSpPr>
            <a:cxnSpLocks/>
          </p:cNvCxnSpPr>
          <p:nvPr/>
        </p:nvCxnSpPr>
        <p:spPr>
          <a:xfrm>
            <a:off x="1496167" y="2961491"/>
            <a:ext cx="935308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9F7450-05DB-4563-9E31-26608A3C5D92}"/>
              </a:ext>
            </a:extLst>
          </p:cNvPr>
          <p:cNvCxnSpPr>
            <a:cxnSpLocks/>
          </p:cNvCxnSpPr>
          <p:nvPr/>
        </p:nvCxnSpPr>
        <p:spPr>
          <a:xfrm>
            <a:off x="1043311" y="3238847"/>
            <a:ext cx="0" cy="1056357"/>
          </a:xfrm>
          <a:prstGeom prst="straightConnector1">
            <a:avLst/>
          </a:prstGeom>
          <a:ln w="28575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2988" y="1908984"/>
                <a:ext cx="3461012" cy="1468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𝑒𝑛𝑠𝑖𝑡𝑦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𝑛𝑑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𝑒𝑛𝑠𝑖𝑡𝑦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𝑃𝑒𝑎𝑘</m:t>
                          </m:r>
                        </m:den>
                      </m:f>
                    </m:oMath>
                  </m:oMathPara>
                </a14:m>
                <a:endParaRPr lang="en-US" sz="17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16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 panose="05050102010706020507" pitchFamily="18" charset="2"/>
                  </a:rPr>
                  <a:t>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 89(±0.004)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b="1" dirty="0">
                    <a:sym typeface="Wingdings" panose="05000000000000000000" pitchFamily="2" charset="2"/>
                  </a:rPr>
                  <a:t>SC may not be playing important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b="1" dirty="0">
                    <a:sym typeface="Wingdings" panose="05000000000000000000" pitchFamily="2" charset="2"/>
                  </a:rPr>
                  <a:t>      role @ </a:t>
                </a:r>
                <a:r>
                  <a:rPr lang="en-US" b="1" dirty="0" err="1">
                    <a:sym typeface="Wingdings" panose="05000000000000000000" pitchFamily="2" charset="2"/>
                  </a:rPr>
                  <a:t>Transi</a:t>
                </a:r>
                <a:r>
                  <a:rPr lang="en-US" b="1" dirty="0">
                    <a:sym typeface="Wingdings" panose="05000000000000000000" pitchFamily="2" charset="2"/>
                  </a:rPr>
                  <a:t>. Crossing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988" y="1908984"/>
                <a:ext cx="3461012" cy="1468672"/>
              </a:xfrm>
              <a:prstGeom prst="rect">
                <a:avLst/>
              </a:prstGeom>
              <a:blipFill>
                <a:blip r:embed="rId4"/>
                <a:stretch>
                  <a:fillRect l="-3697" t="-6224" r="-3169" b="-9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2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A7D8-278E-4B0F-AA42-6FDA231C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B8F9-EE56-4686-9A63-50319F3FC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329" y="1600200"/>
            <a:ext cx="3063667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W. </a:t>
            </a:r>
            <a:r>
              <a:rPr lang="en-GB" dirty="0" err="1"/>
              <a:t>Pellico</a:t>
            </a:r>
            <a:endParaRPr lang="en-GB" dirty="0"/>
          </a:p>
          <a:p>
            <a:r>
              <a:rPr lang="en-GB" dirty="0"/>
              <a:t>S. </a:t>
            </a:r>
            <a:r>
              <a:rPr lang="en-GB" dirty="0" err="1"/>
              <a:t>Chaurize</a:t>
            </a:r>
            <a:endParaRPr lang="en-GB" dirty="0"/>
          </a:p>
          <a:p>
            <a:r>
              <a:rPr lang="en-GB" dirty="0"/>
              <a:t>F. Garcia </a:t>
            </a:r>
          </a:p>
          <a:p>
            <a:r>
              <a:rPr lang="en-GB" dirty="0"/>
              <a:t>C. Tan</a:t>
            </a:r>
          </a:p>
          <a:p>
            <a:r>
              <a:rPr lang="en-GB" dirty="0"/>
              <a:t>K. </a:t>
            </a:r>
            <a:r>
              <a:rPr lang="en-GB" dirty="0" err="1"/>
              <a:t>Seiya</a:t>
            </a:r>
            <a:r>
              <a:rPr lang="en-GB" dirty="0"/>
              <a:t> </a:t>
            </a:r>
          </a:p>
          <a:p>
            <a:r>
              <a:rPr lang="en-GB" dirty="0"/>
              <a:t>T. Sullivan</a:t>
            </a:r>
          </a:p>
          <a:p>
            <a:r>
              <a:rPr lang="en-GB" dirty="0"/>
              <a:t>K. Triplett</a:t>
            </a:r>
          </a:p>
          <a:p>
            <a:r>
              <a:rPr lang="en-GB" dirty="0"/>
              <a:t>C. Drennan </a:t>
            </a:r>
          </a:p>
          <a:p>
            <a:r>
              <a:rPr lang="en-GB" dirty="0"/>
              <a:t>N. Eddy </a:t>
            </a:r>
          </a:p>
          <a:p>
            <a:r>
              <a:rPr lang="en-GB" dirty="0"/>
              <a:t>V. </a:t>
            </a:r>
            <a:r>
              <a:rPr lang="en-GB" dirty="0" err="1"/>
              <a:t>Grzelak</a:t>
            </a:r>
            <a:r>
              <a:rPr lang="en-GB" dirty="0"/>
              <a:t> </a:t>
            </a:r>
          </a:p>
          <a:p>
            <a:r>
              <a:rPr lang="en-GB" dirty="0"/>
              <a:t>J. Reid </a:t>
            </a:r>
          </a:p>
          <a:p>
            <a:r>
              <a:rPr lang="en-GB" dirty="0"/>
              <a:t>V. </a:t>
            </a:r>
            <a:r>
              <a:rPr lang="en-GB" dirty="0" err="1"/>
              <a:t>Lebedev</a:t>
            </a:r>
            <a:endParaRPr lang="en-GB" dirty="0"/>
          </a:p>
          <a:p>
            <a:r>
              <a:rPr lang="en-GB" dirty="0"/>
              <a:t>B. </a:t>
            </a:r>
            <a:r>
              <a:rPr lang="en-GB" dirty="0" err="1"/>
              <a:t>Zwaska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61BA2-3CF2-4F04-AF6E-7DFFF2CF0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307935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D. Johnson </a:t>
            </a:r>
          </a:p>
          <a:p>
            <a:r>
              <a:rPr lang="en-GB" dirty="0"/>
              <a:t>T. Johnson </a:t>
            </a:r>
          </a:p>
          <a:p>
            <a:r>
              <a:rPr lang="en-GB" dirty="0"/>
              <a:t>B. Hendrick, </a:t>
            </a:r>
          </a:p>
          <a:p>
            <a:r>
              <a:rPr lang="en-GB" dirty="0"/>
              <a:t>G. Vogel</a:t>
            </a:r>
          </a:p>
          <a:p>
            <a:r>
              <a:rPr lang="en-GB" dirty="0"/>
              <a:t>A. Waller</a:t>
            </a:r>
          </a:p>
          <a:p>
            <a:r>
              <a:rPr lang="en-GB" dirty="0"/>
              <a:t>S. Bhat</a:t>
            </a:r>
          </a:p>
          <a:p>
            <a:r>
              <a:rPr lang="en-GB" dirty="0"/>
              <a:t>…..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81345-AF79-4E49-8CBD-58635E5B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6CFAB-B2EE-4B95-AA3F-DF0255D4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EB84F-E538-4A09-A7F1-2CC9941A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4D8-596A-4DF3-AB05-C72C8771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562600" cy="854071"/>
          </a:xfrm>
        </p:spPr>
        <p:txBody>
          <a:bodyPr/>
          <a:lstStyle/>
          <a:p>
            <a:r>
              <a:rPr lang="en-US" dirty="0"/>
              <a:t>Summary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3AA7D-0DC4-45AB-859C-17C293288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2" y="841919"/>
            <a:ext cx="8698045" cy="571674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100" dirty="0"/>
              <a:t>All of PIP’s goals are met ahead of schedule by nearly an year due to incessant effort of many people and new ideas. Highlights are 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Booster provides quality beam to the down stream facilities at 15Hz.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Beam intensity out of the Booster has exceeded 2.25E17/hr.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RR+MI are providing ~700 kW beam power on </a:t>
            </a:r>
            <a:r>
              <a:rPr lang="en-US" sz="2100" dirty="0" err="1"/>
              <a:t>NuMI</a:t>
            </a:r>
            <a:r>
              <a:rPr lang="en-US" sz="2100" dirty="0"/>
              <a:t> target.  A significant part of this success is from the Excellent performance of the Proton Source.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rgbClr val="0000CC"/>
                </a:solidFill>
              </a:rPr>
              <a:t>We still observe ~6% beam loss in the first 4 </a:t>
            </a:r>
            <a:r>
              <a:rPr lang="en-US" sz="2100" dirty="0" err="1">
                <a:solidFill>
                  <a:srgbClr val="0000CC"/>
                </a:solidFill>
              </a:rPr>
              <a:t>msec</a:t>
            </a:r>
            <a:r>
              <a:rPr lang="en-US" sz="2100" dirty="0">
                <a:solidFill>
                  <a:srgbClr val="0000CC"/>
                </a:solidFill>
              </a:rPr>
              <a:t> of the beam cycle in the Booster. Our studies indicate that  the RF system is playing a role in this loss. Efforts are underway to fix this problem.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rgbClr val="0000CC"/>
                </a:solidFill>
              </a:rPr>
              <a:t>To reduce the  residual beam oscillations after the transition crossing a new LLRF effort is undertaken to match the bunch to bucket.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rgbClr val="0000CC"/>
                </a:solidFill>
              </a:rPr>
              <a:t>Planned intensity upgrades in Booster for HEP  experiments will be discussed in my talk tomorrow. – stay tuned.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D927C-AF5F-494B-9E54-29C68B388064}"/>
              </a:ext>
            </a:extLst>
          </p:cNvPr>
          <p:cNvSpPr txBox="1"/>
          <p:nvPr/>
        </p:nvSpPr>
        <p:spPr>
          <a:xfrm>
            <a:off x="4261756" y="166691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Outlook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F7047A3-1721-4760-9AA6-1D81229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2AA10D6-CAB0-4EED-B113-FE654A6C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FE4C3C-87FC-4BD9-8432-086222B6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770B-1711-497E-87DD-307AB920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F19F64-4E9B-4614-A667-1D89E4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73590B-0871-4578-8F3C-10F0E76A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EEA9BF-4E77-482A-AA98-C1DD33FB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8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FE144694-C417-4930-8596-187BE96A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10" y="1625385"/>
            <a:ext cx="2116773" cy="1810881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177A3F4-A18D-4EA1-B4D3-23BA11A36065}"/>
              </a:ext>
            </a:extLst>
          </p:cNvPr>
          <p:cNvGrpSpPr/>
          <p:nvPr/>
        </p:nvGrpSpPr>
        <p:grpSpPr>
          <a:xfrm>
            <a:off x="6511637" y="1583808"/>
            <a:ext cx="1996743" cy="2769779"/>
            <a:chOff x="6492458" y="1939063"/>
            <a:chExt cx="2194342" cy="329603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2A0B598-25D1-4287-B571-E66DF4A50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8458" y="3502785"/>
              <a:ext cx="2178817" cy="173231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01E190E-E370-47EA-B76B-A6DCB63DFD51}"/>
                </a:ext>
              </a:extLst>
            </p:cNvPr>
            <p:cNvGrpSpPr/>
            <p:nvPr/>
          </p:nvGrpSpPr>
          <p:grpSpPr>
            <a:xfrm>
              <a:off x="6492458" y="1939063"/>
              <a:ext cx="2194342" cy="1800203"/>
              <a:chOff x="-179493" y="1279615"/>
              <a:chExt cx="8379035" cy="685800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5E1673A-C00A-45D5-955C-630E610E9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9493" y="1279615"/>
                <a:ext cx="8379035" cy="68580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B5814E0-7BD1-46D3-9393-5D8D822BC3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6185" r="28999"/>
              <a:stretch/>
            </p:blipFill>
            <p:spPr>
              <a:xfrm>
                <a:off x="3477901" y="4245470"/>
                <a:ext cx="1103624" cy="2143697"/>
              </a:xfrm>
              <a:prstGeom prst="rect">
                <a:avLst/>
              </a:prstGeom>
            </p:spPr>
          </p:pic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C0CE092-0203-484A-8E9B-5F214D9F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34" y="4566304"/>
            <a:ext cx="2182954" cy="173231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EAAF22-790A-4B0C-A991-3B4978267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1251" y="4532360"/>
            <a:ext cx="2170424" cy="18002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FF568-A31F-45FF-9846-29B851C1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01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 using ESME </a:t>
            </a:r>
            <a:b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/>
              <a:t>Injection, Capture, Acceleration, TX</a:t>
            </a:r>
            <a:br>
              <a:rPr lang="en-US" sz="2400" dirty="0"/>
            </a:br>
            <a:r>
              <a:rPr lang="en-US" sz="2400" dirty="0"/>
              <a:t>RF </a:t>
            </a:r>
            <a:r>
              <a:rPr lang="en-US" sz="2400" dirty="0" err="1"/>
              <a:t>Paraphase</a:t>
            </a:r>
            <a:r>
              <a:rPr lang="en-US" sz="2400" dirty="0"/>
              <a:t>: with 9</a:t>
            </a:r>
            <a:r>
              <a:rPr lang="en-US" sz="2400" baseline="30000" dirty="0"/>
              <a:t>0</a:t>
            </a:r>
            <a:r>
              <a:rPr lang="en-US" sz="2400" dirty="0"/>
              <a:t> phase error with cumulative error=0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DCCE2A-B79F-45C8-A921-0AB975C4EA8C}"/>
              </a:ext>
            </a:extLst>
          </p:cNvPr>
          <p:cNvSpPr txBox="1"/>
          <p:nvPr/>
        </p:nvSpPr>
        <p:spPr>
          <a:xfrm>
            <a:off x="2704720" y="1302766"/>
            <a:ext cx="3024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Turn 30: ~66 µs from start of Injection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14EF9E-EF68-401B-A3D4-DE70E6C41236}"/>
              </a:ext>
            </a:extLst>
          </p:cNvPr>
          <p:cNvSpPr txBox="1"/>
          <p:nvPr/>
        </p:nvSpPr>
        <p:spPr>
          <a:xfrm>
            <a:off x="6622450" y="1317608"/>
            <a:ext cx="200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Turn 165: End of Capture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99292D-7CAE-4733-A508-88EBA4FF65A4}"/>
              </a:ext>
            </a:extLst>
          </p:cNvPr>
          <p:cNvSpPr txBox="1"/>
          <p:nvPr/>
        </p:nvSpPr>
        <p:spPr>
          <a:xfrm>
            <a:off x="2670648" y="3830367"/>
            <a:ext cx="233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Turn 9636  : After TX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                     &lt;17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msec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in cycle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7AD5B-9331-4750-B695-C9469496BCFC}"/>
              </a:ext>
            </a:extLst>
          </p:cNvPr>
          <p:cNvGrpSpPr/>
          <p:nvPr/>
        </p:nvGrpSpPr>
        <p:grpSpPr>
          <a:xfrm>
            <a:off x="307338" y="1483352"/>
            <a:ext cx="2219184" cy="1996962"/>
            <a:chOff x="6829415" y="888409"/>
            <a:chExt cx="2007525" cy="17098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6C0A5-D511-4635-836D-EEB69EBC1CCA}"/>
                </a:ext>
              </a:extLst>
            </p:cNvPr>
            <p:cNvGrpSpPr/>
            <p:nvPr/>
          </p:nvGrpSpPr>
          <p:grpSpPr>
            <a:xfrm>
              <a:off x="6829415" y="888409"/>
              <a:ext cx="2007525" cy="1474621"/>
              <a:chOff x="6829415" y="888409"/>
              <a:chExt cx="2007525" cy="147462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708BD24-F40E-467E-8270-757284BB5DEB}"/>
                  </a:ext>
                </a:extLst>
              </p:cNvPr>
              <p:cNvGrpSpPr/>
              <p:nvPr/>
            </p:nvGrpSpPr>
            <p:grpSpPr>
              <a:xfrm>
                <a:off x="6829415" y="888409"/>
                <a:ext cx="1948406" cy="1474621"/>
                <a:chOff x="7177873" y="857459"/>
                <a:chExt cx="1948406" cy="1474621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1C62305B-D182-460A-8190-A5F0C58511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47321" y="2332076"/>
                  <a:ext cx="439479" cy="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DBAB7093-8B6B-4DAF-AFBD-DBC879E594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6800" y="2332078"/>
                  <a:ext cx="439479" cy="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32DF3681-5B85-463F-9C4F-1C389DF0CE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3204" y="2137431"/>
                  <a:ext cx="338864" cy="19464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275BD09A-0EB4-46B8-9181-EAB6D2129B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04703" y="2118472"/>
                  <a:ext cx="361925" cy="21360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642B747-4B46-48EE-B322-EA344A0DC2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7873" y="2332080"/>
                  <a:ext cx="1879042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DF0031E-A4A0-4F51-B3D2-6513C75F337C}"/>
                    </a:ext>
                  </a:extLst>
                </p:cNvPr>
                <p:cNvCxnSpPr/>
                <p:nvPr/>
              </p:nvCxnSpPr>
              <p:spPr>
                <a:xfrm flipV="1">
                  <a:off x="8266628" y="857459"/>
                  <a:ext cx="17196" cy="1474621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F83515-1C43-4022-8B37-8052DD151606}"/>
                  </a:ext>
                </a:extLst>
              </p:cNvPr>
              <p:cNvSpPr txBox="1"/>
              <p:nvPr/>
            </p:nvSpPr>
            <p:spPr>
              <a:xfrm>
                <a:off x="7898863" y="1323570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|V1|=|V2|</a:t>
                </a:r>
              </a:p>
              <a:p>
                <a:r>
                  <a:rPr lang="en-US" sz="900" dirty="0"/>
                  <a:t>       =|V3|=|V4|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CEE0195-0420-4002-BE8D-07927C0C133D}"/>
                  </a:ext>
                </a:extLst>
              </p:cNvPr>
              <p:cNvSpPr txBox="1"/>
              <p:nvPr/>
            </p:nvSpPr>
            <p:spPr>
              <a:xfrm>
                <a:off x="7254837" y="2034762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9774E-6556-456F-8423-1C68F8531DDA}"/>
                  </a:ext>
                </a:extLst>
              </p:cNvPr>
              <p:cNvSpPr txBox="1"/>
              <p:nvPr/>
            </p:nvSpPr>
            <p:spPr>
              <a:xfrm>
                <a:off x="7673451" y="2056161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F81EEE-3864-4B2A-8179-323F30F4A524}"/>
                  </a:ext>
                </a:extLst>
              </p:cNvPr>
              <p:cNvSpPr txBox="1"/>
              <p:nvPr/>
            </p:nvSpPr>
            <p:spPr>
              <a:xfrm>
                <a:off x="8012838" y="2050347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6A772B-A759-4787-BED5-E5D8B2ED20A4}"/>
                  </a:ext>
                </a:extLst>
              </p:cNvPr>
              <p:cNvSpPr txBox="1"/>
              <p:nvPr/>
            </p:nvSpPr>
            <p:spPr>
              <a:xfrm>
                <a:off x="8431452" y="2071746"/>
                <a:ext cx="3080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V4</a:t>
                </a: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88F47B-D241-4A1A-9233-B0AC611699A1}"/>
                </a:ext>
              </a:extLst>
            </p:cNvPr>
            <p:cNvSpPr/>
            <p:nvPr/>
          </p:nvSpPr>
          <p:spPr>
            <a:xfrm>
              <a:off x="7643804" y="2242579"/>
              <a:ext cx="39199" cy="117493"/>
            </a:xfrm>
            <a:custGeom>
              <a:avLst/>
              <a:gdLst>
                <a:gd name="connsiteX0" fmla="*/ 3441 w 39199"/>
                <a:gd name="connsiteY0" fmla="*/ 117493 h 117493"/>
                <a:gd name="connsiteX1" fmla="*/ 3441 w 39199"/>
                <a:gd name="connsiteY1" fmla="*/ 48529 h 117493"/>
                <a:gd name="connsiteX2" fmla="*/ 39199 w 39199"/>
                <a:gd name="connsiteY2" fmla="*/ 0 h 1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99" h="117493">
                  <a:moveTo>
                    <a:pt x="3441" y="117493"/>
                  </a:moveTo>
                  <a:cubicBezTo>
                    <a:pt x="461" y="92802"/>
                    <a:pt x="-2519" y="68111"/>
                    <a:pt x="3441" y="48529"/>
                  </a:cubicBezTo>
                  <a:cubicBezTo>
                    <a:pt x="9401" y="28947"/>
                    <a:pt x="24300" y="14473"/>
                    <a:pt x="39199" y="0"/>
                  </a:cubicBezTo>
                </a:path>
              </a:pathLst>
            </a:custGeom>
            <a:noFill/>
            <a:ln w="952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88C8266-F508-4219-B8BB-661816AE05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5557" y="2311244"/>
              <a:ext cx="109118" cy="14849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8E6525-1A0C-4AF8-B99F-AC449BE21983}"/>
                </a:ext>
              </a:extLst>
            </p:cNvPr>
            <p:cNvSpPr txBox="1"/>
            <p:nvPr/>
          </p:nvSpPr>
          <p:spPr>
            <a:xfrm>
              <a:off x="7722088" y="2344335"/>
              <a:ext cx="4860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9 </a:t>
              </a:r>
              <a:r>
                <a:rPr lang="en-US" sz="1050" dirty="0" err="1"/>
                <a:t>deg</a:t>
              </a:r>
              <a:endParaRPr lang="en-US" sz="1050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3F91809-DDC8-4947-9F49-3691B9AAAFB2}"/>
              </a:ext>
            </a:extLst>
          </p:cNvPr>
          <p:cNvSpPr txBox="1"/>
          <p:nvPr/>
        </p:nvSpPr>
        <p:spPr>
          <a:xfrm>
            <a:off x="5444917" y="4415489"/>
            <a:ext cx="364632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/>
              <a:t>Results: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8% beam loss </a:t>
            </a:r>
            <a:r>
              <a:rPr lang="en-US" sz="1600" dirty="0"/>
              <a:t>within a few </a:t>
            </a:r>
            <a:r>
              <a:rPr lang="en-US" sz="1600" dirty="0" err="1"/>
              <a:t>msec</a:t>
            </a:r>
            <a:r>
              <a:rPr lang="en-US" sz="1600" dirty="0"/>
              <a:t> in acceleration. No loss afterwards. Large emittance growth.</a:t>
            </a:r>
          </a:p>
          <a:p>
            <a:pPr marL="342900" indent="-342900">
              <a:buAutoNum type="arabicPeriod"/>
            </a:pPr>
            <a:r>
              <a:rPr lang="en-US" sz="1600" dirty="0"/>
              <a:t>Problem gets more complicated if individual RF vector lengths are a not the same.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1CD903-8A5D-4D5F-9F5E-C2BB15D6C148}"/>
              </a:ext>
            </a:extLst>
          </p:cNvPr>
          <p:cNvSpPr txBox="1"/>
          <p:nvPr/>
        </p:nvSpPr>
        <p:spPr>
          <a:xfrm>
            <a:off x="94408" y="3811242"/>
            <a:ext cx="237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Turn 8426  : Acceleration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                     ~14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msec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in cycle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28249-17A5-4296-B0C8-A088D4AC5D79}"/>
              </a:ext>
            </a:extLst>
          </p:cNvPr>
          <p:cNvSpPr txBox="1"/>
          <p:nvPr/>
        </p:nvSpPr>
        <p:spPr>
          <a:xfrm>
            <a:off x="6677557" y="1985272"/>
            <a:ext cx="1949096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>
                <a:solidFill>
                  <a:srgbClr val="0000CC"/>
                </a:solidFill>
              </a:rPr>
              <a:t>~9% of the particles outside the bucket </a:t>
            </a:r>
            <a:r>
              <a:rPr lang="en-US" sz="1200" dirty="0" err="1">
                <a:solidFill>
                  <a:srgbClr val="0000CC"/>
                </a:solidFill>
              </a:rPr>
              <a:t>separatrix</a:t>
            </a:r>
            <a:endParaRPr lang="en-US" sz="1200" dirty="0">
              <a:solidFill>
                <a:srgbClr val="0000CC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9AA4311-4319-4157-9170-6F3BA9A4A4CE}"/>
              </a:ext>
            </a:extLst>
          </p:cNvPr>
          <p:cNvCxnSpPr>
            <a:cxnSpLocks/>
          </p:cNvCxnSpPr>
          <p:nvPr/>
        </p:nvCxnSpPr>
        <p:spPr>
          <a:xfrm>
            <a:off x="7419707" y="2258597"/>
            <a:ext cx="99492" cy="229406"/>
          </a:xfrm>
          <a:prstGeom prst="straightConnector1">
            <a:avLst/>
          </a:prstGeom>
          <a:ln w="952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66E4980B-5DB0-4A93-AFD2-7802D4B8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EF41E786-86FD-4BE8-8FBB-52FEB5F4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FE64FF3A-CEF4-46DF-B4D5-820CE6C6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9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393DE-CB98-4898-9E61-3E382D87A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" t="7647" r="10249" b="5535"/>
          <a:stretch/>
        </p:blipFill>
        <p:spPr>
          <a:xfrm>
            <a:off x="235180" y="2026935"/>
            <a:ext cx="5648632" cy="4079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4DB3C-8DC4-426A-9F1E-A3E63E7E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" y="313934"/>
            <a:ext cx="8229600" cy="594042"/>
          </a:xfrm>
        </p:spPr>
        <p:txBody>
          <a:bodyPr>
            <a:normAutofit/>
          </a:bodyPr>
          <a:lstStyle/>
          <a:p>
            <a:r>
              <a:rPr lang="en-US" sz="3200" dirty="0"/>
              <a:t>Simulated Booster Beam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694A4-9A5B-4BDE-89AF-5C45C9064331}"/>
              </a:ext>
            </a:extLst>
          </p:cNvPr>
          <p:cNvSpPr txBox="1"/>
          <p:nvPr/>
        </p:nvSpPr>
        <p:spPr>
          <a:xfrm>
            <a:off x="5988233" y="1412508"/>
            <a:ext cx="298050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u="sng" dirty="0"/>
              <a:t>Note:</a:t>
            </a:r>
            <a:r>
              <a:rPr lang="en-US" sz="1700" dirty="0"/>
              <a:t> The energy spread of the LINAC beam of </a:t>
            </a:r>
            <a:r>
              <a:rPr lang="en-US" sz="1700" dirty="0" err="1"/>
              <a:t>dE</a:t>
            </a:r>
            <a:r>
              <a:rPr lang="en-US" sz="1700" dirty="0"/>
              <a:t>(95%)~ 1.5 MeV is assumed in these simulations. Beam loss pattern found to depend on the type of distribution assumed for the LINAC bunches. The beam  in RF bucket is </a:t>
            </a:r>
            <a:r>
              <a:rPr lang="en-US" sz="1700" b="1" dirty="0">
                <a:solidFill>
                  <a:srgbClr val="0000CC"/>
                </a:solidFill>
              </a:rPr>
              <a:t>somewhere between to elliptic or parabolic distribution or a combination</a:t>
            </a:r>
            <a:r>
              <a:rPr lang="en-US" sz="1700" dirty="0"/>
              <a:t> of these. The fast loss  for the 1</a:t>
            </a:r>
            <a:r>
              <a:rPr lang="en-US" sz="1700" baseline="30000" dirty="0"/>
              <a:t>st</a:t>
            </a:r>
            <a:r>
              <a:rPr lang="en-US" sz="1700" dirty="0"/>
              <a:t> 100 µsec is coming from loss of uncaptured particles. The rest are captured beam, but, nearer to </a:t>
            </a:r>
            <a:r>
              <a:rPr lang="en-US" sz="1700" dirty="0" err="1"/>
              <a:t>separatrix</a:t>
            </a:r>
            <a:r>
              <a:rPr lang="en-US" sz="1700" dirty="0"/>
              <a:t>. Such beam particles are lost during the first few </a:t>
            </a:r>
            <a:r>
              <a:rPr lang="en-US" sz="1700" dirty="0" err="1"/>
              <a:t>ms</a:t>
            </a:r>
            <a:r>
              <a:rPr lang="en-US" sz="1700" dirty="0"/>
              <a:t> of the acceleration.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98AB8-18CE-45FD-A585-CB46A485F27B}"/>
              </a:ext>
            </a:extLst>
          </p:cNvPr>
          <p:cNvSpPr/>
          <p:nvPr/>
        </p:nvSpPr>
        <p:spPr>
          <a:xfrm>
            <a:off x="1196340" y="119593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case corresponds to “</a:t>
            </a: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Injection, Capture, Acceleration, TX</a:t>
            </a:r>
            <a:r>
              <a:rPr lang="en-US" sz="1600" dirty="0">
                <a:solidFill>
                  <a:srgbClr val="0000CC"/>
                </a:solidFill>
              </a:rPr>
              <a:t>, RF </a:t>
            </a:r>
            <a:r>
              <a:rPr lang="en-US" sz="1600" dirty="0" err="1">
                <a:solidFill>
                  <a:srgbClr val="0000CC"/>
                </a:solidFill>
              </a:rPr>
              <a:t>Paraphase</a:t>
            </a:r>
            <a:r>
              <a:rPr lang="en-US" sz="1600" dirty="0">
                <a:solidFill>
                  <a:srgbClr val="0000CC"/>
                </a:solidFill>
              </a:rPr>
              <a:t>: with 9</a:t>
            </a:r>
            <a:r>
              <a:rPr lang="en-US" sz="1600" baseline="30000" dirty="0">
                <a:solidFill>
                  <a:srgbClr val="0000CC"/>
                </a:solidFill>
              </a:rPr>
              <a:t>0</a:t>
            </a:r>
            <a:r>
              <a:rPr lang="en-US" sz="1600" dirty="0">
                <a:solidFill>
                  <a:srgbClr val="0000CC"/>
                </a:solidFill>
              </a:rPr>
              <a:t> phase error with cumulative error=0 </a:t>
            </a:r>
            <a:r>
              <a:rPr lang="en-US" sz="1600" dirty="0"/>
              <a:t>“ (see previous slide)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4DE5591-36DB-4490-B945-9D617EEB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B39669-DFED-4023-AECC-81B86997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7813577-507E-4279-B0BB-68826F6F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316AB-23ED-4474-93DE-CF2B75A2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8FD26-C972-4D3E-9440-32C35D36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Cbhat | Beam Injection and Capture in the Fermilab Booster for PIP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4C489-6659-404D-B12D-1EA2A133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194405-080A-4584-A814-8B4C46AFBA92}"/>
              </a:ext>
            </a:extLst>
          </p:cNvPr>
          <p:cNvSpPr txBox="1">
            <a:spLocks/>
          </p:cNvSpPr>
          <p:nvPr/>
        </p:nvSpPr>
        <p:spPr>
          <a:xfrm>
            <a:off x="1915885" y="21771"/>
            <a:ext cx="616131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C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/>
              <a:t>Laslett SC tune shift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9D1CC-242A-40D4-9361-AC9D8FC10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38" y="768349"/>
            <a:ext cx="6832212" cy="4268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43EF3-5FBF-471B-9999-2D4DF75EA622}"/>
              </a:ext>
            </a:extLst>
          </p:cNvPr>
          <p:cNvSpPr txBox="1"/>
          <p:nvPr/>
        </p:nvSpPr>
        <p:spPr>
          <a:xfrm>
            <a:off x="1828800" y="5546221"/>
            <a:ext cx="632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</a:t>
            </a:r>
            <a:r>
              <a:rPr lang="en-US" baseline="-25000" dirty="0">
                <a:sym typeface="Symbol" panose="05050102010706020507" pitchFamily="18" charset="2"/>
              </a:rPr>
              <a:t>SC</a:t>
            </a:r>
            <a:r>
              <a:rPr lang="en-US" dirty="0">
                <a:sym typeface="Symbol" panose="05050102010706020507" pitchFamily="18" charset="2"/>
              </a:rPr>
              <a:t> = -0.32 (@4.6E12ppBc) to -0.47 ( @4.6E12ppBc) at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7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7721-D39F-4C6A-9940-1EF4C64A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Proton Improvement Plan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199E-39C3-4E44-BB5E-82BAA020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9" y="905355"/>
            <a:ext cx="7865165" cy="3660914"/>
          </a:xfrm>
        </p:spPr>
        <p:txBody>
          <a:bodyPr>
            <a:normAutofit/>
          </a:bodyPr>
          <a:lstStyle/>
          <a:p>
            <a:r>
              <a:rPr lang="en-US" sz="2400" dirty="0"/>
              <a:t>Goals were to achieve</a:t>
            </a:r>
          </a:p>
          <a:p>
            <a:pPr lvl="1"/>
            <a:r>
              <a:rPr lang="en-US" altLang="en-US" sz="2000" dirty="0"/>
              <a:t>2.25E17 protons/hour (at 15 Hz) to deliver to HEP programs</a:t>
            </a:r>
            <a:r>
              <a:rPr lang="en-US" altLang="en-US" sz="2000" dirty="0">
                <a:solidFill>
                  <a:srgbClr val="0000CC"/>
                </a:solidFill>
                <a:sym typeface="Wingdings" panose="05000000000000000000" pitchFamily="2" charset="2"/>
              </a:rPr>
              <a:t>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altLang="en-US" sz="1800" dirty="0"/>
              <a:t>12 batches of 4.53E12ppBp to RR/MI with</a:t>
            </a:r>
          </a:p>
          <a:p>
            <a:pPr lvl="3"/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</a:t>
            </a:r>
            <a:r>
              <a:rPr lang="en-US" sz="1600" b="1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L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&lt;0.1 eVs/bunch &amp;</a:t>
            </a:r>
          </a:p>
          <a:p>
            <a:pPr lvl="3"/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</a:t>
            </a:r>
            <a:r>
              <a:rPr lang="en-US" sz="1600" b="1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T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&lt;16 -mm-</a:t>
            </a:r>
            <a:r>
              <a:rPr lang="en-US" sz="1600" b="1" dirty="0" err="1">
                <a:solidFill>
                  <a:srgbClr val="0000CC"/>
                </a:solidFill>
                <a:sym typeface="Symbol" panose="05050102010706020507" pitchFamily="18" charset="2"/>
              </a:rPr>
              <a:t>mr</a:t>
            </a:r>
            <a:endParaRPr lang="en-US" sz="1600" b="1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 lvl="3"/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LINAC/Booster efficiency &gt;85%  </a:t>
            </a:r>
            <a:r>
              <a:rPr lang="en-US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</a:p>
          <a:p>
            <a:pPr lvl="2"/>
            <a:r>
              <a:rPr lang="en-US" sz="1800" dirty="0">
                <a:sym typeface="Symbol" panose="05050102010706020507" pitchFamily="18" charset="2"/>
              </a:rPr>
              <a:t>Provide beam for Booster Neutrino Program </a:t>
            </a:r>
          </a:p>
          <a:p>
            <a:pPr lvl="1"/>
            <a:r>
              <a:rPr lang="en-US" sz="2000" dirty="0">
                <a:sym typeface="Symbol" panose="05050102010706020507" pitchFamily="18" charset="2"/>
              </a:rPr>
              <a:t>Beam power on </a:t>
            </a:r>
            <a:r>
              <a:rPr lang="en-US" sz="2000" dirty="0" err="1">
                <a:sym typeface="Symbol" panose="05050102010706020507" pitchFamily="18" charset="2"/>
              </a:rPr>
              <a:t>NuMI</a:t>
            </a:r>
            <a:r>
              <a:rPr lang="en-US" sz="2000" dirty="0">
                <a:sym typeface="Symbol" panose="05050102010706020507" pitchFamily="18" charset="2"/>
              </a:rPr>
              <a:t> target 700kW        </a:t>
            </a:r>
            <a:r>
              <a:rPr lang="en-US" sz="2000" dirty="0">
                <a:solidFill>
                  <a:srgbClr val="0000CC"/>
                </a:solidFill>
                <a:sym typeface="Wingdings" panose="05000000000000000000" pitchFamily="2" charset="2"/>
              </a:rPr>
              <a:t>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endParaRPr lang="en-US" sz="2000" b="1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 lvl="1"/>
            <a:endParaRPr lang="en-US" sz="2000" b="1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 lvl="3"/>
            <a:endParaRPr lang="en-US" altLang="en-US" sz="16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A949B-3210-401B-9EEE-063CE7BF8C63}"/>
              </a:ext>
            </a:extLst>
          </p:cNvPr>
          <p:cNvSpPr txBox="1"/>
          <p:nvPr/>
        </p:nvSpPr>
        <p:spPr>
          <a:xfrm>
            <a:off x="2514600" y="1677661"/>
            <a:ext cx="2882348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achieved 2.4E17p/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hr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B45F5-EF64-48EB-B880-D01E9DF1A611}"/>
              </a:ext>
            </a:extLst>
          </p:cNvPr>
          <p:cNvSpPr txBox="1"/>
          <p:nvPr/>
        </p:nvSpPr>
        <p:spPr>
          <a:xfrm>
            <a:off x="5276021" y="2874031"/>
            <a:ext cx="241935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Have achieved ~94%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85C76-E0EF-4E11-9604-00214E293175}"/>
              </a:ext>
            </a:extLst>
          </p:cNvPr>
          <p:cNvSpPr txBox="1"/>
          <p:nvPr/>
        </p:nvSpPr>
        <p:spPr>
          <a:xfrm>
            <a:off x="5871856" y="3403689"/>
            <a:ext cx="2737402" cy="646331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Record Beam power on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NuMI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target  ~730kW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1AEF0-CFD8-47FC-9EC7-89AB28B02E72}"/>
              </a:ext>
            </a:extLst>
          </p:cNvPr>
          <p:cNvSpPr txBox="1"/>
          <p:nvPr/>
        </p:nvSpPr>
        <p:spPr>
          <a:xfrm>
            <a:off x="527079" y="4140773"/>
            <a:ext cx="7931272" cy="769441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 A number of improvements were made in the Proton Source </a:t>
            </a:r>
          </a:p>
          <a:p>
            <a:pPr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from injection to extraction to achieve these goals.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D696B-86B4-49B2-A4F9-F0C5D5E40FD1}"/>
              </a:ext>
            </a:extLst>
          </p:cNvPr>
          <p:cNvSpPr txBox="1"/>
          <p:nvPr/>
        </p:nvSpPr>
        <p:spPr>
          <a:xfrm>
            <a:off x="405989" y="4933823"/>
            <a:ext cx="8173452" cy="1323439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I will be talking about some of the </a:t>
            </a:r>
          </a:p>
          <a:p>
            <a:pPr marL="344488" indent="-344488">
              <a:buAutoNum type="alphaLcParenR"/>
            </a:pPr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improvements that were not the part of the original PIP plan, which helped the overall success of PIP  </a:t>
            </a:r>
          </a:p>
          <a:p>
            <a:pPr marL="344488" indent="-344488">
              <a:buAutoNum type="alphaLcParenR"/>
            </a:pPr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some new findings.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87F8B-6685-4D70-9AD2-B3FB9765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EAB5C-C8CD-4F06-B1DE-91F0373E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6E9E-7ED8-4B91-A818-72B30599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99B48EE-6B02-413F-B5B3-1BD64D56CA62}"/>
              </a:ext>
            </a:extLst>
          </p:cNvPr>
          <p:cNvGrpSpPr/>
          <p:nvPr/>
        </p:nvGrpSpPr>
        <p:grpSpPr>
          <a:xfrm>
            <a:off x="0" y="1612433"/>
            <a:ext cx="9135612" cy="2425828"/>
            <a:chOff x="876648" y="1548777"/>
            <a:chExt cx="8289104" cy="196173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9A4EDA-FC22-430A-A3AE-DCBEB3B2CD4F}"/>
                </a:ext>
              </a:extLst>
            </p:cNvPr>
            <p:cNvGrpSpPr/>
            <p:nvPr/>
          </p:nvGrpSpPr>
          <p:grpSpPr>
            <a:xfrm>
              <a:off x="3622647" y="1548777"/>
              <a:ext cx="5543105" cy="1961736"/>
              <a:chOff x="3622647" y="1548777"/>
              <a:chExt cx="5543105" cy="1961736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624A96D-AE1E-4875-87A5-338F11285787}"/>
                  </a:ext>
                </a:extLst>
              </p:cNvPr>
              <p:cNvSpPr/>
              <p:nvPr/>
            </p:nvSpPr>
            <p:spPr>
              <a:xfrm>
                <a:off x="3622647" y="2527111"/>
                <a:ext cx="2775358" cy="983402"/>
              </a:xfrm>
              <a:custGeom>
                <a:avLst/>
                <a:gdLst>
                  <a:gd name="connsiteX0" fmla="*/ 0 w 5511567"/>
                  <a:gd name="connsiteY0" fmla="*/ 16778 h 989912"/>
                  <a:gd name="connsiteX1" fmla="*/ 2734811 w 5511567"/>
                  <a:gd name="connsiteY1" fmla="*/ 989901 h 989912"/>
                  <a:gd name="connsiteX2" fmla="*/ 5511567 w 5511567"/>
                  <a:gd name="connsiteY2" fmla="*/ 0 h 98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1567" h="989912">
                    <a:moveTo>
                      <a:pt x="0" y="16778"/>
                    </a:moveTo>
                    <a:cubicBezTo>
                      <a:pt x="908108" y="504737"/>
                      <a:pt x="1816217" y="992697"/>
                      <a:pt x="2734811" y="989901"/>
                    </a:cubicBezTo>
                    <a:cubicBezTo>
                      <a:pt x="3653405" y="987105"/>
                      <a:pt x="4582486" y="493552"/>
                      <a:pt x="5511567" y="0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0A4E75-77BC-4CB7-8B39-7361C5ABDBA4}"/>
                  </a:ext>
                </a:extLst>
              </p:cNvPr>
              <p:cNvSpPr/>
              <p:nvPr/>
            </p:nvSpPr>
            <p:spPr>
              <a:xfrm rot="10800000">
                <a:off x="6390394" y="1548777"/>
                <a:ext cx="2775358" cy="983402"/>
              </a:xfrm>
              <a:custGeom>
                <a:avLst/>
                <a:gdLst>
                  <a:gd name="connsiteX0" fmla="*/ 0 w 5511567"/>
                  <a:gd name="connsiteY0" fmla="*/ 16778 h 989912"/>
                  <a:gd name="connsiteX1" fmla="*/ 2734811 w 5511567"/>
                  <a:gd name="connsiteY1" fmla="*/ 989901 h 989912"/>
                  <a:gd name="connsiteX2" fmla="*/ 5511567 w 5511567"/>
                  <a:gd name="connsiteY2" fmla="*/ 0 h 98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1567" h="989912">
                    <a:moveTo>
                      <a:pt x="0" y="16778"/>
                    </a:moveTo>
                    <a:cubicBezTo>
                      <a:pt x="908108" y="504737"/>
                      <a:pt x="1816217" y="992697"/>
                      <a:pt x="2734811" y="989901"/>
                    </a:cubicBezTo>
                    <a:cubicBezTo>
                      <a:pt x="3653405" y="987105"/>
                      <a:pt x="4582486" y="493552"/>
                      <a:pt x="5511567" y="0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229BABC-E156-4145-9005-74708C066120}"/>
                </a:ext>
              </a:extLst>
            </p:cNvPr>
            <p:cNvSpPr/>
            <p:nvPr/>
          </p:nvSpPr>
          <p:spPr>
            <a:xfrm rot="10800000">
              <a:off x="876648" y="1624142"/>
              <a:ext cx="2775358" cy="983402"/>
            </a:xfrm>
            <a:custGeom>
              <a:avLst/>
              <a:gdLst>
                <a:gd name="connsiteX0" fmla="*/ 0 w 5511567"/>
                <a:gd name="connsiteY0" fmla="*/ 16778 h 989912"/>
                <a:gd name="connsiteX1" fmla="*/ 2734811 w 5511567"/>
                <a:gd name="connsiteY1" fmla="*/ 989901 h 989912"/>
                <a:gd name="connsiteX2" fmla="*/ 5511567 w 5511567"/>
                <a:gd name="connsiteY2" fmla="*/ 0 h 98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1567" h="989912">
                  <a:moveTo>
                    <a:pt x="0" y="16778"/>
                  </a:moveTo>
                  <a:cubicBezTo>
                    <a:pt x="908108" y="504737"/>
                    <a:pt x="1816217" y="992697"/>
                    <a:pt x="2734811" y="989901"/>
                  </a:cubicBezTo>
                  <a:cubicBezTo>
                    <a:pt x="3653405" y="987105"/>
                    <a:pt x="4582486" y="493552"/>
                    <a:pt x="551156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B7974272-FC61-4C8C-89B9-C2B574A912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3594" y="33014"/>
            <a:ext cx="5537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Beam Injection in the Booster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F33D9A-BE0A-4EF2-A294-9E56C9134F23}"/>
              </a:ext>
            </a:extLst>
          </p:cNvPr>
          <p:cNvSpPr txBox="1"/>
          <p:nvPr/>
        </p:nvSpPr>
        <p:spPr>
          <a:xfrm>
            <a:off x="582113" y="2158092"/>
            <a:ext cx="1987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Booster </a:t>
            </a:r>
          </a:p>
          <a:p>
            <a:pPr algn="ctr"/>
            <a:r>
              <a:rPr lang="en-US" sz="2400" b="1" dirty="0"/>
              <a:t>Magnet Ramp</a:t>
            </a:r>
          </a:p>
          <a:p>
            <a:pPr algn="ctr"/>
            <a:r>
              <a:rPr lang="en-US" sz="2400" b="1" dirty="0"/>
              <a:t>15 Hz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1CCE2E-C76F-4B7A-8CE0-CF4F7C0B8F4C}"/>
              </a:ext>
            </a:extLst>
          </p:cNvPr>
          <p:cNvGrpSpPr/>
          <p:nvPr/>
        </p:nvGrpSpPr>
        <p:grpSpPr>
          <a:xfrm>
            <a:off x="35790" y="4351075"/>
            <a:ext cx="2798561" cy="2087754"/>
            <a:chOff x="4239" y="3161295"/>
            <a:chExt cx="2649315" cy="208775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01670D-5308-4CD1-A216-F34089365734}"/>
                </a:ext>
              </a:extLst>
            </p:cNvPr>
            <p:cNvSpPr/>
            <p:nvPr/>
          </p:nvSpPr>
          <p:spPr>
            <a:xfrm>
              <a:off x="4239" y="3239027"/>
              <a:ext cx="2573944" cy="20100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A02E9BE-9FFF-4861-BFE3-9614FD180A2B}"/>
                </a:ext>
              </a:extLst>
            </p:cNvPr>
            <p:cNvGrpSpPr/>
            <p:nvPr/>
          </p:nvGrpSpPr>
          <p:grpSpPr>
            <a:xfrm>
              <a:off x="1037799" y="3467845"/>
              <a:ext cx="1438222" cy="277361"/>
              <a:chOff x="1037799" y="3467846"/>
              <a:chExt cx="1610795" cy="23099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765C7E9-6989-446F-A2DF-922608AA7893}"/>
                  </a:ext>
                </a:extLst>
              </p:cNvPr>
              <p:cNvSpPr/>
              <p:nvPr/>
            </p:nvSpPr>
            <p:spPr>
              <a:xfrm>
                <a:off x="1088929" y="3467846"/>
                <a:ext cx="1559665" cy="2309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CF5438A-4C85-401D-B1F8-1134B0AC0562}"/>
                  </a:ext>
                </a:extLst>
              </p:cNvPr>
              <p:cNvSpPr/>
              <p:nvPr/>
            </p:nvSpPr>
            <p:spPr>
              <a:xfrm>
                <a:off x="1037799" y="351785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1BEEBB-87B0-4B38-AE55-E6E034D27E14}"/>
                  </a:ext>
                </a:extLst>
              </p:cNvPr>
              <p:cNvSpPr/>
              <p:nvPr/>
            </p:nvSpPr>
            <p:spPr>
              <a:xfrm>
                <a:off x="1080946" y="351704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FB181A7-9B57-4A4E-8738-2F6D3B39DCF7}"/>
                  </a:ext>
                </a:extLst>
              </p:cNvPr>
              <p:cNvSpPr/>
              <p:nvPr/>
            </p:nvSpPr>
            <p:spPr>
              <a:xfrm>
                <a:off x="1121589" y="351704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44598C7-083F-423C-88C8-071659B0F5FC}"/>
                  </a:ext>
                </a:extLst>
              </p:cNvPr>
              <p:cNvSpPr/>
              <p:nvPr/>
            </p:nvSpPr>
            <p:spPr>
              <a:xfrm>
                <a:off x="1169404" y="351785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E03751D-0D3C-4EAD-9388-317BF7B0D47D}"/>
                  </a:ext>
                </a:extLst>
              </p:cNvPr>
              <p:cNvSpPr/>
              <p:nvPr/>
            </p:nvSpPr>
            <p:spPr>
              <a:xfrm>
                <a:off x="1218673" y="351739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3C8020-AD99-4358-AC9E-9F61D32DC278}"/>
                  </a:ext>
                </a:extLst>
              </p:cNvPr>
              <p:cNvSpPr/>
              <p:nvPr/>
            </p:nvSpPr>
            <p:spPr>
              <a:xfrm>
                <a:off x="1267942" y="351643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C176089-4AFB-4109-AABC-62D7A9CA8D86}"/>
                  </a:ext>
                </a:extLst>
              </p:cNvPr>
              <p:cNvSpPr/>
              <p:nvPr/>
            </p:nvSpPr>
            <p:spPr>
              <a:xfrm>
                <a:off x="1319993" y="351273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01A32F7-DC65-4B4D-B2B8-8FD4FB3F0190}"/>
                  </a:ext>
                </a:extLst>
              </p:cNvPr>
              <p:cNvSpPr/>
              <p:nvPr/>
            </p:nvSpPr>
            <p:spPr>
              <a:xfrm>
                <a:off x="1373600" y="3511898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FC70001-9EF1-4246-84D1-D7E58435B8A3}"/>
                  </a:ext>
                </a:extLst>
              </p:cNvPr>
              <p:cNvSpPr/>
              <p:nvPr/>
            </p:nvSpPr>
            <p:spPr>
              <a:xfrm>
                <a:off x="1414281" y="351273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355427D-C2BD-445E-8234-4BBD3B661A24}"/>
                  </a:ext>
                </a:extLst>
              </p:cNvPr>
              <p:cNvSpPr/>
              <p:nvPr/>
            </p:nvSpPr>
            <p:spPr>
              <a:xfrm>
                <a:off x="1456897" y="3511898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864C42B-7303-4193-843B-A145987C7467}"/>
                  </a:ext>
                </a:extLst>
              </p:cNvPr>
              <p:cNvSpPr/>
              <p:nvPr/>
            </p:nvSpPr>
            <p:spPr>
              <a:xfrm>
                <a:off x="1504003" y="351273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B2B6A7D-357B-4DFE-B9E7-CB842369B762}"/>
                  </a:ext>
                </a:extLst>
              </p:cNvPr>
              <p:cNvSpPr/>
              <p:nvPr/>
            </p:nvSpPr>
            <p:spPr>
              <a:xfrm>
                <a:off x="1543242" y="3514875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82D2A75-CF25-4A32-B6A4-9C4A169441CD}"/>
                  </a:ext>
                </a:extLst>
              </p:cNvPr>
              <p:cNvSpPr/>
              <p:nvPr/>
            </p:nvSpPr>
            <p:spPr>
              <a:xfrm>
                <a:off x="1592363" y="351354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F69FD9D-63C1-498D-AB37-07B906EDAEC1}"/>
                  </a:ext>
                </a:extLst>
              </p:cNvPr>
              <p:cNvSpPr/>
              <p:nvPr/>
            </p:nvSpPr>
            <p:spPr>
              <a:xfrm>
                <a:off x="1635952" y="351459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4068E3D-9E87-40FA-A4DA-9DDA19085B1F}"/>
                  </a:ext>
                </a:extLst>
              </p:cNvPr>
              <p:cNvSpPr/>
              <p:nvPr/>
            </p:nvSpPr>
            <p:spPr>
              <a:xfrm>
                <a:off x="1679098" y="3513785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9010693-422C-4EF8-9E63-B8CD1E8F048B}"/>
                  </a:ext>
                </a:extLst>
              </p:cNvPr>
              <p:cNvSpPr/>
              <p:nvPr/>
            </p:nvSpPr>
            <p:spPr>
              <a:xfrm>
                <a:off x="1719741" y="3513785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664EF32-B725-4B2E-AC35-FBFCA7B21392}"/>
                  </a:ext>
                </a:extLst>
              </p:cNvPr>
              <p:cNvSpPr/>
              <p:nvPr/>
            </p:nvSpPr>
            <p:spPr>
              <a:xfrm>
                <a:off x="1767556" y="351459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C3A09C0-0AB8-4044-A1EC-58D474C99AC9}"/>
                  </a:ext>
                </a:extLst>
              </p:cNvPr>
              <p:cNvSpPr/>
              <p:nvPr/>
            </p:nvSpPr>
            <p:spPr>
              <a:xfrm>
                <a:off x="1816825" y="351413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AD8BD9F-CAF9-40E9-BD47-34ACD0976A95}"/>
                  </a:ext>
                </a:extLst>
              </p:cNvPr>
              <p:cNvSpPr/>
              <p:nvPr/>
            </p:nvSpPr>
            <p:spPr>
              <a:xfrm>
                <a:off x="1866094" y="35131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1C2C321-6403-4717-9F2B-44C5544F0A25}"/>
                  </a:ext>
                </a:extLst>
              </p:cNvPr>
              <p:cNvSpPr/>
              <p:nvPr/>
            </p:nvSpPr>
            <p:spPr>
              <a:xfrm>
                <a:off x="1918145" y="35094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436B5DD-B6E6-4CCF-BBC7-46D325607876}"/>
                  </a:ext>
                </a:extLst>
              </p:cNvPr>
              <p:cNvSpPr/>
              <p:nvPr/>
            </p:nvSpPr>
            <p:spPr>
              <a:xfrm>
                <a:off x="1971752" y="350864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68CD93B-6684-42EB-B035-F127567E3C5E}"/>
                  </a:ext>
                </a:extLst>
              </p:cNvPr>
              <p:cNvSpPr/>
              <p:nvPr/>
            </p:nvSpPr>
            <p:spPr>
              <a:xfrm>
                <a:off x="2012433" y="35094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2C1F342-E955-4126-9E44-129566976E95}"/>
                  </a:ext>
                </a:extLst>
              </p:cNvPr>
              <p:cNvSpPr/>
              <p:nvPr/>
            </p:nvSpPr>
            <p:spPr>
              <a:xfrm>
                <a:off x="2055049" y="350864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DEC43CA-7DC8-465E-928D-AC5493D90EE5}"/>
                  </a:ext>
                </a:extLst>
              </p:cNvPr>
              <p:cNvSpPr/>
              <p:nvPr/>
            </p:nvSpPr>
            <p:spPr>
              <a:xfrm>
                <a:off x="2102155" y="35094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08B89DF-6480-496B-B951-53B884AF6FF6}"/>
                  </a:ext>
                </a:extLst>
              </p:cNvPr>
              <p:cNvSpPr/>
              <p:nvPr/>
            </p:nvSpPr>
            <p:spPr>
              <a:xfrm>
                <a:off x="2141394" y="3511617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37C189B-B819-4924-B943-F5AF296B95FA}"/>
                  </a:ext>
                </a:extLst>
              </p:cNvPr>
              <p:cNvSpPr/>
              <p:nvPr/>
            </p:nvSpPr>
            <p:spPr>
              <a:xfrm>
                <a:off x="2190515" y="3510283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828B877-DC91-4B31-8C50-42596A93A539}"/>
                  </a:ext>
                </a:extLst>
              </p:cNvPr>
              <p:cNvSpPr/>
              <p:nvPr/>
            </p:nvSpPr>
            <p:spPr>
              <a:xfrm>
                <a:off x="2231516" y="350873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D5C820A-35BD-47FA-A739-A33077248E7D}"/>
                  </a:ext>
                </a:extLst>
              </p:cNvPr>
              <p:cNvSpPr/>
              <p:nvPr/>
            </p:nvSpPr>
            <p:spPr>
              <a:xfrm>
                <a:off x="2274662" y="350792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FEF7B15-6168-4E36-814F-7C91E29B85EB}"/>
                  </a:ext>
                </a:extLst>
              </p:cNvPr>
              <p:cNvSpPr/>
              <p:nvPr/>
            </p:nvSpPr>
            <p:spPr>
              <a:xfrm>
                <a:off x="2315305" y="350792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3F0ABB4-E2D1-4EF1-B3DF-ABE1D61449F0}"/>
                  </a:ext>
                </a:extLst>
              </p:cNvPr>
              <p:cNvSpPr/>
              <p:nvPr/>
            </p:nvSpPr>
            <p:spPr>
              <a:xfrm>
                <a:off x="2363121" y="350873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0E24415-98E7-401C-8660-518F35F82556}"/>
                  </a:ext>
                </a:extLst>
              </p:cNvPr>
              <p:cNvSpPr/>
              <p:nvPr/>
            </p:nvSpPr>
            <p:spPr>
              <a:xfrm>
                <a:off x="2412389" y="3508269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BCD392E-B6F3-4351-AA85-BB5510782166}"/>
                  </a:ext>
                </a:extLst>
              </p:cNvPr>
              <p:cNvSpPr/>
              <p:nvPr/>
            </p:nvSpPr>
            <p:spPr>
              <a:xfrm>
                <a:off x="2461658" y="3507309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7632F56-5B57-4A27-816E-7AE2EFC86EC0}"/>
                  </a:ext>
                </a:extLst>
              </p:cNvPr>
              <p:cNvSpPr/>
              <p:nvPr/>
            </p:nvSpPr>
            <p:spPr>
              <a:xfrm>
                <a:off x="2513709" y="350361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E410DF1-50FF-478E-863D-DB79F74E61C4}"/>
                  </a:ext>
                </a:extLst>
              </p:cNvPr>
              <p:cNvSpPr/>
              <p:nvPr/>
            </p:nvSpPr>
            <p:spPr>
              <a:xfrm>
                <a:off x="2567316" y="3502776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D3D27DA-5B66-4FDC-B116-CD4F50DD95CB}"/>
                  </a:ext>
                </a:extLst>
              </p:cNvPr>
              <p:cNvSpPr/>
              <p:nvPr/>
            </p:nvSpPr>
            <p:spPr>
              <a:xfrm>
                <a:off x="2607997" y="350361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0CCC972E-E188-446B-8466-91C8B5E9BBB8}"/>
                  </a:ext>
                </a:extLst>
              </p:cNvPr>
              <p:cNvCxnSpPr/>
              <p:nvPr/>
            </p:nvCxnSpPr>
            <p:spPr>
              <a:xfrm flipH="1">
                <a:off x="2055665" y="3569996"/>
                <a:ext cx="587018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723731-6CAF-4F84-8FA5-F1D7E7932C85}"/>
                </a:ext>
              </a:extLst>
            </p:cNvPr>
            <p:cNvSpPr txBox="1"/>
            <p:nvPr/>
          </p:nvSpPr>
          <p:spPr>
            <a:xfrm>
              <a:off x="728312" y="3161295"/>
              <a:ext cx="19252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CC"/>
                  </a:solidFill>
                </a:rPr>
                <a:t>400 MeV LINAC Beam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605BB86-425D-4AA1-9862-E966B0B178D7}"/>
                </a:ext>
              </a:extLst>
            </p:cNvPr>
            <p:cNvSpPr/>
            <p:nvPr/>
          </p:nvSpPr>
          <p:spPr>
            <a:xfrm>
              <a:off x="130848" y="3455099"/>
              <a:ext cx="1600580" cy="16509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F4E838-254C-4761-949B-535E1196F2EB}"/>
                </a:ext>
              </a:extLst>
            </p:cNvPr>
            <p:cNvSpPr/>
            <p:nvPr/>
          </p:nvSpPr>
          <p:spPr>
            <a:xfrm>
              <a:off x="181684" y="3522193"/>
              <a:ext cx="1488414" cy="150373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A7EE83-D9A5-40E5-8736-3EF598A8FCDC}"/>
                </a:ext>
              </a:extLst>
            </p:cNvPr>
            <p:cNvSpPr/>
            <p:nvPr/>
          </p:nvSpPr>
          <p:spPr>
            <a:xfrm>
              <a:off x="269696" y="3622725"/>
              <a:ext cx="1307399" cy="1302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Booster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0E420F8-4306-4F6B-9D6E-CB7820B82C4B}"/>
                </a:ext>
              </a:extLst>
            </p:cNvPr>
            <p:cNvSpPr/>
            <p:nvPr/>
          </p:nvSpPr>
          <p:spPr>
            <a:xfrm>
              <a:off x="327658" y="3698840"/>
              <a:ext cx="1191475" cy="11504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1A93F4-DF93-477A-83E7-D1A829FF138F}"/>
                </a:ext>
              </a:extLst>
            </p:cNvPr>
            <p:cNvSpPr txBox="1"/>
            <p:nvPr/>
          </p:nvSpPr>
          <p:spPr>
            <a:xfrm>
              <a:off x="310459" y="4003671"/>
              <a:ext cx="12299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CC"/>
                  </a:solidFill>
                </a:rPr>
                <a:t>Booster</a:t>
              </a:r>
            </a:p>
            <a:p>
              <a:pPr algn="ctr"/>
              <a:r>
                <a:rPr lang="en-US" sz="1600" b="1" dirty="0">
                  <a:solidFill>
                    <a:srgbClr val="0000CC"/>
                  </a:solidFill>
                </a:rPr>
                <a:t>Synchrotron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EB76122-5AD5-41F9-8068-B38EB3475FDD}"/>
              </a:ext>
            </a:extLst>
          </p:cNvPr>
          <p:cNvGrpSpPr/>
          <p:nvPr/>
        </p:nvGrpSpPr>
        <p:grpSpPr>
          <a:xfrm>
            <a:off x="2498422" y="2368249"/>
            <a:ext cx="639957" cy="486301"/>
            <a:chOff x="2498422" y="2304241"/>
            <a:chExt cx="639957" cy="486301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352E42D-6E46-4B14-86E2-9440264BB541}"/>
                </a:ext>
              </a:extLst>
            </p:cNvPr>
            <p:cNvSpPr/>
            <p:nvPr/>
          </p:nvSpPr>
          <p:spPr>
            <a:xfrm rot="18665814">
              <a:off x="2641725" y="2450864"/>
              <a:ext cx="344982" cy="1602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17CBB75-7547-4302-920C-4F38720957C2}"/>
                </a:ext>
              </a:extLst>
            </p:cNvPr>
            <p:cNvSpPr/>
            <p:nvPr/>
          </p:nvSpPr>
          <p:spPr>
            <a:xfrm rot="18665814">
              <a:off x="2891245" y="2242787"/>
              <a:ext cx="185680" cy="30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04A9616-9EB1-4B89-9002-375851EE084F}"/>
                </a:ext>
              </a:extLst>
            </p:cNvPr>
            <p:cNvSpPr/>
            <p:nvPr/>
          </p:nvSpPr>
          <p:spPr>
            <a:xfrm rot="18665814">
              <a:off x="2559876" y="2543408"/>
              <a:ext cx="185680" cy="30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725F9FD-695A-49CD-B6A9-14726638BDEA}"/>
              </a:ext>
            </a:extLst>
          </p:cNvPr>
          <p:cNvSpPr txBox="1"/>
          <p:nvPr/>
        </p:nvSpPr>
        <p:spPr>
          <a:xfrm>
            <a:off x="3542689" y="4167247"/>
            <a:ext cx="2987720" cy="43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err="1"/>
              <a:t>Bmin</a:t>
            </a:r>
            <a:r>
              <a:rPr lang="en-US" sz="3200" b="1" dirty="0"/>
              <a:t> (400 MeV)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5BAC0ED-33EE-492B-917B-E5F34BA4A69A}"/>
              </a:ext>
            </a:extLst>
          </p:cNvPr>
          <p:cNvSpPr txBox="1"/>
          <p:nvPr/>
        </p:nvSpPr>
        <p:spPr>
          <a:xfrm>
            <a:off x="6986135" y="910093"/>
            <a:ext cx="1494582" cy="8039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err="1"/>
              <a:t>Bmax</a:t>
            </a:r>
            <a:endParaRPr lang="en-US" sz="3200" b="1" dirty="0"/>
          </a:p>
          <a:p>
            <a:pPr algn="ctr">
              <a:lnSpc>
                <a:spcPct val="70000"/>
              </a:lnSpc>
            </a:pPr>
            <a:r>
              <a:rPr lang="en-US" sz="3200" b="1" dirty="0"/>
              <a:t>(8 GeV)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6D030B7-4D4E-453A-8178-5EDF2BF8DE65}"/>
              </a:ext>
            </a:extLst>
          </p:cNvPr>
          <p:cNvCxnSpPr>
            <a:cxnSpLocks/>
          </p:cNvCxnSpPr>
          <p:nvPr/>
        </p:nvCxnSpPr>
        <p:spPr>
          <a:xfrm flipV="1">
            <a:off x="7646925" y="835795"/>
            <a:ext cx="0" cy="5335398"/>
          </a:xfrm>
          <a:prstGeom prst="line">
            <a:avLst/>
          </a:prstGeom>
          <a:ln w="28575">
            <a:solidFill>
              <a:schemeClr val="tx1">
                <a:alpha val="7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3A36019-60FB-4B19-A803-7DA5B3057288}"/>
              </a:ext>
            </a:extLst>
          </p:cNvPr>
          <p:cNvGrpSpPr/>
          <p:nvPr/>
        </p:nvGrpSpPr>
        <p:grpSpPr>
          <a:xfrm>
            <a:off x="3176257" y="1586689"/>
            <a:ext cx="4468137" cy="4976482"/>
            <a:chOff x="3176257" y="1522681"/>
            <a:chExt cx="4468137" cy="49764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A5E6F-AB59-4408-ACB4-E6898203C28E}"/>
                </a:ext>
              </a:extLst>
            </p:cNvPr>
            <p:cNvSpPr txBox="1"/>
            <p:nvPr/>
          </p:nvSpPr>
          <p:spPr>
            <a:xfrm>
              <a:off x="3891838" y="2780654"/>
              <a:ext cx="1494582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/>
                <a:t>Begin Inj.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4331CD-9B2E-474E-A044-A30A12982167}"/>
                </a:ext>
              </a:extLst>
            </p:cNvPr>
            <p:cNvSpPr txBox="1"/>
            <p:nvPr/>
          </p:nvSpPr>
          <p:spPr>
            <a:xfrm>
              <a:off x="3580775" y="1522681"/>
              <a:ext cx="23615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CC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Prior to 2016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C1ECE3-007D-46C0-AAA3-383DE7E27528}"/>
                </a:ext>
              </a:extLst>
            </p:cNvPr>
            <p:cNvSpPr txBox="1"/>
            <p:nvPr/>
          </p:nvSpPr>
          <p:spPr>
            <a:xfrm>
              <a:off x="4943339" y="5714218"/>
              <a:ext cx="2106703" cy="5410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ym typeface="Symbol"/>
                </a:rPr>
                <a:t>~60s-200 s debunching</a:t>
              </a:r>
              <a:endParaRPr lang="en-US" dirty="0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987E7BDC-9AEA-4472-91A3-2B4A388795F4}"/>
                </a:ext>
              </a:extLst>
            </p:cNvPr>
            <p:cNvGrpSpPr/>
            <p:nvPr/>
          </p:nvGrpSpPr>
          <p:grpSpPr>
            <a:xfrm>
              <a:off x="3176257" y="4563024"/>
              <a:ext cx="4468136" cy="1461626"/>
              <a:chOff x="3176257" y="4068670"/>
              <a:chExt cx="4468136" cy="146162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DA44F11-6B16-496E-A410-4D91E12DAFAD}"/>
                  </a:ext>
                </a:extLst>
              </p:cNvPr>
              <p:cNvSpPr/>
              <p:nvPr/>
            </p:nvSpPr>
            <p:spPr>
              <a:xfrm>
                <a:off x="5095804" y="4429449"/>
                <a:ext cx="1539649" cy="7226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3CCD53AA-ACF1-4A7F-A331-D54EE4B8CB2A}"/>
                  </a:ext>
                </a:extLst>
              </p:cNvPr>
              <p:cNvSpPr/>
              <p:nvPr/>
            </p:nvSpPr>
            <p:spPr>
              <a:xfrm rot="5400000" flipH="1">
                <a:off x="5023656" y="5162448"/>
                <a:ext cx="279778" cy="350053"/>
              </a:xfrm>
              <a:custGeom>
                <a:avLst/>
                <a:gdLst>
                  <a:gd name="connsiteX0" fmla="*/ 361950 w 361950"/>
                  <a:gd name="connsiteY0" fmla="*/ 438150 h 438150"/>
                  <a:gd name="connsiteX1" fmla="*/ 352425 w 361950"/>
                  <a:gd name="connsiteY1" fmla="*/ 161925 h 438150"/>
                  <a:gd name="connsiteX2" fmla="*/ 0 w 361950"/>
                  <a:gd name="connsiteY2" fmla="*/ 0 h 438150"/>
                  <a:gd name="connsiteX0" fmla="*/ 361950 w 371475"/>
                  <a:gd name="connsiteY0" fmla="*/ 438150 h 438150"/>
                  <a:gd name="connsiteX1" fmla="*/ 371475 w 371475"/>
                  <a:gd name="connsiteY1" fmla="*/ 157411 h 438150"/>
                  <a:gd name="connsiteX2" fmla="*/ 0 w 371475"/>
                  <a:gd name="connsiteY2" fmla="*/ 0 h 438150"/>
                  <a:gd name="connsiteX0" fmla="*/ 364600 w 364600"/>
                  <a:gd name="connsiteY0" fmla="*/ 438150 h 438150"/>
                  <a:gd name="connsiteX1" fmla="*/ 40791 w 364600"/>
                  <a:gd name="connsiteY1" fmla="*/ 334250 h 438150"/>
                  <a:gd name="connsiteX2" fmla="*/ 2650 w 364600"/>
                  <a:gd name="connsiteY2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600" h="438150">
                    <a:moveTo>
                      <a:pt x="364600" y="438150"/>
                    </a:moveTo>
                    <a:lnTo>
                      <a:pt x="40791" y="334250"/>
                    </a:lnTo>
                    <a:cubicBezTo>
                      <a:pt x="-83034" y="281780"/>
                      <a:pt x="126475" y="52470"/>
                      <a:pt x="2650" y="0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7E71286-1016-4359-BAE3-2D860ED6657A}"/>
                  </a:ext>
                </a:extLst>
              </p:cNvPr>
              <p:cNvSpPr/>
              <p:nvPr/>
            </p:nvSpPr>
            <p:spPr>
              <a:xfrm>
                <a:off x="4651769" y="4429471"/>
                <a:ext cx="535037" cy="75153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09B1AC-F19F-416B-8287-873902947A6F}"/>
                  </a:ext>
                </a:extLst>
              </p:cNvPr>
              <p:cNvSpPr txBox="1"/>
              <p:nvPr/>
            </p:nvSpPr>
            <p:spPr>
              <a:xfrm>
                <a:off x="3176257" y="4511664"/>
                <a:ext cx="1018228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ym typeface="Symbol" panose="05050102010706020507" pitchFamily="18" charset="2"/>
                  </a:rPr>
                  <a:t> </a:t>
                </a:r>
                <a:r>
                  <a:rPr lang="en-US" b="1" dirty="0">
                    <a:sym typeface="Symbol"/>
                  </a:rPr>
                  <a:t>40s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ym typeface="Symbol"/>
                  </a:rPr>
                  <a:t>injection</a:t>
                </a:r>
                <a:endParaRPr lang="en-US" b="1" dirty="0"/>
              </a:p>
            </p:txBody>
          </p:sp>
          <p:sp>
            <p:nvSpPr>
              <p:cNvPr id="91" name="Right Arrow 35">
                <a:extLst>
                  <a:ext uri="{FF2B5EF4-FFF2-40B4-BE49-F238E27FC236}">
                    <a16:creationId xmlns:a16="http://schemas.microsoft.com/office/drawing/2014/main" id="{9B1F2EE1-1409-4D9F-94EA-7D121D16E6E3}"/>
                  </a:ext>
                </a:extLst>
              </p:cNvPr>
              <p:cNvSpPr/>
              <p:nvPr/>
            </p:nvSpPr>
            <p:spPr>
              <a:xfrm>
                <a:off x="5381972" y="4068670"/>
                <a:ext cx="2262421" cy="1461626"/>
              </a:xfrm>
              <a:prstGeom prst="rightArrow">
                <a:avLst/>
              </a:prstGeom>
              <a:solidFill>
                <a:srgbClr val="FF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C08EE7A-B4FC-4F7B-9024-795F1FDF4AF6}"/>
                  </a:ext>
                </a:extLst>
              </p:cNvPr>
              <p:cNvSpPr txBox="1"/>
              <p:nvPr/>
            </p:nvSpPr>
            <p:spPr>
              <a:xfrm>
                <a:off x="4962677" y="4446047"/>
                <a:ext cx="2546716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>
                    <a:sym typeface="Symbol"/>
                  </a:rPr>
                  <a:t>Capture &amp; Acceleration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>
                    <a:sym typeface="Symbol"/>
                  </a:rPr>
                  <a:t>using 37-52 MHz RF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>
                    <a:sym typeface="Symbol"/>
                  </a:rPr>
                  <a:t>system in </a:t>
                </a:r>
                <a:r>
                  <a:rPr lang="en-US" dirty="0">
                    <a:sym typeface="Symbol" panose="05050102010706020507" pitchFamily="18" charset="2"/>
                  </a:rPr>
                  <a:t></a:t>
                </a:r>
                <a:r>
                  <a:rPr lang="en-US" dirty="0">
                    <a:sym typeface="Symbol"/>
                  </a:rPr>
                  <a:t>360s</a:t>
                </a:r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9A30B56-F828-4D28-BAF1-F70D51A183F0}"/>
                  </a:ext>
                </a:extLst>
              </p:cNvPr>
              <p:cNvSpPr/>
              <p:nvPr/>
            </p:nvSpPr>
            <p:spPr>
              <a:xfrm>
                <a:off x="4519902" y="4427785"/>
                <a:ext cx="317591" cy="7594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Freeform 40">
                <a:extLst>
                  <a:ext uri="{FF2B5EF4-FFF2-40B4-BE49-F238E27FC236}">
                    <a16:creationId xmlns:a16="http://schemas.microsoft.com/office/drawing/2014/main" id="{9078A83C-18D3-48BB-9A42-F2DBB5E15921}"/>
                  </a:ext>
                </a:extLst>
              </p:cNvPr>
              <p:cNvSpPr/>
              <p:nvPr/>
            </p:nvSpPr>
            <p:spPr>
              <a:xfrm rot="213345">
                <a:off x="4049514" y="4548623"/>
                <a:ext cx="460390" cy="45719"/>
              </a:xfrm>
              <a:custGeom>
                <a:avLst/>
                <a:gdLst>
                  <a:gd name="connsiteX0" fmla="*/ 0 w 2293257"/>
                  <a:gd name="connsiteY0" fmla="*/ 1582057 h 1582057"/>
                  <a:gd name="connsiteX1" fmla="*/ 1785257 w 2293257"/>
                  <a:gd name="connsiteY1" fmla="*/ 1582057 h 1582057"/>
                  <a:gd name="connsiteX2" fmla="*/ 2293257 w 2293257"/>
                  <a:gd name="connsiteY2" fmla="*/ 0 h 1582057"/>
                  <a:gd name="connsiteX3" fmla="*/ 2293257 w 2293257"/>
                  <a:gd name="connsiteY3" fmla="*/ 0 h 1582057"/>
                  <a:gd name="connsiteX0" fmla="*/ 0 w 2293257"/>
                  <a:gd name="connsiteY0" fmla="*/ 1582057 h 1582057"/>
                  <a:gd name="connsiteX1" fmla="*/ 2293257 w 2293257"/>
                  <a:gd name="connsiteY1" fmla="*/ 0 h 1582057"/>
                  <a:gd name="connsiteX2" fmla="*/ 2293257 w 2293257"/>
                  <a:gd name="connsiteY2" fmla="*/ 0 h 1582057"/>
                  <a:gd name="connsiteX0" fmla="*/ 0 w 2293257"/>
                  <a:gd name="connsiteY0" fmla="*/ 1582057 h 1582057"/>
                  <a:gd name="connsiteX1" fmla="*/ 2293257 w 2293257"/>
                  <a:gd name="connsiteY1" fmla="*/ 0 h 1582057"/>
                  <a:gd name="connsiteX2" fmla="*/ 2080982 w 2293257"/>
                  <a:gd name="connsiteY2" fmla="*/ 635669 h 1582057"/>
                  <a:gd name="connsiteX0" fmla="*/ 0 w 2293257"/>
                  <a:gd name="connsiteY0" fmla="*/ 1582057 h 1582057"/>
                  <a:gd name="connsiteX1" fmla="*/ 2293257 w 2293257"/>
                  <a:gd name="connsiteY1" fmla="*/ 0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93257" h="1582057">
                    <a:moveTo>
                      <a:pt x="0" y="1582057"/>
                    </a:moveTo>
                    <a:lnTo>
                      <a:pt x="2293257" y="0"/>
                    </a:lnTo>
                  </a:path>
                </a:pathLst>
              </a:custGeom>
              <a:noFill/>
              <a:ln w="38100">
                <a:solidFill>
                  <a:srgbClr val="0000CC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5351C9B-C6DF-48D6-A0A8-A489E69F5816}"/>
                </a:ext>
              </a:extLst>
            </p:cNvPr>
            <p:cNvGrpSpPr/>
            <p:nvPr/>
          </p:nvGrpSpPr>
          <p:grpSpPr>
            <a:xfrm>
              <a:off x="4508490" y="3173708"/>
              <a:ext cx="250581" cy="740370"/>
              <a:chOff x="-1841555" y="1638785"/>
              <a:chExt cx="250581" cy="740370"/>
            </a:xfrm>
          </p:grpSpPr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FF69409A-551F-459D-8E22-3F80E0B70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41555" y="1641619"/>
                <a:ext cx="14217" cy="7374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86B31A40-8207-4B89-958A-BDAE5887B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1711" y="1641656"/>
                <a:ext cx="14217" cy="7374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30818DAE-3575-455D-8B24-E2504F5F0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83228" y="1640109"/>
                <a:ext cx="14217" cy="7374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98CC6961-AB52-44BB-94A2-F3CC006B9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05191" y="1638785"/>
                <a:ext cx="14217" cy="7374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97B83C40-ED72-4BBF-A134-04D4AD5D13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822" y="6372636"/>
              <a:ext cx="3088572" cy="419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F16FE7A-D249-43F0-8991-5C4EDD6DC232}"/>
                </a:ext>
              </a:extLst>
            </p:cNvPr>
            <p:cNvSpPr txBox="1"/>
            <p:nvPr/>
          </p:nvSpPr>
          <p:spPr>
            <a:xfrm>
              <a:off x="5292582" y="6185231"/>
              <a:ext cx="1895071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/>
                <a:t>1/30Hz </a:t>
              </a:r>
              <a:r>
                <a:rPr lang="en-US" b="1" dirty="0">
                  <a:sym typeface="Symbol"/>
                </a:rPr>
                <a:t> </a:t>
              </a:r>
              <a:r>
                <a:rPr lang="en-US" b="1" dirty="0"/>
                <a:t>0.0333 s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B4FDCCF-D859-4CFC-A389-5B903E7451BA}"/>
              </a:ext>
            </a:extLst>
          </p:cNvPr>
          <p:cNvGrpSpPr/>
          <p:nvPr/>
        </p:nvGrpSpPr>
        <p:grpSpPr>
          <a:xfrm rot="16200000">
            <a:off x="6113033" y="2227894"/>
            <a:ext cx="639957" cy="486301"/>
            <a:chOff x="2498422" y="2304241"/>
            <a:chExt cx="639957" cy="486301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B78BD38-4D9C-4D33-B846-386492CD6951}"/>
                </a:ext>
              </a:extLst>
            </p:cNvPr>
            <p:cNvSpPr/>
            <p:nvPr/>
          </p:nvSpPr>
          <p:spPr>
            <a:xfrm rot="18665814">
              <a:off x="2641725" y="2450864"/>
              <a:ext cx="344982" cy="1602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143B394-E245-414B-8A89-0DB98F69C41A}"/>
                </a:ext>
              </a:extLst>
            </p:cNvPr>
            <p:cNvSpPr/>
            <p:nvPr/>
          </p:nvSpPr>
          <p:spPr>
            <a:xfrm rot="18665814">
              <a:off x="2891245" y="2242787"/>
              <a:ext cx="185680" cy="30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703226B-456E-4B6D-B0F3-9F0AAED6329C}"/>
                </a:ext>
              </a:extLst>
            </p:cNvPr>
            <p:cNvSpPr/>
            <p:nvPr/>
          </p:nvSpPr>
          <p:spPr>
            <a:xfrm rot="18665814">
              <a:off x="2559876" y="2543408"/>
              <a:ext cx="185680" cy="30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7D68DD-A799-474B-84EB-30FE4439EB3A}"/>
              </a:ext>
            </a:extLst>
          </p:cNvPr>
          <p:cNvGrpSpPr/>
          <p:nvPr/>
        </p:nvGrpSpPr>
        <p:grpSpPr>
          <a:xfrm>
            <a:off x="-6331" y="570346"/>
            <a:ext cx="9126903" cy="6011679"/>
            <a:chOff x="17097" y="566459"/>
            <a:chExt cx="9126903" cy="60116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A7B26C-8673-4002-B035-A2F6E20434B9}"/>
                </a:ext>
              </a:extLst>
            </p:cNvPr>
            <p:cNvGrpSpPr/>
            <p:nvPr/>
          </p:nvGrpSpPr>
          <p:grpSpPr>
            <a:xfrm>
              <a:off x="17097" y="566459"/>
              <a:ext cx="9126903" cy="6011679"/>
              <a:chOff x="10027828" y="2380480"/>
              <a:chExt cx="9126903" cy="6011679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2044CE07-D7BC-4438-BD62-61386D2A6008}"/>
                  </a:ext>
                </a:extLst>
              </p:cNvPr>
              <p:cNvGrpSpPr/>
              <p:nvPr/>
            </p:nvGrpSpPr>
            <p:grpSpPr>
              <a:xfrm>
                <a:off x="10027828" y="2380480"/>
                <a:ext cx="9126903" cy="6011679"/>
                <a:chOff x="9445367" y="2085100"/>
                <a:chExt cx="9126903" cy="6011679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F9EFD875-A7B5-42D8-A9FF-1F3203DDA94B}"/>
                    </a:ext>
                  </a:extLst>
                </p:cNvPr>
                <p:cNvGrpSpPr/>
                <p:nvPr/>
              </p:nvGrpSpPr>
              <p:grpSpPr>
                <a:xfrm>
                  <a:off x="9445367" y="2085100"/>
                  <a:ext cx="9126903" cy="6011679"/>
                  <a:chOff x="9455823" y="1662284"/>
                  <a:chExt cx="9126903" cy="6011679"/>
                </a:xfrm>
              </p:grpSpPr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70A2DEFD-EDCD-4BBD-B995-DF1C72370324}"/>
                      </a:ext>
                    </a:extLst>
                  </p:cNvPr>
                  <p:cNvGrpSpPr/>
                  <p:nvPr/>
                </p:nvGrpSpPr>
                <p:grpSpPr>
                  <a:xfrm>
                    <a:off x="9455823" y="1662284"/>
                    <a:ext cx="9126903" cy="5974225"/>
                    <a:chOff x="15745" y="530993"/>
                    <a:chExt cx="9126903" cy="5974225"/>
                  </a:xfrm>
                </p:grpSpPr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8E0C1D78-676A-4F83-B235-F5112A8111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745" y="530993"/>
                      <a:ext cx="9126903" cy="5974225"/>
                      <a:chOff x="8610102" y="2730506"/>
                      <a:chExt cx="9126903" cy="5974225"/>
                    </a:xfrm>
                  </p:grpSpPr>
                  <p:grpSp>
                    <p:nvGrpSpPr>
                      <p:cNvPr id="133" name="Group 132">
                        <a:extLst>
                          <a:ext uri="{FF2B5EF4-FFF2-40B4-BE49-F238E27FC236}">
                            <a16:creationId xmlns:a16="http://schemas.microsoft.com/office/drawing/2014/main" id="{4BAE4DF0-665D-4C56-9596-0F6AF2282B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10102" y="2987793"/>
                        <a:ext cx="9126903" cy="5716938"/>
                        <a:chOff x="3452" y="777040"/>
                        <a:chExt cx="9126903" cy="5716938"/>
                      </a:xfrm>
                    </p:grpSpPr>
                    <p:sp>
                      <p:nvSpPr>
                        <p:cNvPr id="123" name="Rectangle 122">
                          <a:extLst>
                            <a:ext uri="{FF2B5EF4-FFF2-40B4-BE49-F238E27FC236}">
                              <a16:creationId xmlns:a16="http://schemas.microsoft.com/office/drawing/2014/main" id="{D1212A57-6F88-459B-9C2F-9ADA5521D3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78671" y="1525191"/>
                          <a:ext cx="5884329" cy="49687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grpSp>
                      <p:nvGrpSpPr>
                        <p:cNvPr id="124" name="Group 123">
                          <a:extLst>
                            <a:ext uri="{FF2B5EF4-FFF2-40B4-BE49-F238E27FC236}">
                              <a16:creationId xmlns:a16="http://schemas.microsoft.com/office/drawing/2014/main" id="{5AF221B4-86A2-47C0-87F5-1D67692549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52" y="1565708"/>
                          <a:ext cx="9126903" cy="2430591"/>
                          <a:chOff x="884550" y="1566999"/>
                          <a:chExt cx="8281202" cy="1965588"/>
                        </a:xfrm>
                      </p:grpSpPr>
                      <p:grpSp>
                        <p:nvGrpSpPr>
                          <p:cNvPr id="125" name="Group 124">
                            <a:extLst>
                              <a:ext uri="{FF2B5EF4-FFF2-40B4-BE49-F238E27FC236}">
                                <a16:creationId xmlns:a16="http://schemas.microsoft.com/office/drawing/2014/main" id="{E4F9EA5D-FBA2-433C-8C18-222A0E67643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622647" y="1566999"/>
                            <a:ext cx="5543105" cy="1965588"/>
                            <a:chOff x="3622647" y="1566999"/>
                            <a:chExt cx="5543105" cy="1965588"/>
                          </a:xfrm>
                        </p:grpSpPr>
                        <p:sp>
                          <p:nvSpPr>
                            <p:cNvPr id="127" name="Freeform: Shape 126">
                              <a:extLst>
                                <a:ext uri="{FF2B5EF4-FFF2-40B4-BE49-F238E27FC236}">
                                  <a16:creationId xmlns:a16="http://schemas.microsoft.com/office/drawing/2014/main" id="{ABDD22BC-9F59-4C78-9AB6-DF6451165D3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22647" y="2549185"/>
                              <a:ext cx="2775358" cy="983402"/>
                            </a:xfrm>
                            <a:custGeom>
                              <a:avLst/>
                              <a:gdLst>
                                <a:gd name="connsiteX0" fmla="*/ 0 w 5511567"/>
                                <a:gd name="connsiteY0" fmla="*/ 16778 h 989912"/>
                                <a:gd name="connsiteX1" fmla="*/ 2734811 w 5511567"/>
                                <a:gd name="connsiteY1" fmla="*/ 989901 h 989912"/>
                                <a:gd name="connsiteX2" fmla="*/ 5511567 w 5511567"/>
                                <a:gd name="connsiteY2" fmla="*/ 0 h 98991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5511567" h="989912">
                                  <a:moveTo>
                                    <a:pt x="0" y="16778"/>
                                  </a:moveTo>
                                  <a:cubicBezTo>
                                    <a:pt x="908108" y="504737"/>
                                    <a:pt x="1816217" y="992697"/>
                                    <a:pt x="2734811" y="989901"/>
                                  </a:cubicBezTo>
                                  <a:cubicBezTo>
                                    <a:pt x="3653405" y="987105"/>
                                    <a:pt x="4582486" y="493552"/>
                                    <a:pt x="5511567" y="0"/>
                                  </a:cubicBezTo>
                                </a:path>
                              </a:pathLst>
                            </a:cu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28" name="Freeform: Shape 127">
                              <a:extLst>
                                <a:ext uri="{FF2B5EF4-FFF2-40B4-BE49-F238E27FC236}">
                                  <a16:creationId xmlns:a16="http://schemas.microsoft.com/office/drawing/2014/main" id="{14290225-163E-4A6D-884A-33C6E0D4ADD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0800000">
                              <a:off x="6390394" y="1566999"/>
                              <a:ext cx="2775358" cy="983402"/>
                            </a:xfrm>
                            <a:custGeom>
                              <a:avLst/>
                              <a:gdLst>
                                <a:gd name="connsiteX0" fmla="*/ 0 w 5511567"/>
                                <a:gd name="connsiteY0" fmla="*/ 16778 h 989912"/>
                                <a:gd name="connsiteX1" fmla="*/ 2734811 w 5511567"/>
                                <a:gd name="connsiteY1" fmla="*/ 989901 h 989912"/>
                                <a:gd name="connsiteX2" fmla="*/ 5511567 w 5511567"/>
                                <a:gd name="connsiteY2" fmla="*/ 0 h 98991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5511567" h="989912">
                                  <a:moveTo>
                                    <a:pt x="0" y="16778"/>
                                  </a:moveTo>
                                  <a:cubicBezTo>
                                    <a:pt x="908108" y="504737"/>
                                    <a:pt x="1816217" y="992697"/>
                                    <a:pt x="2734811" y="989901"/>
                                  </a:cubicBezTo>
                                  <a:cubicBezTo>
                                    <a:pt x="3653405" y="987105"/>
                                    <a:pt x="4582486" y="493552"/>
                                    <a:pt x="5511567" y="0"/>
                                  </a:cubicBezTo>
                                </a:path>
                              </a:pathLst>
                            </a:cu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26" name="Freeform: Shape 125">
                            <a:extLst>
                              <a:ext uri="{FF2B5EF4-FFF2-40B4-BE49-F238E27FC236}">
                                <a16:creationId xmlns:a16="http://schemas.microsoft.com/office/drawing/2014/main" id="{37FF9848-E92D-40AD-929D-B8210E4A840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800000">
                            <a:off x="884550" y="1638228"/>
                            <a:ext cx="2775358" cy="983402"/>
                          </a:xfrm>
                          <a:custGeom>
                            <a:avLst/>
                            <a:gdLst>
                              <a:gd name="connsiteX0" fmla="*/ 0 w 5511567"/>
                              <a:gd name="connsiteY0" fmla="*/ 16778 h 989912"/>
                              <a:gd name="connsiteX1" fmla="*/ 2734811 w 5511567"/>
                              <a:gd name="connsiteY1" fmla="*/ 989901 h 989912"/>
                              <a:gd name="connsiteX2" fmla="*/ 5511567 w 5511567"/>
                              <a:gd name="connsiteY2" fmla="*/ 0 h 9899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5511567" h="989912">
                                <a:moveTo>
                                  <a:pt x="0" y="16778"/>
                                </a:moveTo>
                                <a:cubicBezTo>
                                  <a:pt x="908108" y="504737"/>
                                  <a:pt x="1816217" y="992697"/>
                                  <a:pt x="2734811" y="989901"/>
                                </a:cubicBezTo>
                                <a:cubicBezTo>
                                  <a:pt x="3653405" y="987105"/>
                                  <a:pt x="4582486" y="493552"/>
                                  <a:pt x="5511567" y="0"/>
                                </a:cubicBezTo>
                              </a:path>
                            </a:pathLst>
                          </a:cu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131" name="Straight Connector 130">
                          <a:extLst>
                            <a:ext uri="{FF2B5EF4-FFF2-40B4-BE49-F238E27FC236}">
                              <a16:creationId xmlns:a16="http://schemas.microsoft.com/office/drawing/2014/main" id="{A00BBF53-5008-4FE5-A5C7-BC7566D9AE9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557177" y="1428483"/>
                          <a:ext cx="42314" cy="46839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>
                              <a:alpha val="37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" name="Straight Connector 131">
                          <a:extLst>
                            <a:ext uri="{FF2B5EF4-FFF2-40B4-BE49-F238E27FC236}">
                              <a16:creationId xmlns:a16="http://schemas.microsoft.com/office/drawing/2014/main" id="{E27A33B7-759A-4ACA-9952-8C833949F67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7652185" y="777040"/>
                          <a:ext cx="0" cy="533539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>
                              <a:alpha val="34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9327089C-0454-4A4A-B441-08AB614A56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153289" y="5663963"/>
                        <a:ext cx="928459" cy="313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/>
                          <a:t> ~200</a:t>
                        </a:r>
                        <a:r>
                          <a:rPr lang="en-US" b="1" dirty="0">
                            <a:sym typeface="Symbol"/>
                          </a:rPr>
                          <a:t>s</a:t>
                        </a:r>
                        <a:endParaRPr lang="en-US" b="1" dirty="0"/>
                      </a:p>
                    </p:txBody>
                  </p:sp>
                  <p:sp>
                    <p:nvSpPr>
                      <p:cNvPr id="138" name="Right Arrow 195">
                        <a:extLst>
                          <a:ext uri="{FF2B5EF4-FFF2-40B4-BE49-F238E27FC236}">
                            <a16:creationId xmlns:a16="http://schemas.microsoft.com/office/drawing/2014/main" id="{C7DE3A6B-3962-4615-9C40-AD71A3C95B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15289" y="6364784"/>
                        <a:ext cx="2143546" cy="1521814"/>
                      </a:xfrm>
                      <a:prstGeom prst="rightArrow">
                        <a:avLst/>
                      </a:prstGeom>
                      <a:solidFill>
                        <a:srgbClr val="FF9933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1"/>
                      </a:p>
                    </p:txBody>
                  </p:sp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DF086C76-57A9-48DE-92F8-5879BCFFD36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961050" y="6754933"/>
                        <a:ext cx="2204784" cy="75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>
                            <a:sym typeface="Symbol"/>
                          </a:rPr>
                          <a:t>Beam Acceleration </a:t>
                        </a: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>
                            <a:sym typeface="Symbol"/>
                          </a:rPr>
                          <a:t>using 37-52 MHz </a:t>
                        </a: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>
                            <a:sym typeface="Symbol"/>
                          </a:rPr>
                          <a:t>RF system</a:t>
                        </a:r>
                        <a:endParaRPr lang="en-US" b="1" dirty="0"/>
                      </a:p>
                    </p:txBody>
                  </p:sp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BC3CB48D-FB3A-4639-8CFC-75884521F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807285" y="6738248"/>
                        <a:ext cx="1344326" cy="77381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32A63EA8-9540-47A7-9013-CEE4D264F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062919" y="6737768"/>
                        <a:ext cx="726688" cy="77429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45" name="Straight Arrow Connector 144">
                        <a:extLst>
                          <a:ext uri="{FF2B5EF4-FFF2-40B4-BE49-F238E27FC236}">
                            <a16:creationId xmlns:a16="http://schemas.microsoft.com/office/drawing/2014/main" id="{006DDB1C-02A5-48D4-ADC9-54F1F8B693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2062919" y="5651323"/>
                        <a:ext cx="1119522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 w="lg" len="lg"/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0" name="TextBox 149">
                        <a:extLst>
                          <a:ext uri="{FF2B5EF4-FFF2-40B4-BE49-F238E27FC236}">
                            <a16:creationId xmlns:a16="http://schemas.microsoft.com/office/drawing/2014/main" id="{ABCC21CA-8963-4CE5-BB29-1305AF3A535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153289" y="6274939"/>
                        <a:ext cx="2987720" cy="43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70000"/>
                          </a:lnSpc>
                        </a:pPr>
                        <a:r>
                          <a:rPr lang="en-US" sz="3200" b="1" dirty="0" err="1"/>
                          <a:t>Bmin</a:t>
                        </a:r>
                        <a:r>
                          <a:rPr lang="en-US" sz="3200" b="1" dirty="0"/>
                          <a:t> (400 MeV)</a:t>
                        </a:r>
                      </a:p>
                    </p:txBody>
                  </p:sp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EA71D6E2-1542-41BC-9E02-222FED22A2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728823" y="6839485"/>
                        <a:ext cx="1314227" cy="541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>
                            <a:sym typeface="Symbol"/>
                          </a:rPr>
                          <a:t>~260s</a:t>
                        </a: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>
                            <a:sym typeface="Symbol"/>
                          </a:rPr>
                          <a:t>for Capture</a:t>
                        </a:r>
                        <a:endParaRPr lang="en-US" b="1" dirty="0"/>
                      </a:p>
                    </p:txBody>
                  </p:sp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3FDFA02-AB43-4BC4-BDBB-3172EBDE4B58}"/>
                          </a:ext>
                        </a:extLst>
                      </p:cNvPr>
                      <p:cNvSpPr txBox="1"/>
                      <p:nvPr/>
                    </p:nvSpPr>
                    <p:spPr>
                      <a:xfrm flipH="1">
                        <a:off x="12020730" y="6827596"/>
                        <a:ext cx="827946" cy="535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>
                            <a:sym typeface="Symbol" panose="05050102010706020507" pitchFamily="18" charset="2"/>
                          </a:rPr>
                          <a:t>&gt;</a:t>
                        </a:r>
                        <a:r>
                          <a:rPr lang="en-US" b="1" dirty="0">
                            <a:sym typeface="Symbol"/>
                          </a:rPr>
                          <a:t>40s</a:t>
                        </a: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b="1" dirty="0">
                            <a:sym typeface="Symbol"/>
                          </a:rPr>
                          <a:t>Inj.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158" name="Group 157">
                        <a:extLst>
                          <a:ext uri="{FF2B5EF4-FFF2-40B4-BE49-F238E27FC236}">
                            <a16:creationId xmlns:a16="http://schemas.microsoft.com/office/drawing/2014/main" id="{D3C68EC2-C317-43DF-842B-BE7CF6390C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077050" y="4871944"/>
                        <a:ext cx="408462" cy="740407"/>
                        <a:chOff x="11436083" y="2574555"/>
                        <a:chExt cx="408462" cy="740407"/>
                      </a:xfrm>
                    </p:grpSpPr>
                    <p:grpSp>
                      <p:nvGrpSpPr>
                        <p:cNvPr id="107" name="Group 106">
                          <a:extLst>
                            <a:ext uri="{FF2B5EF4-FFF2-40B4-BE49-F238E27FC236}">
                              <a16:creationId xmlns:a16="http://schemas.microsoft.com/office/drawing/2014/main" id="{90CCAD78-CC63-40F0-A9CB-CAE20B9977E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436083" y="2574592"/>
                          <a:ext cx="250581" cy="740370"/>
                          <a:chOff x="-1841555" y="1638785"/>
                          <a:chExt cx="250581" cy="740370"/>
                        </a:xfrm>
                      </p:grpSpPr>
                      <p:cxnSp>
                        <p:nvCxnSpPr>
                          <p:cNvPr id="108" name="Straight Arrow Connector 107">
                            <a:extLst>
                              <a:ext uri="{FF2B5EF4-FFF2-40B4-BE49-F238E27FC236}">
                                <a16:creationId xmlns:a16="http://schemas.microsoft.com/office/drawing/2014/main" id="{325DB499-EC89-4B97-A404-DDE60A720FF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841555" y="1641619"/>
                            <a:ext cx="14217" cy="737499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headEnd type="none" w="med" len="med"/>
                            <a:tailEnd type="triangl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9" name="Straight Arrow Connector 108">
                            <a:extLst>
                              <a:ext uri="{FF2B5EF4-FFF2-40B4-BE49-F238E27FC236}">
                                <a16:creationId xmlns:a16="http://schemas.microsoft.com/office/drawing/2014/main" id="{E30A476C-6168-42EB-A0FD-36EB92B87AA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761711" y="1641656"/>
                            <a:ext cx="14217" cy="737499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headEnd type="none" w="med" len="med"/>
                            <a:tailEnd type="triangl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0" name="Straight Arrow Connector 109">
                            <a:extLst>
                              <a:ext uri="{FF2B5EF4-FFF2-40B4-BE49-F238E27FC236}">
                                <a16:creationId xmlns:a16="http://schemas.microsoft.com/office/drawing/2014/main" id="{D74966FD-F96B-4468-8602-F84DB1F6093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683228" y="1640109"/>
                            <a:ext cx="14217" cy="737499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headEnd type="none" w="med" len="med"/>
                            <a:tailEnd type="triangl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1" name="Straight Arrow Connector 110">
                            <a:extLst>
                              <a:ext uri="{FF2B5EF4-FFF2-40B4-BE49-F238E27FC236}">
                                <a16:creationId xmlns:a16="http://schemas.microsoft.com/office/drawing/2014/main" id="{C1C73EB6-5EB8-4263-BFCB-E8D52042E6D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605191" y="1638785"/>
                            <a:ext cx="14217" cy="737499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headEnd type="none" w="med" len="med"/>
                            <a:tailEnd type="triangl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53" name="Group 152">
                          <a:extLst>
                            <a:ext uri="{FF2B5EF4-FFF2-40B4-BE49-F238E27FC236}">
                              <a16:creationId xmlns:a16="http://schemas.microsoft.com/office/drawing/2014/main" id="{BB05B60D-7817-4CB3-AF38-A3B3A3382D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750484" y="2574555"/>
                          <a:ext cx="94061" cy="737536"/>
                          <a:chOff x="-1841555" y="1641619"/>
                          <a:chExt cx="94061" cy="737536"/>
                        </a:xfrm>
                      </p:grpSpPr>
                      <p:cxnSp>
                        <p:nvCxnSpPr>
                          <p:cNvPr id="154" name="Straight Arrow Connector 153">
                            <a:extLst>
                              <a:ext uri="{FF2B5EF4-FFF2-40B4-BE49-F238E27FC236}">
                                <a16:creationId xmlns:a16="http://schemas.microsoft.com/office/drawing/2014/main" id="{FBBE6438-CF7C-44E8-9BAB-288B895B698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841555" y="1641619"/>
                            <a:ext cx="14217" cy="737499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headEnd type="none" w="med" len="med"/>
                            <a:tailEnd type="triangl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5" name="Straight Arrow Connector 154">
                            <a:extLst>
                              <a:ext uri="{FF2B5EF4-FFF2-40B4-BE49-F238E27FC236}">
                                <a16:creationId xmlns:a16="http://schemas.microsoft.com/office/drawing/2014/main" id="{DF367523-5E87-4384-9329-04CBF35DC86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761711" y="1641656"/>
                            <a:ext cx="14217" cy="737499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headEnd type="none" w="med" len="med"/>
                            <a:tailEnd type="triangl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181" name="TextBox 180">
                        <a:extLst>
                          <a:ext uri="{FF2B5EF4-FFF2-40B4-BE49-F238E27FC236}">
                            <a16:creationId xmlns:a16="http://schemas.microsoft.com/office/drawing/2014/main" id="{4DD81C92-01E6-4872-B5AA-4EFB93962FF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378121" y="2730506"/>
                        <a:ext cx="5730094" cy="7017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2400" dirty="0">
                            <a:solidFill>
                              <a:srgbClr val="FF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Improved Scheme for Adiabatic Capture </a:t>
                        </a:r>
                      </a:p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US" sz="2000" b="1" dirty="0">
                            <a:solidFill>
                              <a:srgbClr val="C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“Early Beam Injection” </a:t>
                        </a:r>
                      </a:p>
                    </p:txBody>
                  </p:sp>
                </p:grpSp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434BF888-37E6-41B1-A77D-F2ADD65D84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91584" y="2316364"/>
                      <a:ext cx="639957" cy="486301"/>
                      <a:chOff x="2498422" y="2304241"/>
                      <a:chExt cx="639957" cy="486301"/>
                    </a:xfrm>
                  </p:grpSpPr>
                  <p:sp>
                    <p:nvSpPr>
                      <p:cNvPr id="173" name="Rectangle 172">
                        <a:extLst>
                          <a:ext uri="{FF2B5EF4-FFF2-40B4-BE49-F238E27FC236}">
                            <a16:creationId xmlns:a16="http://schemas.microsoft.com/office/drawing/2014/main" id="{2D58E4BC-4278-45E9-AE3F-F9D68DADBDE9}"/>
                          </a:ext>
                        </a:extLst>
                      </p:cNvPr>
                      <p:cNvSpPr/>
                      <p:nvPr/>
                    </p:nvSpPr>
                    <p:spPr>
                      <a:xfrm rot="18665814">
                        <a:off x="2660013" y="2476095"/>
                        <a:ext cx="344982" cy="16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E17164DD-BFC5-455E-B86B-B6A009C9C3BF}"/>
                          </a:ext>
                        </a:extLst>
                      </p:cNvPr>
                      <p:cNvSpPr/>
                      <p:nvPr/>
                    </p:nvSpPr>
                    <p:spPr>
                      <a:xfrm rot="18665814">
                        <a:off x="2891245" y="2242787"/>
                        <a:ext cx="185680" cy="308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130B5FF8-49BF-47AA-8E29-D6DAF16C8581}"/>
                          </a:ext>
                        </a:extLst>
                      </p:cNvPr>
                      <p:cNvSpPr/>
                      <p:nvPr/>
                    </p:nvSpPr>
                    <p:spPr>
                      <a:xfrm rot="18665814">
                        <a:off x="2559876" y="2543408"/>
                        <a:ext cx="185680" cy="308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32D0BEDA-3991-4B1D-B3F3-D4ADA8D19212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106195" y="2176009"/>
                      <a:ext cx="639957" cy="486301"/>
                      <a:chOff x="2498422" y="2304241"/>
                      <a:chExt cx="639957" cy="486301"/>
                    </a:xfrm>
                  </p:grpSpPr>
                  <p:sp>
                    <p:nvSpPr>
                      <p:cNvPr id="177" name="Rectangle 176">
                        <a:extLst>
                          <a:ext uri="{FF2B5EF4-FFF2-40B4-BE49-F238E27FC236}">
                            <a16:creationId xmlns:a16="http://schemas.microsoft.com/office/drawing/2014/main" id="{ADEDB773-25AD-4CFA-B9FA-B6F074986937}"/>
                          </a:ext>
                        </a:extLst>
                      </p:cNvPr>
                      <p:cNvSpPr/>
                      <p:nvPr/>
                    </p:nvSpPr>
                    <p:spPr>
                      <a:xfrm rot="18665814">
                        <a:off x="2641725" y="2450864"/>
                        <a:ext cx="344982" cy="16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Rectangle 177">
                        <a:extLst>
                          <a:ext uri="{FF2B5EF4-FFF2-40B4-BE49-F238E27FC236}">
                            <a16:creationId xmlns:a16="http://schemas.microsoft.com/office/drawing/2014/main" id="{C5004F2E-C018-4D82-8D69-937A9E54DCB1}"/>
                          </a:ext>
                        </a:extLst>
                      </p:cNvPr>
                      <p:cNvSpPr/>
                      <p:nvPr/>
                    </p:nvSpPr>
                    <p:spPr>
                      <a:xfrm rot="18665814">
                        <a:off x="2891245" y="2242787"/>
                        <a:ext cx="185680" cy="308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Rectangle 178">
                        <a:extLst>
                          <a:ext uri="{FF2B5EF4-FFF2-40B4-BE49-F238E27FC236}">
                            <a16:creationId xmlns:a16="http://schemas.microsoft.com/office/drawing/2014/main" id="{8D37C843-7498-4F6E-BA99-52A757F0670A}"/>
                          </a:ext>
                        </a:extLst>
                      </p:cNvPr>
                      <p:cNvSpPr/>
                      <p:nvPr/>
                    </p:nvSpPr>
                    <p:spPr>
                      <a:xfrm rot="18665814">
                        <a:off x="2559876" y="2543408"/>
                        <a:ext cx="185680" cy="308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85" name="Freeform 189">
                    <a:extLst>
                      <a:ext uri="{FF2B5EF4-FFF2-40B4-BE49-F238E27FC236}">
                        <a16:creationId xmlns:a16="http://schemas.microsoft.com/office/drawing/2014/main" id="{504615CD-E29B-468C-A989-565FF0484CB4}"/>
                      </a:ext>
                    </a:extLst>
                  </p:cNvPr>
                  <p:cNvSpPr/>
                  <p:nvPr/>
                </p:nvSpPr>
                <p:spPr>
                  <a:xfrm>
                    <a:off x="12541285" y="6899267"/>
                    <a:ext cx="352365" cy="774696"/>
                  </a:xfrm>
                  <a:custGeom>
                    <a:avLst/>
                    <a:gdLst>
                      <a:gd name="connsiteX0" fmla="*/ 1333500 w 1333500"/>
                      <a:gd name="connsiteY0" fmla="*/ 0 h 977900"/>
                      <a:gd name="connsiteX1" fmla="*/ 0 w 1333500"/>
                      <a:gd name="connsiteY1" fmla="*/ 749300 h 977900"/>
                      <a:gd name="connsiteX2" fmla="*/ 0 w 1333500"/>
                      <a:gd name="connsiteY2" fmla="*/ 977900 h 977900"/>
                      <a:gd name="connsiteX0" fmla="*/ 1333500 w 1333500"/>
                      <a:gd name="connsiteY0" fmla="*/ 0 h 977900"/>
                      <a:gd name="connsiteX1" fmla="*/ 16717 w 1333500"/>
                      <a:gd name="connsiteY1" fmla="*/ 562774 h 977900"/>
                      <a:gd name="connsiteX2" fmla="*/ 0 w 1333500"/>
                      <a:gd name="connsiteY2" fmla="*/ 977900 h 97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33500" h="977900">
                        <a:moveTo>
                          <a:pt x="1333500" y="0"/>
                        </a:moveTo>
                        <a:lnTo>
                          <a:pt x="16717" y="562774"/>
                        </a:lnTo>
                        <a:cubicBezTo>
                          <a:pt x="16717" y="638974"/>
                          <a:pt x="0" y="901700"/>
                          <a:pt x="0" y="9779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headEnd type="triangle" w="lg" len="lg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6" name="Freeform 208">
                    <a:extLst>
                      <a:ext uri="{FF2B5EF4-FFF2-40B4-BE49-F238E27FC236}">
                        <a16:creationId xmlns:a16="http://schemas.microsoft.com/office/drawing/2014/main" id="{38F94B0B-A852-4289-91F6-5314F6702511}"/>
                      </a:ext>
                    </a:extLst>
                  </p:cNvPr>
                  <p:cNvSpPr/>
                  <p:nvPr/>
                </p:nvSpPr>
                <p:spPr>
                  <a:xfrm flipH="1">
                    <a:off x="14069539" y="6864392"/>
                    <a:ext cx="1199549" cy="797850"/>
                  </a:xfrm>
                  <a:custGeom>
                    <a:avLst/>
                    <a:gdLst>
                      <a:gd name="connsiteX0" fmla="*/ 1333500 w 1333500"/>
                      <a:gd name="connsiteY0" fmla="*/ 0 h 977900"/>
                      <a:gd name="connsiteX1" fmla="*/ 0 w 1333500"/>
                      <a:gd name="connsiteY1" fmla="*/ 749300 h 977900"/>
                      <a:gd name="connsiteX2" fmla="*/ 0 w 1333500"/>
                      <a:gd name="connsiteY2" fmla="*/ 977900 h 977900"/>
                      <a:gd name="connsiteX0" fmla="*/ 1338472 w 1338472"/>
                      <a:gd name="connsiteY0" fmla="*/ 0 h 977900"/>
                      <a:gd name="connsiteX1" fmla="*/ 0 w 1338472"/>
                      <a:gd name="connsiteY1" fmla="*/ 524708 h 977900"/>
                      <a:gd name="connsiteX2" fmla="*/ 4972 w 1338472"/>
                      <a:gd name="connsiteY2" fmla="*/ 977900 h 977900"/>
                      <a:gd name="connsiteX0" fmla="*/ 1338472 w 1338472"/>
                      <a:gd name="connsiteY0" fmla="*/ 0 h 977900"/>
                      <a:gd name="connsiteX1" fmla="*/ 0 w 1338472"/>
                      <a:gd name="connsiteY1" fmla="*/ 524708 h 977900"/>
                      <a:gd name="connsiteX2" fmla="*/ 4972 w 1338472"/>
                      <a:gd name="connsiteY2" fmla="*/ 977900 h 977900"/>
                      <a:gd name="connsiteX0" fmla="*/ 1333500 w 1333500"/>
                      <a:gd name="connsiteY0" fmla="*/ 0 h 977900"/>
                      <a:gd name="connsiteX1" fmla="*/ 0 w 1333500"/>
                      <a:gd name="connsiteY1" fmla="*/ 488483 h 977900"/>
                      <a:gd name="connsiteX2" fmla="*/ 0 w 1333500"/>
                      <a:gd name="connsiteY2" fmla="*/ 977900 h 97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33500" h="977900">
                        <a:moveTo>
                          <a:pt x="1333500" y="0"/>
                        </a:moveTo>
                        <a:lnTo>
                          <a:pt x="0" y="488483"/>
                        </a:lnTo>
                        <a:lnTo>
                          <a:pt x="0" y="97790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headEnd type="triangle" w="lg" len="lg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91382353-6BC0-4ECF-A6EB-73A45C0CA875}"/>
                      </a:ext>
                    </a:extLst>
                  </p:cNvPr>
                  <p:cNvSpPr txBox="1"/>
                  <p:nvPr/>
                </p:nvSpPr>
                <p:spPr>
                  <a:xfrm>
                    <a:off x="12578673" y="7045879"/>
                    <a:ext cx="2595067" cy="5109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1700" b="1" dirty="0"/>
                      <a:t>Energy Acceptance ~</a:t>
                    </a:r>
                    <a:r>
                      <a:rPr lang="en-US" sz="1700" b="1" dirty="0">
                        <a:sym typeface="Symbol"/>
                      </a:rPr>
                      <a:t>5MeV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US" sz="1700" b="1" dirty="0">
                        <a:sym typeface="Symbol"/>
                      </a:rPr>
                      <a:t>Beam </a:t>
                    </a:r>
                    <a:r>
                      <a:rPr lang="en-US" sz="1700" b="1" dirty="0">
                        <a:sym typeface="Symbol" panose="05050102010706020507" pitchFamily="18" charset="2"/>
                      </a:rPr>
                      <a:t>E  </a:t>
                    </a:r>
                    <a:r>
                      <a:rPr lang="en-US" sz="1700" b="1" dirty="0">
                        <a:sym typeface="Symbol"/>
                      </a:rPr>
                      <a:t>1.25MeV</a:t>
                    </a:r>
                    <a:r>
                      <a:rPr lang="en-US" sz="1700" b="1" dirty="0"/>
                      <a:t>  </a:t>
                    </a:r>
                  </a:p>
                </p:txBody>
              </p:sp>
            </p:grp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FA089BA4-E4B7-4A1F-A3D8-6FB31E9FDC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898184" y="4223704"/>
                  <a:ext cx="10456" cy="3384397"/>
                </a:xfrm>
                <a:prstGeom prst="line">
                  <a:avLst/>
                </a:prstGeom>
                <a:ln w="28575">
                  <a:solidFill>
                    <a:schemeClr val="tx1">
                      <a:alpha val="37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B69C509E-64F3-40A2-8FF7-24673BFD95A1}"/>
                  </a:ext>
                </a:extLst>
              </p:cNvPr>
              <p:cNvSpPr txBox="1"/>
              <p:nvPr/>
            </p:nvSpPr>
            <p:spPr>
              <a:xfrm>
                <a:off x="13636871" y="7179643"/>
                <a:ext cx="1992602" cy="369332"/>
              </a:xfrm>
              <a:prstGeom prst="rect">
                <a:avLst/>
              </a:prstGeom>
              <a:solidFill>
                <a:srgbClr val="0000CC">
                  <a:alpha val="33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pseudo front-porch 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BD683-4A28-421C-804E-FB1B6CCFA223}"/>
                </a:ext>
              </a:extLst>
            </p:cNvPr>
            <p:cNvSpPr txBox="1"/>
            <p:nvPr/>
          </p:nvSpPr>
          <p:spPr>
            <a:xfrm>
              <a:off x="7509543" y="3143334"/>
              <a:ext cx="1585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CBhat</a:t>
              </a:r>
              <a:r>
                <a:rPr lang="en-US" dirty="0"/>
                <a:t>, HB2016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93B4BF-C584-4B5D-AE52-162835E9D7E5}"/>
              </a:ext>
            </a:extLst>
          </p:cNvPr>
          <p:cNvGrpSpPr/>
          <p:nvPr/>
        </p:nvGrpSpPr>
        <p:grpSpPr>
          <a:xfrm>
            <a:off x="2486837" y="1198043"/>
            <a:ext cx="4151617" cy="1520728"/>
            <a:chOff x="6320240" y="-3658851"/>
            <a:chExt cx="4151617" cy="1520728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ED90155-B4AB-410C-99F8-000BEAB2E730}"/>
                </a:ext>
              </a:extLst>
            </p:cNvPr>
            <p:cNvSpPr txBox="1"/>
            <p:nvPr/>
          </p:nvSpPr>
          <p:spPr>
            <a:xfrm>
              <a:off x="6320240" y="-3338452"/>
              <a:ext cx="4151617" cy="1200329"/>
            </a:xfrm>
            <a:prstGeom prst="rect">
              <a:avLst/>
            </a:prstGeom>
            <a:solidFill>
              <a:srgbClr val="FFFF66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          This scheme gave us </a:t>
              </a:r>
            </a:p>
            <a:p>
              <a:pPr marL="342900" indent="-342900">
                <a:buAutoNum type="arabicParenR"/>
              </a:pPr>
              <a:r>
                <a:rPr lang="en-US" b="1" dirty="0"/>
                <a:t>an ability to inject ~30% more Beam</a:t>
              </a:r>
            </a:p>
            <a:p>
              <a:pPr marL="342900" indent="-342900">
                <a:buAutoNum type="arabicParenR"/>
              </a:pPr>
              <a:r>
                <a:rPr lang="en-US" b="1" dirty="0"/>
                <a:t>an additional 200</a:t>
              </a:r>
              <a:r>
                <a:rPr lang="en-US" b="1" dirty="0">
                  <a:sym typeface="Symbol"/>
                </a:rPr>
                <a:t> s</a:t>
              </a:r>
              <a:r>
                <a:rPr lang="en-US" b="1" dirty="0"/>
                <a:t> for adiabatic beam capture …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5923D42-2359-407A-BD25-46CF4C3CF087}"/>
                </a:ext>
              </a:extLst>
            </p:cNvPr>
            <p:cNvSpPr txBox="1"/>
            <p:nvPr/>
          </p:nvSpPr>
          <p:spPr>
            <a:xfrm>
              <a:off x="7424712" y="-3658851"/>
              <a:ext cx="1992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(since Dec. 2015)</a:t>
              </a:r>
            </a:p>
          </p:txBody>
        </p:sp>
      </p:grpSp>
      <p:sp>
        <p:nvSpPr>
          <p:cNvPr id="152" name="Date Placeholder 3">
            <a:extLst>
              <a:ext uri="{FF2B5EF4-FFF2-40B4-BE49-F238E27FC236}">
                <a16:creationId xmlns:a16="http://schemas.microsoft.com/office/drawing/2014/main" id="{CA7305EC-62C7-493F-B65C-36797BB0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156" name="Footer Placeholder 4">
            <a:extLst>
              <a:ext uri="{FF2B5EF4-FFF2-40B4-BE49-F238E27FC236}">
                <a16:creationId xmlns:a16="http://schemas.microsoft.com/office/drawing/2014/main" id="{97F759AC-CF1B-4D4A-8239-23473820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id="{000F8FCA-BBF5-4C1E-8C76-DC64E757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C6214D2-0FE7-4139-AB8C-6CC5977C6E3A}"/>
              </a:ext>
            </a:extLst>
          </p:cNvPr>
          <p:cNvCxnSpPr>
            <a:cxnSpLocks/>
          </p:cNvCxnSpPr>
          <p:nvPr/>
        </p:nvCxnSpPr>
        <p:spPr>
          <a:xfrm flipH="1" flipV="1">
            <a:off x="4555822" y="2571681"/>
            <a:ext cx="24868" cy="3251964"/>
          </a:xfrm>
          <a:prstGeom prst="line">
            <a:avLst/>
          </a:prstGeom>
          <a:ln w="28575">
            <a:solidFill>
              <a:schemeClr val="tx1">
                <a:alpha val="7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0275"/>
          </a:xfrm>
        </p:spPr>
        <p:txBody>
          <a:bodyPr/>
          <a:lstStyle/>
          <a:p>
            <a:r>
              <a:rPr lang="en-US" dirty="0"/>
              <a:t>Beam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53" y="930275"/>
            <a:ext cx="8350839" cy="5510678"/>
          </a:xfrm>
        </p:spPr>
        <p:txBody>
          <a:bodyPr>
            <a:norm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I</a:t>
            </a:r>
            <a:r>
              <a:rPr lang="en-US" sz="2400" dirty="0"/>
              <a:t>njected beam has to be captured adiabatically!             For an efficient beam capture one needs good understanding of  </a:t>
            </a:r>
          </a:p>
          <a:p>
            <a:pPr lvl="1"/>
            <a:r>
              <a:rPr lang="en-US" sz="2400" dirty="0"/>
              <a:t> Booster Acceptance @Injection</a:t>
            </a:r>
          </a:p>
          <a:p>
            <a:pPr lvl="2"/>
            <a:r>
              <a:rPr lang="en-US" sz="2000" dirty="0"/>
              <a:t> Momentum Acceptance </a:t>
            </a:r>
          </a:p>
          <a:p>
            <a:pPr lvl="2"/>
            <a:r>
              <a:rPr lang="en-US" sz="2000" dirty="0"/>
              <a:t> Transverse Acceptance</a:t>
            </a:r>
          </a:p>
          <a:p>
            <a:pPr lvl="1"/>
            <a:r>
              <a:rPr lang="en-US" sz="2400" dirty="0"/>
              <a:t>Properties of injected beam</a:t>
            </a:r>
          </a:p>
          <a:p>
            <a:pPr lvl="2"/>
            <a:r>
              <a:rPr lang="en-US" sz="2000" dirty="0"/>
              <a:t> H and V Transverse Emittances </a:t>
            </a:r>
          </a:p>
          <a:p>
            <a:pPr lvl="2"/>
            <a:r>
              <a:rPr lang="en-US" sz="2000" dirty="0"/>
              <a:t> Beam energy spread, </a:t>
            </a:r>
            <a:r>
              <a:rPr lang="en-US" sz="2000" i="1" dirty="0">
                <a:sym typeface="Symbol" panose="05050102010706020507" pitchFamily="18" charset="2"/>
              </a:rPr>
              <a:t></a:t>
            </a:r>
            <a:r>
              <a:rPr lang="en-US" sz="2000" i="1" dirty="0">
                <a:latin typeface="+mn-lt"/>
                <a:sym typeface="Symbol" panose="05050102010706020507" pitchFamily="18" charset="2"/>
              </a:rPr>
              <a:t>E (full) </a:t>
            </a:r>
            <a:endParaRPr lang="en-US" sz="2000" dirty="0"/>
          </a:p>
          <a:p>
            <a:pPr lvl="1"/>
            <a:r>
              <a:rPr lang="en-US" sz="2400" dirty="0"/>
              <a:t>Booster RF System</a:t>
            </a:r>
          </a:p>
          <a:p>
            <a:pPr lvl="2"/>
            <a:r>
              <a:rPr lang="en-US" sz="2000" dirty="0"/>
              <a:t> How well is amplitude of RF voltage (</a:t>
            </a:r>
            <a:r>
              <a:rPr lang="en-US" sz="2000" dirty="0" err="1"/>
              <a:t>Vrf</a:t>
            </a:r>
            <a:r>
              <a:rPr lang="en-US" sz="2000" dirty="0"/>
              <a:t>) known?</a:t>
            </a:r>
          </a:p>
          <a:p>
            <a:pPr lvl="2"/>
            <a:r>
              <a:rPr lang="en-US" sz="2000" dirty="0"/>
              <a:t> How well is RF controlled during beam capture?</a:t>
            </a:r>
          </a:p>
          <a:p>
            <a:pPr lvl="2"/>
            <a:r>
              <a:rPr lang="en-US" sz="2000" dirty="0"/>
              <a:t> How well are the RF stations aligned in phase?</a:t>
            </a:r>
          </a:p>
          <a:p>
            <a:pPr marL="914400" lvl="2" indent="0">
              <a:buNone/>
            </a:pPr>
            <a:endParaRPr lang="en-US" sz="2000" b="1" dirty="0">
              <a:solidFill>
                <a:srgbClr val="0000CC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EFE969-1FF9-4F65-908E-6CB14C97BB81}"/>
              </a:ext>
            </a:extLst>
          </p:cNvPr>
          <p:cNvGrpSpPr/>
          <p:nvPr/>
        </p:nvGrpSpPr>
        <p:grpSpPr>
          <a:xfrm>
            <a:off x="5387846" y="3711901"/>
            <a:ext cx="4030616" cy="757130"/>
            <a:chOff x="5297049" y="3711307"/>
            <a:chExt cx="4030616" cy="75713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F86501F-96AB-4FC6-AD3C-7E1EA4CCF465}"/>
                </a:ext>
              </a:extLst>
            </p:cNvPr>
            <p:cNvGrpSpPr/>
            <p:nvPr/>
          </p:nvGrpSpPr>
          <p:grpSpPr>
            <a:xfrm>
              <a:off x="5297049" y="3711307"/>
              <a:ext cx="4030616" cy="757130"/>
              <a:chOff x="5297049" y="3817323"/>
              <a:chExt cx="4030616" cy="75713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257140-28CC-40AE-906F-855825B0F3F5}"/>
                  </a:ext>
                </a:extLst>
              </p:cNvPr>
              <p:cNvSpPr txBox="1"/>
              <p:nvPr/>
            </p:nvSpPr>
            <p:spPr>
              <a:xfrm>
                <a:off x="6344350" y="3817323"/>
                <a:ext cx="2983315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0000CC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Symbol" panose="05050102010706020507" pitchFamily="18" charset="2"/>
                  </a:rPr>
                  <a:t>H=V= 7 µm (LINAC)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</a:t>
                </a:r>
              </a:p>
            </p:txBody>
          </p:sp>
          <p:sp>
            <p:nvSpPr>
              <p:cNvPr id="23" name="Arrow: Right 21">
                <a:extLst>
                  <a:ext uri="{FF2B5EF4-FFF2-40B4-BE49-F238E27FC236}">
                    <a16:creationId xmlns:a16="http://schemas.microsoft.com/office/drawing/2014/main" id="{3530EB4A-9B22-4B25-AC34-A888B604C5C6}"/>
                  </a:ext>
                </a:extLst>
              </p:cNvPr>
              <p:cNvSpPr/>
              <p:nvPr/>
            </p:nvSpPr>
            <p:spPr>
              <a:xfrm rot="10988422">
                <a:off x="5297049" y="3965734"/>
                <a:ext cx="1010084" cy="173183"/>
              </a:xfrm>
              <a:custGeom>
                <a:avLst/>
                <a:gdLst>
                  <a:gd name="connsiteX0" fmla="*/ 0 w 707984"/>
                  <a:gd name="connsiteY0" fmla="*/ 83454 h 333816"/>
                  <a:gd name="connsiteX1" fmla="*/ 541076 w 707984"/>
                  <a:gd name="connsiteY1" fmla="*/ 83454 h 333816"/>
                  <a:gd name="connsiteX2" fmla="*/ 541076 w 707984"/>
                  <a:gd name="connsiteY2" fmla="*/ 0 h 333816"/>
                  <a:gd name="connsiteX3" fmla="*/ 707984 w 707984"/>
                  <a:gd name="connsiteY3" fmla="*/ 166908 h 333816"/>
                  <a:gd name="connsiteX4" fmla="*/ 541076 w 707984"/>
                  <a:gd name="connsiteY4" fmla="*/ 333816 h 333816"/>
                  <a:gd name="connsiteX5" fmla="*/ 541076 w 707984"/>
                  <a:gd name="connsiteY5" fmla="*/ 250362 h 333816"/>
                  <a:gd name="connsiteX6" fmla="*/ 0 w 707984"/>
                  <a:gd name="connsiteY6" fmla="*/ 250362 h 333816"/>
                  <a:gd name="connsiteX7" fmla="*/ 0 w 707984"/>
                  <a:gd name="connsiteY7" fmla="*/ 83454 h 333816"/>
                  <a:gd name="connsiteX0" fmla="*/ 0 w 1052541"/>
                  <a:gd name="connsiteY0" fmla="*/ 83454 h 333816"/>
                  <a:gd name="connsiteX1" fmla="*/ 541076 w 1052541"/>
                  <a:gd name="connsiteY1" fmla="*/ 83454 h 333816"/>
                  <a:gd name="connsiteX2" fmla="*/ 541076 w 1052541"/>
                  <a:gd name="connsiteY2" fmla="*/ 0 h 333816"/>
                  <a:gd name="connsiteX3" fmla="*/ 1052541 w 1052541"/>
                  <a:gd name="connsiteY3" fmla="*/ 166908 h 333816"/>
                  <a:gd name="connsiteX4" fmla="*/ 541076 w 1052541"/>
                  <a:gd name="connsiteY4" fmla="*/ 333816 h 333816"/>
                  <a:gd name="connsiteX5" fmla="*/ 541076 w 1052541"/>
                  <a:gd name="connsiteY5" fmla="*/ 250362 h 333816"/>
                  <a:gd name="connsiteX6" fmla="*/ 0 w 1052541"/>
                  <a:gd name="connsiteY6" fmla="*/ 250362 h 333816"/>
                  <a:gd name="connsiteX7" fmla="*/ 0 w 1052541"/>
                  <a:gd name="connsiteY7" fmla="*/ 83454 h 33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541" h="333816">
                    <a:moveTo>
                      <a:pt x="0" y="83454"/>
                    </a:moveTo>
                    <a:lnTo>
                      <a:pt x="541076" y="83454"/>
                    </a:lnTo>
                    <a:lnTo>
                      <a:pt x="541076" y="0"/>
                    </a:lnTo>
                    <a:lnTo>
                      <a:pt x="1052541" y="166908"/>
                    </a:lnTo>
                    <a:lnTo>
                      <a:pt x="541076" y="333816"/>
                    </a:lnTo>
                    <a:lnTo>
                      <a:pt x="541076" y="250362"/>
                    </a:lnTo>
                    <a:lnTo>
                      <a:pt x="0" y="250362"/>
                    </a:lnTo>
                    <a:lnTo>
                      <a:pt x="0" y="83454"/>
                    </a:lnTo>
                    <a:close/>
                  </a:path>
                </a:pathLst>
              </a:custGeom>
              <a:solidFill>
                <a:srgbClr val="FFC000"/>
              </a:solidFill>
              <a:ln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AFC07-5619-4C6D-B932-6735E02564CB}"/>
                </a:ext>
              </a:extLst>
            </p:cNvPr>
            <p:cNvSpPr/>
            <p:nvPr/>
          </p:nvSpPr>
          <p:spPr>
            <a:xfrm>
              <a:off x="7084779" y="4004243"/>
              <a:ext cx="19666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ym typeface="Symbol" panose="05050102010706020507" pitchFamily="18" charset="2"/>
                </a:rPr>
                <a:t>      (</a:t>
              </a:r>
              <a:r>
                <a:rPr lang="en-US" sz="1600" dirty="0" err="1">
                  <a:sym typeface="Symbol" panose="05050102010706020507" pitchFamily="18" charset="2"/>
                </a:rPr>
                <a:t>F.Garcia</a:t>
              </a:r>
              <a:r>
                <a:rPr lang="en-US" sz="1600" dirty="0">
                  <a:sym typeface="Symbol" panose="05050102010706020507" pitchFamily="18" charset="2"/>
                </a:rPr>
                <a:t>)                </a:t>
              </a:r>
              <a:endParaRPr lang="en-US" sz="16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A378D-46A0-4D0C-BA94-5EF1328D8919}"/>
              </a:ext>
            </a:extLst>
          </p:cNvPr>
          <p:cNvGrpSpPr/>
          <p:nvPr/>
        </p:nvGrpSpPr>
        <p:grpSpPr>
          <a:xfrm>
            <a:off x="4349865" y="2571710"/>
            <a:ext cx="4837191" cy="1089529"/>
            <a:chOff x="4370324" y="4485377"/>
            <a:chExt cx="4837191" cy="10895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C2F8B64-11B3-4AE5-A302-0A994DF070F1}"/>
                </a:ext>
              </a:extLst>
            </p:cNvPr>
            <p:cNvGrpSpPr/>
            <p:nvPr/>
          </p:nvGrpSpPr>
          <p:grpSpPr>
            <a:xfrm>
              <a:off x="4370324" y="4485377"/>
              <a:ext cx="4698260" cy="1089529"/>
              <a:chOff x="4370324" y="4591393"/>
              <a:chExt cx="4698260" cy="10895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911CF3-4E60-45F5-A930-BECD74B0600C}"/>
                  </a:ext>
                </a:extLst>
              </p:cNvPr>
              <p:cNvSpPr txBox="1"/>
              <p:nvPr/>
            </p:nvSpPr>
            <p:spPr>
              <a:xfrm>
                <a:off x="5368352" y="4591393"/>
                <a:ext cx="3700232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0000CC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Symbol" panose="05050102010706020507" pitchFamily="18" charset="2"/>
                  </a:rPr>
                  <a:t>5.4 (0.4) MeV)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0000CC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Symbol" panose="05050102010706020507" pitchFamily="18" charset="2"/>
                  </a:rPr>
                  <a:t>   AH: 50 µm, AV: 30 µm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0000CC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           </a:t>
                </a:r>
                <a:endParaRPr lang="en-US" b="1" dirty="0">
                  <a:solidFill>
                    <a:srgbClr val="0000CC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Arrow: Right 21">
                <a:extLst>
                  <a:ext uri="{FF2B5EF4-FFF2-40B4-BE49-F238E27FC236}">
                    <a16:creationId xmlns:a16="http://schemas.microsoft.com/office/drawing/2014/main" id="{7D491DD0-E877-4489-80F3-59A1703FC32B}"/>
                  </a:ext>
                </a:extLst>
              </p:cNvPr>
              <p:cNvSpPr/>
              <p:nvPr/>
            </p:nvSpPr>
            <p:spPr>
              <a:xfrm rot="10800000">
                <a:off x="4370324" y="4711699"/>
                <a:ext cx="1010084" cy="173183"/>
              </a:xfrm>
              <a:custGeom>
                <a:avLst/>
                <a:gdLst>
                  <a:gd name="connsiteX0" fmla="*/ 0 w 707984"/>
                  <a:gd name="connsiteY0" fmla="*/ 83454 h 333816"/>
                  <a:gd name="connsiteX1" fmla="*/ 541076 w 707984"/>
                  <a:gd name="connsiteY1" fmla="*/ 83454 h 333816"/>
                  <a:gd name="connsiteX2" fmla="*/ 541076 w 707984"/>
                  <a:gd name="connsiteY2" fmla="*/ 0 h 333816"/>
                  <a:gd name="connsiteX3" fmla="*/ 707984 w 707984"/>
                  <a:gd name="connsiteY3" fmla="*/ 166908 h 333816"/>
                  <a:gd name="connsiteX4" fmla="*/ 541076 w 707984"/>
                  <a:gd name="connsiteY4" fmla="*/ 333816 h 333816"/>
                  <a:gd name="connsiteX5" fmla="*/ 541076 w 707984"/>
                  <a:gd name="connsiteY5" fmla="*/ 250362 h 333816"/>
                  <a:gd name="connsiteX6" fmla="*/ 0 w 707984"/>
                  <a:gd name="connsiteY6" fmla="*/ 250362 h 333816"/>
                  <a:gd name="connsiteX7" fmla="*/ 0 w 707984"/>
                  <a:gd name="connsiteY7" fmla="*/ 83454 h 333816"/>
                  <a:gd name="connsiteX0" fmla="*/ 0 w 1052541"/>
                  <a:gd name="connsiteY0" fmla="*/ 83454 h 333816"/>
                  <a:gd name="connsiteX1" fmla="*/ 541076 w 1052541"/>
                  <a:gd name="connsiteY1" fmla="*/ 83454 h 333816"/>
                  <a:gd name="connsiteX2" fmla="*/ 541076 w 1052541"/>
                  <a:gd name="connsiteY2" fmla="*/ 0 h 333816"/>
                  <a:gd name="connsiteX3" fmla="*/ 1052541 w 1052541"/>
                  <a:gd name="connsiteY3" fmla="*/ 166908 h 333816"/>
                  <a:gd name="connsiteX4" fmla="*/ 541076 w 1052541"/>
                  <a:gd name="connsiteY4" fmla="*/ 333816 h 333816"/>
                  <a:gd name="connsiteX5" fmla="*/ 541076 w 1052541"/>
                  <a:gd name="connsiteY5" fmla="*/ 250362 h 333816"/>
                  <a:gd name="connsiteX6" fmla="*/ 0 w 1052541"/>
                  <a:gd name="connsiteY6" fmla="*/ 250362 h 333816"/>
                  <a:gd name="connsiteX7" fmla="*/ 0 w 1052541"/>
                  <a:gd name="connsiteY7" fmla="*/ 83454 h 33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541" h="333816">
                    <a:moveTo>
                      <a:pt x="0" y="83454"/>
                    </a:moveTo>
                    <a:lnTo>
                      <a:pt x="541076" y="83454"/>
                    </a:lnTo>
                    <a:lnTo>
                      <a:pt x="541076" y="0"/>
                    </a:lnTo>
                    <a:lnTo>
                      <a:pt x="1052541" y="166908"/>
                    </a:lnTo>
                    <a:lnTo>
                      <a:pt x="541076" y="333816"/>
                    </a:lnTo>
                    <a:lnTo>
                      <a:pt x="541076" y="250362"/>
                    </a:lnTo>
                    <a:lnTo>
                      <a:pt x="0" y="250362"/>
                    </a:lnTo>
                    <a:lnTo>
                      <a:pt x="0" y="83454"/>
                    </a:lnTo>
                    <a:close/>
                  </a:path>
                </a:pathLst>
              </a:custGeom>
              <a:solidFill>
                <a:srgbClr val="FFC000"/>
              </a:solidFill>
              <a:ln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row: Right 21">
                <a:extLst>
                  <a:ext uri="{FF2B5EF4-FFF2-40B4-BE49-F238E27FC236}">
                    <a16:creationId xmlns:a16="http://schemas.microsoft.com/office/drawing/2014/main" id="{FBBBDC5B-4211-4D91-807C-EBC74DB0896D}"/>
                  </a:ext>
                </a:extLst>
              </p:cNvPr>
              <p:cNvSpPr/>
              <p:nvPr/>
            </p:nvSpPr>
            <p:spPr>
              <a:xfrm rot="10800000">
                <a:off x="4370324" y="5076012"/>
                <a:ext cx="1185473" cy="139575"/>
              </a:xfrm>
              <a:custGeom>
                <a:avLst/>
                <a:gdLst>
                  <a:gd name="connsiteX0" fmla="*/ 0 w 707984"/>
                  <a:gd name="connsiteY0" fmla="*/ 83454 h 333816"/>
                  <a:gd name="connsiteX1" fmla="*/ 541076 w 707984"/>
                  <a:gd name="connsiteY1" fmla="*/ 83454 h 333816"/>
                  <a:gd name="connsiteX2" fmla="*/ 541076 w 707984"/>
                  <a:gd name="connsiteY2" fmla="*/ 0 h 333816"/>
                  <a:gd name="connsiteX3" fmla="*/ 707984 w 707984"/>
                  <a:gd name="connsiteY3" fmla="*/ 166908 h 333816"/>
                  <a:gd name="connsiteX4" fmla="*/ 541076 w 707984"/>
                  <a:gd name="connsiteY4" fmla="*/ 333816 h 333816"/>
                  <a:gd name="connsiteX5" fmla="*/ 541076 w 707984"/>
                  <a:gd name="connsiteY5" fmla="*/ 250362 h 333816"/>
                  <a:gd name="connsiteX6" fmla="*/ 0 w 707984"/>
                  <a:gd name="connsiteY6" fmla="*/ 250362 h 333816"/>
                  <a:gd name="connsiteX7" fmla="*/ 0 w 707984"/>
                  <a:gd name="connsiteY7" fmla="*/ 83454 h 333816"/>
                  <a:gd name="connsiteX0" fmla="*/ 0 w 1052541"/>
                  <a:gd name="connsiteY0" fmla="*/ 83454 h 333816"/>
                  <a:gd name="connsiteX1" fmla="*/ 541076 w 1052541"/>
                  <a:gd name="connsiteY1" fmla="*/ 83454 h 333816"/>
                  <a:gd name="connsiteX2" fmla="*/ 541076 w 1052541"/>
                  <a:gd name="connsiteY2" fmla="*/ 0 h 333816"/>
                  <a:gd name="connsiteX3" fmla="*/ 1052541 w 1052541"/>
                  <a:gd name="connsiteY3" fmla="*/ 166908 h 333816"/>
                  <a:gd name="connsiteX4" fmla="*/ 541076 w 1052541"/>
                  <a:gd name="connsiteY4" fmla="*/ 333816 h 333816"/>
                  <a:gd name="connsiteX5" fmla="*/ 541076 w 1052541"/>
                  <a:gd name="connsiteY5" fmla="*/ 250362 h 333816"/>
                  <a:gd name="connsiteX6" fmla="*/ 0 w 1052541"/>
                  <a:gd name="connsiteY6" fmla="*/ 250362 h 333816"/>
                  <a:gd name="connsiteX7" fmla="*/ 0 w 1052541"/>
                  <a:gd name="connsiteY7" fmla="*/ 83454 h 33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541" h="333816">
                    <a:moveTo>
                      <a:pt x="0" y="83454"/>
                    </a:moveTo>
                    <a:lnTo>
                      <a:pt x="541076" y="83454"/>
                    </a:lnTo>
                    <a:lnTo>
                      <a:pt x="541076" y="0"/>
                    </a:lnTo>
                    <a:lnTo>
                      <a:pt x="1052541" y="166908"/>
                    </a:lnTo>
                    <a:lnTo>
                      <a:pt x="541076" y="333816"/>
                    </a:lnTo>
                    <a:lnTo>
                      <a:pt x="541076" y="250362"/>
                    </a:lnTo>
                    <a:lnTo>
                      <a:pt x="0" y="250362"/>
                    </a:lnTo>
                    <a:lnTo>
                      <a:pt x="0" y="83454"/>
                    </a:lnTo>
                    <a:close/>
                  </a:path>
                </a:pathLst>
              </a:custGeom>
              <a:solidFill>
                <a:srgbClr val="FFC000"/>
              </a:solidFill>
              <a:ln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BB3C61-852A-489D-B68A-97762AA0963F}"/>
                </a:ext>
              </a:extLst>
            </p:cNvPr>
            <p:cNvSpPr/>
            <p:nvPr/>
          </p:nvSpPr>
          <p:spPr>
            <a:xfrm>
              <a:off x="6996973" y="4550173"/>
              <a:ext cx="22105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ym typeface="Symbol" panose="05050102010706020507" pitchFamily="18" charset="2"/>
                </a:rPr>
                <a:t>Cbhat</a:t>
              </a:r>
              <a:r>
                <a:rPr lang="en-US" sz="1600" dirty="0">
                  <a:sym typeface="Symbol" panose="05050102010706020507" pitchFamily="18" charset="2"/>
                </a:rPr>
                <a:t>, Beams Doc. 5014</a:t>
              </a:r>
              <a:endParaRPr lang="en-US" sz="16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2425D5-F951-4EAB-A71B-D5839C1F024A}"/>
                </a:ext>
              </a:extLst>
            </p:cNvPr>
            <p:cNvSpPr/>
            <p:nvPr/>
          </p:nvSpPr>
          <p:spPr>
            <a:xfrm>
              <a:off x="7793758" y="5108267"/>
              <a:ext cx="8931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ym typeface="Symbol" panose="05050102010706020507" pitchFamily="18" charset="2"/>
                </a:rPr>
                <a:t> (</a:t>
              </a:r>
              <a:r>
                <a:rPr lang="en-US" sz="1600" dirty="0" err="1">
                  <a:sym typeface="Symbol" panose="05050102010706020507" pitchFamily="18" charset="2"/>
                </a:rPr>
                <a:t>KSeiya</a:t>
              </a:r>
              <a:r>
                <a:rPr lang="en-US" sz="1600" dirty="0">
                  <a:sym typeface="Symbol" panose="05050102010706020507" pitchFamily="18" charset="2"/>
                </a:rPr>
                <a:t>)</a:t>
              </a:r>
              <a:endParaRPr lang="en-US" sz="1600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4AC3AD1-8670-47AD-AA16-BF5004C1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3D8B0E6-5CB7-417F-A938-50E5B676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BBDB1D9-09F7-4695-88A5-8E4303A8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4915-90ED-4FCD-A149-A8B80852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6410"/>
            <a:ext cx="8229600" cy="770021"/>
          </a:xfrm>
        </p:spPr>
        <p:txBody>
          <a:bodyPr/>
          <a:lstStyle/>
          <a:p>
            <a:r>
              <a:rPr lang="en-US" sz="3200" dirty="0"/>
              <a:t>Measurement of </a:t>
            </a:r>
            <a:r>
              <a:rPr lang="en-US" sz="3200" dirty="0" err="1"/>
              <a:t>dE</a:t>
            </a:r>
            <a:r>
              <a:rPr lang="en-US" sz="3200" dirty="0"/>
              <a:t> at Injection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02E0BA-103F-4C05-9C19-8E57A868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018" y="1229767"/>
            <a:ext cx="3176778" cy="26470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D7DEE5-EA96-4C66-B51F-C33E51852BB4}"/>
              </a:ext>
            </a:extLst>
          </p:cNvPr>
          <p:cNvSpPr txBox="1"/>
          <p:nvPr/>
        </p:nvSpPr>
        <p:spPr>
          <a:xfrm>
            <a:off x="6333484" y="895973"/>
            <a:ext cx="22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Booster </a:t>
            </a:r>
            <a:r>
              <a:rPr lang="en-US" dirty="0" err="1"/>
              <a:t>Notcher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2A5D0C-B5E5-4DBD-9F3F-3BB074FF5B58}"/>
              </a:ext>
            </a:extLst>
          </p:cNvPr>
          <p:cNvGrpSpPr/>
          <p:nvPr/>
        </p:nvGrpSpPr>
        <p:grpSpPr>
          <a:xfrm>
            <a:off x="5595169" y="3969331"/>
            <a:ext cx="3546348" cy="2315094"/>
            <a:chOff x="5489448" y="3958121"/>
            <a:chExt cx="3546348" cy="23150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DCCB47-44EB-4495-9652-D32AA2274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9448" y="4444533"/>
              <a:ext cx="1688073" cy="157291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9F2675-8ED3-4498-9C27-E680D8BAB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4571" y="4444533"/>
              <a:ext cx="1771225" cy="15729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F2F132-1A5D-4052-98E1-B7A4CEA9E5C5}"/>
                </a:ext>
              </a:extLst>
            </p:cNvPr>
            <p:cNvSpPr txBox="1"/>
            <p:nvPr/>
          </p:nvSpPr>
          <p:spPr>
            <a:xfrm>
              <a:off x="6458193" y="5934661"/>
              <a:ext cx="17668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dE</a:t>
              </a:r>
              <a:r>
                <a:rPr lang="en-US" sz="1600" dirty="0"/>
                <a:t>=1.51±0.08 MeV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0070D-09A6-4871-8C40-62F8A1FF4D13}"/>
                </a:ext>
              </a:extLst>
            </p:cNvPr>
            <p:cNvSpPr txBox="1"/>
            <p:nvPr/>
          </p:nvSpPr>
          <p:spPr>
            <a:xfrm>
              <a:off x="7632193" y="4411746"/>
              <a:ext cx="1130807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20180418 data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1641F4-B361-470C-9D2C-2F5A043B6251}"/>
                </a:ext>
              </a:extLst>
            </p:cNvPr>
            <p:cNvSpPr txBox="1"/>
            <p:nvPr/>
          </p:nvSpPr>
          <p:spPr>
            <a:xfrm>
              <a:off x="6313340" y="3958121"/>
              <a:ext cx="21830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With a single LINAC bunch in </a:t>
              </a:r>
            </a:p>
            <a:p>
              <a:r>
                <a:rPr lang="en-US" sz="1300" dirty="0"/>
                <a:t>the center of  LASER </a:t>
              </a:r>
              <a:r>
                <a:rPr lang="en-US" sz="1300" dirty="0" err="1"/>
                <a:t>Notcher</a:t>
              </a:r>
              <a:r>
                <a:rPr lang="en-US" sz="1300" dirty="0"/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84772E-5C25-49FA-98A5-9F9DB5515907}"/>
                </a:ext>
              </a:extLst>
            </p:cNvPr>
            <p:cNvSpPr txBox="1"/>
            <p:nvPr/>
          </p:nvSpPr>
          <p:spPr>
            <a:xfrm>
              <a:off x="5662843" y="4719142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CC"/>
                  </a:solidFill>
                </a:rPr>
                <a:t>2</a:t>
              </a:r>
              <a:r>
                <a:rPr lang="en-US" sz="1400" baseline="30000" dirty="0">
                  <a:solidFill>
                    <a:srgbClr val="0000CC"/>
                  </a:solidFill>
                </a:rPr>
                <a:t>nd</a:t>
              </a:r>
              <a:r>
                <a:rPr lang="en-US" sz="1400" dirty="0">
                  <a:solidFill>
                    <a:srgbClr val="0000CC"/>
                  </a:solidFill>
                </a:rPr>
                <a:t> turn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3839AC-46E7-4919-8202-05F83BA8E57B}"/>
                </a:ext>
              </a:extLst>
            </p:cNvPr>
            <p:cNvSpPr txBox="1"/>
            <p:nvPr/>
          </p:nvSpPr>
          <p:spPr>
            <a:xfrm>
              <a:off x="5662843" y="5381285"/>
              <a:ext cx="713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US" sz="1400" dirty="0"/>
                <a:t> turn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FDFD74-F62A-4311-B570-894C7AF430A4}"/>
                </a:ext>
              </a:extLst>
            </p:cNvPr>
            <p:cNvSpPr txBox="1"/>
            <p:nvPr/>
          </p:nvSpPr>
          <p:spPr>
            <a:xfrm>
              <a:off x="8282064" y="5141771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US" sz="1400" dirty="0"/>
                <a:t> turn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8848F-6CBB-4B35-A719-B189E51B659F}"/>
                </a:ext>
              </a:extLst>
            </p:cNvPr>
            <p:cNvSpPr txBox="1"/>
            <p:nvPr/>
          </p:nvSpPr>
          <p:spPr>
            <a:xfrm>
              <a:off x="7377015" y="4752603"/>
              <a:ext cx="713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US" sz="1400" dirty="0"/>
                <a:t> turn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52C2BD-4963-4944-BBAF-15B98369DFD4}"/>
                </a:ext>
              </a:extLst>
            </p:cNvPr>
            <p:cNvSpPr/>
            <p:nvPr/>
          </p:nvSpPr>
          <p:spPr>
            <a:xfrm>
              <a:off x="7675640" y="4994599"/>
              <a:ext cx="469293" cy="220676"/>
            </a:xfrm>
            <a:custGeom>
              <a:avLst/>
              <a:gdLst>
                <a:gd name="connsiteX0" fmla="*/ 804 w 469293"/>
                <a:gd name="connsiteY0" fmla="*/ 0 h 220676"/>
                <a:gd name="connsiteX1" fmla="*/ 74182 w 469293"/>
                <a:gd name="connsiteY1" fmla="*/ 186266 h 220676"/>
                <a:gd name="connsiteX2" fmla="*/ 469293 w 469293"/>
                <a:gd name="connsiteY2" fmla="*/ 220133 h 22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293" h="220676">
                  <a:moveTo>
                    <a:pt x="804" y="0"/>
                  </a:moveTo>
                  <a:cubicBezTo>
                    <a:pt x="-1548" y="74788"/>
                    <a:pt x="-3900" y="149577"/>
                    <a:pt x="74182" y="186266"/>
                  </a:cubicBezTo>
                  <a:cubicBezTo>
                    <a:pt x="152264" y="222955"/>
                    <a:pt x="310778" y="221544"/>
                    <a:pt x="469293" y="220133"/>
                  </a:cubicBezTo>
                </a:path>
              </a:pathLst>
            </a:custGeom>
            <a:noFill/>
            <a:ln w="190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CE43A8-0713-41A9-97E5-89E3975BF9DD}"/>
                </a:ext>
              </a:extLst>
            </p:cNvPr>
            <p:cNvSpPr/>
            <p:nvPr/>
          </p:nvSpPr>
          <p:spPr>
            <a:xfrm flipH="1">
              <a:off x="8375044" y="5360293"/>
              <a:ext cx="283886" cy="201647"/>
            </a:xfrm>
            <a:custGeom>
              <a:avLst/>
              <a:gdLst>
                <a:gd name="connsiteX0" fmla="*/ 804 w 469293"/>
                <a:gd name="connsiteY0" fmla="*/ 0 h 220676"/>
                <a:gd name="connsiteX1" fmla="*/ 74182 w 469293"/>
                <a:gd name="connsiteY1" fmla="*/ 186266 h 220676"/>
                <a:gd name="connsiteX2" fmla="*/ 469293 w 469293"/>
                <a:gd name="connsiteY2" fmla="*/ 220133 h 22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293" h="220676">
                  <a:moveTo>
                    <a:pt x="804" y="0"/>
                  </a:moveTo>
                  <a:cubicBezTo>
                    <a:pt x="-1548" y="74788"/>
                    <a:pt x="-3900" y="149577"/>
                    <a:pt x="74182" y="186266"/>
                  </a:cubicBezTo>
                  <a:cubicBezTo>
                    <a:pt x="152264" y="222955"/>
                    <a:pt x="310778" y="221544"/>
                    <a:pt x="469293" y="220133"/>
                  </a:cubicBezTo>
                </a:path>
              </a:pathLst>
            </a:custGeom>
            <a:noFill/>
            <a:ln w="190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70409A-BBB7-44CA-8120-1DE344730D2A}"/>
                </a:ext>
              </a:extLst>
            </p:cNvPr>
            <p:cNvCxnSpPr/>
            <p:nvPr/>
          </p:nvCxnSpPr>
          <p:spPr>
            <a:xfrm>
              <a:off x="8126205" y="5381285"/>
              <a:ext cx="0" cy="4349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D0C92D-EFF2-4725-BF9E-DF5056798519}"/>
                </a:ext>
              </a:extLst>
            </p:cNvPr>
            <p:cNvCxnSpPr/>
            <p:nvPr/>
          </p:nvCxnSpPr>
          <p:spPr>
            <a:xfrm>
              <a:off x="7972215" y="5381284"/>
              <a:ext cx="0" cy="4349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AF8B1C4-E1C8-4051-B698-E1FBF9E0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4FA497F1-4386-4BF4-8C06-9F2149E1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8632892-EEE1-4375-8033-885BD204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7FA5CA-EFD6-4404-893F-207A396723CF}"/>
              </a:ext>
            </a:extLst>
          </p:cNvPr>
          <p:cNvGrpSpPr/>
          <p:nvPr/>
        </p:nvGrpSpPr>
        <p:grpSpPr>
          <a:xfrm>
            <a:off x="69467" y="887700"/>
            <a:ext cx="5208134" cy="3215595"/>
            <a:chOff x="69466" y="887700"/>
            <a:chExt cx="5746027" cy="39265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FF7BA0-6FFA-490F-9AED-1872610C17D0}"/>
                </a:ext>
              </a:extLst>
            </p:cNvPr>
            <p:cNvGrpSpPr/>
            <p:nvPr/>
          </p:nvGrpSpPr>
          <p:grpSpPr>
            <a:xfrm>
              <a:off x="101896" y="887700"/>
              <a:ext cx="5713597" cy="3926518"/>
              <a:chOff x="29927" y="1145701"/>
              <a:chExt cx="5713597" cy="392651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6C95724-4B6C-4BE0-A196-3831FD3984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183" t="6106" r="1073" b="3279"/>
              <a:stretch/>
            </p:blipFill>
            <p:spPr>
              <a:xfrm>
                <a:off x="29927" y="1145701"/>
                <a:ext cx="5713597" cy="3926518"/>
              </a:xfrm>
              <a:prstGeom prst="rect">
                <a:avLst/>
              </a:prstGeom>
            </p:spPr>
          </p:pic>
          <p:sp>
            <p:nvSpPr>
              <p:cNvPr id="22" name="Star: 5 Points 21">
                <a:extLst>
                  <a:ext uri="{FF2B5EF4-FFF2-40B4-BE49-F238E27FC236}">
                    <a16:creationId xmlns:a16="http://schemas.microsoft.com/office/drawing/2014/main" id="{30C5D44C-DD5D-41AB-9F72-3CB842E10922}"/>
                  </a:ext>
                </a:extLst>
              </p:cNvPr>
              <p:cNvSpPr/>
              <p:nvPr/>
            </p:nvSpPr>
            <p:spPr>
              <a:xfrm>
                <a:off x="1093874" y="2046761"/>
                <a:ext cx="150607" cy="16650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D55376-21A5-489F-8A54-74397D9B9BFF}"/>
                </a:ext>
              </a:extLst>
            </p:cNvPr>
            <p:cNvSpPr txBox="1"/>
            <p:nvPr/>
          </p:nvSpPr>
          <p:spPr>
            <a:xfrm rot="16200000">
              <a:off x="-606681" y="2464907"/>
              <a:ext cx="175240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dE</a:t>
              </a:r>
              <a:r>
                <a:rPr lang="en-US" sz="2000" dirty="0"/>
                <a:t>(95%) (MeV)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0E8072-467D-46BC-8508-0BF86FC33E6A}"/>
              </a:ext>
            </a:extLst>
          </p:cNvPr>
          <p:cNvCxnSpPr>
            <a:cxnSpLocks/>
          </p:cNvCxnSpPr>
          <p:nvPr/>
        </p:nvCxnSpPr>
        <p:spPr>
          <a:xfrm>
            <a:off x="1018092" y="1923775"/>
            <a:ext cx="421221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B5E6C1-4ABB-4C4B-8676-D73528C8A1B1}"/>
              </a:ext>
            </a:extLst>
          </p:cNvPr>
          <p:cNvGrpSpPr/>
          <p:nvPr/>
        </p:nvGrpSpPr>
        <p:grpSpPr>
          <a:xfrm>
            <a:off x="116062" y="4309026"/>
            <a:ext cx="5403664" cy="1999433"/>
            <a:chOff x="243346" y="4294663"/>
            <a:chExt cx="5403664" cy="19994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2762DCE-4870-4A9F-B422-799EC796C5C6}"/>
                </a:ext>
              </a:extLst>
            </p:cNvPr>
            <p:cNvGrpSpPr/>
            <p:nvPr/>
          </p:nvGrpSpPr>
          <p:grpSpPr>
            <a:xfrm>
              <a:off x="448151" y="4787253"/>
              <a:ext cx="5198859" cy="1506843"/>
              <a:chOff x="343023" y="4995972"/>
              <a:chExt cx="5198859" cy="150684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AED63F-7606-47EA-A4BC-1DB24C1C09F2}"/>
                  </a:ext>
                </a:extLst>
              </p:cNvPr>
              <p:cNvSpPr txBox="1"/>
              <p:nvPr/>
            </p:nvSpPr>
            <p:spPr>
              <a:xfrm>
                <a:off x="625777" y="5186925"/>
                <a:ext cx="13227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highlight>
                      <a:srgbClr val="FFFF00"/>
                    </a:highlight>
                  </a:rPr>
                  <a:t>@ Inj.   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FFFF00"/>
                    </a:highlight>
                  </a:rPr>
                  <a:t>.</a:t>
                </a:r>
                <a:r>
                  <a:rPr lang="en-US" dirty="0">
                    <a:highlight>
                      <a:srgbClr val="FFFF00"/>
                    </a:highlight>
                  </a:rPr>
                  <a:t>      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153D61A-C93C-4A0E-B453-D33CC20E39B8}"/>
                  </a:ext>
                </a:extLst>
              </p:cNvPr>
              <p:cNvGrpSpPr/>
              <p:nvPr/>
            </p:nvGrpSpPr>
            <p:grpSpPr>
              <a:xfrm>
                <a:off x="343023" y="4995972"/>
                <a:ext cx="5198859" cy="1506843"/>
                <a:chOff x="366000" y="5355142"/>
                <a:chExt cx="5198859" cy="150684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413398-495F-43AF-99DB-A5FB818DEFF9}"/>
                    </a:ext>
                  </a:extLst>
                </p:cNvPr>
                <p:cNvSpPr txBox="1"/>
                <p:nvPr/>
              </p:nvSpPr>
              <p:spPr>
                <a:xfrm>
                  <a:off x="1293568" y="5355142"/>
                  <a:ext cx="3570208" cy="757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(</a:t>
                  </a:r>
                  <a:r>
                    <a:rPr lang="en-US" dirty="0" err="1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dE</a:t>
                  </a:r>
                  <a:r>
                    <a:rPr lang="en-US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(95%))</a:t>
                  </a:r>
                  <a:r>
                    <a:rPr lang="en-US" baseline="-25000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Average</a:t>
                  </a:r>
                  <a:r>
                    <a:rPr lang="en-US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=1.25±0.20 MeV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(1</a:t>
                  </a:r>
                  <a:r>
                    <a:rPr lang="en-US" dirty="0">
                      <a:highlight>
                        <a:srgbClr val="FFFF00"/>
                      </a:highlight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 </a:t>
                  </a:r>
                  <a:r>
                    <a:rPr lang="en-US" dirty="0" err="1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dp</a:t>
                  </a:r>
                  <a:r>
                    <a:rPr lang="en-US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/p)</a:t>
                  </a:r>
                  <a:r>
                    <a:rPr lang="en-US" baseline="-25000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Average</a:t>
                  </a:r>
                  <a:r>
                    <a:rPr lang="en-US" dirty="0"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  = 0.045%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98B96D-4D3B-41BC-9E87-1F3E422AD7E9}"/>
                    </a:ext>
                  </a:extLst>
                </p:cNvPr>
                <p:cNvSpPr txBox="1"/>
                <p:nvPr/>
              </p:nvSpPr>
              <p:spPr>
                <a:xfrm>
                  <a:off x="366000" y="6246432"/>
                  <a:ext cx="5198859" cy="615553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dirty="0">
                      <a:latin typeface="Comic Sans MS" panose="030F0702030302020204" pitchFamily="66" charset="0"/>
                    </a:rPr>
                    <a:t> From an Adiabatic beam Capture </a:t>
                  </a:r>
                  <a:r>
                    <a:rPr lang="en-US" sz="1700" dirty="0"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</a:t>
                  </a:r>
                </a:p>
                <a:p>
                  <a:pPr algn="ctr"/>
                  <a:r>
                    <a:rPr lang="en-US" sz="1700" dirty="0"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one expects </a:t>
                  </a:r>
                  <a:r>
                    <a:rPr lang="en-US" sz="1700" baseline="-25000" dirty="0"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L</a:t>
                  </a:r>
                  <a:r>
                    <a:rPr lang="en-US" sz="1700" dirty="0"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/bunch= </a:t>
                  </a:r>
                  <a:r>
                    <a:rPr lang="en-US" sz="1700" dirty="0">
                      <a:latin typeface="Comic Sans MS" panose="030F0702030302020204" pitchFamily="66" charset="0"/>
                    </a:rPr>
                    <a:t>0.03-0.04 eVs at injection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898D6A-A57C-451F-8324-C76470966114}"/>
                </a:ext>
              </a:extLst>
            </p:cNvPr>
            <p:cNvSpPr txBox="1"/>
            <p:nvPr/>
          </p:nvSpPr>
          <p:spPr>
            <a:xfrm>
              <a:off x="243346" y="4294663"/>
              <a:ext cx="5295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Thus, the </a:t>
              </a:r>
              <a:r>
                <a:rPr lang="en-US" dirty="0" err="1">
                  <a:highlight>
                    <a:srgbClr val="FFFF00"/>
                  </a:highlight>
                </a:rPr>
                <a:t>dE</a:t>
              </a:r>
              <a:r>
                <a:rPr lang="en-US" dirty="0">
                  <a:highlight>
                    <a:srgbClr val="FFFF00"/>
                  </a:highlight>
                </a:rPr>
                <a:t> from LINAC did not change over the years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B6605BA-57E9-4936-88DD-616E2467A2FC}"/>
              </a:ext>
            </a:extLst>
          </p:cNvPr>
          <p:cNvSpPr txBox="1"/>
          <p:nvPr/>
        </p:nvSpPr>
        <p:spPr>
          <a:xfrm>
            <a:off x="2154529" y="1045101"/>
            <a:ext cx="311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Booster RFOFF and RFON</a:t>
            </a: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4BAA6C8D-86EB-4A50-A129-CCEFFE3A1B9A}"/>
              </a:ext>
            </a:extLst>
          </p:cNvPr>
          <p:cNvSpPr/>
          <p:nvPr/>
        </p:nvSpPr>
        <p:spPr>
          <a:xfrm>
            <a:off x="2196000" y="2720700"/>
            <a:ext cx="136508" cy="1363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4AF5F-CE11-4F24-98A0-5380F240BEE9}"/>
              </a:ext>
            </a:extLst>
          </p:cNvPr>
          <p:cNvSpPr txBox="1"/>
          <p:nvPr/>
        </p:nvSpPr>
        <p:spPr>
          <a:xfrm>
            <a:off x="2361903" y="2676170"/>
            <a:ext cx="1273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One LINAC bunch</a:t>
            </a:r>
          </a:p>
        </p:txBody>
      </p:sp>
    </p:spTree>
    <p:extLst>
      <p:ext uri="{BB962C8B-B14F-4D97-AF65-F5344CB8AC3E}">
        <p14:creationId xmlns:p14="http://schemas.microsoft.com/office/powerpoint/2010/main" val="313863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9" y="85018"/>
            <a:ext cx="8968403" cy="845993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Longitudinal Beam Dynamics Simulations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/>
              <a:t>Beam Injection – Capture – Transition Crossing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075" y="4432309"/>
            <a:ext cx="4607301" cy="163121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Simulations Predict</a:t>
            </a:r>
          </a:p>
          <a:p>
            <a:pPr marL="282575" indent="-282575">
              <a:buAutoNum type="arabicPeriod"/>
            </a:pPr>
            <a:r>
              <a:rPr lang="en-US" sz="2000" dirty="0"/>
              <a:t>&lt;20% emittance growth during capture.</a:t>
            </a:r>
          </a:p>
          <a:p>
            <a:pPr marL="282575" indent="-282575">
              <a:buAutoNum type="arabicPeriod" startAt="2"/>
            </a:pP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baseline="-25000" dirty="0">
                <a:sym typeface="Symbol" panose="05050102010706020507" pitchFamily="18" charset="2"/>
              </a:rPr>
              <a:t>L</a:t>
            </a:r>
            <a:r>
              <a:rPr lang="en-US" sz="2000" dirty="0"/>
              <a:t>(95%) before Tran. Crossing &lt;0.05 eVs.</a:t>
            </a:r>
          </a:p>
          <a:p>
            <a:pPr marL="282575" indent="-282575">
              <a:buFontTx/>
              <a:buAutoNum type="arabicPeriod" startAt="2"/>
            </a:pPr>
            <a:r>
              <a:rPr lang="en-US" sz="2000" b="1" dirty="0">
                <a:solidFill>
                  <a:srgbClr val="C00000"/>
                </a:solidFill>
              </a:rPr>
              <a:t>No  particle losses </a:t>
            </a:r>
            <a:r>
              <a:rPr lang="en-US" sz="2000" dirty="0"/>
              <a:t>from Inj. to Tran. Crossing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FFB6F-0F5A-4A61-8305-2BE6FE430CD9}"/>
              </a:ext>
            </a:extLst>
          </p:cNvPr>
          <p:cNvSpPr txBox="1"/>
          <p:nvPr/>
        </p:nvSpPr>
        <p:spPr>
          <a:xfrm>
            <a:off x="4838437" y="894722"/>
            <a:ext cx="386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Simulation Parameters: </a:t>
            </a:r>
            <a:r>
              <a:rPr lang="en-US" b="1" dirty="0"/>
              <a:t> with SC</a:t>
            </a:r>
          </a:p>
          <a:p>
            <a:r>
              <a:rPr lang="en-US" dirty="0">
                <a:sym typeface="Symbol" panose="05050102010706020507" pitchFamily="18" charset="2"/>
              </a:rPr>
              <a:t>1. LINAC Beam E = 1.2 to 1.6 MeV, </a:t>
            </a:r>
          </a:p>
          <a:p>
            <a:r>
              <a:rPr lang="en-US" dirty="0">
                <a:sym typeface="Symbol" panose="05050102010706020507" pitchFamily="18" charset="2"/>
              </a:rPr>
              <a:t>2. Beam Int.= 2-12E12ppBc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75CA5B-4479-4F7C-85D2-078FA6276832}"/>
              </a:ext>
            </a:extLst>
          </p:cNvPr>
          <p:cNvSpPr txBox="1"/>
          <p:nvPr/>
        </p:nvSpPr>
        <p:spPr>
          <a:xfrm>
            <a:off x="5116639" y="1730559"/>
            <a:ext cx="402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3. Booster machine parameters</a:t>
            </a:r>
          </a:p>
          <a:p>
            <a:r>
              <a:rPr lang="en-US" dirty="0">
                <a:sym typeface="Symbol" panose="05050102010706020507" pitchFamily="18" charset="2"/>
              </a:rPr>
              <a:t>4. A phase correction after Tran. Crossing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19D2B51-5CA3-42AD-ADC9-754F488D17EF}"/>
              </a:ext>
            </a:extLst>
          </p:cNvPr>
          <p:cNvSpPr txBox="1"/>
          <p:nvPr/>
        </p:nvSpPr>
        <p:spPr>
          <a:xfrm>
            <a:off x="6861445" y="2344214"/>
            <a:ext cx="1810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CC"/>
                </a:solidFill>
              </a:rPr>
              <a:t>Vrf</a:t>
            </a:r>
            <a:r>
              <a:rPr lang="en-US" sz="1400" dirty="0">
                <a:solidFill>
                  <a:srgbClr val="0000CC"/>
                </a:solidFill>
              </a:rPr>
              <a:t>=0 @ Injection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CE1E3-3190-474F-A091-D22247AFC969}"/>
              </a:ext>
            </a:extLst>
          </p:cNvPr>
          <p:cNvSpPr txBox="1"/>
          <p:nvPr/>
        </p:nvSpPr>
        <p:spPr>
          <a:xfrm rot="16200000">
            <a:off x="7237109" y="2971102"/>
            <a:ext cx="95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CC"/>
                </a:solidFill>
              </a:rPr>
              <a:t>Vrf</a:t>
            </a:r>
            <a:r>
              <a:rPr lang="en-US" sz="1400" dirty="0">
                <a:solidFill>
                  <a:srgbClr val="0000CC"/>
                </a:solidFill>
              </a:rPr>
              <a:t> during </a:t>
            </a:r>
          </a:p>
          <a:p>
            <a:pPr algn="ctr"/>
            <a:r>
              <a:rPr lang="en-US" sz="1400" dirty="0">
                <a:solidFill>
                  <a:srgbClr val="0000CC"/>
                </a:solidFill>
              </a:rPr>
              <a:t>Capture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5790AB2-DE08-431F-A984-1C599741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104" y="2350559"/>
            <a:ext cx="2301390" cy="1860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44FC8-C96B-42A5-83E3-2332AC3CC686}"/>
              </a:ext>
            </a:extLst>
          </p:cNvPr>
          <p:cNvSpPr txBox="1"/>
          <p:nvPr/>
        </p:nvSpPr>
        <p:spPr>
          <a:xfrm>
            <a:off x="829224" y="1287689"/>
            <a:ext cx="3184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Simulations for ideal </a:t>
            </a:r>
            <a:r>
              <a:rPr lang="en-US" dirty="0" err="1"/>
              <a:t>paraphase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scenario for Beam Capture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2532F1-6662-4995-A872-96403856E100}"/>
              </a:ext>
            </a:extLst>
          </p:cNvPr>
          <p:cNvGrpSpPr/>
          <p:nvPr/>
        </p:nvGrpSpPr>
        <p:grpSpPr>
          <a:xfrm>
            <a:off x="114156" y="1867763"/>
            <a:ext cx="6132820" cy="4290639"/>
            <a:chOff x="114156" y="1867763"/>
            <a:chExt cx="6132497" cy="42906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5FCE0F-0F8C-4FD4-A886-571AF0A44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64" y="4180909"/>
              <a:ext cx="4194112" cy="1508498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00B29F9-9B10-4255-AD66-C6FA8B9688F8}"/>
                </a:ext>
              </a:extLst>
            </p:cNvPr>
            <p:cNvGrpSpPr/>
            <p:nvPr/>
          </p:nvGrpSpPr>
          <p:grpSpPr>
            <a:xfrm>
              <a:off x="114156" y="1867763"/>
              <a:ext cx="6132497" cy="4290639"/>
              <a:chOff x="114156" y="1867763"/>
              <a:chExt cx="6534710" cy="460794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02DE47B-AFF4-42B7-AA08-BD39FBF0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140368" y="2606465"/>
                <a:ext cx="2018768" cy="161501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3A8A79B-65EF-4117-B253-1B904FF50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785" y="1983928"/>
                <a:ext cx="4497631" cy="2455801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775796" y="2530747"/>
                <a:ext cx="919552" cy="309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sz="2000" dirty="0">
                    <a:solidFill>
                      <a:srgbClr val="FFFF00"/>
                    </a:solidFill>
                  </a:rPr>
                  <a:t>E Dist.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75062" y="2446910"/>
                <a:ext cx="554565" cy="396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30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63414" y="4031483"/>
                <a:ext cx="567760" cy="396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-30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968021" y="3243785"/>
                <a:ext cx="230240" cy="293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6012335" y="3313518"/>
                <a:ext cx="907888" cy="365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ym typeface="Symbol" panose="05050102010706020507" pitchFamily="18" charset="2"/>
                  </a:rPr>
                  <a:t>E </a:t>
                </a:r>
                <a:r>
                  <a:rPr lang="en-US" b="1" dirty="0"/>
                  <a:t>(MeV)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21383" y="4461870"/>
                <a:ext cx="1836176" cy="232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Line-Charge Dist.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7365" y="2050184"/>
                <a:ext cx="3795628" cy="429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E-t Phase space (8.2E12ppBc)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4156" y="1867763"/>
                <a:ext cx="4615103" cy="2594252"/>
              </a:xfrm>
              <a:prstGeom prst="rect">
                <a:avLst/>
              </a:prstGeom>
              <a:noFill/>
              <a:ln w="1079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30D6A1-6396-4655-8C35-E895730E346F}"/>
                  </a:ext>
                </a:extLst>
              </p:cNvPr>
              <p:cNvGrpSpPr/>
              <p:nvPr/>
            </p:nvGrpSpPr>
            <p:grpSpPr>
              <a:xfrm>
                <a:off x="558863" y="5955333"/>
                <a:ext cx="3720638" cy="520370"/>
                <a:chOff x="946676" y="5055438"/>
                <a:chExt cx="3762987" cy="65436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428778" y="5055438"/>
                  <a:ext cx="280885" cy="26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46676" y="5055438"/>
                  <a:ext cx="346553" cy="26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-2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699233" y="5059894"/>
                  <a:ext cx="280885" cy="2685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0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785841" y="5441230"/>
                  <a:ext cx="2089764" cy="26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Azimuthal Angle(</a:t>
                  </a:r>
                  <a:r>
                    <a:rPr lang="en-US" b="1" dirty="0" err="1"/>
                    <a:t>deg</a:t>
                  </a:r>
                  <a:r>
                    <a:rPr lang="en-US" b="1" dirty="0"/>
                    <a:t>)</a:t>
                  </a:r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DDEED8-A4B8-4FAF-84BB-78C4D973F01E}"/>
                  </a:ext>
                </a:extLst>
              </p:cNvPr>
              <p:cNvSpPr/>
              <p:nvPr/>
            </p:nvSpPr>
            <p:spPr>
              <a:xfrm>
                <a:off x="3348440" y="3815033"/>
                <a:ext cx="1181114" cy="513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dirty="0" err="1">
                    <a:solidFill>
                      <a:schemeClr val="bg1"/>
                    </a:solidFill>
                    <a:sym typeface="Symbol" panose="05050102010706020507" pitchFamily="18" charset="2"/>
                  </a:rPr>
                  <a:t>E@Inj</a:t>
                </a:r>
                <a:r>
                  <a:rPr lang="en-US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= 1.5 MeV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749D4D-DC9C-44AC-B8D6-52C58A2E9CD4}"/>
                </a:ext>
              </a:extLst>
            </p:cNvPr>
            <p:cNvSpPr txBox="1"/>
            <p:nvPr/>
          </p:nvSpPr>
          <p:spPr>
            <a:xfrm>
              <a:off x="168947" y="3843056"/>
              <a:ext cx="1350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99"/>
                  </a:solidFill>
                </a:rPr>
                <a:t>ESME</a:t>
              </a:r>
            </a:p>
          </p:txBody>
        </p:sp>
      </p:grp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0663E2F7-830D-4A52-94AD-30F3AB4C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AB32C213-6627-4094-9C5C-911DF11D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878C448-7DD6-4871-B630-267154AD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CCB91A-3B47-47BF-8849-CFA8A1ED8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0" r="39584" b="4444"/>
          <a:stretch/>
        </p:blipFill>
        <p:spPr>
          <a:xfrm>
            <a:off x="388056" y="1046375"/>
            <a:ext cx="4909783" cy="507303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150BC1-8C9F-439C-980C-66A858A7840D}"/>
              </a:ext>
            </a:extLst>
          </p:cNvPr>
          <p:cNvSpPr/>
          <p:nvPr/>
        </p:nvSpPr>
        <p:spPr>
          <a:xfrm>
            <a:off x="2568527" y="686788"/>
            <a:ext cx="3859041" cy="29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F8F8E-752D-4419-A12D-9F9ACD90FE6F}"/>
              </a:ext>
            </a:extLst>
          </p:cNvPr>
          <p:cNvSpPr txBox="1"/>
          <p:nvPr/>
        </p:nvSpPr>
        <p:spPr>
          <a:xfrm>
            <a:off x="1314297" y="1216693"/>
            <a:ext cx="361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Operational Beam Intensity required for 700 kW on </a:t>
            </a:r>
            <a:r>
              <a:rPr lang="en-US" dirty="0" err="1"/>
              <a:t>NuMI</a:t>
            </a:r>
            <a:r>
              <a:rPr lang="en-US" dirty="0"/>
              <a:t> target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01D26-C0A7-4AF3-B55C-DA54259A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843"/>
            <a:ext cx="8229600" cy="1143000"/>
          </a:xfrm>
        </p:spPr>
        <p:txBody>
          <a:bodyPr/>
          <a:lstStyle/>
          <a:p>
            <a:r>
              <a:rPr lang="en-US" sz="3200" dirty="0"/>
              <a:t>Beam from Injection to Extraction</a:t>
            </a:r>
            <a:br>
              <a:rPr lang="en-US" sz="3200" dirty="0"/>
            </a:br>
            <a:r>
              <a:rPr lang="en-US" sz="3200" dirty="0"/>
              <a:t> and Early losses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62467-4AFC-4074-B467-F78F50C7FD48}"/>
              </a:ext>
            </a:extLst>
          </p:cNvPr>
          <p:cNvSpPr txBox="1"/>
          <p:nvPr/>
        </p:nvSpPr>
        <p:spPr>
          <a:xfrm>
            <a:off x="1476164" y="428287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214053-EB96-4C6D-BD6B-CECC15A5557C}"/>
              </a:ext>
            </a:extLst>
          </p:cNvPr>
          <p:cNvSpPr txBox="1"/>
          <p:nvPr/>
        </p:nvSpPr>
        <p:spPr>
          <a:xfrm>
            <a:off x="1480016" y="39725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759274-3335-46B6-9888-5E44F21543D1}"/>
              </a:ext>
            </a:extLst>
          </p:cNvPr>
          <p:cNvSpPr txBox="1"/>
          <p:nvPr/>
        </p:nvSpPr>
        <p:spPr>
          <a:xfrm>
            <a:off x="1486153" y="364499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24D908-4527-49BD-84D3-DD4D1A060E75}"/>
              </a:ext>
            </a:extLst>
          </p:cNvPr>
          <p:cNvSpPr txBox="1"/>
          <p:nvPr/>
        </p:nvSpPr>
        <p:spPr>
          <a:xfrm>
            <a:off x="1482880" y="326979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349310-7E0E-44FF-8432-B4839CB683F5}"/>
              </a:ext>
            </a:extLst>
          </p:cNvPr>
          <p:cNvSpPr txBox="1"/>
          <p:nvPr/>
        </p:nvSpPr>
        <p:spPr>
          <a:xfrm>
            <a:off x="1401600" y="30026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3B507-B5FF-4F88-8FA9-80E4F2531715}"/>
              </a:ext>
            </a:extLst>
          </p:cNvPr>
          <p:cNvSpPr txBox="1"/>
          <p:nvPr/>
        </p:nvSpPr>
        <p:spPr>
          <a:xfrm>
            <a:off x="1401470" y="26709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B57BB6-0691-4455-AEB0-E2F8B0BFE47A}"/>
              </a:ext>
            </a:extLst>
          </p:cNvPr>
          <p:cNvSpPr txBox="1"/>
          <p:nvPr/>
        </p:nvSpPr>
        <p:spPr>
          <a:xfrm>
            <a:off x="1412316" y="22714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4B6F5D-ADC6-44B0-A8AE-0D31DA036E6F}"/>
              </a:ext>
            </a:extLst>
          </p:cNvPr>
          <p:cNvSpPr txBox="1"/>
          <p:nvPr/>
        </p:nvSpPr>
        <p:spPr>
          <a:xfrm>
            <a:off x="1407607" y="191072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695068-BFC9-454C-AB91-E75DB1695146}"/>
              </a:ext>
            </a:extLst>
          </p:cNvPr>
          <p:cNvSpPr txBox="1"/>
          <p:nvPr/>
        </p:nvSpPr>
        <p:spPr>
          <a:xfrm>
            <a:off x="1606416" y="1941442"/>
            <a:ext cx="100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Booster Turn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89D0471C-5524-4521-9654-7BCA6654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2BE2E5C-DC9B-473B-A17C-018025C5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70195C8-4453-4EE3-8C4B-2D41791F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DB3C06A-AFAE-4962-BA49-772DAE8E96F2}"/>
              </a:ext>
            </a:extLst>
          </p:cNvPr>
          <p:cNvSpPr/>
          <p:nvPr/>
        </p:nvSpPr>
        <p:spPr>
          <a:xfrm>
            <a:off x="4421171" y="1611984"/>
            <a:ext cx="414780" cy="622169"/>
          </a:xfrm>
          <a:custGeom>
            <a:avLst/>
            <a:gdLst>
              <a:gd name="connsiteX0" fmla="*/ 0 w 414780"/>
              <a:gd name="connsiteY0" fmla="*/ 0 h 622169"/>
              <a:gd name="connsiteX1" fmla="*/ 329938 w 414780"/>
              <a:gd name="connsiteY1" fmla="*/ 235670 h 622169"/>
              <a:gd name="connsiteX2" fmla="*/ 414780 w 414780"/>
              <a:gd name="connsiteY2" fmla="*/ 622169 h 6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780" h="622169">
                <a:moveTo>
                  <a:pt x="0" y="0"/>
                </a:moveTo>
                <a:cubicBezTo>
                  <a:pt x="130404" y="65987"/>
                  <a:pt x="260808" y="131975"/>
                  <a:pt x="329938" y="235670"/>
                </a:cubicBezTo>
                <a:cubicBezTo>
                  <a:pt x="399068" y="339365"/>
                  <a:pt x="406924" y="480767"/>
                  <a:pt x="414780" y="622169"/>
                </a:cubicBezTo>
              </a:path>
            </a:pathLst>
          </a:custGeom>
          <a:noFill/>
          <a:ln w="1905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BB3DD9-7690-41CF-B7A4-17CA6331756C}"/>
              </a:ext>
            </a:extLst>
          </p:cNvPr>
          <p:cNvGrpSpPr/>
          <p:nvPr/>
        </p:nvGrpSpPr>
        <p:grpSpPr>
          <a:xfrm>
            <a:off x="338700" y="1108377"/>
            <a:ext cx="8190473" cy="5138796"/>
            <a:chOff x="338700" y="1108377"/>
            <a:chExt cx="8190473" cy="51387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9B30E2-ACD6-4321-841F-70C7B164A41D}"/>
                </a:ext>
              </a:extLst>
            </p:cNvPr>
            <p:cNvGrpSpPr/>
            <p:nvPr/>
          </p:nvGrpSpPr>
          <p:grpSpPr>
            <a:xfrm>
              <a:off x="338700" y="1293043"/>
              <a:ext cx="8190473" cy="4954130"/>
              <a:chOff x="338700" y="1293043"/>
              <a:chExt cx="8190473" cy="495413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756F4FD-86D9-42FF-8C98-3B78857ABB94}"/>
                  </a:ext>
                </a:extLst>
              </p:cNvPr>
              <p:cNvGrpSpPr/>
              <p:nvPr/>
            </p:nvGrpSpPr>
            <p:grpSpPr>
              <a:xfrm>
                <a:off x="338700" y="1293043"/>
                <a:ext cx="8190473" cy="4954130"/>
                <a:chOff x="338700" y="1293043"/>
                <a:chExt cx="8190473" cy="4954130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A68BB6DC-D913-4544-8975-E90DD41C1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059" t="16339" b="4444"/>
                <a:stretch/>
              </p:blipFill>
              <p:spPr>
                <a:xfrm>
                  <a:off x="5283367" y="1293043"/>
                  <a:ext cx="3245806" cy="4826365"/>
                </a:xfrm>
                <a:prstGeom prst="rect">
                  <a:avLst/>
                </a:prstGeom>
              </p:spPr>
            </p:pic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6DBDD62-1AB8-48DB-BFA2-D16064D17C77}"/>
                    </a:ext>
                  </a:extLst>
                </p:cNvPr>
                <p:cNvGrpSpPr/>
                <p:nvPr/>
              </p:nvGrpSpPr>
              <p:grpSpPr>
                <a:xfrm>
                  <a:off x="338700" y="2386941"/>
                  <a:ext cx="7241148" cy="3860232"/>
                  <a:chOff x="237006" y="2481941"/>
                  <a:chExt cx="7533394" cy="4145172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669EC1BB-84BB-4744-B6DC-B8917DBD77C3}"/>
                      </a:ext>
                    </a:extLst>
                  </p:cNvPr>
                  <p:cNvGrpSpPr/>
                  <p:nvPr/>
                </p:nvGrpSpPr>
                <p:grpSpPr>
                  <a:xfrm>
                    <a:off x="4545752" y="2481941"/>
                    <a:ext cx="3224648" cy="2401313"/>
                    <a:chOff x="3769570" y="2276731"/>
                    <a:chExt cx="3224648" cy="2401313"/>
                  </a:xfrm>
                </p:grpSpPr>
                <p:cxnSp>
                  <p:nvCxnSpPr>
                    <p:cNvPr id="8" name="Straight Arrow Connector 7">
                      <a:extLst>
                        <a:ext uri="{FF2B5EF4-FFF2-40B4-BE49-F238E27FC236}">
                          <a16:creationId xmlns:a16="http://schemas.microsoft.com/office/drawing/2014/main" id="{77E22F41-715B-4425-864A-3A068B2D45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69570" y="2276731"/>
                      <a:ext cx="2049324" cy="223559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 w="lg" len="lg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>
                      <a:extLst>
                        <a:ext uri="{FF2B5EF4-FFF2-40B4-BE49-F238E27FC236}">
                          <a16:creationId xmlns:a16="http://schemas.microsoft.com/office/drawing/2014/main" id="{C7A94343-8A2B-4ED6-8C5B-112C3385F6B0}"/>
                        </a:ext>
                      </a:extLst>
                    </p:cNvPr>
                    <p:cNvCxnSpPr>
                      <a:cxnSpLocks/>
                      <a:stCxn id="23" idx="1"/>
                    </p:cNvCxnSpPr>
                    <p:nvPr/>
                  </p:nvCxnSpPr>
                  <p:spPr>
                    <a:xfrm flipH="1">
                      <a:off x="5695857" y="2699378"/>
                      <a:ext cx="710698" cy="1692381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 w="lg" len="lg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0D2EF643-4A6C-4CF9-B4F7-7965EF8708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1088" y="4140411"/>
                      <a:ext cx="269360" cy="537633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ight Brace 22">
                      <a:extLst>
                        <a:ext uri="{FF2B5EF4-FFF2-40B4-BE49-F238E27FC236}">
                          <a16:creationId xmlns:a16="http://schemas.microsoft.com/office/drawing/2014/main" id="{C3A1167E-596A-4F83-895A-A4B843BB48C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293804" y="1998964"/>
                      <a:ext cx="225503" cy="1175325"/>
                    </a:xfrm>
                    <a:prstGeom prst="righ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F4D8AAE-9994-43DA-BE0A-48CBFE90629B}"/>
                      </a:ext>
                    </a:extLst>
                  </p:cNvPr>
                  <p:cNvSpPr txBox="1"/>
                  <p:nvPr/>
                </p:nvSpPr>
                <p:spPr>
                  <a:xfrm>
                    <a:off x="237006" y="6230519"/>
                    <a:ext cx="6163151" cy="39659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SC effect can not explain this early loss at such low intensity</a:t>
                    </a:r>
                  </a:p>
                </p:txBody>
              </p:sp>
            </p:grp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BE8D3B-4F37-45B0-8E2B-E7B3B8B4CFB3}"/>
                  </a:ext>
                </a:extLst>
              </p:cNvPr>
              <p:cNvSpPr/>
              <p:nvPr/>
            </p:nvSpPr>
            <p:spPr>
              <a:xfrm>
                <a:off x="6450119" y="4781479"/>
                <a:ext cx="1280160" cy="50509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4EC324-C81D-4403-9C10-B862FAA1F660}"/>
                </a:ext>
              </a:extLst>
            </p:cNvPr>
            <p:cNvSpPr txBox="1"/>
            <p:nvPr/>
          </p:nvSpPr>
          <p:spPr>
            <a:xfrm>
              <a:off x="6996034" y="1108377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0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00466C-A8D7-4B28-9332-B9F06813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12" y="1287862"/>
            <a:ext cx="4718520" cy="3426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482C4-6EAA-4A3F-84AF-48903C8A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baseline="-25000" dirty="0">
                <a:sym typeface="Symbol" panose="05050102010706020507" pitchFamily="18" charset="2"/>
              </a:rPr>
              <a:t>L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/>
              <a:t>After Beam Capture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D3008E-E047-4F7B-A125-38C4A7C09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" y="1149923"/>
            <a:ext cx="4401693" cy="37216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944B49-8D05-4C66-B8EC-9846FD8B6CB6}"/>
              </a:ext>
            </a:extLst>
          </p:cNvPr>
          <p:cNvSpPr txBox="1"/>
          <p:nvPr/>
        </p:nvSpPr>
        <p:spPr>
          <a:xfrm>
            <a:off x="295738" y="1263699"/>
            <a:ext cx="1558440" cy="338554"/>
          </a:xfrm>
          <a:prstGeom prst="rect">
            <a:avLst/>
          </a:prstGeom>
          <a:solidFill>
            <a:srgbClr val="FFFF66">
              <a:alpha val="27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4.8E12ppBc@Inj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7DCE721F-7DB7-4DA2-A33E-DB15B0C7ADA1}"/>
              </a:ext>
            </a:extLst>
          </p:cNvPr>
          <p:cNvSpPr/>
          <p:nvPr/>
        </p:nvSpPr>
        <p:spPr>
          <a:xfrm rot="16200000">
            <a:off x="872212" y="1527241"/>
            <a:ext cx="224353" cy="3743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7306B-42F6-46CD-AE41-7D571A31D531}"/>
              </a:ext>
            </a:extLst>
          </p:cNvPr>
          <p:cNvSpPr txBox="1"/>
          <p:nvPr/>
        </p:nvSpPr>
        <p:spPr>
          <a:xfrm>
            <a:off x="2286388" y="1608905"/>
            <a:ext cx="1857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Eff.(</a:t>
            </a:r>
            <a:r>
              <a:rPr lang="en-US" sz="1600" dirty="0" err="1">
                <a:solidFill>
                  <a:srgbClr val="C00000"/>
                </a:solidFill>
              </a:rPr>
              <a:t>Inj</a:t>
            </a:r>
            <a:r>
              <a:rPr lang="en-US" sz="1600" dirty="0">
                <a:solidFill>
                  <a:srgbClr val="C00000"/>
                </a:solidFill>
              </a:rPr>
              <a:t> to Ext.) ~94%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AFB0EF-89F0-4554-BB34-E2394D3160E2}"/>
              </a:ext>
            </a:extLst>
          </p:cNvPr>
          <p:cNvSpPr txBox="1"/>
          <p:nvPr/>
        </p:nvSpPr>
        <p:spPr>
          <a:xfrm>
            <a:off x="2881896" y="2002895"/>
            <a:ext cx="1062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WCM data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FC6568-B71F-4403-9C59-03EB524DDB4E}"/>
              </a:ext>
            </a:extLst>
          </p:cNvPr>
          <p:cNvGrpSpPr/>
          <p:nvPr/>
        </p:nvGrpSpPr>
        <p:grpSpPr>
          <a:xfrm>
            <a:off x="772311" y="1960823"/>
            <a:ext cx="1535998" cy="913717"/>
            <a:chOff x="750390" y="1591084"/>
            <a:chExt cx="1535998" cy="9137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D401C6-C008-49EE-A276-FCC9362C4FF3}"/>
                </a:ext>
              </a:extLst>
            </p:cNvPr>
            <p:cNvSpPr/>
            <p:nvPr/>
          </p:nvSpPr>
          <p:spPr>
            <a:xfrm>
              <a:off x="1540310" y="1591084"/>
              <a:ext cx="265456" cy="627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0B1808-6E7B-4C06-AC8B-F5186BA0F9E0}"/>
                </a:ext>
              </a:extLst>
            </p:cNvPr>
            <p:cNvSpPr txBox="1"/>
            <p:nvPr/>
          </p:nvSpPr>
          <p:spPr>
            <a:xfrm>
              <a:off x="750390" y="2197024"/>
              <a:ext cx="1535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Debunching phase</a:t>
              </a: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B166185-A8AE-4897-903D-1848F5492B5E}"/>
              </a:ext>
            </a:extLst>
          </p:cNvPr>
          <p:cNvSpPr/>
          <p:nvPr/>
        </p:nvSpPr>
        <p:spPr>
          <a:xfrm>
            <a:off x="2435451" y="2504971"/>
            <a:ext cx="663027" cy="676275"/>
          </a:xfrm>
          <a:custGeom>
            <a:avLst/>
            <a:gdLst>
              <a:gd name="connsiteX0" fmla="*/ 5091 w 864629"/>
              <a:gd name="connsiteY0" fmla="*/ 0 h 676275"/>
              <a:gd name="connsiteX1" fmla="*/ 109866 w 864629"/>
              <a:gd name="connsiteY1" fmla="*/ 161925 h 676275"/>
              <a:gd name="connsiteX2" fmla="*/ 748041 w 864629"/>
              <a:gd name="connsiteY2" fmla="*/ 200025 h 676275"/>
              <a:gd name="connsiteX3" fmla="*/ 862341 w 864629"/>
              <a:gd name="connsiteY3" fmla="*/ 676275 h 676275"/>
              <a:gd name="connsiteX0" fmla="*/ 5091 w 864629"/>
              <a:gd name="connsiteY0" fmla="*/ 0 h 676275"/>
              <a:gd name="connsiteX1" fmla="*/ 109866 w 864629"/>
              <a:gd name="connsiteY1" fmla="*/ 276225 h 676275"/>
              <a:gd name="connsiteX2" fmla="*/ 748041 w 864629"/>
              <a:gd name="connsiteY2" fmla="*/ 200025 h 676275"/>
              <a:gd name="connsiteX3" fmla="*/ 862341 w 864629"/>
              <a:gd name="connsiteY3" fmla="*/ 676275 h 676275"/>
              <a:gd name="connsiteX0" fmla="*/ 5428 w 866869"/>
              <a:gd name="connsiteY0" fmla="*/ 0 h 676275"/>
              <a:gd name="connsiteX1" fmla="*/ 110203 w 866869"/>
              <a:gd name="connsiteY1" fmla="*/ 276225 h 676275"/>
              <a:gd name="connsiteX2" fmla="*/ 760909 w 866869"/>
              <a:gd name="connsiteY2" fmla="*/ 295275 h 676275"/>
              <a:gd name="connsiteX3" fmla="*/ 862678 w 866869"/>
              <a:gd name="connsiteY3" fmla="*/ 676275 h 676275"/>
              <a:gd name="connsiteX0" fmla="*/ 5428 w 866870"/>
              <a:gd name="connsiteY0" fmla="*/ 0 h 676275"/>
              <a:gd name="connsiteX1" fmla="*/ 110203 w 866870"/>
              <a:gd name="connsiteY1" fmla="*/ 238125 h 676275"/>
              <a:gd name="connsiteX2" fmla="*/ 760909 w 866870"/>
              <a:gd name="connsiteY2" fmla="*/ 295275 h 676275"/>
              <a:gd name="connsiteX3" fmla="*/ 862678 w 866870"/>
              <a:gd name="connsiteY3" fmla="*/ 676275 h 676275"/>
              <a:gd name="connsiteX0" fmla="*/ 6159 w 875040"/>
              <a:gd name="connsiteY0" fmla="*/ 0 h 676275"/>
              <a:gd name="connsiteX1" fmla="*/ 110934 w 875040"/>
              <a:gd name="connsiteY1" fmla="*/ 238125 h 676275"/>
              <a:gd name="connsiteX2" fmla="*/ 786701 w 875040"/>
              <a:gd name="connsiteY2" fmla="*/ 285750 h 676275"/>
              <a:gd name="connsiteX3" fmla="*/ 863409 w 875040"/>
              <a:gd name="connsiteY3" fmla="*/ 676275 h 676275"/>
              <a:gd name="connsiteX0" fmla="*/ 4032 w 872262"/>
              <a:gd name="connsiteY0" fmla="*/ 0 h 676275"/>
              <a:gd name="connsiteX1" fmla="*/ 121338 w 872262"/>
              <a:gd name="connsiteY1" fmla="*/ 200025 h 676275"/>
              <a:gd name="connsiteX2" fmla="*/ 784574 w 872262"/>
              <a:gd name="connsiteY2" fmla="*/ 285750 h 676275"/>
              <a:gd name="connsiteX3" fmla="*/ 861282 w 872262"/>
              <a:gd name="connsiteY3" fmla="*/ 67627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262" h="676275">
                <a:moveTo>
                  <a:pt x="4032" y="0"/>
                </a:moveTo>
                <a:cubicBezTo>
                  <a:pt x="-5493" y="64294"/>
                  <a:pt x="-8752" y="152400"/>
                  <a:pt x="121338" y="200025"/>
                </a:cubicBezTo>
                <a:cubicBezTo>
                  <a:pt x="251428" y="247650"/>
                  <a:pt x="661250" y="206375"/>
                  <a:pt x="784574" y="285750"/>
                </a:cubicBezTo>
                <a:cubicBezTo>
                  <a:pt x="907898" y="365125"/>
                  <a:pt x="866838" y="481012"/>
                  <a:pt x="861282" y="676275"/>
                </a:cubicBezTo>
              </a:path>
            </a:pathLst>
          </a:custGeom>
          <a:noFill/>
          <a:ln w="1905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99C6EE-B1C3-4C12-B734-D3C766E07BC5}"/>
              </a:ext>
            </a:extLst>
          </p:cNvPr>
          <p:cNvSpPr txBox="1"/>
          <p:nvPr/>
        </p:nvSpPr>
        <p:spPr>
          <a:xfrm>
            <a:off x="5363012" y="2777609"/>
            <a:ext cx="22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dp</a:t>
            </a:r>
            <a:r>
              <a:rPr lang="en-US" i="1" dirty="0">
                <a:solidFill>
                  <a:srgbClr val="FF0000"/>
                </a:solidFill>
              </a:rPr>
              <a:t>/p (end of capture)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64B219-08B4-4F66-BDF1-F8BF7137AFCB}"/>
              </a:ext>
            </a:extLst>
          </p:cNvPr>
          <p:cNvSpPr txBox="1"/>
          <p:nvPr/>
        </p:nvSpPr>
        <p:spPr>
          <a:xfrm>
            <a:off x="5593308" y="1762793"/>
            <a:ext cx="208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L</a:t>
            </a:r>
            <a:r>
              <a:rPr lang="en-US" i="1" dirty="0">
                <a:solidFill>
                  <a:srgbClr val="0070C0"/>
                </a:solidFill>
                <a:sym typeface="Symbol" panose="05050102010706020507" pitchFamily="18" charset="2"/>
              </a:rPr>
              <a:t>(@end of Capture)</a:t>
            </a:r>
            <a:endParaRPr lang="en-US" i="1" dirty="0">
              <a:solidFill>
                <a:srgbClr val="0070C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61E4EE-6788-4003-A0C2-6615988A0685}"/>
              </a:ext>
            </a:extLst>
          </p:cNvPr>
          <p:cNvGrpSpPr/>
          <p:nvPr/>
        </p:nvGrpSpPr>
        <p:grpSpPr>
          <a:xfrm>
            <a:off x="6568560" y="2971968"/>
            <a:ext cx="1221562" cy="821863"/>
            <a:chOff x="3759879" y="2991472"/>
            <a:chExt cx="985871" cy="91553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701D0C-0F9E-443D-93D3-08F289E875D3}"/>
                </a:ext>
              </a:extLst>
            </p:cNvPr>
            <p:cNvSpPr txBox="1"/>
            <p:nvPr/>
          </p:nvSpPr>
          <p:spPr>
            <a:xfrm>
              <a:off x="3759879" y="3457365"/>
              <a:ext cx="709870" cy="449641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/>
                <a:t>Adiabatic Capture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1BE8413-185F-4FD4-8A60-860319690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7843" y="2991472"/>
              <a:ext cx="357906" cy="4882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3C0F5FB-5A83-429A-AE13-9ABEB9A138CE}"/>
                </a:ext>
              </a:extLst>
            </p:cNvPr>
            <p:cNvCxnSpPr>
              <a:cxnSpLocks/>
            </p:cNvCxnSpPr>
            <p:nvPr/>
          </p:nvCxnSpPr>
          <p:spPr>
            <a:xfrm>
              <a:off x="4472209" y="3783206"/>
              <a:ext cx="27354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9B286C8-8544-42D9-A502-DB1C93F9F9FD}"/>
              </a:ext>
            </a:extLst>
          </p:cNvPr>
          <p:cNvGrpSpPr/>
          <p:nvPr/>
        </p:nvGrpSpPr>
        <p:grpSpPr>
          <a:xfrm>
            <a:off x="378441" y="4837326"/>
            <a:ext cx="8206816" cy="1200329"/>
            <a:chOff x="378441" y="4837326"/>
            <a:chExt cx="8206816" cy="12003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C34281-F3C2-4B6A-9E5B-054F3C0717F5}"/>
                </a:ext>
              </a:extLst>
            </p:cNvPr>
            <p:cNvSpPr txBox="1"/>
            <p:nvPr/>
          </p:nvSpPr>
          <p:spPr>
            <a:xfrm>
              <a:off x="378441" y="4837326"/>
              <a:ext cx="81319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In the current operation, the best overall efficiency is seen only if beam is </a:t>
              </a:r>
              <a:r>
                <a:rPr lang="en-US" dirty="0" err="1"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debunched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 before final capture. </a:t>
              </a:r>
              <a:r>
                <a:rPr lang="en-US" dirty="0">
                  <a:highlight>
                    <a:srgbClr val="FFFF00"/>
                  </a:highlight>
                  <a:latin typeface="Helvetica" panose="020B0604020202020204" pitchFamily="34" charset="0"/>
                  <a:cs typeface="Helvetica" panose="020B0604020202020204" pitchFamily="34" charset="0"/>
                  <a:sym typeface="Wingdings" panose="05000000000000000000" pitchFamily="2" charset="2"/>
                </a:rPr>
                <a:t></a:t>
              </a:r>
              <a:r>
                <a:rPr lang="en-US" dirty="0">
                  <a:highlight>
                    <a:srgbClr val="FFFF00"/>
                  </a:highlight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This is a very strange feature.</a:t>
              </a:r>
            </a:p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2. The above feature is independent of beam intensity.</a:t>
              </a:r>
              <a:endParaRPr lang="en-US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endParaRPr>
            </a:p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3. Observed ~90% </a:t>
              </a:r>
              <a:r>
                <a:rPr lang="en-US" baseline="-25000" dirty="0"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L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  <a:sym typeface="Symbol" panose="05050102010706020507" pitchFamily="18" charset="2"/>
                </a:rPr>
                <a:t> growth from beam Inj. to end of Capture.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8AECDC-8716-420B-B732-08DBA9B0D4FF}"/>
                </a:ext>
              </a:extLst>
            </p:cNvPr>
            <p:cNvSpPr txBox="1"/>
            <p:nvPr/>
          </p:nvSpPr>
          <p:spPr>
            <a:xfrm>
              <a:off x="7482070" y="5292916"/>
              <a:ext cx="1103187" cy="5232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" panose="020B0604020202020204" pitchFamily="34" charset="0"/>
                  <a:cs typeface="Helvetica" panose="020B0604020202020204" pitchFamily="34" charset="0"/>
                </a:rPr>
                <a:t>Why?</a:t>
              </a:r>
            </a:p>
          </p:txBody>
        </p: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4FBD42-EC73-4AC9-85F6-E48E4E6E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1107831" cy="365125"/>
          </a:xfrm>
        </p:spPr>
        <p:txBody>
          <a:bodyPr/>
          <a:lstStyle/>
          <a:p>
            <a:r>
              <a:rPr lang="en-US"/>
              <a:t>05/07/2018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0513F77-FE59-481A-9FE9-A23E7550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3774" y="6480353"/>
            <a:ext cx="5052183" cy="288926"/>
          </a:xfrm>
        </p:spPr>
        <p:txBody>
          <a:bodyPr/>
          <a:lstStyle/>
          <a:p>
            <a:r>
              <a:rPr lang="en-US" dirty="0" err="1"/>
              <a:t>Cbhat</a:t>
            </a:r>
            <a:r>
              <a:rPr lang="en-US" dirty="0"/>
              <a:t> | Beam Injection and Capture in the </a:t>
            </a:r>
            <a:r>
              <a:rPr lang="en-US" dirty="0" err="1"/>
              <a:t>Fermilab</a:t>
            </a:r>
            <a:r>
              <a:rPr lang="en-US" dirty="0"/>
              <a:t> Booster for PIP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EF55346-8C87-4385-B55B-F93ABEC5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154" y="6492876"/>
            <a:ext cx="417719" cy="288926"/>
          </a:xfrm>
        </p:spPr>
        <p:txBody>
          <a:bodyPr/>
          <a:lstStyle/>
          <a:p>
            <a:fld id="{44D64833-0210-4999-B6BB-5BBCA76D12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95809B-02C5-4698-A16C-446589932642}"/>
              </a:ext>
            </a:extLst>
          </p:cNvPr>
          <p:cNvSpPr/>
          <p:nvPr/>
        </p:nvSpPr>
        <p:spPr>
          <a:xfrm>
            <a:off x="7761766" y="2691037"/>
            <a:ext cx="262270" cy="442406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7AE60C4-206A-4D88-84A8-7AA0665691FD}"/>
              </a:ext>
            </a:extLst>
          </p:cNvPr>
          <p:cNvSpPr/>
          <p:nvPr/>
        </p:nvSpPr>
        <p:spPr>
          <a:xfrm>
            <a:off x="7771394" y="3470007"/>
            <a:ext cx="262270" cy="442406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3275BCC-3291-456F-B7FE-5FF1D480A34D}"/>
              </a:ext>
            </a:extLst>
          </p:cNvPr>
          <p:cNvSpPr/>
          <p:nvPr/>
        </p:nvSpPr>
        <p:spPr>
          <a:xfrm>
            <a:off x="350378" y="2469735"/>
            <a:ext cx="1222048" cy="2444097"/>
          </a:xfrm>
          <a:custGeom>
            <a:avLst/>
            <a:gdLst>
              <a:gd name="connsiteX0" fmla="*/ 324740 w 1222048"/>
              <a:gd name="connsiteY0" fmla="*/ 2444097 h 2444097"/>
              <a:gd name="connsiteX1" fmla="*/ 0 w 1222048"/>
              <a:gd name="connsiteY1" fmla="*/ 2162086 h 2444097"/>
              <a:gd name="connsiteX2" fmla="*/ 17091 w 1222048"/>
              <a:gd name="connsiteY2" fmla="*/ 299102 h 2444097"/>
              <a:gd name="connsiteX3" fmla="*/ 1222048 w 1222048"/>
              <a:gd name="connsiteY3" fmla="*/ 0 h 244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048" h="2444097">
                <a:moveTo>
                  <a:pt x="324740" y="2444097"/>
                </a:moveTo>
                <a:lnTo>
                  <a:pt x="0" y="2162086"/>
                </a:lnTo>
                <a:lnTo>
                  <a:pt x="17091" y="299102"/>
                </a:lnTo>
                <a:lnTo>
                  <a:pt x="1222048" y="0"/>
                </a:ln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37112</TotalTime>
  <Words>2373</Words>
  <Application>Microsoft Office PowerPoint</Application>
  <PresentationFormat>On-screen Show (4:3)</PresentationFormat>
  <Paragraphs>403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Courier New</vt:lpstr>
      <vt:lpstr>Helvetica</vt:lpstr>
      <vt:lpstr>Symbol</vt:lpstr>
      <vt:lpstr>Wingdings</vt:lpstr>
      <vt:lpstr>Office Theme</vt:lpstr>
      <vt:lpstr>PowerPoint Presentation</vt:lpstr>
      <vt:lpstr>Acknowledgements</vt:lpstr>
      <vt:lpstr>The Proton Improvement Plan</vt:lpstr>
      <vt:lpstr>Beam Injection in the Booster</vt:lpstr>
      <vt:lpstr>Beam Capture</vt:lpstr>
      <vt:lpstr>Measurement of dE at Injection</vt:lpstr>
      <vt:lpstr>Longitudinal Beam Dynamics Simulations Beam Injection – Capture – Transition Crossing</vt:lpstr>
      <vt:lpstr>Beam from Injection to Extraction  and Early losses  </vt:lpstr>
      <vt:lpstr>L After Beam Capture</vt:lpstr>
      <vt:lpstr>Early Capture with LASER Notcher</vt:lpstr>
      <vt:lpstr>RF Issue Beam Based RF Voltage Measurement</vt:lpstr>
      <vt:lpstr>Vrf from fsy and Bunch Tomography</vt:lpstr>
      <vt:lpstr>A New Clue for Early Beam Loss</vt:lpstr>
      <vt:lpstr>Simulations Booster Notch with RFON RF Vectors with cumulative Phase Error=0</vt:lpstr>
      <vt:lpstr>Measurements Booster Notch with RFON</vt:lpstr>
      <vt:lpstr>Observation that supports our hypothesis  on       RF Phase Error in the Booster </vt:lpstr>
      <vt:lpstr>Transition Crossing</vt:lpstr>
      <vt:lpstr>Issues with Transition Crossing </vt:lpstr>
      <vt:lpstr>Mitigation of time Jitter at  Transition Crossing in Booster</vt:lpstr>
      <vt:lpstr>Summary                              </vt:lpstr>
      <vt:lpstr>Backup slides</vt:lpstr>
      <vt:lpstr>Simulations using ESME  Injection, Capture, Acceleration, TX RF Paraphase: with 90 phase error with cumulative error=0 </vt:lpstr>
      <vt:lpstr>Simulated Booster Beam Loss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Beam ESME Simulations</dc:title>
  <dc:creator>Chandrashekhara M. Bhat x4821 08252N</dc:creator>
  <cp:lastModifiedBy>Chandrashekhara M Bhat</cp:lastModifiedBy>
  <cp:revision>759</cp:revision>
  <cp:lastPrinted>2018-04-27T22:06:55Z</cp:lastPrinted>
  <dcterms:created xsi:type="dcterms:W3CDTF">2013-12-13T00:30:33Z</dcterms:created>
  <dcterms:modified xsi:type="dcterms:W3CDTF">2018-05-07T17:06:43Z</dcterms:modified>
</cp:coreProperties>
</file>