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82" r:id="rId2"/>
  </p:sldMasterIdLst>
  <p:notesMasterIdLst>
    <p:notesMasterId r:id="rId23"/>
  </p:notesMasterIdLst>
  <p:handoutMasterIdLst>
    <p:handoutMasterId r:id="rId24"/>
  </p:handoutMasterIdLst>
  <p:sldIdLst>
    <p:sldId id="299" r:id="rId3"/>
    <p:sldId id="280" r:id="rId4"/>
    <p:sldId id="296" r:id="rId5"/>
    <p:sldId id="297" r:id="rId6"/>
    <p:sldId id="298" r:id="rId7"/>
    <p:sldId id="266" r:id="rId8"/>
    <p:sldId id="267" r:id="rId9"/>
    <p:sldId id="268" r:id="rId10"/>
    <p:sldId id="295" r:id="rId11"/>
    <p:sldId id="269" r:id="rId12"/>
    <p:sldId id="270" r:id="rId13"/>
    <p:sldId id="271" r:id="rId14"/>
    <p:sldId id="272" r:id="rId15"/>
    <p:sldId id="273" r:id="rId16"/>
    <p:sldId id="274" r:id="rId17"/>
    <p:sldId id="275" r:id="rId18"/>
    <p:sldId id="276" r:id="rId19"/>
    <p:sldId id="277" r:id="rId20"/>
    <p:sldId id="278" r:id="rId21"/>
    <p:sldId id="290" r:id="rId22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404040"/>
    <a:srgbClr val="505050"/>
    <a:srgbClr val="004C97"/>
    <a:srgbClr val="63666A"/>
    <a:srgbClr val="A7A8AA"/>
    <a:srgbClr val="003087"/>
    <a:srgbClr val="0F2D62"/>
    <a:srgbClr val="808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887" autoAdjust="0"/>
    <p:restoredTop sz="93199"/>
  </p:normalViewPr>
  <p:slideViewPr>
    <p:cSldViewPr snapToGrid="0" snapToObjects="1">
      <p:cViewPr varScale="1">
        <p:scale>
          <a:sx n="104" d="100"/>
          <a:sy n="104" d="100"/>
        </p:scale>
        <p:origin x="872" y="20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fld id="{4375B2DA-DEC5-7F41-B28E-EA0CA7FE80C7}" type="datetimeFigureOut">
              <a:rPr lang="en-US"/>
              <a:pPr>
                <a:defRPr/>
              </a:pPr>
              <a:t>5/4/18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fld id="{317BBF33-BB53-F147-8F08-302B0E8E4C8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909801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fld id="{F8DFC21B-49CA-BA48-BC77-64681B0DFF38}" type="datetimeFigureOut">
              <a:rPr lang="en-US"/>
              <a:pPr>
                <a:defRPr/>
              </a:pPr>
              <a:t>5/4/18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fld id="{1A5910E0-AE36-D442-AC7C-DEE4F2BE1F2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260855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TitleSlide_06051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FermiLogo_RGB_NALBlu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50" y="1149350"/>
            <a:ext cx="3267075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806450" y="3559283"/>
            <a:ext cx="7526338" cy="1139271"/>
          </a:xfrm>
          <a:prstGeom prst="rect">
            <a:avLst/>
          </a:prstGeom>
        </p:spPr>
        <p:txBody>
          <a:bodyPr wrap="square" lIns="0" tIns="0" rIns="0" bIns="0" anchor="t"/>
          <a:lstStyle>
            <a:lvl1pPr algn="l">
              <a:defRPr sz="3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806450" y="4841093"/>
            <a:ext cx="7526338" cy="148995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6733341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Compariso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355192"/>
            <a:ext cx="4206240" cy="4250146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709161" y="355192"/>
            <a:ext cx="4206240" cy="4250146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4765101"/>
            <a:ext cx="4205476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709160" y="4765101"/>
            <a:ext cx="420623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07 May 2018</a:t>
            </a: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2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C.Y. Tan, K. Seiya &amp; C. Bhat | Fixing the cause of beam loss</a:t>
            </a:r>
            <a:endParaRPr lang="en-US" b="1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2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DBAFDD-624A-DA43-9994-DDFB5248A29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16453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&amp; Content">
    <p:bg>
      <p:bgPr>
        <a:solidFill>
          <a:schemeClr val="bg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50013" y="6515100"/>
            <a:ext cx="1076325" cy="241300"/>
          </a:xfrm>
        </p:spPr>
        <p:txBody>
          <a:bodyPr/>
          <a:lstStyle>
            <a:lvl1pPr>
              <a:defRPr sz="900" smtClean="0">
                <a:solidFill>
                  <a:srgbClr val="004C97"/>
                </a:solidFill>
              </a:defRPr>
            </a:lvl1pPr>
          </a:lstStyle>
          <a:p>
            <a:pPr>
              <a:defRPr/>
            </a:pPr>
            <a:r>
              <a:rPr lang="en-US"/>
              <a:t>07 May 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 smtClean="0">
                <a:solidFill>
                  <a:srgbClr val="004C97"/>
                </a:solidFill>
              </a:defRPr>
            </a:lvl1pPr>
          </a:lstStyle>
          <a:p>
            <a:pPr>
              <a:defRPr/>
            </a:pPr>
            <a:r>
              <a:rPr lang="en-US"/>
              <a:t>C.Y. Tan, K. Seiya &amp; C. Bhat | Fixing the cause of beam loss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>
                <a:solidFill>
                  <a:srgbClr val="004C97"/>
                </a:solidFill>
              </a:defRPr>
            </a:lvl1pPr>
          </a:lstStyle>
          <a:p>
            <a:pPr>
              <a:defRPr/>
            </a:pPr>
            <a:fld id="{21B04D65-FDB1-9D47-B7AC-43233F8093C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11401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3"/>
          <p:cNvSpPr>
            <a:spLocks noGrp="1"/>
          </p:cNvSpPr>
          <p:nvPr>
            <p:ph type="body" sz="half" idx="12"/>
          </p:nvPr>
        </p:nvSpPr>
        <p:spPr>
          <a:xfrm>
            <a:off x="229365" y="4765101"/>
            <a:ext cx="425196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4654550" y="4765101"/>
            <a:ext cx="426085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7"/>
          </p:nvPr>
        </p:nvSpPr>
        <p:spPr>
          <a:xfrm>
            <a:off x="228601" y="1043694"/>
            <a:ext cx="4251324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Content Placeholder 2"/>
          <p:cNvSpPr>
            <a:spLocks noGrp="1"/>
          </p:cNvSpPr>
          <p:nvPr>
            <p:ph sz="half" idx="18"/>
          </p:nvPr>
        </p:nvSpPr>
        <p:spPr>
          <a:xfrm>
            <a:off x="4654550" y="1043694"/>
            <a:ext cx="4260851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07 May 2018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C.Y. Tan, K. Seiya &amp; C. Bhat | Fixing the cause of beam loss</a:t>
            </a:r>
            <a:endParaRPr lang="en-US" b="1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834983-A9E1-2543-88EF-B24812D566C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70321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1043693"/>
            <a:ext cx="3027894" cy="49942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469958" y="1043694"/>
            <a:ext cx="5420360" cy="49942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07 May 2018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C.Y. Tan, K. Seiya &amp; C. Bhat | Fixing the cause of beam loss</a:t>
            </a: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CE0D97-348B-D940-8966-498CD110745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02831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4073" y="1043694"/>
            <a:ext cx="8700851" cy="3695054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700851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07 May 2018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C.Y. Tan, K. Seiya &amp; C. Bhat | Fixing the cause of beam loss</a:t>
            </a: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1C2888-4F29-B948-9A78-75C1D2D2CA2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85901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3" name="Picture 12" descr="14-0218-16D.lr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16" b="25769"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8846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361950"/>
            <a:ext cx="8675688" cy="566896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4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07 May 2018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5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C.Y. Tan, K. Seiya &amp; C. Bhat | Fixing the cause of beam loss</a:t>
            </a:r>
            <a:endParaRPr lang="en-US" b="1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6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2696A7-EFFF-864C-B59B-E3E7501D090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7702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361950"/>
            <a:ext cx="8700851" cy="4369742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Drag picture to placeholder or click icon to add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700851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07 May 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C.Y. Tan, K. Seiya &amp; C. Bhat | Fixing the cause of beam loss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8BCA08-E1EA-0347-A76A-3B27323DA4E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85702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07 May 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C.Y. Tan, K. Seiya &amp; C. Bhat | Fixing the cause of beam loss</a:t>
            </a:r>
            <a:endParaRPr lang="en-US" b="1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5A08E2-15CB-ED49-8ED2-3B092A58719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92600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6459538" y="6515100"/>
            <a:ext cx="1076325" cy="2413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r">
              <a:defRPr sz="900" smtClean="0">
                <a:solidFill>
                  <a:srgbClr val="004C97"/>
                </a:solidFill>
                <a:latin typeface="Helvetica"/>
              </a:defRPr>
            </a:lvl1pPr>
          </a:lstStyle>
          <a:p>
            <a:pPr>
              <a:defRPr/>
            </a:pPr>
            <a:r>
              <a:rPr lang="en-US"/>
              <a:t>07 May 2018</a:t>
            </a: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6450" y="6515100"/>
            <a:ext cx="5373688" cy="2413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 smtClean="0">
                <a:solidFill>
                  <a:srgbClr val="004C97"/>
                </a:solidFill>
                <a:latin typeface="Helvetica"/>
              </a:defRPr>
            </a:lvl1pPr>
          </a:lstStyle>
          <a:p>
            <a:pPr>
              <a:defRPr/>
            </a:pPr>
            <a:r>
              <a:rPr lang="en-US"/>
              <a:t>C.Y. Tan, K. Seiya &amp; C. Bhat | Fixing the cause of beam loss</a:t>
            </a:r>
            <a:endParaRPr lang="en-US" b="1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8600" y="6515100"/>
            <a:ext cx="447675" cy="2413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</a:defRPr>
            </a:lvl1pPr>
          </a:lstStyle>
          <a:p>
            <a:pPr>
              <a:defRPr/>
            </a:pPr>
            <a:fld id="{B4E15145-AA62-4448-8E9B-9E634C48F2A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1029" name="Picture 2" descr="HeaderFooter_0060314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097" r:id="rId1"/>
    <p:sldLayoutId id="2147484098" r:id="rId2"/>
    <p:sldLayoutId id="2147484090" r:id="rId3"/>
    <p:sldLayoutId id="2147484091" r:id="rId4"/>
    <p:sldLayoutId id="2147484092" r:id="rId5"/>
    <p:sldLayoutId id="2147484099" r:id="rId6"/>
  </p:sldLayoutIdLst>
  <p:hf hdr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1700" b="1" kern="1200">
          <a:solidFill>
            <a:srgbClr val="074184"/>
          </a:solidFill>
          <a:latin typeface="Helvetica"/>
          <a:ea typeface="ＭＳ Ｐゴシック" charset="0"/>
          <a:cs typeface="ＭＳ Ｐゴシック" charset="0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ＭＳ Ｐゴシック" charset="0"/>
          <a:cs typeface="ＭＳ Ｐゴシック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ＭＳ Ｐゴシック" charset="0"/>
          <a:cs typeface="ＭＳ Ｐゴシック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ＭＳ Ｐゴシック" charset="0"/>
          <a:cs typeface="ＭＳ Ｐゴシック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ＭＳ Ｐゴシック" charset="0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595959"/>
          </a:solidFill>
          <a:latin typeface="Helvetica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595959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595959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595959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595959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6450013" y="6515100"/>
            <a:ext cx="107632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defTabSz="914400">
              <a:defRPr sz="900" smtClean="0">
                <a:solidFill>
                  <a:srgbClr val="004C97"/>
                </a:solidFill>
                <a:latin typeface="Helvetica" charset="0"/>
                <a:cs typeface="Helvetica" charset="0"/>
              </a:defRPr>
            </a:lvl1pPr>
          </a:lstStyle>
          <a:p>
            <a:pPr>
              <a:defRPr/>
            </a:pPr>
            <a:r>
              <a:rPr lang="en-US"/>
              <a:t>07 May 2018</a:t>
            </a:r>
          </a:p>
        </p:txBody>
      </p:sp>
      <p:sp>
        <p:nvSpPr>
          <p:cNvPr id="9219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806450" y="6515100"/>
            <a:ext cx="5373688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defTabSz="914400">
              <a:defRPr sz="900" smtClean="0">
                <a:solidFill>
                  <a:srgbClr val="004C97"/>
                </a:solidFill>
                <a:latin typeface="Helvetica" charset="0"/>
              </a:defRPr>
            </a:lvl1pPr>
          </a:lstStyle>
          <a:p>
            <a:pPr>
              <a:defRPr/>
            </a:pPr>
            <a:r>
              <a:rPr lang="en-US"/>
              <a:t>C.Y. Tan, K. Seiya &amp; C. Bhat | Fixing the cause of beam loss</a:t>
            </a:r>
            <a:endParaRPr lang="en-US" b="1"/>
          </a:p>
        </p:txBody>
      </p:sp>
      <p:sp>
        <p:nvSpPr>
          <p:cNvPr id="9220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defTabSz="914400">
              <a:defRPr sz="900">
                <a:solidFill>
                  <a:srgbClr val="004C97"/>
                </a:solidFill>
                <a:latin typeface="Helvetica" charset="0"/>
              </a:defRPr>
            </a:lvl1pPr>
          </a:lstStyle>
          <a:p>
            <a:pPr>
              <a:defRPr/>
            </a:pPr>
            <a:fld id="{2BC4D05D-6884-4643-9112-05E98BECB6E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7173" name="Picture 1" descr="Footer_060314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093" r:id="rId1"/>
    <p:sldLayoutId id="2147484094" r:id="rId2"/>
    <p:sldLayoutId id="2147484095" r:id="rId3"/>
    <p:sldLayoutId id="2147484096" r:id="rId4"/>
  </p:sldLayoutIdLst>
  <p:hf hdr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ＭＳ Ｐゴシック" charset="0"/>
          <a:cs typeface="ＭＳ Ｐゴシック" charset="0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tif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tif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224288" y="5045612"/>
            <a:ext cx="8755810" cy="1390219"/>
          </a:xfrm>
        </p:spPr>
        <p:txBody>
          <a:bodyPr/>
          <a:lstStyle/>
          <a:p>
            <a:r>
              <a:rPr lang="en-US" dirty="0">
                <a:latin typeface="Helvetica" charset="0"/>
              </a:rPr>
              <a:t>C.Y. Tan, K. </a:t>
            </a:r>
            <a:r>
              <a:rPr lang="en-US" dirty="0" err="1">
                <a:latin typeface="Helvetica" charset="0"/>
              </a:rPr>
              <a:t>Seiya</a:t>
            </a:r>
            <a:r>
              <a:rPr lang="en-US" dirty="0">
                <a:latin typeface="Helvetica" charset="0"/>
              </a:rPr>
              <a:t>, &amp; C. Bhat</a:t>
            </a:r>
            <a:endParaRPr lang="en-US" dirty="0"/>
          </a:p>
          <a:p>
            <a:r>
              <a:rPr lang="en-US" dirty="0"/>
              <a:t>Fermilab Workshop on Megawatt Rings &amp; IOTA/FAST Collaboration Meeting</a:t>
            </a:r>
          </a:p>
          <a:p>
            <a:r>
              <a:rPr lang="en-US" dirty="0"/>
              <a:t>7 May 2018</a:t>
            </a:r>
          </a:p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>
            <a:noAutofit/>
          </a:bodyPr>
          <a:lstStyle/>
          <a:p>
            <a:r>
              <a:rPr lang="en-US" dirty="0">
                <a:latin typeface="Helvetica" charset="0"/>
              </a:rPr>
              <a:t>Fixing the cause of beam loss at the start of the Booster ramp with lattice corrections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8150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0269B6-25F1-DD4F-AD0C-64DFDC5312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Let’s make a pseudo-flat lattice (v 1)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664E96-BE9D-C446-ACF6-A359C2AA14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07 May 2018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1C363B-FB15-E844-B429-C0570DC2E9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C.Y. Tan, K. Seiya &amp; C. Bhat | Fixing the cause of beam loss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F9946E-F3B5-A14E-AA55-9698176F50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1B04D65-FDB1-9D47-B7AC-43233F8093C6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ADCFDA2-FEAA-0147-B1DA-43E257A265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566" y="1056440"/>
            <a:ext cx="4127500" cy="27559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B2D6609-1873-7B49-9C27-C4D70A369B39}"/>
              </a:ext>
            </a:extLst>
          </p:cNvPr>
          <p:cNvSpPr txBox="1"/>
          <p:nvPr/>
        </p:nvSpPr>
        <p:spPr>
          <a:xfrm>
            <a:off x="4708358" y="1315453"/>
            <a:ext cx="39624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We can make a pseudo-flat lattice by using corrector quads.</a:t>
            </a:r>
          </a:p>
          <a:p>
            <a:endParaRPr lang="en-US" sz="1600" dirty="0"/>
          </a:p>
          <a:p>
            <a:r>
              <a:rPr lang="en-US" sz="1600" dirty="0"/>
              <a:t>Combined spread in relative error between model and measurement is 14% for βx and 9% for βy.</a:t>
            </a:r>
          </a:p>
          <a:p>
            <a:endParaRPr lang="en-US" sz="1600" dirty="0"/>
          </a:p>
          <a:p>
            <a:r>
              <a:rPr lang="en-US" sz="1600" dirty="0"/>
              <a:t>Note: β relative errors dominated by low β’s.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869740C-3ACC-F74C-9366-0C63E04739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063" y="4010162"/>
            <a:ext cx="3382378" cy="230711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260141F-FACC-6A47-8FC1-4E07B1EB8A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4010162"/>
            <a:ext cx="3242962" cy="2192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2677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162742-3D74-5448-9D98-4D3086B19C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Tune scan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2B0704-64FD-6046-BA74-13CB8F4127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07 May 2018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990A80-5AFF-A14E-A7AF-A1259DA9C8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C.Y. Tan, K. Seiya &amp; C. Bhat | Fixing the cause of beam loss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04C18B-10E1-CC4E-BD2F-08E4EED6C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1B04D65-FDB1-9D47-B7AC-43233F8093C6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A1EF872-16A2-0D48-A31B-C42CA0F471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16008"/>
            <a:ext cx="9144000" cy="346240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5A72800-8CB7-D94D-8DDA-FBE33E847D39}"/>
              </a:ext>
            </a:extLst>
          </p:cNvPr>
          <p:cNvSpPr txBox="1"/>
          <p:nvPr/>
        </p:nvSpPr>
        <p:spPr>
          <a:xfrm>
            <a:off x="457199" y="4644189"/>
            <a:ext cx="5213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AA8B4A5-2CEC-064A-9A06-42AA2D4A7AE7}"/>
              </a:ext>
            </a:extLst>
          </p:cNvPr>
          <p:cNvSpPr txBox="1"/>
          <p:nvPr/>
        </p:nvSpPr>
        <p:spPr>
          <a:xfrm>
            <a:off x="3232609" y="4644189"/>
            <a:ext cx="5213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2A522C2-0AED-2647-B485-1A380D762401}"/>
              </a:ext>
            </a:extLst>
          </p:cNvPr>
          <p:cNvSpPr txBox="1"/>
          <p:nvPr/>
        </p:nvSpPr>
        <p:spPr>
          <a:xfrm>
            <a:off x="6344652" y="4644189"/>
            <a:ext cx="6898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HEP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706D318-F6CC-5144-A34C-A9B05A869EF2}"/>
              </a:ext>
            </a:extLst>
          </p:cNvPr>
          <p:cNvSpPr txBox="1"/>
          <p:nvPr/>
        </p:nvSpPr>
        <p:spPr>
          <a:xfrm>
            <a:off x="304800" y="5105854"/>
            <a:ext cx="77082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V2 pseudo-flat lattice has a smaller vertical ½ integer resonance and slightly larger horizontal ½ integer resonance.</a:t>
            </a:r>
          </a:p>
          <a:p>
            <a:r>
              <a:rPr lang="en-US" sz="2000" dirty="0"/>
              <a:t>Both pseudo-flat lattices are much improved over HEP lattice.</a:t>
            </a:r>
          </a:p>
        </p:txBody>
      </p:sp>
    </p:spTree>
    <p:extLst>
      <p:ext uri="{BB962C8B-B14F-4D97-AF65-F5344CB8AC3E}">
        <p14:creationId xmlns:p14="http://schemas.microsoft.com/office/powerpoint/2010/main" val="5872019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32F874-DE5C-AA46-9F79-29D6575982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Efficiency is not improved with pseudo-flat lattice!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B5BFBC-C423-1743-86E0-B8FDBAF700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Efficiency is always ~1% lower than HEP</a:t>
            </a:r>
          </a:p>
          <a:p>
            <a:pPr lvl="1"/>
            <a:r>
              <a:rPr lang="en-US" dirty="0"/>
              <a:t>Tuned 400 MeV injection line quads. No improvement.</a:t>
            </a:r>
          </a:p>
          <a:p>
            <a:pPr lvl="1"/>
            <a:r>
              <a:rPr lang="en-US" dirty="0"/>
              <a:t>Smoothed 3 </a:t>
            </a:r>
            <a:r>
              <a:rPr lang="en-US" dirty="0" err="1"/>
              <a:t>ms</a:t>
            </a:r>
            <a:r>
              <a:rPr lang="en-US" dirty="0"/>
              <a:t> orbit to HEP orbit. No improvement.</a:t>
            </a:r>
          </a:p>
          <a:p>
            <a:pPr lvl="1"/>
            <a:r>
              <a:rPr lang="en-US" dirty="0"/>
              <a:t>Individual 3 bumps at aperture restrictions. No improvement.</a:t>
            </a:r>
          </a:p>
          <a:p>
            <a:pPr lvl="1"/>
            <a:r>
              <a:rPr lang="en-US" dirty="0"/>
              <a:t>Decoupling. No improvement.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131F49-817D-2A4B-B154-D541C46180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07 May 2018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D6141F-B940-8347-8DE3-B633864A56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C.Y. Tan, K. Seiya &amp; C. Bhat | Fixing the cause of beam loss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B18558-0C13-B24C-ADE3-5532FAFDEC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1B04D65-FDB1-9D47-B7AC-43233F8093C6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2AF0AE3-8171-B842-ADE0-00C7DD75D1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8050" y="3536979"/>
            <a:ext cx="3517900" cy="29083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950B1B4-D1BB-9B4C-9DA7-917C3106FE27}"/>
              </a:ext>
            </a:extLst>
          </p:cNvPr>
          <p:cNvSpPr txBox="1"/>
          <p:nvPr/>
        </p:nvSpPr>
        <p:spPr>
          <a:xfrm>
            <a:off x="2755565" y="3052792"/>
            <a:ext cx="40240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Booster Beam loss ring display</a:t>
            </a:r>
          </a:p>
        </p:txBody>
      </p:sp>
    </p:spTree>
    <p:extLst>
      <p:ext uri="{BB962C8B-B14F-4D97-AF65-F5344CB8AC3E}">
        <p14:creationId xmlns:p14="http://schemas.microsoft.com/office/powerpoint/2010/main" val="702453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FE68B6-C5FF-034B-B83A-1B97BF321F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 not dogleg then what?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9FE0C6-C859-ED48-B81D-DE72420CE0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 err="1"/>
              <a:t>Synergia</a:t>
            </a:r>
            <a:r>
              <a:rPr lang="en-US" sz="2000" dirty="0"/>
              <a:t> simulations show that dogleg is not the problem (confirms observations)</a:t>
            </a:r>
          </a:p>
          <a:p>
            <a:r>
              <a:rPr lang="en-US" sz="2000" dirty="0" err="1"/>
              <a:t>Synergia</a:t>
            </a:r>
            <a:r>
              <a:rPr lang="en-US" sz="2000" dirty="0"/>
              <a:t> claims that the displacement of the CPL03 package by 5 m </a:t>
            </a:r>
            <a:r>
              <a:rPr lang="en-US" sz="2000" dirty="0" err="1"/>
              <a:t>w.r.t</a:t>
            </a:r>
            <a:r>
              <a:rPr lang="en-US" sz="2000" dirty="0"/>
              <a:t>. its symmetric location is the source of the problem. (Note: there is also a displacement of CPL01 as well, but smaller)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388431-EBE8-3B48-B940-0410E9DC96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07 May 2018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06B343-1639-B64E-9064-44E97FFC5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C.Y. Tan, K. Seiya &amp; C. Bhat | Fixing the cause of beam loss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785EFD-606D-A546-9C4B-7136C8737F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1B04D65-FDB1-9D47-B7AC-43233F8093C6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4397295-C7D2-8743-BB12-D80D8A7572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275" y="2640013"/>
            <a:ext cx="3405229" cy="252554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7975FCC-741A-1C42-AB56-4F659CFBE5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581" y="5165558"/>
            <a:ext cx="3279608" cy="76223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C157B6F-69D8-2D4F-8F53-85AD373F24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11658" y="2678113"/>
            <a:ext cx="4559300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4155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3531B8-E595-104F-90B6-6DB2DE2D76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 would never have guessed … (Lattice doesn’t change very much from CPL03 displacement)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54066F-840B-B849-B7A7-B615BD1F78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07 May 2018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8B460B-C231-2D44-91C3-A6554C6EBB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C.Y. Tan, K. Seiya &amp; C. Bhat | Fixing the cause of beam loss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03C957-C903-D349-BED2-350CF7AD06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1B04D65-FDB1-9D47-B7AC-43233F8093C6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9E0628D-E938-9C40-A56F-D4C9D9994E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975560"/>
            <a:ext cx="4356100" cy="35433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7C6910B-6F9A-3F46-BECA-DB16C67F0A91}"/>
              </a:ext>
            </a:extLst>
          </p:cNvPr>
          <p:cNvSpPr txBox="1"/>
          <p:nvPr/>
        </p:nvSpPr>
        <p:spPr>
          <a:xfrm>
            <a:off x="4419600" y="1034716"/>
            <a:ext cx="4331368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QL=-1.2 A and QS=-0.2 A to get </a:t>
            </a:r>
            <a:r>
              <a:rPr lang="en-US" sz="1600" dirty="0" err="1"/>
              <a:t>Qx</a:t>
            </a:r>
            <a:r>
              <a:rPr lang="en-US" sz="1600" dirty="0"/>
              <a:t> = 6.74 and </a:t>
            </a:r>
            <a:r>
              <a:rPr lang="en-US" sz="1600" dirty="0" err="1"/>
              <a:t>Qy</a:t>
            </a:r>
            <a:r>
              <a:rPr lang="en-US" sz="1600" dirty="0"/>
              <a:t> = 6.83</a:t>
            </a:r>
          </a:p>
          <a:p>
            <a:endParaRPr lang="en-US" sz="1600" dirty="0"/>
          </a:p>
          <a:p>
            <a:r>
              <a:rPr lang="en-US" sz="1600" dirty="0"/>
              <a:t>Very little change in lattice with CPL03 moved 5 m </a:t>
            </a:r>
            <a:r>
              <a:rPr lang="en-US" sz="1600" dirty="0" err="1"/>
              <a:t>w.r.t</a:t>
            </a:r>
            <a:r>
              <a:rPr lang="en-US" sz="1600" dirty="0"/>
              <a:t>. symmetric location:</a:t>
            </a:r>
          </a:p>
          <a:p>
            <a:endParaRPr lang="en-US" sz="1600" dirty="0"/>
          </a:p>
          <a:p>
            <a:r>
              <a:rPr lang="en-US" sz="1600" dirty="0"/>
              <a:t>At the dog leg:</a:t>
            </a:r>
          </a:p>
          <a:p>
            <a:r>
              <a:rPr lang="en-US" sz="1600" dirty="0"/>
              <a:t>HL03 – DMAGU03 = (47.2759966747 – 44.9563116043) m=</a:t>
            </a:r>
            <a:r>
              <a:rPr lang="en-US" sz="1600" u="sng" dirty="0"/>
              <a:t>2.31968507</a:t>
            </a:r>
            <a:r>
              <a:rPr lang="en-US" sz="1600" dirty="0"/>
              <a:t> m</a:t>
            </a:r>
          </a:p>
          <a:p>
            <a:endParaRPr lang="en-US" sz="1600" dirty="0"/>
          </a:p>
          <a:p>
            <a:r>
              <a:rPr lang="en-US" sz="1600" dirty="0"/>
              <a:t>At L04:</a:t>
            </a:r>
          </a:p>
          <a:p>
            <a:r>
              <a:rPr lang="en-US" sz="1600" dirty="0"/>
              <a:t>HL04 – DMAGU04 = (71.7538200019–64.7168491019) m = 7.0369709 m</a:t>
            </a:r>
          </a:p>
          <a:p>
            <a:r>
              <a:rPr lang="en-US" sz="1600" dirty="0"/>
              <a:t>At L05:</a:t>
            </a:r>
          </a:p>
          <a:p>
            <a:r>
              <a:rPr lang="en-US" sz="1600" dirty="0"/>
              <a:t>HL05 – DMAGU05 = (91.5143447890-84.4773738890) m = 7.0369709 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417E897-2E0A-E74E-A415-A383BFE93C70}"/>
              </a:ext>
            </a:extLst>
          </p:cNvPr>
          <p:cNvSpPr txBox="1"/>
          <p:nvPr/>
        </p:nvSpPr>
        <p:spPr>
          <a:xfrm>
            <a:off x="228600" y="5325979"/>
            <a:ext cx="85785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That CPL03 is the cause is a very surprising result.</a:t>
            </a:r>
          </a:p>
          <a:p>
            <a:r>
              <a:rPr lang="en-US" sz="1800" dirty="0"/>
              <a:t>Further analysis showed that if this is the cause of the losses, then losses would come from 3</a:t>
            </a:r>
            <a:r>
              <a:rPr lang="en-US" sz="1800" baseline="30000" dirty="0"/>
              <a:t>rd</a:t>
            </a:r>
            <a:r>
              <a:rPr lang="en-US" sz="1800" dirty="0"/>
              <a:t> order resonance. Candidate is the Qx+2Qy resonance.</a:t>
            </a:r>
          </a:p>
        </p:txBody>
      </p:sp>
    </p:spTree>
    <p:extLst>
      <p:ext uri="{BB962C8B-B14F-4D97-AF65-F5344CB8AC3E}">
        <p14:creationId xmlns:p14="http://schemas.microsoft.com/office/powerpoint/2010/main" val="8984027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EE5309-0B78-7F4E-942A-6DA44E4141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Tune scan with high intensity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5B7DAA-7B01-624E-94EC-6AAB7CD8C0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07 May 2018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08560B-2B00-C443-8117-9E0A8C4DA9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C.Y. Tan, K. Seiya &amp; C. Bhat | Fixing the cause of beam loss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AEFE92-F840-834A-96AE-4022B0525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1B04D65-FDB1-9D47-B7AC-43233F8093C6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27C9571-4B29-6A4D-8AD5-F86086B5F1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6229" y="958182"/>
            <a:ext cx="6667834" cy="358106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B6C5DB9-FB7C-9446-A95C-E1463AFA986B}"/>
              </a:ext>
            </a:extLst>
          </p:cNvPr>
          <p:cNvSpPr txBox="1"/>
          <p:nvPr/>
        </p:nvSpPr>
        <p:spPr>
          <a:xfrm>
            <a:off x="228600" y="4539243"/>
            <a:ext cx="857049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Are the losses (left pic) from 3</a:t>
            </a:r>
            <a:r>
              <a:rPr lang="en-US" sz="2000" baseline="30000" dirty="0"/>
              <a:t>rd</a:t>
            </a:r>
            <a:r>
              <a:rPr lang="en-US" sz="2000" dirty="0"/>
              <a:t> order resonance or from ½ integer (very wide at high intensity) because they are thicker? Yellow region (left pic) may be intersection of half integer lines.</a:t>
            </a:r>
          </a:p>
          <a:p>
            <a:endParaRPr lang="en-US" sz="2000" dirty="0"/>
          </a:p>
          <a:p>
            <a:r>
              <a:rPr lang="en-US" sz="2000" dirty="0"/>
              <a:t>Intensity: 4.6e12, pseudo-flat lattice v2. Skew quad currents zero for first 5 </a:t>
            </a:r>
            <a:r>
              <a:rPr lang="en-US" sz="2000" dirty="0" err="1"/>
              <a:t>ms.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698976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250596-D8DE-6E4B-9BB9-C68FDA41FC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 Qx+2Qy=20 harmonic </a:t>
            </a:r>
            <a:r>
              <a:rPr lang="en-US" dirty="0" err="1"/>
              <a:t>sextupoles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43CFE4-0482-A14C-BC32-2C15F5C290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07 May 2018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0835D-D0F3-7340-8CA1-DD3CFEB369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C.Y. Tan, K. Seiya &amp; C. Bhat | Fixing the cause of beam loss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921B0C-D4CE-7E41-BF35-2068CBCC55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1B04D65-FDB1-9D47-B7AC-43233F8093C6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C19299F-0571-3E47-959F-5DB7B41FE9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904" y="1267996"/>
            <a:ext cx="5380453" cy="426653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41A4095-0F3C-AB42-A81E-CE91E2613A1C}"/>
              </a:ext>
            </a:extLst>
          </p:cNvPr>
          <p:cNvSpPr txBox="1"/>
          <p:nvPr/>
        </p:nvSpPr>
        <p:spPr>
          <a:xfrm>
            <a:off x="5767137" y="1748589"/>
            <a:ext cx="24303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As found HEP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06BBE72-DD25-7E47-BD46-B32163F0FF61}"/>
              </a:ext>
            </a:extLst>
          </p:cNvPr>
          <p:cNvSpPr txBox="1"/>
          <p:nvPr/>
        </p:nvSpPr>
        <p:spPr>
          <a:xfrm>
            <a:off x="5767137" y="3489158"/>
            <a:ext cx="314826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 obvious improvement in losses.</a:t>
            </a:r>
          </a:p>
          <a:p>
            <a:endParaRPr lang="en-US" dirty="0"/>
          </a:p>
          <a:p>
            <a:r>
              <a:rPr lang="en-US" dirty="0"/>
              <a:t>Tried 3Qx=20 as well, no change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DD27784-9150-2047-89A3-B3B33B5C9745}"/>
              </a:ext>
            </a:extLst>
          </p:cNvPr>
          <p:cNvSpPr txBox="1"/>
          <p:nvPr/>
        </p:nvSpPr>
        <p:spPr>
          <a:xfrm>
            <a:off x="169904" y="5556126"/>
            <a:ext cx="86025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Also used pair of skew </a:t>
            </a:r>
            <a:r>
              <a:rPr lang="en-US" sz="1600" dirty="0" err="1"/>
              <a:t>sextupoles</a:t>
            </a:r>
            <a:r>
              <a:rPr lang="en-US" sz="1600" dirty="0"/>
              <a:t> SSS to correct 2Qx+Qy=20; pairs of SSLs to correct 3Qy=20 and also tuned individual skew </a:t>
            </a:r>
            <a:r>
              <a:rPr lang="en-US" sz="1600" dirty="0" err="1"/>
              <a:t>sextupoles</a:t>
            </a:r>
            <a:r>
              <a:rPr lang="en-US" sz="1600" dirty="0"/>
              <a:t>. No effect.</a:t>
            </a:r>
          </a:p>
        </p:txBody>
      </p:sp>
    </p:spTree>
    <p:extLst>
      <p:ext uri="{BB962C8B-B14F-4D97-AF65-F5344CB8AC3E}">
        <p14:creationId xmlns:p14="http://schemas.microsoft.com/office/powerpoint/2010/main" val="30941128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BE8DE0-FC29-D94A-8CEB-4B1085FC68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Does lowering </a:t>
            </a:r>
            <a:r>
              <a:rPr lang="en-US" dirty="0" err="1"/>
              <a:t>chromaticities</a:t>
            </a:r>
            <a:r>
              <a:rPr lang="en-US" dirty="0"/>
              <a:t> help?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2993D3-01BE-7E49-9F7C-3C0AC38734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Lowering </a:t>
            </a:r>
            <a:r>
              <a:rPr lang="en-US" dirty="0" err="1"/>
              <a:t>chroms</a:t>
            </a:r>
            <a:r>
              <a:rPr lang="en-US" dirty="0"/>
              <a:t> should reduce tune footprint and improve beam lifetime but reduces Landau damping. So must have dampers to keep beam stable</a:t>
            </a:r>
          </a:p>
          <a:p>
            <a:pPr lvl="1"/>
            <a:r>
              <a:rPr lang="en-US" dirty="0"/>
              <a:t>Lowering </a:t>
            </a:r>
            <a:r>
              <a:rPr lang="en-US" dirty="0" err="1"/>
              <a:t>chroms</a:t>
            </a:r>
            <a:r>
              <a:rPr lang="en-US" dirty="0"/>
              <a:t> helped </a:t>
            </a:r>
            <a:r>
              <a:rPr lang="en-US" dirty="0" err="1"/>
              <a:t>pbar</a:t>
            </a:r>
            <a:r>
              <a:rPr lang="en-US" dirty="0"/>
              <a:t> lifetime in </a:t>
            </a:r>
            <a:r>
              <a:rPr lang="en-US" dirty="0" err="1"/>
              <a:t>Tevatron</a:t>
            </a:r>
            <a:r>
              <a:rPr lang="en-US" dirty="0"/>
              <a:t> and beam lifetime in MI. What about Booster?</a:t>
            </a:r>
          </a:p>
          <a:p>
            <a:pPr lvl="1"/>
            <a:r>
              <a:rPr lang="en-US" dirty="0"/>
              <a:t>Transverse dampers commissioned in June 2017. So we can actually do this experiment!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03E8E9-A027-4F4C-844C-129B6E8280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07 May 2018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A684AF-912B-7948-9BFF-45023EC793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C.Y. Tan, K. Seiya &amp; C. Bhat | Fixing the cause of beam loss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86DDF6-EBC4-654C-8371-91A9CB1F1F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1B04D65-FDB1-9D47-B7AC-43233F8093C6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57626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58E273-1084-6F40-9C5F-20BA6B08EA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Measured and lowered chromaticity from injection until 10 </a:t>
            </a:r>
            <a:r>
              <a:rPr lang="en-US" dirty="0" err="1"/>
              <a:t>ms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95CCDC-1683-064F-BDD8-53D5F263CF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07 May 2018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8EFD41-45CD-AF45-8628-04C7FB970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C.Y. Tan, K. Seiya &amp; C. Bhat | Fixing the cause of beam loss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DA89D3-F9F3-A847-A5D2-1A78918DAD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1B04D65-FDB1-9D47-B7AC-43233F8093C6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58D7C82-943F-1D45-830B-D9805A9D1D30}"/>
              </a:ext>
            </a:extLst>
          </p:cNvPr>
          <p:cNvSpPr txBox="1"/>
          <p:nvPr/>
        </p:nvSpPr>
        <p:spPr>
          <a:xfrm>
            <a:off x="452437" y="4766922"/>
            <a:ext cx="79616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Moved </a:t>
            </a:r>
            <a:r>
              <a:rPr lang="en-US" dirty="0" err="1"/>
              <a:t>chroms</a:t>
            </a:r>
            <a:r>
              <a:rPr lang="en-US" dirty="0"/>
              <a:t> close much closer to zero.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94D0B68-8C61-2B49-A0CC-0E2C3906BF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6894" y="1155190"/>
            <a:ext cx="5612732" cy="3112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6525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2A403C-4F71-BB4F-A1E0-B5FBE5FFFD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And the result is …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9459B7-3C38-1D48-AC88-003A2DFC81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07 May 2018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BA33D1-40A5-2A41-885E-E32EEEE9FB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C.Y. Tan, K. Seiya &amp; C. Bhat | Fixing the cause of beam loss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E17DAE-332D-E24D-81AC-1508BFD3A0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1B04D65-FDB1-9D47-B7AC-43233F8093C6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A3DC7B-559A-0A47-9AA1-A20BCC7F47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181" y="1034382"/>
            <a:ext cx="4102100" cy="34417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3D0A458-2D65-574D-9B88-1D78B1EBF870}"/>
              </a:ext>
            </a:extLst>
          </p:cNvPr>
          <p:cNvSpPr txBox="1"/>
          <p:nvPr/>
        </p:nvSpPr>
        <p:spPr>
          <a:xfrm>
            <a:off x="4572000" y="1090863"/>
            <a:ext cx="384208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Used 12.4 turns like in $15.</a:t>
            </a:r>
          </a:p>
          <a:p>
            <a:r>
              <a:rPr lang="en-US" sz="1800" dirty="0"/>
              <a:t>No visible increase in efficiency ~90%.</a:t>
            </a:r>
          </a:p>
          <a:p>
            <a:r>
              <a:rPr lang="en-US" sz="1800" dirty="0"/>
              <a:t>No visible decrease in losses.</a:t>
            </a:r>
          </a:p>
          <a:p>
            <a:endParaRPr lang="en-US" sz="1800" dirty="0"/>
          </a:p>
          <a:p>
            <a:r>
              <a:rPr lang="en-US" sz="1800" dirty="0"/>
              <a:t>Moving tunes UP away from ½ integer did not show improvement.</a:t>
            </a:r>
          </a:p>
          <a:p>
            <a:endParaRPr lang="en-US" sz="1800" dirty="0"/>
          </a:p>
          <a:p>
            <a:r>
              <a:rPr lang="en-US" sz="1800" dirty="0"/>
              <a:t>There is a limit of how much tune change is available even with dampers ON at this intensity: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Max </a:t>
            </a:r>
            <a:r>
              <a:rPr lang="en-US" sz="1800" dirty="0" err="1"/>
              <a:t>horz</a:t>
            </a:r>
            <a:r>
              <a:rPr lang="en-US" sz="1800" dirty="0"/>
              <a:t> tune change +0.08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Max </a:t>
            </a:r>
            <a:r>
              <a:rPr lang="en-US" sz="1800" dirty="0" err="1"/>
              <a:t>ver</a:t>
            </a:r>
            <a:r>
              <a:rPr lang="en-US" sz="1800" dirty="0"/>
              <a:t> tune change +0.04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92E71F6-5013-954F-BAA3-E4D9C3A59AA6}"/>
              </a:ext>
            </a:extLst>
          </p:cNvPr>
          <p:cNvSpPr txBox="1"/>
          <p:nvPr/>
        </p:nvSpPr>
        <p:spPr>
          <a:xfrm>
            <a:off x="452437" y="4820653"/>
            <a:ext cx="83065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Lowering chromaticity does not improve beam lifetime!</a:t>
            </a:r>
          </a:p>
          <a:p>
            <a:r>
              <a:rPr lang="en-US" dirty="0">
                <a:solidFill>
                  <a:srgbClr val="FF0000"/>
                </a:solidFill>
              </a:rPr>
              <a:t>This is the clincher: Source of losses cannot be transverse.</a:t>
            </a:r>
          </a:p>
        </p:txBody>
      </p:sp>
    </p:spTree>
    <p:extLst>
      <p:ext uri="{BB962C8B-B14F-4D97-AF65-F5344CB8AC3E}">
        <p14:creationId xmlns:p14="http://schemas.microsoft.com/office/powerpoint/2010/main" val="26729135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3C5D44-E816-1E43-ABFB-6C84F6B09D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People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122F45-B422-F341-B06E-D33DC8D92B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Transverse study group</a:t>
            </a:r>
          </a:p>
          <a:p>
            <a:pPr lvl="1"/>
            <a:r>
              <a:rPr lang="en-US" dirty="0"/>
              <a:t>C.Y. Tan &amp; K. </a:t>
            </a:r>
            <a:r>
              <a:rPr lang="en-US" dirty="0" err="1"/>
              <a:t>Seiya</a:t>
            </a:r>
            <a:r>
              <a:rPr lang="en-US" dirty="0"/>
              <a:t> (PS)</a:t>
            </a:r>
          </a:p>
          <a:p>
            <a:pPr lvl="2"/>
            <a:r>
              <a:rPr lang="en-US" dirty="0"/>
              <a:t>C. Bhat (PS) &amp; W. </a:t>
            </a:r>
            <a:r>
              <a:rPr lang="en-US" dirty="0" err="1"/>
              <a:t>Pellico</a:t>
            </a:r>
            <a:r>
              <a:rPr lang="en-US" dirty="0"/>
              <a:t> (PS)</a:t>
            </a:r>
          </a:p>
          <a:p>
            <a:pPr lvl="1"/>
            <a:r>
              <a:rPr lang="en-US" dirty="0"/>
              <a:t>V. </a:t>
            </a:r>
            <a:r>
              <a:rPr lang="en-US" dirty="0" err="1"/>
              <a:t>Lebedev</a:t>
            </a:r>
            <a:r>
              <a:rPr lang="en-US" dirty="0"/>
              <a:t> &amp; Y. </a:t>
            </a:r>
            <a:r>
              <a:rPr lang="en-US" dirty="0" err="1"/>
              <a:t>Alexahin</a:t>
            </a:r>
            <a:r>
              <a:rPr lang="en-US" dirty="0"/>
              <a:t> (APC)</a:t>
            </a:r>
          </a:p>
          <a:p>
            <a:pPr lvl="1"/>
            <a:r>
              <a:rPr lang="en-US" dirty="0"/>
              <a:t>E. Stern, A. </a:t>
            </a:r>
            <a:r>
              <a:rPr lang="en-US" dirty="0" err="1"/>
              <a:t>Macridin</a:t>
            </a:r>
            <a:r>
              <a:rPr lang="en-US" dirty="0"/>
              <a:t> (SC)</a:t>
            </a:r>
          </a:p>
          <a:p>
            <a:r>
              <a:rPr lang="en-US" dirty="0"/>
              <a:t>Longitudinal study group</a:t>
            </a:r>
          </a:p>
          <a:p>
            <a:pPr lvl="1"/>
            <a:r>
              <a:rPr lang="en-US" dirty="0"/>
              <a:t>C.Y. Tan &amp; C. Bhat (PS)</a:t>
            </a:r>
          </a:p>
          <a:p>
            <a:pPr lvl="2"/>
            <a:r>
              <a:rPr lang="en-US" dirty="0"/>
              <a:t>W. </a:t>
            </a:r>
            <a:r>
              <a:rPr lang="en-US" dirty="0" err="1"/>
              <a:t>Pellico</a:t>
            </a:r>
            <a:r>
              <a:rPr lang="en-US" dirty="0"/>
              <a:t> (PS)</a:t>
            </a:r>
          </a:p>
          <a:p>
            <a:pPr lvl="1"/>
            <a:r>
              <a:rPr lang="en-US" dirty="0"/>
              <a:t>V. </a:t>
            </a:r>
            <a:r>
              <a:rPr lang="en-US" dirty="0" err="1"/>
              <a:t>Grzelak</a:t>
            </a:r>
            <a:r>
              <a:rPr lang="en-US" dirty="0"/>
              <a:t> &amp; J. Reid (RF)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7A8A52-706B-244E-81C8-F9A9DA70E8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07 May 2018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28EC35-CADA-1D4C-AFFA-0C18DC4AC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C.Y. Tan, K. Seiya &amp; C. Bhat | Fixing the cause of beam loss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7F075B-E0FD-B74C-8898-1F5634985A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1B04D65-FDB1-9D47-B7AC-43233F8093C6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258A9CE-3A04-6945-B104-7DB492882C44}"/>
              </a:ext>
            </a:extLst>
          </p:cNvPr>
          <p:cNvSpPr txBox="1"/>
          <p:nvPr/>
        </p:nvSpPr>
        <p:spPr>
          <a:xfrm>
            <a:off x="489284" y="4948989"/>
            <a:ext cx="77643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This is the opening act. Chandra will give the results from the longitudinal study group.</a:t>
            </a:r>
          </a:p>
        </p:txBody>
      </p:sp>
    </p:spTree>
    <p:extLst>
      <p:ext uri="{BB962C8B-B14F-4D97-AF65-F5344CB8AC3E}">
        <p14:creationId xmlns:p14="http://schemas.microsoft.com/office/powerpoint/2010/main" val="25381444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3497D8-1586-FA48-B4A8-77427369B7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 (Lead in to Chandra’s talk …)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16368A-2D71-BC4E-83FD-657E89A5F3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All our work indicates that the problem is not transverse that is the leading cause of beam loss during at the start of the ramp</a:t>
            </a:r>
          </a:p>
          <a:p>
            <a:pPr lvl="1"/>
            <a:r>
              <a:rPr lang="en-US" dirty="0"/>
              <a:t>The beam loss at the start of injection is not a space charge problem.</a:t>
            </a:r>
          </a:p>
          <a:p>
            <a:pPr lvl="1"/>
            <a:r>
              <a:rPr lang="en-US"/>
              <a:t>Dogleg’s </a:t>
            </a:r>
            <a:r>
              <a:rPr lang="en-US" dirty="0"/>
              <a:t>lattice distortions are not the problem.</a:t>
            </a:r>
          </a:p>
          <a:p>
            <a:pPr lvl="1"/>
            <a:r>
              <a:rPr lang="en-US" dirty="0"/>
              <a:t>Displacement of corrector packages are not the problem.</a:t>
            </a:r>
          </a:p>
          <a:p>
            <a:pPr lvl="1"/>
            <a:r>
              <a:rPr lang="en-US" dirty="0"/>
              <a:t>Lowering chromaticity does not improve lifetime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Conclusion: Transverse dynamics is not the dominant problem.</a:t>
            </a:r>
          </a:p>
          <a:p>
            <a:r>
              <a:rPr lang="en-US" dirty="0"/>
              <a:t>We turned our attention to longitudinal dynamics</a:t>
            </a:r>
          </a:p>
          <a:p>
            <a:pPr lvl="1"/>
            <a:r>
              <a:rPr lang="en-US" dirty="0"/>
              <a:t>Next talk will show our efforts in this area.</a:t>
            </a:r>
          </a:p>
          <a:p>
            <a:pPr lvl="2"/>
            <a:r>
              <a:rPr lang="en-US" dirty="0"/>
              <a:t>We actually have a clue …</a:t>
            </a:r>
          </a:p>
          <a:p>
            <a:pPr lvl="2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70251D-5BEF-1447-AE76-70C9159E09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07 May 2018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5AFDCF-1C07-764A-A272-E5E1834C34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C.Y. Tan, K. Seiya &amp; C. Bhat | Fixing the cause of beam loss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D577A0-12B8-AC42-ACDE-9AB283EC5B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1B04D65-FDB1-9D47-B7AC-43233F8093C6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61163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0B6395DF-CD60-E340-8205-58D7630D07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812" y="1074821"/>
            <a:ext cx="5272458" cy="448376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2019516-5B2E-5840-B065-CC87FE8AAF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Booster Parameters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7E5AA0-9355-2F4E-B785-ADA67844C9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07 May 2018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2A116E-37CE-B748-8848-5B2F7E79B9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C.Y. Tan, K. Seiya &amp; C. Bhat | Fixing the cause of beam loss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D1929B-F2EF-3847-8856-F4D308A9A2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1B04D65-FDB1-9D47-B7AC-43233F8093C6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60F5518-9943-FE4C-BE27-F75900F17180}"/>
              </a:ext>
            </a:extLst>
          </p:cNvPr>
          <p:cNvSpPr txBox="1"/>
          <p:nvPr/>
        </p:nvSpPr>
        <p:spPr>
          <a:xfrm>
            <a:off x="5023017" y="1074821"/>
            <a:ext cx="3930316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Circumference = 2PI x 75.47 meters</a:t>
            </a:r>
            <a:br>
              <a:rPr lang="en-US" sz="800" dirty="0"/>
            </a:br>
            <a:r>
              <a:rPr lang="en-US" sz="1400" dirty="0"/>
              <a:t>Injection energy = 400 </a:t>
            </a:r>
            <a:r>
              <a:rPr lang="en-US" sz="1400" dirty="0" err="1"/>
              <a:t>Mev</a:t>
            </a:r>
            <a:r>
              <a:rPr lang="en-US" sz="1400" dirty="0"/>
              <a:t> (kinetic)</a:t>
            </a:r>
            <a:br>
              <a:rPr lang="en-US" sz="800" dirty="0"/>
            </a:br>
            <a:r>
              <a:rPr lang="en-US" sz="1400" dirty="0"/>
              <a:t>Extraction energy = 8 </a:t>
            </a:r>
            <a:r>
              <a:rPr lang="en-US" sz="1400" dirty="0" err="1"/>
              <a:t>Gev</a:t>
            </a:r>
            <a:r>
              <a:rPr lang="en-US" sz="1400" dirty="0"/>
              <a:t> (kinetic)</a:t>
            </a:r>
            <a:br>
              <a:rPr lang="en-US" sz="800" dirty="0"/>
            </a:br>
            <a:r>
              <a:rPr lang="en-US" sz="1400" dirty="0"/>
              <a:t>Cycle time = 1/15 sec</a:t>
            </a:r>
            <a:br>
              <a:rPr lang="en-US" sz="800" dirty="0"/>
            </a:br>
            <a:r>
              <a:rPr lang="en-US" sz="1400" dirty="0"/>
              <a:t>Harmonic number, h = 84</a:t>
            </a:r>
            <a:br>
              <a:rPr lang="en-US" sz="800" dirty="0"/>
            </a:br>
            <a:r>
              <a:rPr lang="en-US" sz="1400" dirty="0"/>
              <a:t>Transition gamma = 5.45</a:t>
            </a:r>
            <a:br>
              <a:rPr lang="en-US" sz="800" dirty="0"/>
            </a:br>
            <a:r>
              <a:rPr lang="en-US" sz="1400" dirty="0"/>
              <a:t>Injection Frequency = 37.77 </a:t>
            </a:r>
            <a:r>
              <a:rPr lang="en-US" sz="1400" dirty="0" err="1"/>
              <a:t>Mhz</a:t>
            </a:r>
            <a:br>
              <a:rPr lang="en-US" sz="800" dirty="0"/>
            </a:br>
            <a:r>
              <a:rPr lang="en-US" sz="1400" dirty="0"/>
              <a:t>Extraction Frequency = 52.81 </a:t>
            </a:r>
            <a:r>
              <a:rPr lang="en-US" sz="1400" dirty="0" err="1"/>
              <a:t>Mhz</a:t>
            </a:r>
            <a:br>
              <a:rPr lang="en-US" sz="800" dirty="0"/>
            </a:br>
            <a:r>
              <a:rPr lang="en-US" sz="1400" dirty="0"/>
              <a:t>Maximum RF voltage = 0.86 MV</a:t>
            </a:r>
            <a:br>
              <a:rPr lang="en-US" sz="800" dirty="0"/>
            </a:br>
            <a:r>
              <a:rPr lang="en-US" sz="1400" dirty="0"/>
              <a:t>Longitudinal emittance = 0.25 eV sec</a:t>
            </a:r>
            <a:br>
              <a:rPr lang="en-US" sz="800" dirty="0"/>
            </a:br>
            <a:r>
              <a:rPr lang="en-US" sz="1400" dirty="0"/>
              <a:t>Horizontal Beta Max = 33.7 meters</a:t>
            </a:r>
            <a:br>
              <a:rPr lang="en-US" sz="800" dirty="0"/>
            </a:br>
            <a:r>
              <a:rPr lang="en-US" sz="1400" dirty="0"/>
              <a:t>Vertical Beta max = 20.5 meters</a:t>
            </a:r>
            <a:br>
              <a:rPr lang="en-US" sz="800" dirty="0"/>
            </a:br>
            <a:r>
              <a:rPr lang="en-US" sz="1400" dirty="0"/>
              <a:t>Maximum dispersion = 3.2 meters</a:t>
            </a:r>
            <a:br>
              <a:rPr lang="en-US" sz="800" dirty="0"/>
            </a:br>
            <a:r>
              <a:rPr lang="en-US" sz="1400" dirty="0"/>
              <a:t>Tune </a:t>
            </a:r>
            <a:r>
              <a:rPr lang="en-US" sz="1400" dirty="0" err="1"/>
              <a:t>vx</a:t>
            </a:r>
            <a:r>
              <a:rPr lang="en-US" sz="1400" dirty="0"/>
              <a:t> = </a:t>
            </a:r>
            <a:r>
              <a:rPr lang="en-US" sz="1400" dirty="0" err="1"/>
              <a:t>vy</a:t>
            </a:r>
            <a:r>
              <a:rPr lang="en-US" sz="1400" dirty="0"/>
              <a:t> = 6.7</a:t>
            </a:r>
            <a:br>
              <a:rPr lang="en-US" sz="800" dirty="0"/>
            </a:br>
            <a:r>
              <a:rPr lang="en-US" sz="1400" dirty="0"/>
              <a:t>Transverse emittance(normalized) = 12PI mm </a:t>
            </a:r>
            <a:r>
              <a:rPr lang="en-US" sz="1400" dirty="0" err="1"/>
              <a:t>mrad</a:t>
            </a:r>
            <a:br>
              <a:rPr lang="en-US" sz="800" dirty="0"/>
            </a:br>
            <a:r>
              <a:rPr lang="en-US" sz="1400" dirty="0"/>
              <a:t>Bend magnet length = 2.9 meters</a:t>
            </a:r>
            <a:br>
              <a:rPr lang="en-US" sz="800" dirty="0"/>
            </a:br>
            <a:r>
              <a:rPr lang="en-US" sz="1400" dirty="0"/>
              <a:t>Standard cell length = 19.76 meters</a:t>
            </a:r>
            <a:br>
              <a:rPr lang="en-US" sz="800" dirty="0"/>
            </a:br>
            <a:r>
              <a:rPr lang="en-US" sz="1400" dirty="0"/>
              <a:t>Bend magnets per cell = 4</a:t>
            </a:r>
            <a:br>
              <a:rPr lang="en-US" sz="800" dirty="0"/>
            </a:br>
            <a:r>
              <a:rPr lang="en-US" sz="1400" dirty="0"/>
              <a:t>Bend magnets total = 96</a:t>
            </a:r>
            <a:br>
              <a:rPr lang="en-US" sz="800" dirty="0"/>
            </a:br>
            <a:r>
              <a:rPr lang="en-US" sz="1400" dirty="0"/>
              <a:t>Typical intensity = 4.5e12</a:t>
            </a:r>
            <a:br>
              <a:rPr lang="en-US" sz="800" dirty="0"/>
            </a:br>
            <a:r>
              <a:rPr lang="en-US" sz="1400" dirty="0"/>
              <a:t>Phase advance per cell = 96 </a:t>
            </a:r>
            <a:r>
              <a:rPr lang="en-US" sz="1400" dirty="0" err="1"/>
              <a:t>degs</a:t>
            </a:r>
            <a:br>
              <a:rPr lang="en-US" sz="800" dirty="0"/>
            </a:br>
            <a:r>
              <a:rPr lang="en-US" sz="1400" dirty="0"/>
              <a:t>Cell type = FOFDOOD (DOODFOF)</a:t>
            </a:r>
            <a:endParaRPr lang="en-US" sz="8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1D37CF7-E8FF-2C40-9FA3-25DC7E56D869}"/>
              </a:ext>
            </a:extLst>
          </p:cNvPr>
          <p:cNvSpPr/>
          <p:nvPr/>
        </p:nvSpPr>
        <p:spPr>
          <a:xfrm>
            <a:off x="2887579" y="1388367"/>
            <a:ext cx="357510" cy="296054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6669940-1738-0240-92F4-495864CF424D}"/>
              </a:ext>
            </a:extLst>
          </p:cNvPr>
          <p:cNvSpPr/>
          <p:nvPr/>
        </p:nvSpPr>
        <p:spPr>
          <a:xfrm>
            <a:off x="1819860" y="1684421"/>
            <a:ext cx="357510" cy="296054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6456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4B05C1-5EA7-4048-B5CE-AA264972BB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elements in Booster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0E415A-E322-2D41-8A2C-EF2BBF65D7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07 May 2018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230622-D59E-6D42-BD13-B0124971C7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C.Y. Tan, K. Seiya &amp; C. Bhat | Fixing the cause of beam loss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037A53-E690-2C48-889F-CF30B2C93F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1B04D65-FDB1-9D47-B7AC-43233F8093C6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EB7277C-9D3E-0244-9A67-2721510F48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1256" y="3621504"/>
            <a:ext cx="2555851" cy="25558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C9FBF22-9F20-DB4B-95F2-46112B9B25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9307" y="3621504"/>
            <a:ext cx="2555851" cy="25558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E033025-678D-224C-B2E9-CF9E9DF09B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7358" y="3621504"/>
            <a:ext cx="2555851" cy="255585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91FC86A-1CF2-B74C-8527-C5A7CD464F48}"/>
              </a:ext>
            </a:extLst>
          </p:cNvPr>
          <p:cNvSpPr txBox="1"/>
          <p:nvPr/>
        </p:nvSpPr>
        <p:spPr>
          <a:xfrm>
            <a:off x="440012" y="1210033"/>
            <a:ext cx="761770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Some photos of the Booster tunnel that show: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Corrector package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Bend magnets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RF cavities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Bill looking for trouble (or lost beam) …</a:t>
            </a:r>
          </a:p>
        </p:txBody>
      </p:sp>
    </p:spTree>
    <p:extLst>
      <p:ext uri="{BB962C8B-B14F-4D97-AF65-F5344CB8AC3E}">
        <p14:creationId xmlns:p14="http://schemas.microsoft.com/office/powerpoint/2010/main" val="11282973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25EBF4-3643-4940-B52E-619A8DCE17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Historical perspective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E96827-E5E9-1640-A59D-146E3BE7AC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0" y="943479"/>
            <a:ext cx="4555958" cy="4987867"/>
          </a:xfrm>
        </p:spPr>
        <p:txBody>
          <a:bodyPr/>
          <a:lstStyle/>
          <a:p>
            <a:r>
              <a:rPr lang="en-US" sz="2000" dirty="0"/>
              <a:t>This loss has been there for at least a decade (or longer).</a:t>
            </a:r>
          </a:p>
          <a:p>
            <a:r>
              <a:rPr lang="en-US" sz="2000" dirty="0"/>
              <a:t>We have an administrative loss limit of 525W.</a:t>
            </a:r>
          </a:p>
          <a:p>
            <a:r>
              <a:rPr lang="en-US" sz="2000" dirty="0"/>
              <a:t>Improvements that have been made in PIP:</a:t>
            </a:r>
          </a:p>
          <a:p>
            <a:pPr lvl="1"/>
            <a:r>
              <a:rPr lang="en-US" sz="2000" dirty="0"/>
              <a:t>Opened up aperture restrictions.</a:t>
            </a:r>
          </a:p>
          <a:p>
            <a:pPr lvl="1"/>
            <a:r>
              <a:rPr lang="en-US" sz="2000" dirty="0"/>
              <a:t>Magnetic cogging.</a:t>
            </a:r>
          </a:p>
          <a:p>
            <a:pPr lvl="1"/>
            <a:r>
              <a:rPr lang="en-US" sz="2000" dirty="0"/>
              <a:t>Early capture.</a:t>
            </a:r>
          </a:p>
          <a:p>
            <a:r>
              <a:rPr lang="en-US" sz="2000" dirty="0"/>
              <a:t>But despite these improvements, beam loss </a:t>
            </a:r>
            <a:r>
              <a:rPr lang="en-US" sz="2000" u="sng" dirty="0"/>
              <a:t>at injection</a:t>
            </a:r>
            <a:r>
              <a:rPr lang="en-US" sz="2000" dirty="0"/>
              <a:t> is still there.</a:t>
            </a:r>
          </a:p>
          <a:p>
            <a:r>
              <a:rPr lang="en-US" sz="2000" dirty="0"/>
              <a:t>Transition losses were, in contrast, fixed by stabilizing where the ramp crosses transition by moving from TCLK based jump to RF frequency based jump.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225E1C-15B1-F84B-BC74-AC0645689C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07 May 2018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E3FDE6-4016-B541-A0F9-C78802BFD2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C.Y. Tan, K. Seiya &amp; C. Bhat | Fixing the cause of beam loss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9F7D47-5A63-DD47-B65B-4D9E28AEB0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1B04D65-FDB1-9D47-B7AC-43233F8093C6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A839FED-C0F4-C749-AE83-2EB50903F0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887" y="914066"/>
            <a:ext cx="4152900" cy="34417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356A46E-DBD1-8048-96B7-736B0B249804}"/>
              </a:ext>
            </a:extLst>
          </p:cNvPr>
          <p:cNvSpPr txBox="1"/>
          <p:nvPr/>
        </p:nvSpPr>
        <p:spPr>
          <a:xfrm>
            <a:off x="337887" y="4459705"/>
            <a:ext cx="41529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Data from 21 Jan 2010 (8 years ago).</a:t>
            </a:r>
          </a:p>
          <a:p>
            <a:r>
              <a:rPr lang="en-US" sz="2000" dirty="0"/>
              <a:t>Losses at injection and at transition. </a:t>
            </a:r>
          </a:p>
        </p:txBody>
      </p:sp>
    </p:spTree>
    <p:extLst>
      <p:ext uri="{BB962C8B-B14F-4D97-AF65-F5344CB8AC3E}">
        <p14:creationId xmlns:p14="http://schemas.microsoft.com/office/powerpoint/2010/main" val="8395295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17E774-5F8B-1346-8639-9503547CFC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Beam loss occurs in first 2-3 </a:t>
            </a:r>
            <a:r>
              <a:rPr lang="en-US" dirty="0" err="1"/>
              <a:t>ms</a:t>
            </a:r>
            <a:r>
              <a:rPr lang="en-US" dirty="0"/>
              <a:t> after injection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C5B491-3919-954D-93AB-2ADCAA4B86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07 May 2018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885E6D-D32E-1841-8C44-1B2FA0C1F1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C.Y. Tan, K. Seiya &amp; C. Bhat | Fixing the cause of beam loss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7283D5-F296-9E4B-AF14-97F9C847A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1B04D65-FDB1-9D47-B7AC-43233F8093C6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94B308B-6B00-AD4F-BD51-7F6FDF62CA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60" y="853285"/>
            <a:ext cx="5543352" cy="4752893"/>
          </a:xfrm>
          <a:prstGeom prst="rect">
            <a:avLst/>
          </a:prstGeom>
          <a:ln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71EED4A-B6BC-A949-9ADA-2F5F4856E25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0594" y="3729790"/>
            <a:ext cx="2842964" cy="243756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F56228D-4016-CB48-9F22-6F4898DC88D4}"/>
              </a:ext>
            </a:extLst>
          </p:cNvPr>
          <p:cNvSpPr txBox="1"/>
          <p:nvPr/>
        </p:nvSpPr>
        <p:spPr>
          <a:xfrm>
            <a:off x="5430253" y="946484"/>
            <a:ext cx="348514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There is beam loss at the 4-6 </a:t>
            </a:r>
            <a:r>
              <a:rPr lang="en-US" sz="1600" dirty="0" err="1"/>
              <a:t>ms</a:t>
            </a:r>
            <a:r>
              <a:rPr lang="en-US" sz="1600" dirty="0"/>
              <a:t> in the cycle. Time scale for loss is about 2-3 </a:t>
            </a:r>
            <a:r>
              <a:rPr lang="en-US" sz="1600" dirty="0" err="1"/>
              <a:t>ms</a:t>
            </a:r>
            <a:r>
              <a:rPr lang="en-US" sz="1600" dirty="0"/>
              <a:t> after injection.</a:t>
            </a:r>
          </a:p>
          <a:p>
            <a:endParaRPr lang="en-US" sz="1600" dirty="0"/>
          </a:p>
          <a:p>
            <a:r>
              <a:rPr lang="en-US" sz="1600" dirty="0"/>
              <a:t>We see this loss even at low intensity &lt; 0.6e12</a:t>
            </a:r>
            <a:r>
              <a:rPr lang="en-US" sz="1600"/>
              <a:t>, ~5-6% </a:t>
            </a:r>
            <a:r>
              <a:rPr lang="en-US" sz="1600" dirty="0"/>
              <a:t>loss. Similar to high intensity! Therefore, it is *not* space charge.</a:t>
            </a:r>
          </a:p>
          <a:p>
            <a:endParaRPr lang="en-US" sz="1600" dirty="0"/>
          </a:p>
          <a:p>
            <a:r>
              <a:rPr lang="en-US" sz="1600" dirty="0"/>
              <a:t>This unexplained loss now dominates the losses in Booster.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C6DCF81-1933-0D4D-BC8C-B5F1B0A81CAE}"/>
              </a:ext>
            </a:extLst>
          </p:cNvPr>
          <p:cNvSpPr txBox="1"/>
          <p:nvPr/>
        </p:nvSpPr>
        <p:spPr>
          <a:xfrm>
            <a:off x="228600" y="832275"/>
            <a:ext cx="12525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Small fast loss from notching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FB7432AD-205B-6E4B-AE49-12DF6A5787DA}"/>
              </a:ext>
            </a:extLst>
          </p:cNvPr>
          <p:cNvCxnSpPr/>
          <p:nvPr/>
        </p:nvCxnSpPr>
        <p:spPr>
          <a:xfrm>
            <a:off x="756736" y="1293940"/>
            <a:ext cx="528136" cy="23413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Oval 15">
            <a:extLst>
              <a:ext uri="{FF2B5EF4-FFF2-40B4-BE49-F238E27FC236}">
                <a16:creationId xmlns:a16="http://schemas.microsoft.com/office/drawing/2014/main" id="{6D403159-4E19-7445-8390-434547A85A77}"/>
              </a:ext>
            </a:extLst>
          </p:cNvPr>
          <p:cNvSpPr/>
          <p:nvPr/>
        </p:nvSpPr>
        <p:spPr>
          <a:xfrm>
            <a:off x="1090863" y="4684295"/>
            <a:ext cx="457200" cy="26427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51A74040-FDA0-0643-BE8C-5C55918F4526}"/>
              </a:ext>
            </a:extLst>
          </p:cNvPr>
          <p:cNvCxnSpPr>
            <a:cxnSpLocks/>
            <a:stCxn id="16" idx="5"/>
          </p:cNvCxnSpPr>
          <p:nvPr/>
        </p:nvCxnSpPr>
        <p:spPr>
          <a:xfrm>
            <a:off x="1481108" y="4909871"/>
            <a:ext cx="3889486" cy="23964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36CCD01B-33B1-C742-ADA6-28BBDBF5EBE3}"/>
              </a:ext>
            </a:extLst>
          </p:cNvPr>
          <p:cNvSpPr txBox="1"/>
          <p:nvPr/>
        </p:nvSpPr>
        <p:spPr>
          <a:xfrm>
            <a:off x="560500" y="5606178"/>
            <a:ext cx="40596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2 turns at low intensity</a:t>
            </a:r>
          </a:p>
          <a:p>
            <a:r>
              <a:rPr lang="en-US" sz="2000" dirty="0"/>
              <a:t>20 turns at high intensity</a:t>
            </a:r>
          </a:p>
        </p:txBody>
      </p:sp>
    </p:spTree>
    <p:extLst>
      <p:ext uri="{BB962C8B-B14F-4D97-AF65-F5344CB8AC3E}">
        <p14:creationId xmlns:p14="http://schemas.microsoft.com/office/powerpoint/2010/main" val="34206469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9B9969-7A61-E447-9139-171E6F11B6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 what is the source of this loss? (start with transverse)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C41066-1D1E-6B47-A025-361E4F1644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800" dirty="0"/>
              <a:t>At first we suspected that the loss came from the extraction dogleg at L3. </a:t>
            </a:r>
          </a:p>
          <a:p>
            <a:pPr lvl="1"/>
            <a:r>
              <a:rPr lang="en-US" sz="1800" dirty="0"/>
              <a:t>The dogleg distorted the lattice and the hypothesis was that there were higher order resonances that caused beam loss.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8D96B4-74A9-F543-B342-C60431BDF7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07 May 2018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77D2F1-8D7C-6240-A22E-287B6B4B83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C.Y. Tan, K. Seiya &amp; C. Bhat | Fixing the cause of beam loss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650E7D-689B-2948-9E28-1E71D94130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1B04D65-FDB1-9D47-B7AC-43233F8093C6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7BA8483-218B-9540-89B4-9DFD059312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641" y="1865047"/>
            <a:ext cx="3607848" cy="296645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8E4877C-E3B4-5E4B-999E-D149D9F1E0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8326" y="1865047"/>
            <a:ext cx="3723624" cy="296645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18DD0E7-00F7-8C40-94CE-31FFD9BD70D3}"/>
              </a:ext>
            </a:extLst>
          </p:cNvPr>
          <p:cNvSpPr txBox="1"/>
          <p:nvPr/>
        </p:nvSpPr>
        <p:spPr>
          <a:xfrm>
            <a:off x="1457760" y="4783192"/>
            <a:ext cx="11891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Dogleg OFF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A2F724E-E48B-4F40-8CA2-2EC3B152DE7A}"/>
              </a:ext>
            </a:extLst>
          </p:cNvPr>
          <p:cNvSpPr txBox="1"/>
          <p:nvPr/>
        </p:nvSpPr>
        <p:spPr>
          <a:xfrm>
            <a:off x="5498348" y="4967858"/>
            <a:ext cx="13635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Dogleg 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2C4939D-B3D5-064E-A68C-8DDFBBA32130}"/>
              </a:ext>
            </a:extLst>
          </p:cNvPr>
          <p:cNvSpPr txBox="1"/>
          <p:nvPr/>
        </p:nvSpPr>
        <p:spPr>
          <a:xfrm>
            <a:off x="228600" y="5121746"/>
            <a:ext cx="33694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Even in the ideal case with no other lattice errors, the dogleg extraction in the vertical plane introduces large </a:t>
            </a:r>
            <a:r>
              <a:rPr lang="en-US" sz="1200" dirty="0" err="1"/>
              <a:t>horz</a:t>
            </a:r>
            <a:r>
              <a:rPr lang="en-US" sz="1200" dirty="0"/>
              <a:t> beta distortions and also spoils dispersion.</a:t>
            </a:r>
          </a:p>
          <a:p>
            <a:r>
              <a:rPr lang="en-US" sz="1200" dirty="0"/>
              <a:t>This was the reason the dogleg was suspected as the source of beam loss.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512ED7A-4362-A142-AE19-B2A2EE83F6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67951" y="4800825"/>
            <a:ext cx="5164123" cy="1625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5462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A36108-F7FD-9043-B1D1-C683438D83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Can we check that the dogleg is really the source of beam loss?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EC75E17-CEE8-0741-B0DC-A06DA16F84B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Yes! Let’s make a pseudo-flat lattice to see if there are any improvements in lifetime and </a:t>
                </a:r>
                <a:r>
                  <a:rPr lang="en-US" dirty="0" err="1"/>
                  <a:t>tunespace</a:t>
                </a:r>
                <a:r>
                  <a:rPr lang="en-US" dirty="0"/>
                  <a:t>.</a:t>
                </a:r>
              </a:p>
              <a:p>
                <a:r>
                  <a:rPr lang="en-US" dirty="0"/>
                  <a:t>Before we can do this, we have to have a method to measure the lattice.</a:t>
                </a:r>
              </a:p>
              <a:p>
                <a:r>
                  <a:rPr lang="en-US" dirty="0"/>
                  <a:t>We can measure lattice at the quadrupoles by seeing how the tune moves. </a:t>
                </a:r>
              </a:p>
              <a:p>
                <a:pPr lvl="1"/>
                <a:r>
                  <a:rPr lang="en-US" dirty="0"/>
                  <a:t>Tune response method:</a:t>
                </a:r>
              </a:p>
              <a:p>
                <a:pPr lvl="1"/>
                <a14:m>
                  <m:oMath xmlns:m="http://schemas.openxmlformats.org/officeDocument/2006/math">
                    <m:f>
                      <m:fPr>
                        <m:ctrlPr>
                          <a:rPr lang="en-US" b="1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1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𝒅</m:t>
                        </m:r>
                        <m:r>
                          <a:rPr lang="en-US" b="1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𝝂</m:t>
                        </m:r>
                      </m:num>
                      <m:den>
                        <m:r>
                          <a:rPr lang="en-US" b="1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𝒅𝑰</m:t>
                        </m:r>
                      </m:den>
                    </m:f>
                    <m:r>
                      <a:rPr lang="en-US" b="1" i="1">
                        <a:solidFill>
                          <a:schemeClr val="accent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1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1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𝑵</m:t>
                        </m:r>
                      </m:num>
                      <m:den>
                        <m:r>
                          <a:rPr lang="en-US" b="1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𝟒</m:t>
                        </m:r>
                        <m:r>
                          <a:rPr lang="en-US" b="1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𝝅</m:t>
                        </m:r>
                      </m:den>
                    </m:f>
                  </m:oMath>
                </a14:m>
                <a:r>
                  <a:rPr lang="en-US" b="1" dirty="0">
                    <a:solidFill>
                      <a:schemeClr val="accent6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b="1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1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𝒌𝒍</m:t>
                        </m:r>
                      </m:num>
                      <m:den>
                        <m:r>
                          <a:rPr lang="en-US" b="1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𝑩𝒓</m:t>
                        </m:r>
                        <m:r>
                          <m:rPr>
                            <m:nor/>
                          </m:rPr>
                          <a:rPr lang="en-US" b="1" dirty="0">
                            <a:solidFill>
                              <a:schemeClr val="accent6"/>
                            </a:solidFill>
                          </a:rPr>
                          <m:t> </m:t>
                        </m:r>
                      </m:den>
                    </m:f>
                  </m:oMath>
                </a14:m>
                <a:r>
                  <a:rPr lang="en-US" b="1" dirty="0">
                    <a:solidFill>
                      <a:schemeClr val="accent6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b="1" i="1">
                        <a:solidFill>
                          <a:schemeClr val="accent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𝜷</m:t>
                    </m:r>
                  </m:oMath>
                </a14:m>
                <a:endParaRPr lang="en-US" dirty="0">
                  <a:solidFill>
                    <a:schemeClr val="accent6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EC75E17-CEE8-0741-B0DC-A06DA16F84B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901" t="-1777" r="-2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5F09EA-5AF7-A645-A70C-C983999B14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07 May 2018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85177A-AC5E-B24D-B009-74C0FBCBBA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C.Y. Tan, K. Seiya &amp; C. Bhat | Fixing the cause of beam loss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EBFD01-9EBC-9D43-BBAE-760F18F02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1B04D65-FDB1-9D47-B7AC-43233F8093C6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FE05709-E5F6-0343-9D0C-8F066B64E8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6257" y="3122917"/>
            <a:ext cx="3687762" cy="3061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5752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A36108-F7FD-9043-B1D1-C683438D83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Compare measurement with MADX model lattice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C75E17-CEE8-0741-B0DC-A06DA16F84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as found Booster lattice (input magnet currents into MADX model) was compared with measurements from tune response method (13 &amp; 14 Feb 2017)</a:t>
            </a:r>
          </a:p>
          <a:p>
            <a:r>
              <a:rPr lang="en-US" dirty="0"/>
              <a:t>MADX model is verified!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5F09EA-5AF7-A645-A70C-C983999B14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07 May 2018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85177A-AC5E-B24D-B009-74C0FBCBBA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C.Y. Tan, K. Seiya &amp; C. Bhat | Fixing the cause of beam loss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EBFD01-9EBC-9D43-BBAE-760F18F02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1B04D65-FDB1-9D47-B7AC-43233F8093C6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3C40046-557B-7442-A1DA-94B7472D55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8897" y="2670956"/>
            <a:ext cx="54737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071263"/>
      </p:ext>
    </p:extLst>
  </p:cSld>
  <p:clrMapOvr>
    <a:masterClrMapping/>
  </p:clrMapOvr>
</p:sld>
</file>

<file path=ppt/theme/theme1.xml><?xml version="1.0" encoding="utf-8"?>
<a:theme xmlns:a="http://schemas.openxmlformats.org/drawingml/2006/main" name="FNAL_TemplateMac_060514">
  <a:themeElements>
    <a:clrScheme name="Fermilab">
      <a:dk1>
        <a:srgbClr val="004C97"/>
      </a:dk1>
      <a:lt1>
        <a:srgbClr val="FFFFFF"/>
      </a:lt1>
      <a:dk2>
        <a:srgbClr val="004C9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40404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Fermilab: Footer Only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114213</TotalTime>
  <Words>1768</Words>
  <Application>Microsoft Macintosh PowerPoint</Application>
  <PresentationFormat>On-screen Show (4:3)</PresentationFormat>
  <Paragraphs>190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ＭＳ Ｐゴシック</vt:lpstr>
      <vt:lpstr>Arial</vt:lpstr>
      <vt:lpstr>Calibri</vt:lpstr>
      <vt:lpstr>Cambria Math</vt:lpstr>
      <vt:lpstr>Helvetica</vt:lpstr>
      <vt:lpstr>FNAL_TemplateMac_060514</vt:lpstr>
      <vt:lpstr>Fermilab: Footer Only</vt:lpstr>
      <vt:lpstr>PowerPoint Presentation</vt:lpstr>
      <vt:lpstr>People</vt:lpstr>
      <vt:lpstr>Booster Parameters</vt:lpstr>
      <vt:lpstr>Some elements in Booster</vt:lpstr>
      <vt:lpstr>Historical perspective</vt:lpstr>
      <vt:lpstr>Beam loss occurs in first 2-3 ms after injection</vt:lpstr>
      <vt:lpstr>So what is the source of this loss? (start with transverse)</vt:lpstr>
      <vt:lpstr>Can we check that the dogleg is really the source of beam loss?</vt:lpstr>
      <vt:lpstr>Compare measurement with MADX model lattice</vt:lpstr>
      <vt:lpstr>Let’s make a pseudo-flat lattice (v 1)</vt:lpstr>
      <vt:lpstr>Tune scan</vt:lpstr>
      <vt:lpstr>Efficiency is not improved with pseudo-flat lattice!</vt:lpstr>
      <vt:lpstr>So not dogleg then what?</vt:lpstr>
      <vt:lpstr>I would never have guessed … (Lattice doesn’t change very much from CPL03 displacement)</vt:lpstr>
      <vt:lpstr>Tune scan with high intensity</vt:lpstr>
      <vt:lpstr>Use Qx+2Qy=20 harmonic sextupoles</vt:lpstr>
      <vt:lpstr>Does lowering chromaticities help?</vt:lpstr>
      <vt:lpstr>Measured and lowered chromaticity from injection until 10 ms</vt:lpstr>
      <vt:lpstr>And the result is …</vt:lpstr>
      <vt:lpstr>Conclusion (Lead in to Chandra’s talk …)</vt:lpstr>
    </vt:vector>
  </TitlesOfParts>
  <Company>Sandbox Studio</Company>
  <LinksUpToDate>false</LinksUpToDate>
  <SharedDoc>false</SharedDoc>
  <HyperlinksChanged>false</HyperlinksChanged>
  <AppVersion>16.0012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Sandbox Studio</dc:creator>
  <cp:lastModifiedBy>Cheng-Yang Tan</cp:lastModifiedBy>
  <cp:revision>916</cp:revision>
  <cp:lastPrinted>2014-01-20T19:40:21Z</cp:lastPrinted>
  <dcterms:created xsi:type="dcterms:W3CDTF">2014-01-03T20:18:13Z</dcterms:created>
  <dcterms:modified xsi:type="dcterms:W3CDTF">2018-05-04T19:08:43Z</dcterms:modified>
</cp:coreProperties>
</file>