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5" autoAdjust="0"/>
    <p:restoredTop sz="94660"/>
  </p:normalViewPr>
  <p:slideViewPr>
    <p:cSldViewPr snapToGrid="0">
      <p:cViewPr varScale="1">
        <p:scale>
          <a:sx n="115" d="100"/>
          <a:sy n="115" d="100"/>
        </p:scale>
        <p:origin x="9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228AEA-19EA-415C-A2AD-79AF4A5D0FB6}"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2539248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228AEA-19EA-415C-A2AD-79AF4A5D0FB6}"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282794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228AEA-19EA-415C-A2AD-79AF4A5D0FB6}"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2600200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228AEA-19EA-415C-A2AD-79AF4A5D0FB6}"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1126992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228AEA-19EA-415C-A2AD-79AF4A5D0FB6}"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318154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228AEA-19EA-415C-A2AD-79AF4A5D0FB6}"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1396857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228AEA-19EA-415C-A2AD-79AF4A5D0FB6}" type="datetimeFigureOut">
              <a:rPr lang="en-US" smtClean="0"/>
              <a:t>5/18/2018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271507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228AEA-19EA-415C-A2AD-79AF4A5D0FB6}" type="datetimeFigureOut">
              <a:rPr lang="en-US" smtClean="0"/>
              <a:t>5/18/2018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304114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28AEA-19EA-415C-A2AD-79AF4A5D0FB6}" type="datetimeFigureOut">
              <a:rPr lang="en-US" smtClean="0"/>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4095484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228AEA-19EA-415C-A2AD-79AF4A5D0FB6}"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195583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228AEA-19EA-415C-A2AD-79AF4A5D0FB6}"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08767-EB0F-49D9-9AC1-B1BF4A9DB6C2}" type="slidenum">
              <a:rPr lang="en-US" smtClean="0"/>
              <a:t>‹#›</a:t>
            </a:fld>
            <a:endParaRPr lang="en-US"/>
          </a:p>
        </p:txBody>
      </p:sp>
    </p:spTree>
    <p:extLst>
      <p:ext uri="{BB962C8B-B14F-4D97-AF65-F5344CB8AC3E}">
        <p14:creationId xmlns:p14="http://schemas.microsoft.com/office/powerpoint/2010/main" val="85486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28AEA-19EA-415C-A2AD-79AF4A5D0FB6}" type="datetimeFigureOut">
              <a:rPr lang="en-US" smtClean="0"/>
              <a:t>5/18/2018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08767-EB0F-49D9-9AC1-B1BF4A9DB6C2}" type="slidenum">
              <a:rPr lang="en-US" smtClean="0"/>
              <a:t>‹#›</a:t>
            </a:fld>
            <a:endParaRPr lang="en-US"/>
          </a:p>
        </p:txBody>
      </p:sp>
    </p:spTree>
    <p:extLst>
      <p:ext uri="{BB962C8B-B14F-4D97-AF65-F5344CB8AC3E}">
        <p14:creationId xmlns:p14="http://schemas.microsoft.com/office/powerpoint/2010/main" val="1615419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753CADA-93A3-451B-B4BF-E9272EC43419}"/>
              </a:ext>
            </a:extLst>
          </p:cNvPr>
          <p:cNvPicPr>
            <a:picLocks noChangeAspect="1"/>
          </p:cNvPicPr>
          <p:nvPr/>
        </p:nvPicPr>
        <p:blipFill>
          <a:blip r:embed="rId2"/>
          <a:stretch>
            <a:fillRect/>
          </a:stretch>
        </p:blipFill>
        <p:spPr>
          <a:xfrm>
            <a:off x="795250" y="265145"/>
            <a:ext cx="7450352" cy="6142577"/>
          </a:xfrm>
          <a:prstGeom prst="rect">
            <a:avLst/>
          </a:prstGeom>
        </p:spPr>
      </p:pic>
      <p:cxnSp>
        <p:nvCxnSpPr>
          <p:cNvPr id="6" name="Straight Arrow Connector 5">
            <a:extLst>
              <a:ext uri="{FF2B5EF4-FFF2-40B4-BE49-F238E27FC236}">
                <a16:creationId xmlns:a16="http://schemas.microsoft.com/office/drawing/2014/main" id="{418FE042-C6EB-4389-BD47-9E7E21A207D2}"/>
              </a:ext>
            </a:extLst>
          </p:cNvPr>
          <p:cNvCxnSpPr>
            <a:cxnSpLocks/>
          </p:cNvCxnSpPr>
          <p:nvPr/>
        </p:nvCxnSpPr>
        <p:spPr>
          <a:xfrm>
            <a:off x="1404851" y="2851265"/>
            <a:ext cx="1202573" cy="282634"/>
          </a:xfrm>
          <a:prstGeom prst="straightConnector1">
            <a:avLst/>
          </a:prstGeom>
          <a:ln w="15875">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24A8247-2781-440C-9EE2-87E7357BA645}"/>
              </a:ext>
            </a:extLst>
          </p:cNvPr>
          <p:cNvCxnSpPr>
            <a:cxnSpLocks/>
          </p:cNvCxnSpPr>
          <p:nvPr/>
        </p:nvCxnSpPr>
        <p:spPr>
          <a:xfrm>
            <a:off x="1515688" y="3435926"/>
            <a:ext cx="1202573" cy="282634"/>
          </a:xfrm>
          <a:prstGeom prst="straightConnector1">
            <a:avLst/>
          </a:prstGeom>
          <a:ln w="15875">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33B54B6-756C-4EE0-8FD2-2ED4DAFDFC55}"/>
              </a:ext>
            </a:extLst>
          </p:cNvPr>
          <p:cNvSpPr txBox="1"/>
          <p:nvPr/>
        </p:nvSpPr>
        <p:spPr>
          <a:xfrm>
            <a:off x="539972" y="2382326"/>
            <a:ext cx="880369" cy="769441"/>
          </a:xfrm>
          <a:prstGeom prst="rect">
            <a:avLst/>
          </a:prstGeom>
          <a:noFill/>
          <a:ln w="15875">
            <a:solidFill>
              <a:srgbClr val="FF0000"/>
            </a:solidFill>
          </a:ln>
        </p:spPr>
        <p:txBody>
          <a:bodyPr wrap="none" rtlCol="0">
            <a:spAutoFit/>
          </a:bodyPr>
          <a:lstStyle/>
          <a:p>
            <a:pPr algn="ctr"/>
            <a:r>
              <a:rPr lang="en-US" sz="1100" dirty="0">
                <a:solidFill>
                  <a:srgbClr val="FF0000"/>
                </a:solidFill>
              </a:rPr>
              <a:t>Cavity outer</a:t>
            </a:r>
          </a:p>
          <a:p>
            <a:pPr algn="ctr"/>
            <a:r>
              <a:rPr lang="en-US" sz="1100" dirty="0">
                <a:solidFill>
                  <a:srgbClr val="FF0000"/>
                </a:solidFill>
              </a:rPr>
              <a:t>Conductor</a:t>
            </a:r>
          </a:p>
          <a:p>
            <a:pPr algn="ctr"/>
            <a:r>
              <a:rPr lang="en-US" sz="1100" dirty="0">
                <a:solidFill>
                  <a:srgbClr val="FF0000"/>
                </a:solidFill>
              </a:rPr>
              <a:t>With water </a:t>
            </a:r>
          </a:p>
          <a:p>
            <a:pPr algn="ctr"/>
            <a:r>
              <a:rPr lang="en-US" sz="1100" dirty="0">
                <a:solidFill>
                  <a:srgbClr val="FF0000"/>
                </a:solidFill>
              </a:rPr>
              <a:t>cooling</a:t>
            </a:r>
            <a:endParaRPr lang="en-US" sz="1400" dirty="0">
              <a:solidFill>
                <a:srgbClr val="FF0000"/>
              </a:solidFill>
            </a:endParaRPr>
          </a:p>
        </p:txBody>
      </p:sp>
      <p:sp>
        <p:nvSpPr>
          <p:cNvPr id="10" name="TextBox 9">
            <a:extLst>
              <a:ext uri="{FF2B5EF4-FFF2-40B4-BE49-F238E27FC236}">
                <a16:creationId xmlns:a16="http://schemas.microsoft.com/office/drawing/2014/main" id="{9B54124C-F19C-4873-AB4B-E39849D3CF43}"/>
              </a:ext>
            </a:extLst>
          </p:cNvPr>
          <p:cNvSpPr txBox="1"/>
          <p:nvPr/>
        </p:nvSpPr>
        <p:spPr>
          <a:xfrm>
            <a:off x="635319" y="3235985"/>
            <a:ext cx="880369" cy="769441"/>
          </a:xfrm>
          <a:prstGeom prst="rect">
            <a:avLst/>
          </a:prstGeom>
          <a:noFill/>
          <a:ln w="15875">
            <a:solidFill>
              <a:srgbClr val="FF0000"/>
            </a:solidFill>
          </a:ln>
        </p:spPr>
        <p:txBody>
          <a:bodyPr wrap="none" rtlCol="0">
            <a:spAutoFit/>
          </a:bodyPr>
          <a:lstStyle/>
          <a:p>
            <a:pPr algn="ctr"/>
            <a:r>
              <a:rPr lang="en-US" sz="1100" dirty="0">
                <a:solidFill>
                  <a:srgbClr val="FF0000"/>
                </a:solidFill>
              </a:rPr>
              <a:t>Cavity inner</a:t>
            </a:r>
          </a:p>
          <a:p>
            <a:pPr algn="ctr"/>
            <a:r>
              <a:rPr lang="en-US" sz="1100" dirty="0">
                <a:solidFill>
                  <a:srgbClr val="FF0000"/>
                </a:solidFill>
              </a:rPr>
              <a:t>Conductor</a:t>
            </a:r>
          </a:p>
          <a:p>
            <a:pPr algn="ctr"/>
            <a:r>
              <a:rPr lang="en-US" sz="1100" dirty="0">
                <a:solidFill>
                  <a:srgbClr val="FF0000"/>
                </a:solidFill>
              </a:rPr>
              <a:t>With water </a:t>
            </a:r>
          </a:p>
          <a:p>
            <a:pPr algn="ctr"/>
            <a:r>
              <a:rPr lang="en-US" sz="1100" dirty="0">
                <a:solidFill>
                  <a:srgbClr val="FF0000"/>
                </a:solidFill>
              </a:rPr>
              <a:t>cooling</a:t>
            </a:r>
            <a:endParaRPr lang="en-US" sz="1400" dirty="0">
              <a:solidFill>
                <a:srgbClr val="FF0000"/>
              </a:solidFill>
            </a:endParaRPr>
          </a:p>
        </p:txBody>
      </p:sp>
      <p:sp>
        <p:nvSpPr>
          <p:cNvPr id="11" name="TextBox 10">
            <a:extLst>
              <a:ext uri="{FF2B5EF4-FFF2-40B4-BE49-F238E27FC236}">
                <a16:creationId xmlns:a16="http://schemas.microsoft.com/office/drawing/2014/main" id="{D73C30AC-0EAD-4A65-BED2-5F23C7A47FAD}"/>
              </a:ext>
            </a:extLst>
          </p:cNvPr>
          <p:cNvSpPr txBox="1"/>
          <p:nvPr/>
        </p:nvSpPr>
        <p:spPr>
          <a:xfrm>
            <a:off x="837812" y="6023001"/>
            <a:ext cx="1370888" cy="600164"/>
          </a:xfrm>
          <a:prstGeom prst="rect">
            <a:avLst/>
          </a:prstGeom>
          <a:noFill/>
          <a:ln w="15875">
            <a:solidFill>
              <a:srgbClr val="FF0000"/>
            </a:solidFill>
          </a:ln>
        </p:spPr>
        <p:txBody>
          <a:bodyPr wrap="none" rtlCol="0">
            <a:spAutoFit/>
          </a:bodyPr>
          <a:lstStyle/>
          <a:p>
            <a:pPr algn="ctr"/>
            <a:r>
              <a:rPr lang="en-US" sz="1100" dirty="0">
                <a:solidFill>
                  <a:srgbClr val="FF0000"/>
                </a:solidFill>
              </a:rPr>
              <a:t>Has its own</a:t>
            </a:r>
          </a:p>
          <a:p>
            <a:pPr algn="ctr"/>
            <a:r>
              <a:rPr lang="en-US" sz="1100" dirty="0">
                <a:solidFill>
                  <a:srgbClr val="FF0000"/>
                </a:solidFill>
              </a:rPr>
              <a:t>Water cooling</a:t>
            </a:r>
          </a:p>
          <a:p>
            <a:pPr algn="ctr"/>
            <a:r>
              <a:rPr lang="en-US" sz="1100" dirty="0">
                <a:solidFill>
                  <a:srgbClr val="FF0000"/>
                </a:solidFill>
              </a:rPr>
              <a:t>Separate from cavity</a:t>
            </a:r>
            <a:endParaRPr lang="en-US" sz="1400" dirty="0">
              <a:solidFill>
                <a:srgbClr val="FF0000"/>
              </a:solidFill>
            </a:endParaRPr>
          </a:p>
        </p:txBody>
      </p:sp>
      <p:sp>
        <p:nvSpPr>
          <p:cNvPr id="12" name="TextBox 11">
            <a:extLst>
              <a:ext uri="{FF2B5EF4-FFF2-40B4-BE49-F238E27FC236}">
                <a16:creationId xmlns:a16="http://schemas.microsoft.com/office/drawing/2014/main" id="{011EE0D6-CD77-4618-B478-8DD6C3651C5D}"/>
              </a:ext>
            </a:extLst>
          </p:cNvPr>
          <p:cNvSpPr txBox="1"/>
          <p:nvPr/>
        </p:nvSpPr>
        <p:spPr>
          <a:xfrm>
            <a:off x="2113071" y="446682"/>
            <a:ext cx="554960" cy="261610"/>
          </a:xfrm>
          <a:prstGeom prst="rect">
            <a:avLst/>
          </a:prstGeom>
          <a:noFill/>
          <a:ln w="12700">
            <a:solidFill>
              <a:srgbClr val="FF0000"/>
            </a:solidFill>
          </a:ln>
        </p:spPr>
        <p:txBody>
          <a:bodyPr wrap="none" rtlCol="0">
            <a:spAutoFit/>
          </a:bodyPr>
          <a:lstStyle/>
          <a:p>
            <a:pPr algn="ctr"/>
            <a:r>
              <a:rPr lang="en-US" sz="1100" dirty="0">
                <a:solidFill>
                  <a:srgbClr val="FF0000"/>
                </a:solidFill>
              </a:rPr>
              <a:t>PA fan</a:t>
            </a:r>
            <a:endParaRPr lang="en-US" sz="1400" dirty="0">
              <a:solidFill>
                <a:srgbClr val="FF0000"/>
              </a:solidFill>
            </a:endParaRPr>
          </a:p>
        </p:txBody>
      </p:sp>
      <p:cxnSp>
        <p:nvCxnSpPr>
          <p:cNvPr id="13" name="Straight Arrow Connector 12">
            <a:extLst>
              <a:ext uri="{FF2B5EF4-FFF2-40B4-BE49-F238E27FC236}">
                <a16:creationId xmlns:a16="http://schemas.microsoft.com/office/drawing/2014/main" id="{C594F9ED-1B18-4400-9824-ED54C19A9E83}"/>
              </a:ext>
            </a:extLst>
          </p:cNvPr>
          <p:cNvCxnSpPr>
            <a:cxnSpLocks/>
          </p:cNvCxnSpPr>
          <p:nvPr/>
        </p:nvCxnSpPr>
        <p:spPr>
          <a:xfrm>
            <a:off x="2668031" y="708292"/>
            <a:ext cx="1538209" cy="555243"/>
          </a:xfrm>
          <a:prstGeom prst="straightConnector1">
            <a:avLst/>
          </a:prstGeom>
          <a:ln w="15875">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569FEAE-1A12-4EDD-96AB-806A88C22B62}"/>
              </a:ext>
            </a:extLst>
          </p:cNvPr>
          <p:cNvSpPr txBox="1"/>
          <p:nvPr/>
        </p:nvSpPr>
        <p:spPr>
          <a:xfrm>
            <a:off x="7095712" y="4005426"/>
            <a:ext cx="659156" cy="430887"/>
          </a:xfrm>
          <a:prstGeom prst="rect">
            <a:avLst/>
          </a:prstGeom>
          <a:noFill/>
          <a:ln w="25400">
            <a:solidFill>
              <a:srgbClr val="FF0000"/>
            </a:solidFill>
          </a:ln>
        </p:spPr>
        <p:txBody>
          <a:bodyPr wrap="none" rtlCol="0">
            <a:spAutoFit/>
          </a:bodyPr>
          <a:lstStyle/>
          <a:p>
            <a:pPr algn="ctr"/>
            <a:r>
              <a:rPr lang="en-US" sz="1100" dirty="0">
                <a:solidFill>
                  <a:srgbClr val="FF0000"/>
                </a:solidFill>
              </a:rPr>
              <a:t>Vacuum</a:t>
            </a:r>
          </a:p>
          <a:p>
            <a:pPr algn="ctr"/>
            <a:r>
              <a:rPr lang="en-US" sz="1100" dirty="0">
                <a:solidFill>
                  <a:srgbClr val="FF0000"/>
                </a:solidFill>
              </a:rPr>
              <a:t>(maybe)</a:t>
            </a:r>
            <a:endParaRPr lang="en-US" sz="1400" dirty="0">
              <a:solidFill>
                <a:srgbClr val="FF0000"/>
              </a:solidFill>
            </a:endParaRPr>
          </a:p>
        </p:txBody>
      </p:sp>
      <p:sp>
        <p:nvSpPr>
          <p:cNvPr id="16" name="TextBox 15">
            <a:extLst>
              <a:ext uri="{FF2B5EF4-FFF2-40B4-BE49-F238E27FC236}">
                <a16:creationId xmlns:a16="http://schemas.microsoft.com/office/drawing/2014/main" id="{9C566773-2061-447F-A61A-90BD0F33CFA2}"/>
              </a:ext>
            </a:extLst>
          </p:cNvPr>
          <p:cNvSpPr txBox="1"/>
          <p:nvPr/>
        </p:nvSpPr>
        <p:spPr>
          <a:xfrm>
            <a:off x="1445351" y="759024"/>
            <a:ext cx="971741" cy="261610"/>
          </a:xfrm>
          <a:prstGeom prst="rect">
            <a:avLst/>
          </a:prstGeom>
          <a:noFill/>
          <a:ln w="15875">
            <a:solidFill>
              <a:srgbClr val="FF0000"/>
            </a:solidFill>
          </a:ln>
        </p:spPr>
        <p:txBody>
          <a:bodyPr wrap="none" rtlCol="0">
            <a:spAutoFit/>
          </a:bodyPr>
          <a:lstStyle/>
          <a:p>
            <a:pPr algn="ctr"/>
            <a:r>
              <a:rPr lang="en-US" sz="1100" dirty="0">
                <a:solidFill>
                  <a:srgbClr val="FF0000"/>
                </a:solidFill>
              </a:rPr>
              <a:t>PA water leak</a:t>
            </a:r>
            <a:endParaRPr lang="en-US" sz="1400" dirty="0">
              <a:solidFill>
                <a:srgbClr val="FF0000"/>
              </a:solidFill>
            </a:endParaRPr>
          </a:p>
        </p:txBody>
      </p:sp>
      <p:cxnSp>
        <p:nvCxnSpPr>
          <p:cNvPr id="17" name="Straight Arrow Connector 16">
            <a:extLst>
              <a:ext uri="{FF2B5EF4-FFF2-40B4-BE49-F238E27FC236}">
                <a16:creationId xmlns:a16="http://schemas.microsoft.com/office/drawing/2014/main" id="{FD8F1EB6-57BE-45E1-9FAD-F5404418FCA4}"/>
              </a:ext>
            </a:extLst>
          </p:cNvPr>
          <p:cNvCxnSpPr>
            <a:cxnSpLocks/>
          </p:cNvCxnSpPr>
          <p:nvPr/>
        </p:nvCxnSpPr>
        <p:spPr>
          <a:xfrm>
            <a:off x="2417092" y="1010319"/>
            <a:ext cx="2213097" cy="1406265"/>
          </a:xfrm>
          <a:prstGeom prst="straightConnector1">
            <a:avLst/>
          </a:prstGeom>
          <a:ln w="15875">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AFDBC68-41DE-4871-9FF9-C9A882D53118}"/>
              </a:ext>
            </a:extLst>
          </p:cNvPr>
          <p:cNvSpPr txBox="1"/>
          <p:nvPr/>
        </p:nvSpPr>
        <p:spPr>
          <a:xfrm>
            <a:off x="6702819" y="5433316"/>
            <a:ext cx="1281120" cy="938719"/>
          </a:xfrm>
          <a:prstGeom prst="rect">
            <a:avLst/>
          </a:prstGeom>
          <a:noFill/>
          <a:ln w="15875">
            <a:solidFill>
              <a:srgbClr val="FF0000"/>
            </a:solidFill>
          </a:ln>
        </p:spPr>
        <p:txBody>
          <a:bodyPr wrap="none" rtlCol="0">
            <a:spAutoFit/>
          </a:bodyPr>
          <a:lstStyle/>
          <a:p>
            <a:r>
              <a:rPr lang="en-US" sz="1100" dirty="0">
                <a:solidFill>
                  <a:srgbClr val="FF0000"/>
                </a:solidFill>
              </a:rPr>
              <a:t>RF gap</a:t>
            </a:r>
          </a:p>
          <a:p>
            <a:endParaRPr lang="en-US" sz="1100" dirty="0">
              <a:solidFill>
                <a:srgbClr val="FF0000"/>
              </a:solidFill>
            </a:endParaRPr>
          </a:p>
          <a:p>
            <a:pPr marL="171450" indent="-171450">
              <a:buFont typeface="Arial" panose="020B0604020202020204" pitchFamily="34" charset="0"/>
              <a:buChar char="•"/>
            </a:pPr>
            <a:r>
              <a:rPr lang="en-US" sz="1100" dirty="0">
                <a:solidFill>
                  <a:srgbClr val="FF0000"/>
                </a:solidFill>
              </a:rPr>
              <a:t>Spark</a:t>
            </a:r>
          </a:p>
          <a:p>
            <a:pPr marL="171450" indent="-171450">
              <a:buFont typeface="Arial" panose="020B0604020202020204" pitchFamily="34" charset="0"/>
              <a:buChar char="•"/>
            </a:pPr>
            <a:r>
              <a:rPr lang="en-US" sz="1100" dirty="0">
                <a:solidFill>
                  <a:srgbClr val="FF0000"/>
                </a:solidFill>
              </a:rPr>
              <a:t>Incomplete </a:t>
            </a:r>
            <a:r>
              <a:rPr lang="en-US" sz="1100" dirty="0" err="1">
                <a:solidFill>
                  <a:srgbClr val="FF0000"/>
                </a:solidFill>
              </a:rPr>
              <a:t>env</a:t>
            </a:r>
            <a:r>
              <a:rPr lang="en-US" sz="1100" dirty="0">
                <a:solidFill>
                  <a:srgbClr val="FF0000"/>
                </a:solidFill>
              </a:rPr>
              <a:t>.</a:t>
            </a:r>
          </a:p>
          <a:p>
            <a:pPr algn="ctr"/>
            <a:endParaRPr lang="en-US" sz="1100" dirty="0">
              <a:solidFill>
                <a:srgbClr val="FF0000"/>
              </a:solidFill>
            </a:endParaRPr>
          </a:p>
        </p:txBody>
      </p:sp>
      <p:cxnSp>
        <p:nvCxnSpPr>
          <p:cNvPr id="20" name="Straight Arrow Connector 19">
            <a:extLst>
              <a:ext uri="{FF2B5EF4-FFF2-40B4-BE49-F238E27FC236}">
                <a16:creationId xmlns:a16="http://schemas.microsoft.com/office/drawing/2014/main" id="{B2251748-2A91-4B51-A805-55C97227CA1F}"/>
              </a:ext>
            </a:extLst>
          </p:cNvPr>
          <p:cNvCxnSpPr>
            <a:cxnSpLocks/>
          </p:cNvCxnSpPr>
          <p:nvPr/>
        </p:nvCxnSpPr>
        <p:spPr>
          <a:xfrm flipH="1">
            <a:off x="5636029" y="5433316"/>
            <a:ext cx="1066790" cy="186088"/>
          </a:xfrm>
          <a:prstGeom prst="straightConnector1">
            <a:avLst/>
          </a:prstGeom>
          <a:ln w="15875">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CD156FF2-FF29-4BEB-B719-399D54FE9532}"/>
              </a:ext>
            </a:extLst>
          </p:cNvPr>
          <p:cNvSpPr txBox="1"/>
          <p:nvPr/>
        </p:nvSpPr>
        <p:spPr>
          <a:xfrm>
            <a:off x="120837" y="892848"/>
            <a:ext cx="1050288" cy="430887"/>
          </a:xfrm>
          <a:prstGeom prst="rect">
            <a:avLst/>
          </a:prstGeom>
          <a:noFill/>
          <a:ln w="25400">
            <a:solidFill>
              <a:srgbClr val="FF0000"/>
            </a:solidFill>
          </a:ln>
        </p:spPr>
        <p:txBody>
          <a:bodyPr wrap="none" rtlCol="0">
            <a:spAutoFit/>
          </a:bodyPr>
          <a:lstStyle/>
          <a:p>
            <a:pPr algn="ctr"/>
            <a:r>
              <a:rPr lang="en-US" sz="1100" dirty="0">
                <a:solidFill>
                  <a:srgbClr val="FF0000"/>
                </a:solidFill>
              </a:rPr>
              <a:t>Tuner Bias Low</a:t>
            </a:r>
          </a:p>
          <a:p>
            <a:pPr algn="ctr"/>
            <a:r>
              <a:rPr lang="en-US" sz="1100" dirty="0">
                <a:solidFill>
                  <a:srgbClr val="FF0000"/>
                </a:solidFill>
              </a:rPr>
              <a:t>#1</a:t>
            </a:r>
            <a:endParaRPr lang="en-US" sz="1400" dirty="0">
              <a:solidFill>
                <a:srgbClr val="FF0000"/>
              </a:solidFill>
            </a:endParaRPr>
          </a:p>
        </p:txBody>
      </p:sp>
      <p:sp>
        <p:nvSpPr>
          <p:cNvPr id="23" name="TextBox 22">
            <a:extLst>
              <a:ext uri="{FF2B5EF4-FFF2-40B4-BE49-F238E27FC236}">
                <a16:creationId xmlns:a16="http://schemas.microsoft.com/office/drawing/2014/main" id="{F684720B-4200-4FCB-B7E0-72D80EB473D9}"/>
              </a:ext>
            </a:extLst>
          </p:cNvPr>
          <p:cNvSpPr txBox="1"/>
          <p:nvPr/>
        </p:nvSpPr>
        <p:spPr>
          <a:xfrm>
            <a:off x="120837" y="1479497"/>
            <a:ext cx="1050288" cy="430887"/>
          </a:xfrm>
          <a:prstGeom prst="rect">
            <a:avLst/>
          </a:prstGeom>
          <a:noFill/>
          <a:ln w="25400">
            <a:solidFill>
              <a:srgbClr val="FF0000"/>
            </a:solidFill>
          </a:ln>
        </p:spPr>
        <p:txBody>
          <a:bodyPr wrap="none" rtlCol="0">
            <a:spAutoFit/>
          </a:bodyPr>
          <a:lstStyle/>
          <a:p>
            <a:pPr algn="ctr"/>
            <a:r>
              <a:rPr lang="en-US" sz="1100" dirty="0">
                <a:solidFill>
                  <a:srgbClr val="FF0000"/>
                </a:solidFill>
              </a:rPr>
              <a:t>Tuner Bias Low</a:t>
            </a:r>
          </a:p>
          <a:p>
            <a:pPr algn="ctr"/>
            <a:r>
              <a:rPr lang="en-US" sz="1100" dirty="0">
                <a:solidFill>
                  <a:srgbClr val="FF0000"/>
                </a:solidFill>
              </a:rPr>
              <a:t>#2</a:t>
            </a:r>
            <a:endParaRPr lang="en-US" sz="1400" dirty="0">
              <a:solidFill>
                <a:srgbClr val="FF0000"/>
              </a:solidFill>
            </a:endParaRPr>
          </a:p>
        </p:txBody>
      </p:sp>
      <p:cxnSp>
        <p:nvCxnSpPr>
          <p:cNvPr id="24" name="Straight Arrow Connector 23">
            <a:extLst>
              <a:ext uri="{FF2B5EF4-FFF2-40B4-BE49-F238E27FC236}">
                <a16:creationId xmlns:a16="http://schemas.microsoft.com/office/drawing/2014/main" id="{CAA8A9B5-F144-426E-BA1B-C82F5124864D}"/>
              </a:ext>
            </a:extLst>
          </p:cNvPr>
          <p:cNvCxnSpPr>
            <a:cxnSpLocks/>
          </p:cNvCxnSpPr>
          <p:nvPr/>
        </p:nvCxnSpPr>
        <p:spPr>
          <a:xfrm>
            <a:off x="1171125" y="1300805"/>
            <a:ext cx="1339319" cy="117874"/>
          </a:xfrm>
          <a:prstGeom prst="straightConnector1">
            <a:avLst/>
          </a:prstGeom>
          <a:ln w="15875">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E351C84-4F01-42CF-A745-E18AFE87D7A0}"/>
              </a:ext>
            </a:extLst>
          </p:cNvPr>
          <p:cNvCxnSpPr>
            <a:cxnSpLocks/>
          </p:cNvCxnSpPr>
          <p:nvPr/>
        </p:nvCxnSpPr>
        <p:spPr>
          <a:xfrm flipV="1">
            <a:off x="1190522" y="1443520"/>
            <a:ext cx="1319922" cy="277186"/>
          </a:xfrm>
          <a:prstGeom prst="straightConnector1">
            <a:avLst/>
          </a:prstGeom>
          <a:ln w="15875">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F72257E-616C-4760-80AC-D408D030BA12}"/>
              </a:ext>
            </a:extLst>
          </p:cNvPr>
          <p:cNvSpPr txBox="1"/>
          <p:nvPr/>
        </p:nvSpPr>
        <p:spPr>
          <a:xfrm>
            <a:off x="887100" y="5161227"/>
            <a:ext cx="1149802" cy="646331"/>
          </a:xfrm>
          <a:prstGeom prst="rect">
            <a:avLst/>
          </a:prstGeom>
          <a:noFill/>
        </p:spPr>
        <p:txBody>
          <a:bodyPr wrap="none" rtlCol="0">
            <a:spAutoFit/>
          </a:bodyPr>
          <a:lstStyle/>
          <a:p>
            <a:r>
              <a:rPr lang="en-US" dirty="0"/>
              <a:t>Tuner bias</a:t>
            </a:r>
          </a:p>
          <a:p>
            <a:r>
              <a:rPr lang="en-US" dirty="0"/>
              <a:t>= solenoid</a:t>
            </a:r>
          </a:p>
        </p:txBody>
      </p:sp>
      <p:sp>
        <p:nvSpPr>
          <p:cNvPr id="29" name="TextBox 28">
            <a:extLst>
              <a:ext uri="{FF2B5EF4-FFF2-40B4-BE49-F238E27FC236}">
                <a16:creationId xmlns:a16="http://schemas.microsoft.com/office/drawing/2014/main" id="{D0858A31-056C-4787-8B9D-078F92744EFA}"/>
              </a:ext>
            </a:extLst>
          </p:cNvPr>
          <p:cNvSpPr txBox="1"/>
          <p:nvPr/>
        </p:nvSpPr>
        <p:spPr>
          <a:xfrm>
            <a:off x="3894722" y="2416584"/>
            <a:ext cx="955582" cy="523220"/>
          </a:xfrm>
          <a:prstGeom prst="rect">
            <a:avLst/>
          </a:prstGeom>
          <a:noFill/>
        </p:spPr>
        <p:txBody>
          <a:bodyPr wrap="none" rtlCol="0">
            <a:spAutoFit/>
          </a:bodyPr>
          <a:lstStyle/>
          <a:p>
            <a:pPr algn="ctr"/>
            <a:r>
              <a:rPr lang="en-US" sz="1400" dirty="0"/>
              <a:t>Solenoid</a:t>
            </a:r>
          </a:p>
          <a:p>
            <a:pPr algn="ctr"/>
            <a:r>
              <a:rPr lang="en-US" sz="1400" dirty="0"/>
              <a:t>flux return</a:t>
            </a:r>
          </a:p>
        </p:txBody>
      </p:sp>
      <p:cxnSp>
        <p:nvCxnSpPr>
          <p:cNvPr id="32" name="Straight Arrow Connector 31">
            <a:extLst>
              <a:ext uri="{FF2B5EF4-FFF2-40B4-BE49-F238E27FC236}">
                <a16:creationId xmlns:a16="http://schemas.microsoft.com/office/drawing/2014/main" id="{AD8B25B5-7B8B-4E83-B80F-41DD68446836}"/>
              </a:ext>
            </a:extLst>
          </p:cNvPr>
          <p:cNvCxnSpPr>
            <a:cxnSpLocks/>
          </p:cNvCxnSpPr>
          <p:nvPr/>
        </p:nvCxnSpPr>
        <p:spPr>
          <a:xfrm flipH="1">
            <a:off x="3678749" y="2623965"/>
            <a:ext cx="296507" cy="509934"/>
          </a:xfrm>
          <a:prstGeom prst="straightConnector1">
            <a:avLst/>
          </a:prstGeom>
          <a:ln w="15875">
            <a:solidFill>
              <a:schemeClr val="tx1"/>
            </a:solidFill>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173DAA7-E42E-44C3-9678-7D0FE7A44007}"/>
              </a:ext>
            </a:extLst>
          </p:cNvPr>
          <p:cNvCxnSpPr>
            <a:cxnSpLocks/>
          </p:cNvCxnSpPr>
          <p:nvPr/>
        </p:nvCxnSpPr>
        <p:spPr>
          <a:xfrm flipH="1" flipV="1">
            <a:off x="3089880" y="2378958"/>
            <a:ext cx="885376" cy="139798"/>
          </a:xfrm>
          <a:prstGeom prst="straightConnector1">
            <a:avLst/>
          </a:prstGeom>
          <a:ln w="15875">
            <a:solidFill>
              <a:schemeClr val="tx1"/>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69F6941A-E980-4C9B-82EA-C10464BB7BE5}"/>
              </a:ext>
            </a:extLst>
          </p:cNvPr>
          <p:cNvSpPr txBox="1"/>
          <p:nvPr/>
        </p:nvSpPr>
        <p:spPr>
          <a:xfrm>
            <a:off x="2529629" y="5433316"/>
            <a:ext cx="1232389" cy="523220"/>
          </a:xfrm>
          <a:prstGeom prst="rect">
            <a:avLst/>
          </a:prstGeom>
          <a:noFill/>
        </p:spPr>
        <p:txBody>
          <a:bodyPr wrap="none" rtlCol="0">
            <a:spAutoFit/>
          </a:bodyPr>
          <a:lstStyle/>
          <a:p>
            <a:pPr algn="ctr"/>
            <a:r>
              <a:rPr lang="en-US" sz="1400" dirty="0"/>
              <a:t>Solenoid</a:t>
            </a:r>
          </a:p>
          <a:p>
            <a:pPr algn="ctr"/>
            <a:r>
              <a:rPr lang="en-US" sz="1400" dirty="0"/>
              <a:t>Wire + cooling</a:t>
            </a:r>
          </a:p>
        </p:txBody>
      </p:sp>
      <p:sp>
        <p:nvSpPr>
          <p:cNvPr id="37" name="TextBox 36">
            <a:extLst>
              <a:ext uri="{FF2B5EF4-FFF2-40B4-BE49-F238E27FC236}">
                <a16:creationId xmlns:a16="http://schemas.microsoft.com/office/drawing/2014/main" id="{D2804893-5107-4016-BE65-120D5FDCB14C}"/>
              </a:ext>
            </a:extLst>
          </p:cNvPr>
          <p:cNvSpPr txBox="1"/>
          <p:nvPr/>
        </p:nvSpPr>
        <p:spPr>
          <a:xfrm>
            <a:off x="2607424" y="3066594"/>
            <a:ext cx="639919" cy="307777"/>
          </a:xfrm>
          <a:prstGeom prst="rect">
            <a:avLst/>
          </a:prstGeom>
          <a:noFill/>
        </p:spPr>
        <p:txBody>
          <a:bodyPr wrap="none" rtlCol="0">
            <a:spAutoFit/>
          </a:bodyPr>
          <a:lstStyle/>
          <a:p>
            <a:pPr algn="ctr"/>
            <a:r>
              <a:rPr lang="en-US" sz="1400" dirty="0"/>
              <a:t>ferrite</a:t>
            </a:r>
          </a:p>
        </p:txBody>
      </p:sp>
      <p:sp>
        <p:nvSpPr>
          <p:cNvPr id="38" name="TextBox 37">
            <a:extLst>
              <a:ext uri="{FF2B5EF4-FFF2-40B4-BE49-F238E27FC236}">
                <a16:creationId xmlns:a16="http://schemas.microsoft.com/office/drawing/2014/main" id="{F1996E49-B6CE-4FF6-A8D8-6EB5136E60A0}"/>
              </a:ext>
            </a:extLst>
          </p:cNvPr>
          <p:cNvSpPr txBox="1"/>
          <p:nvPr/>
        </p:nvSpPr>
        <p:spPr>
          <a:xfrm>
            <a:off x="0" y="-33737"/>
            <a:ext cx="3225435" cy="369332"/>
          </a:xfrm>
          <a:prstGeom prst="rect">
            <a:avLst/>
          </a:prstGeom>
          <a:noFill/>
        </p:spPr>
        <p:txBody>
          <a:bodyPr wrap="none" rtlCol="0">
            <a:spAutoFit/>
          </a:bodyPr>
          <a:lstStyle/>
          <a:p>
            <a:r>
              <a:rPr lang="en-US" dirty="0">
                <a:solidFill>
                  <a:srgbClr val="FF0000"/>
                </a:solidFill>
              </a:rPr>
              <a:t>Interlocks based on things in red</a:t>
            </a:r>
          </a:p>
        </p:txBody>
      </p:sp>
    </p:spTree>
    <p:extLst>
      <p:ext uri="{BB962C8B-B14F-4D97-AF65-F5344CB8AC3E}">
        <p14:creationId xmlns:p14="http://schemas.microsoft.com/office/powerpoint/2010/main" val="1006034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F6AAB3-B573-4930-8E61-C5F931BE748E}"/>
              </a:ext>
            </a:extLst>
          </p:cNvPr>
          <p:cNvSpPr txBox="1"/>
          <p:nvPr/>
        </p:nvSpPr>
        <p:spPr>
          <a:xfrm>
            <a:off x="457201" y="448887"/>
            <a:ext cx="8478982" cy="6463308"/>
          </a:xfrm>
          <a:prstGeom prst="rect">
            <a:avLst/>
          </a:prstGeom>
          <a:noFill/>
        </p:spPr>
        <p:txBody>
          <a:bodyPr wrap="square" rtlCol="0">
            <a:spAutoFit/>
          </a:bodyPr>
          <a:lstStyle/>
          <a:p>
            <a:pPr marL="285750" indent="-285750">
              <a:buFont typeface="Arial" panose="020B0604020202020204" pitchFamily="34" charset="0"/>
              <a:buChar char="•"/>
            </a:pPr>
            <a:r>
              <a:rPr lang="en-US" dirty="0"/>
              <a:t>Booster MEIU: We would have the same response for these (except first)</a:t>
            </a:r>
          </a:p>
          <a:p>
            <a:pPr marL="742950" lvl="1" indent="-285750">
              <a:buFont typeface="Arial" panose="020B0604020202020204" pitchFamily="34" charset="0"/>
              <a:buChar char="•"/>
            </a:pPr>
            <a:r>
              <a:rPr lang="en-US" strike="sngStrike" dirty="0"/>
              <a:t>Cavity short not out </a:t>
            </a:r>
            <a:r>
              <a:rPr lang="en-US" dirty="0"/>
              <a:t>(we have no cavity short)</a:t>
            </a:r>
          </a:p>
          <a:p>
            <a:pPr marL="742950" lvl="1" indent="-285750">
              <a:buFont typeface="Arial" panose="020B0604020202020204" pitchFamily="34" charset="0"/>
              <a:buChar char="•"/>
            </a:pPr>
            <a:r>
              <a:rPr lang="en-US" dirty="0"/>
              <a:t>PA fan</a:t>
            </a:r>
          </a:p>
          <a:p>
            <a:pPr marL="742950" lvl="1" indent="-285750">
              <a:buFont typeface="Arial" panose="020B0604020202020204" pitchFamily="34" charset="0"/>
              <a:buChar char="•"/>
            </a:pPr>
            <a:r>
              <a:rPr lang="en-US" dirty="0"/>
              <a:t>Repeated incomplete gap </a:t>
            </a:r>
            <a:r>
              <a:rPr lang="en-US" dirty="0" err="1"/>
              <a:t>env</a:t>
            </a:r>
            <a:endParaRPr lang="en-US" dirty="0"/>
          </a:p>
          <a:p>
            <a:pPr marL="742950" lvl="1" indent="-285750">
              <a:buFont typeface="Arial" panose="020B0604020202020204" pitchFamily="34" charset="0"/>
              <a:buChar char="•"/>
            </a:pPr>
            <a:r>
              <a:rPr lang="en-US" dirty="0"/>
              <a:t>Anode supply off</a:t>
            </a:r>
          </a:p>
          <a:p>
            <a:pPr marL="742950" lvl="1" indent="-285750">
              <a:buFont typeface="Arial" panose="020B0604020202020204" pitchFamily="34" charset="0"/>
              <a:buChar char="•"/>
            </a:pPr>
            <a:r>
              <a:rPr lang="en-US" dirty="0"/>
              <a:t>PA water leak</a:t>
            </a:r>
          </a:p>
          <a:p>
            <a:pPr marL="742950" lvl="1" indent="-285750">
              <a:buFont typeface="Arial" panose="020B0604020202020204" pitchFamily="34" charset="0"/>
              <a:buChar char="•"/>
            </a:pPr>
            <a:r>
              <a:rPr lang="en-US" dirty="0"/>
              <a:t>Vacuum bad (if we can fit tee in beamline; Kevin thought not but is checking)</a:t>
            </a:r>
          </a:p>
          <a:p>
            <a:pPr marL="742950" lvl="1" indent="-285750">
              <a:buFont typeface="Wingdings" panose="05000000000000000000" pitchFamily="2" charset="2"/>
              <a:buChar char="ü"/>
            </a:pPr>
            <a:r>
              <a:rPr lang="en-US" dirty="0">
                <a:solidFill>
                  <a:srgbClr val="0070C0"/>
                </a:solidFill>
              </a:rPr>
              <a:t>So we will need an MEIU</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Also, same response for spark detector (3 dB/microsec)</a:t>
            </a:r>
          </a:p>
          <a:p>
            <a:pPr marL="742950" lvl="1" indent="-285750">
              <a:buFont typeface="Wingdings" panose="05000000000000000000" pitchFamily="2" charset="2"/>
              <a:buChar char="ü"/>
            </a:pPr>
            <a:r>
              <a:rPr lang="en-US" dirty="0">
                <a:solidFill>
                  <a:srgbClr val="0070C0"/>
                </a:solidFill>
              </a:rPr>
              <a:t>So will </a:t>
            </a:r>
            <a:r>
              <a:rPr lang="en-US" dirty="0" err="1">
                <a:solidFill>
                  <a:srgbClr val="0070C0"/>
                </a:solidFill>
              </a:rPr>
              <a:t>will</a:t>
            </a:r>
            <a:r>
              <a:rPr lang="en-US" dirty="0">
                <a:solidFill>
                  <a:srgbClr val="0070C0"/>
                </a:solidFill>
              </a:rPr>
              <a:t> need a spark detector box</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What we need in addition</a:t>
            </a:r>
          </a:p>
          <a:p>
            <a:pPr marL="800100" lvl="1" indent="-342900">
              <a:buFont typeface="+mj-lt"/>
              <a:buAutoNum type="arabicPeriod"/>
            </a:pPr>
            <a:r>
              <a:rPr lang="en-US" dirty="0"/>
              <a:t>Cavity water in center conductor – Same response as PA airflow bad (turn off modulator HV and inhibit SSD</a:t>
            </a:r>
          </a:p>
          <a:p>
            <a:pPr marL="800100" lvl="1" indent="-342900">
              <a:buFont typeface="+mj-lt"/>
              <a:buAutoNum type="arabicPeriod"/>
            </a:pPr>
            <a:r>
              <a:rPr lang="en-US" dirty="0"/>
              <a:t>Cavity water in outer conductor - Same response as PA airflow bad (turn off modulator HV and inhibit SSD</a:t>
            </a:r>
          </a:p>
          <a:p>
            <a:pPr marL="800100" lvl="1" indent="-342900">
              <a:buFont typeface="+mj-lt"/>
              <a:buAutoNum type="arabicPeriod"/>
            </a:pPr>
            <a:r>
              <a:rPr lang="en-US" dirty="0"/>
              <a:t>Tuner bias below threshold (x 2, redundant interlocks) – see next page</a:t>
            </a:r>
          </a:p>
          <a:p>
            <a:pPr marL="800100" lvl="1" indent="-342900">
              <a:buFont typeface="+mj-lt"/>
              <a:buAutoNum type="arabicPeriod"/>
            </a:pPr>
            <a:r>
              <a:rPr lang="en-US" dirty="0"/>
              <a:t>Solenoid water - see next page</a:t>
            </a:r>
          </a:p>
          <a:p>
            <a:pPr marL="800100" lvl="1" indent="-342900">
              <a:buFont typeface="Wingdings" panose="05000000000000000000" pitchFamily="2" charset="2"/>
              <a:buChar char="ü"/>
            </a:pPr>
            <a:r>
              <a:rPr lang="en-US" dirty="0">
                <a:solidFill>
                  <a:srgbClr val="0070C0"/>
                </a:solidFill>
              </a:rPr>
              <a:t>So we will either need another box or some way of fitting these into unused inputs</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967766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C51201-A107-4C20-B26A-DC3047764FFF}"/>
              </a:ext>
            </a:extLst>
          </p:cNvPr>
          <p:cNvSpPr txBox="1"/>
          <p:nvPr/>
        </p:nvSpPr>
        <p:spPr>
          <a:xfrm>
            <a:off x="355600" y="423949"/>
            <a:ext cx="8475134" cy="4801314"/>
          </a:xfrm>
          <a:prstGeom prst="rect">
            <a:avLst/>
          </a:prstGeom>
          <a:noFill/>
        </p:spPr>
        <p:txBody>
          <a:bodyPr wrap="square" rtlCol="0">
            <a:spAutoFit/>
          </a:bodyPr>
          <a:lstStyle/>
          <a:p>
            <a:r>
              <a:rPr lang="en-US" dirty="0"/>
              <a:t>Tuner Bias below threshold</a:t>
            </a:r>
          </a:p>
          <a:p>
            <a:endParaRPr lang="en-US" dirty="0"/>
          </a:p>
          <a:p>
            <a:pPr marL="285750" indent="-285750">
              <a:buFont typeface="Arial" panose="020B0604020202020204" pitchFamily="34" charset="0"/>
              <a:buChar char="•"/>
            </a:pPr>
            <a:r>
              <a:rPr lang="en-US" dirty="0"/>
              <a:t>If the tuner bias is below threshold (~&lt; 140 A), the ferrite becomes very lossy and if the RF is on when the bias is low, it could damage the tuner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Currently the plan is that the bias will ALWAYS be on at ~ &gt;140 A</a:t>
            </a:r>
          </a:p>
          <a:p>
            <a:endParaRPr lang="en-US" dirty="0"/>
          </a:p>
          <a:p>
            <a:pPr marL="285750" indent="-285750">
              <a:buFont typeface="Arial" panose="020B0604020202020204" pitchFamily="34" charset="0"/>
              <a:buChar char="•"/>
            </a:pPr>
            <a:r>
              <a:rPr lang="en-US" dirty="0"/>
              <a:t>We will supply two 0/5V signals (5 V means bias OK)</a:t>
            </a:r>
          </a:p>
          <a:p>
            <a:pPr marL="742950" lvl="1" indent="-285750">
              <a:buFont typeface="Arial" panose="020B0604020202020204" pitchFamily="34" charset="0"/>
              <a:buChar char="•"/>
            </a:pPr>
            <a:r>
              <a:rPr lang="en-US" dirty="0"/>
              <a:t>One will be supplied by Matt </a:t>
            </a:r>
            <a:r>
              <a:rPr lang="en-US" dirty="0" err="1"/>
              <a:t>Kufer</a:t>
            </a:r>
            <a:r>
              <a:rPr lang="en-US" dirty="0"/>
              <a:t> from bias supply (not sure of details)</a:t>
            </a:r>
          </a:p>
          <a:p>
            <a:pPr marL="742950" lvl="1" indent="-285750">
              <a:buFont typeface="Arial" panose="020B0604020202020204" pitchFamily="34" charset="0"/>
              <a:buChar char="•"/>
            </a:pPr>
            <a:r>
              <a:rPr lang="en-US" dirty="0"/>
              <a:t>One will be supplied by a module Tan is building (current transformer looking at current going to solenoid – into comparator – 5V out if bias is OK)</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We want to interlock redundantly. If EITHER of the above signals indicates a problem, turn the modulator off and inhibit the SSD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468494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549340-5795-483E-94A0-FF97435E637E}"/>
              </a:ext>
            </a:extLst>
          </p:cNvPr>
          <p:cNvSpPr txBox="1"/>
          <p:nvPr/>
        </p:nvSpPr>
        <p:spPr>
          <a:xfrm>
            <a:off x="440575" y="499071"/>
            <a:ext cx="7882467" cy="3416320"/>
          </a:xfrm>
          <a:prstGeom prst="rect">
            <a:avLst/>
          </a:prstGeom>
          <a:noFill/>
        </p:spPr>
        <p:txBody>
          <a:bodyPr wrap="square" rtlCol="0">
            <a:spAutoFit/>
          </a:bodyPr>
          <a:lstStyle/>
          <a:p>
            <a:r>
              <a:rPr lang="en-US" dirty="0"/>
              <a:t>Solenoid water</a:t>
            </a:r>
          </a:p>
          <a:p>
            <a:endParaRPr lang="en-US" dirty="0"/>
          </a:p>
          <a:p>
            <a:pPr marL="285750" indent="-285750">
              <a:buFont typeface="Arial" panose="020B0604020202020204" pitchFamily="34" charset="0"/>
              <a:buChar char="•"/>
            </a:pPr>
            <a:r>
              <a:rPr lang="en-US" dirty="0"/>
              <a:t>Matt </a:t>
            </a:r>
            <a:r>
              <a:rPr lang="en-US" dirty="0" err="1"/>
              <a:t>Kufer</a:t>
            </a:r>
            <a:r>
              <a:rPr lang="en-US" dirty="0"/>
              <a:t> will make sure that the bias supply is interlocked so that if the solenoid water flow is low, the bias supply will turn off</a:t>
            </a:r>
          </a:p>
          <a:p>
            <a:pPr marL="285750" indent="-285750">
              <a:buFont typeface="Arial" panose="020B0604020202020204" pitchFamily="34" charset="0"/>
              <a:buChar char="•"/>
            </a:pPr>
            <a:r>
              <a:rPr lang="en-US" dirty="0"/>
              <a:t>It seems to me that perhaps, we should interlock on solenoid water flow as well, directly turning off the modulator (and inhibit SSD) if the solenoid water flow is low, and not wait until the low flow trips off the bias supply, which eventually trips off the modulator because the bias current is low</a:t>
            </a:r>
          </a:p>
          <a:p>
            <a:pPr marL="742950" lvl="1" indent="-285750">
              <a:buFont typeface="Arial" panose="020B0604020202020204" pitchFamily="34" charset="0"/>
              <a:buChar char="•"/>
            </a:pPr>
            <a:r>
              <a:rPr lang="en-US" dirty="0"/>
              <a:t>because of potential damage to the tuner with RF not turning of fast enough </a:t>
            </a:r>
          </a:p>
          <a:p>
            <a:pPr marL="742950" lvl="1" indent="-285750">
              <a:buFont typeface="Arial" panose="020B0604020202020204" pitchFamily="34" charset="0"/>
              <a:buChar char="•"/>
            </a:pPr>
            <a:r>
              <a:rPr lang="en-US" dirty="0"/>
              <a:t>But I’m not sure how fast all of these signals propagate. Maybe it is fine.</a:t>
            </a:r>
          </a:p>
          <a:p>
            <a:pPr marL="742950" lvl="1" indent="-285750">
              <a:buFont typeface="Arial" panose="020B0604020202020204" pitchFamily="34" charset="0"/>
              <a:buChar char="•"/>
            </a:pPr>
            <a:r>
              <a:rPr lang="en-US" dirty="0"/>
              <a:t>Comments?</a:t>
            </a:r>
          </a:p>
        </p:txBody>
      </p:sp>
    </p:spTree>
    <p:extLst>
      <p:ext uri="{BB962C8B-B14F-4D97-AF65-F5344CB8AC3E}">
        <p14:creationId xmlns:p14="http://schemas.microsoft.com/office/powerpoint/2010/main" val="469170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9ACA7E-206C-4393-8A29-D59D0BA26AA3}"/>
              </a:ext>
            </a:extLst>
          </p:cNvPr>
          <p:cNvSpPr txBox="1"/>
          <p:nvPr/>
        </p:nvSpPr>
        <p:spPr>
          <a:xfrm>
            <a:off x="237067" y="781396"/>
            <a:ext cx="8449733" cy="3139321"/>
          </a:xfrm>
          <a:prstGeom prst="rect">
            <a:avLst/>
          </a:prstGeom>
          <a:noFill/>
        </p:spPr>
        <p:txBody>
          <a:bodyPr wrap="square" rtlCol="0">
            <a:spAutoFit/>
          </a:bodyPr>
          <a:lstStyle/>
          <a:p>
            <a:r>
              <a:rPr lang="en-US" dirty="0" err="1"/>
              <a:t>Tomco</a:t>
            </a:r>
            <a:r>
              <a:rPr lang="en-US" dirty="0"/>
              <a:t> SSD</a:t>
            </a:r>
          </a:p>
          <a:p>
            <a:endParaRPr lang="en-US" dirty="0"/>
          </a:p>
          <a:p>
            <a:pPr marL="285750" indent="-285750">
              <a:buFont typeface="Arial" panose="020B0604020202020204" pitchFamily="34" charset="0"/>
              <a:buChar char="•"/>
            </a:pPr>
            <a:r>
              <a:rPr lang="en-US" dirty="0"/>
              <a:t>It can be controlled remotely either through and ethernet interface or a parallel interface</a:t>
            </a:r>
          </a:p>
          <a:p>
            <a:pPr marL="285750" indent="-285750">
              <a:buFont typeface="Arial" panose="020B0604020202020204" pitchFamily="34" charset="0"/>
              <a:buChar char="•"/>
            </a:pPr>
            <a:r>
              <a:rPr lang="en-US" dirty="0"/>
              <a:t>Parallel interface has many outputs and such inputs as</a:t>
            </a:r>
          </a:p>
          <a:p>
            <a:pPr marL="742950" lvl="1" indent="-285750">
              <a:buFont typeface="Arial" panose="020B0604020202020204" pitchFamily="34" charset="0"/>
              <a:buChar char="•"/>
            </a:pPr>
            <a:r>
              <a:rPr lang="en-US" dirty="0"/>
              <a:t>PTT IN – manual description: Pin 16, Digital control input. Pull down to GND (pin 17 to transmit)</a:t>
            </a:r>
          </a:p>
          <a:p>
            <a:pPr marL="1200150" lvl="2" indent="-285750">
              <a:buFont typeface="Arial" panose="020B0604020202020204" pitchFamily="34" charset="0"/>
              <a:buChar char="•"/>
            </a:pPr>
            <a:r>
              <a:rPr lang="en-US" dirty="0"/>
              <a:t>It seems this can be used to inhibit?</a:t>
            </a:r>
          </a:p>
          <a:p>
            <a:pPr marL="742950" lvl="1" indent="-285750">
              <a:buFont typeface="Arial" panose="020B0604020202020204" pitchFamily="34" charset="0"/>
              <a:buChar char="•"/>
            </a:pPr>
            <a:r>
              <a:rPr lang="en-US" dirty="0"/>
              <a:t>SHUTDOWN – used to remotely prevent amplifier from transmitting</a:t>
            </a:r>
          </a:p>
          <a:p>
            <a:pPr marL="742950" lvl="1" indent="-285750">
              <a:buFont typeface="Arial" panose="020B0604020202020204" pitchFamily="34" charset="0"/>
              <a:buChar char="•"/>
            </a:pPr>
            <a:r>
              <a:rPr lang="en-US" dirty="0"/>
              <a:t>RESET – reset latching protection circuits</a:t>
            </a:r>
          </a:p>
          <a:p>
            <a:pPr marL="742950" lvl="1" indent="-285750">
              <a:buFont typeface="Arial" panose="020B0604020202020204" pitchFamily="34" charset="0"/>
              <a:buChar char="•"/>
            </a:pPr>
            <a:r>
              <a:rPr lang="en-US" dirty="0"/>
              <a:t>REMOTE ON/OFF – Switches the amplifiers power supplies on and off</a:t>
            </a:r>
          </a:p>
        </p:txBody>
      </p:sp>
    </p:spTree>
    <p:extLst>
      <p:ext uri="{BB962C8B-B14F-4D97-AF65-F5344CB8AC3E}">
        <p14:creationId xmlns:p14="http://schemas.microsoft.com/office/powerpoint/2010/main" val="27049262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571</Words>
  <Application>Microsoft Office PowerPoint</Application>
  <PresentationFormat>On-screen Show (4:3)</PresentationFormat>
  <Paragraphs>77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 Madrak</dc:creator>
  <cp:lastModifiedBy>Robyn Madrak</cp:lastModifiedBy>
  <cp:revision>10</cp:revision>
  <dcterms:created xsi:type="dcterms:W3CDTF">2018-05-17T20:19:08Z</dcterms:created>
  <dcterms:modified xsi:type="dcterms:W3CDTF">2018-05-18T20:08:42Z</dcterms:modified>
</cp:coreProperties>
</file>