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92" r:id="rId2"/>
    <p:sldId id="798" r:id="rId3"/>
    <p:sldId id="801" r:id="rId4"/>
    <p:sldId id="800" r:id="rId5"/>
    <p:sldId id="799" r:id="rId6"/>
    <p:sldId id="812" r:id="rId7"/>
    <p:sldId id="810" r:id="rId8"/>
    <p:sldId id="815" r:id="rId9"/>
    <p:sldId id="823" r:id="rId10"/>
    <p:sldId id="825" r:id="rId11"/>
    <p:sldId id="814" r:id="rId12"/>
    <p:sldId id="830" r:id="rId13"/>
    <p:sldId id="826" r:id="rId14"/>
    <p:sldId id="829" r:id="rId15"/>
    <p:sldId id="816" r:id="rId16"/>
    <p:sldId id="821" r:id="rId17"/>
    <p:sldId id="809" r:id="rId18"/>
    <p:sldId id="828" r:id="rId19"/>
    <p:sldId id="827" r:id="rId20"/>
    <p:sldId id="820" r:id="rId21"/>
    <p:sldId id="832" r:id="rId22"/>
    <p:sldId id="831" r:id="rId2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7" autoAdjust="0"/>
    <p:restoredTop sz="94607" autoAdjust="0"/>
  </p:normalViewPr>
  <p:slideViewPr>
    <p:cSldViewPr snapToGrid="0" snapToObjects="1">
      <p:cViewPr varScale="1">
        <p:scale>
          <a:sx n="79" d="100"/>
          <a:sy n="79" d="100"/>
        </p:scale>
        <p:origin x="14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15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08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9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08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 descr="14-0218-16D.lr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6/8/2018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 Convery | AD All Hands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15099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15099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/>
            <a:r>
              <a:rPr lang="en-US" altLang="en-US" sz="11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Robert Zwaska | Accelerator Resources for Users</a:t>
            </a:r>
            <a:endParaRPr lang="en-US" altLang="en-US" sz="1100" b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15099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2018.06.21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5" r:id="rId7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apc.fnal.gov/" TargetMode="External"/><Relationship Id="rId13" Type="http://schemas.openxmlformats.org/officeDocument/2006/relationships/hyperlink" Target="https://adms.fnal.gov/" TargetMode="External"/><Relationship Id="rId3" Type="http://schemas.openxmlformats.org/officeDocument/2006/relationships/hyperlink" Target="http://www-mi.fnal.gov/" TargetMode="External"/><Relationship Id="rId7" Type="http://schemas.openxmlformats.org/officeDocument/2006/relationships/hyperlink" Target="http://targets.fnal.gov/" TargetMode="External"/><Relationship Id="rId12" Type="http://schemas.openxmlformats.org/officeDocument/2006/relationships/hyperlink" Target="http://www-inst.fnal.gov/" TargetMode="External"/><Relationship Id="rId2" Type="http://schemas.openxmlformats.org/officeDocument/2006/relationships/hyperlink" Target="http://extbeams.fnal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-bd.fnal.gov/proton/proton.html/" TargetMode="External"/><Relationship Id="rId11" Type="http://schemas.openxmlformats.org/officeDocument/2006/relationships/hyperlink" Target="https://www-bd.fnal.gov/engSupportGroup.html" TargetMode="External"/><Relationship Id="rId5" Type="http://schemas.openxmlformats.org/officeDocument/2006/relationships/hyperlink" Target="http://operations.fnal.gov/" TargetMode="External"/><Relationship Id="rId10" Type="http://schemas.openxmlformats.org/officeDocument/2006/relationships/hyperlink" Target="http://www-bdees.fnal.gov/" TargetMode="External"/><Relationship Id="rId4" Type="http://schemas.openxmlformats.org/officeDocument/2006/relationships/hyperlink" Target="http://muon.fnal.gov/" TargetMode="External"/><Relationship Id="rId9" Type="http://schemas.openxmlformats.org/officeDocument/2006/relationships/hyperlink" Target="https://www-bd.fnal.gov/controls/" TargetMode="External"/><Relationship Id="rId14" Type="http://schemas.openxmlformats.org/officeDocument/2006/relationships/hyperlink" Target="http://rf.fnal.go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perations.fnal.gov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bd.fnal.gov/notifyservlet/www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-bd.fnal.gov/Elo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-bd.fnal.gov/FixedTargetPlots/today/ProtonPlots.html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17358/" TargetMode="External"/><Relationship Id="rId2" Type="http://schemas.openxmlformats.org/officeDocument/2006/relationships/hyperlink" Target="https://indico.fnal.gov/category/4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fnal.gov/category/6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ast.fnal.gov/" TargetMode="Externa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16269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st.fnal.gov/" TargetMode="Externa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23.tiff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gif"/><Relationship Id="rId15" Type="http://schemas.openxmlformats.org/officeDocument/2006/relationships/image" Target="../media/image30.png"/><Relationship Id="rId10" Type="http://schemas.openxmlformats.org/officeDocument/2006/relationships/hyperlink" Target="https://radiate.fnal.gov/" TargetMode="External"/><Relationship Id="rId4" Type="http://schemas.microsoft.com/office/2007/relationships/hdphoto" Target="../media/hdphoto1.wdp"/><Relationship Id="rId9" Type="http://schemas.openxmlformats.org/officeDocument/2006/relationships/image" Target="../media/image25.tif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fnal.gov/" TargetMode="External"/><Relationship Id="rId7" Type="http://schemas.openxmlformats.org/officeDocument/2006/relationships/image" Target="../media/image36.jpg"/><Relationship Id="rId2" Type="http://schemas.openxmlformats.org/officeDocument/2006/relationships/hyperlink" Target="https://www-bd.fnal.gov/contro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eb.fnal.gov/sites/Synergia/SitePages/Synergia%20Home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spas.fnal.gov/" TargetMode="External"/><Relationship Id="rId2" Type="http://schemas.openxmlformats.org/officeDocument/2006/relationships/hyperlink" Target="https://www-bd.fnal.gov/ADSemina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.fnal.gov/intern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roc@fnal.gov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arc.fnal.gov/" TargetMode="External"/><Relationship Id="rId4" Type="http://schemas.openxmlformats.org/officeDocument/2006/relationships/hyperlink" Target="mailto:jtobin@fnal.go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articlephysics.org/p5/" TargetMode="External"/><Relationship Id="rId2" Type="http://schemas.openxmlformats.org/officeDocument/2006/relationships/hyperlink" Target="https://ad.fnal.go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rogramplanning.fnal.gov/accelerator-and-experiments-schedul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indico.fnal.gov/event/17153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Bob Zwaska</a:t>
            </a:r>
          </a:p>
          <a:p>
            <a:r>
              <a:rPr lang="en-US" dirty="0"/>
              <a:t>Fermilab Users Meeting</a:t>
            </a:r>
          </a:p>
          <a:p>
            <a:r>
              <a:rPr lang="en-US" dirty="0"/>
              <a:t>21 June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</p:spPr>
        <p:txBody>
          <a:bodyPr>
            <a:noAutofit/>
          </a:bodyPr>
          <a:lstStyle/>
          <a:p>
            <a:r>
              <a:rPr lang="en-US" sz="2800" dirty="0"/>
              <a:t>Accelerator Resources for Users</a:t>
            </a:r>
          </a:p>
        </p:txBody>
      </p:sp>
      <p:pic>
        <p:nvPicPr>
          <p:cNvPr id="4" name="Picture 2" descr="https://i.kinja-img.com/gawker-media/image/upload/s--d8UrpJrH--/c_fill,fl_progressive,g_center,h_900,q_80,w_1600/1912hu3wo79wljpg.jpg">
            <a:extLst>
              <a:ext uri="{FF2B5EF4-FFF2-40B4-BE49-F238E27FC236}">
                <a16:creationId xmlns:a16="http://schemas.microsoft.com/office/drawing/2014/main" id="{509C18AA-910A-4C17-9B3A-C344EAFE6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05"/>
          <a:stretch/>
        </p:blipFill>
        <p:spPr bwMode="auto">
          <a:xfrm>
            <a:off x="-292608" y="791402"/>
            <a:ext cx="5169408" cy="29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38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C72E-0FC5-43D6-945F-199DEF33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Departments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5B7C1-24A9-45B8-9D14-0D731AB82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/>
          </a:bodyPr>
          <a:lstStyle/>
          <a:p>
            <a:r>
              <a:rPr lang="en-US" dirty="0"/>
              <a:t>Accelerator Systems</a:t>
            </a:r>
          </a:p>
          <a:p>
            <a:pPr lvl="1"/>
            <a:r>
              <a:rPr lang="en-US" dirty="0">
                <a:hlinkClick r:id="rId2"/>
              </a:rPr>
              <a:t>External Beamlines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Main Injector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Muon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Operations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Proton Source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Target Systems</a:t>
            </a:r>
            <a:endParaRPr lang="en-US" dirty="0"/>
          </a:p>
          <a:p>
            <a:endParaRPr lang="en-US" dirty="0">
              <a:hlinkClick r:id="rId8"/>
            </a:endParaRPr>
          </a:p>
          <a:p>
            <a:r>
              <a:rPr lang="en-US" dirty="0">
                <a:hlinkClick r:id="rId8"/>
              </a:rPr>
              <a:t>Accelerator Physics Center</a:t>
            </a:r>
            <a:endParaRPr lang="en-US" dirty="0"/>
          </a:p>
          <a:p>
            <a:pPr lvl="1"/>
            <a:r>
              <a:rPr lang="en-US" dirty="0"/>
              <a:t>Host for FAST/IOTA, research, and physics support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Engineering and Support</a:t>
            </a:r>
          </a:p>
          <a:p>
            <a:pPr lvl="1"/>
            <a:r>
              <a:rPr lang="en-US" dirty="0">
                <a:hlinkClick r:id="rId9"/>
              </a:rPr>
              <a:t>Accelerator Controls</a:t>
            </a:r>
            <a:endParaRPr lang="en-US" dirty="0"/>
          </a:p>
          <a:p>
            <a:pPr lvl="1"/>
            <a:r>
              <a:rPr lang="en-US" dirty="0">
                <a:hlinkClick r:id="rId10"/>
              </a:rPr>
              <a:t>EE Support</a:t>
            </a:r>
            <a:endParaRPr lang="en-US" dirty="0"/>
          </a:p>
          <a:p>
            <a:pPr lvl="1"/>
            <a:r>
              <a:rPr lang="en-US" dirty="0">
                <a:hlinkClick r:id="rId11"/>
              </a:rPr>
              <a:t>Engineering Support</a:t>
            </a:r>
            <a:endParaRPr lang="en-US" dirty="0"/>
          </a:p>
          <a:p>
            <a:pPr lvl="1"/>
            <a:r>
              <a:rPr lang="en-US" dirty="0">
                <a:hlinkClick r:id="rId12"/>
              </a:rPr>
              <a:t>Instrumentation</a:t>
            </a:r>
            <a:endParaRPr lang="en-US" dirty="0"/>
          </a:p>
          <a:p>
            <a:pPr lvl="1"/>
            <a:r>
              <a:rPr lang="en-US" dirty="0">
                <a:hlinkClick r:id="rId13"/>
              </a:rPr>
              <a:t>Mechanical Support</a:t>
            </a:r>
            <a:endParaRPr lang="en-US" dirty="0"/>
          </a:p>
          <a:p>
            <a:pPr lvl="1"/>
            <a:r>
              <a:rPr lang="en-US" dirty="0">
                <a:hlinkClick r:id="rId14"/>
              </a:rPr>
              <a:t>RF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Projects mostly organized externally </a:t>
            </a:r>
          </a:p>
          <a:p>
            <a:pPr lvl="1"/>
            <a:r>
              <a:rPr lang="en-US" dirty="0"/>
              <a:t>Mu2e, LBNF, PIP-II, etc.</a:t>
            </a:r>
          </a:p>
          <a:p>
            <a:pPr lvl="1"/>
            <a:r>
              <a:rPr lang="en-US" dirty="0"/>
              <a:t>Labor matrixed into projects</a:t>
            </a:r>
          </a:p>
          <a:p>
            <a:pPr lvl="1"/>
            <a:r>
              <a:rPr lang="en-US" dirty="0"/>
              <a:t>Some shared facilities (PIP2IT)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4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AC46-1040-4978-B3A1-5CE0AB22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/ Main Control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F4EB9-1ABA-4A56-B07A-1377F9CB6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Gateway to AD</a:t>
            </a:r>
          </a:p>
          <a:p>
            <a:pPr lvl="1"/>
            <a:r>
              <a:rPr lang="en-US" dirty="0"/>
              <a:t>x3721</a:t>
            </a:r>
          </a:p>
          <a:p>
            <a:pPr lvl="1"/>
            <a:endParaRPr lang="en-US" dirty="0"/>
          </a:p>
          <a:p>
            <a:r>
              <a:rPr lang="en-US" dirty="0"/>
              <a:t>Key Checkout</a:t>
            </a:r>
          </a:p>
          <a:p>
            <a:r>
              <a:rPr lang="en-US" dirty="0"/>
              <a:t>LOTO point</a:t>
            </a:r>
          </a:p>
          <a:p>
            <a:r>
              <a:rPr lang="en-US" dirty="0"/>
              <a:t>Access forms</a:t>
            </a:r>
          </a:p>
          <a:p>
            <a:pPr lvl="1"/>
            <a:r>
              <a:rPr lang="en-US" dirty="0"/>
              <a:t>RWPs</a:t>
            </a:r>
          </a:p>
          <a:p>
            <a:endParaRPr lang="en-US" dirty="0"/>
          </a:p>
          <a:p>
            <a:r>
              <a:rPr lang="en-US" dirty="0"/>
              <a:t>Best resource for up-to-date information</a:t>
            </a:r>
          </a:p>
          <a:p>
            <a:pPr lvl="1"/>
            <a:r>
              <a:rPr lang="en-US" dirty="0"/>
              <a:t>Experiments can call if they need updates</a:t>
            </a:r>
          </a:p>
          <a:p>
            <a:pPr lvl="1"/>
            <a:endParaRPr lang="en-US" dirty="0"/>
          </a:p>
          <a:p>
            <a:r>
              <a:rPr lang="en-US" dirty="0"/>
              <a:t>Calendars and information on operations web page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3D881-0DFD-45A4-B74A-9B504CBA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347" y="923897"/>
            <a:ext cx="4659053" cy="3099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B4D7DC-5EF6-4EC2-8DE6-62BD36362E8B}"/>
              </a:ext>
            </a:extLst>
          </p:cNvPr>
          <p:cNvSpPr/>
          <p:nvPr/>
        </p:nvSpPr>
        <p:spPr>
          <a:xfrm>
            <a:off x="5368210" y="283738"/>
            <a:ext cx="2662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operations.fnal.gov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749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C417D1-CA4C-494F-8D19-AFA9BA2D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91579"/>
            <a:ext cx="7632502" cy="4855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096C6-814B-4FB2-87CF-3A72476A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Notify / Channel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C630F-9951-4425-BDC3-D03E6E2B6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327" y="290792"/>
            <a:ext cx="5001768" cy="46624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www-bd.fnal.gov/notifyservlet/www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A383E-7F0E-491C-8BF0-A1A9FFADE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328" y="908336"/>
            <a:ext cx="2529249" cy="30382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9A3158-2A78-4238-9B7E-F52F7F2E03CA}"/>
              </a:ext>
            </a:extLst>
          </p:cNvPr>
          <p:cNvSpPr/>
          <p:nvPr/>
        </p:nvSpPr>
        <p:spPr>
          <a:xfrm>
            <a:off x="258096" y="4900962"/>
            <a:ext cx="2227006" cy="3036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57D366-21E4-4DBE-B30B-58DB00D771D9}"/>
              </a:ext>
            </a:extLst>
          </p:cNvPr>
          <p:cNvSpPr/>
          <p:nvPr/>
        </p:nvSpPr>
        <p:spPr>
          <a:xfrm>
            <a:off x="550606" y="3495513"/>
            <a:ext cx="658762" cy="41861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18D4D8-530A-4CA2-A9DA-16CDDBB8AF6D}"/>
              </a:ext>
            </a:extLst>
          </p:cNvPr>
          <p:cNvSpPr/>
          <p:nvPr/>
        </p:nvSpPr>
        <p:spPr>
          <a:xfrm>
            <a:off x="2543693" y="4691656"/>
            <a:ext cx="1239268" cy="60144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40BF1D-D625-4A01-8B76-8CF546E899A0}"/>
              </a:ext>
            </a:extLst>
          </p:cNvPr>
          <p:cNvSpPr/>
          <p:nvPr/>
        </p:nvSpPr>
        <p:spPr>
          <a:xfrm>
            <a:off x="5955485" y="5030662"/>
            <a:ext cx="1691553" cy="43941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C72C5D-E243-43DA-8DC4-D695F40846D0}"/>
              </a:ext>
            </a:extLst>
          </p:cNvPr>
          <p:cNvSpPr/>
          <p:nvPr/>
        </p:nvSpPr>
        <p:spPr>
          <a:xfrm>
            <a:off x="6996748" y="2185898"/>
            <a:ext cx="1767840" cy="21945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6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0B78-0EAE-4AB0-AABF-43598840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Logbook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71815-C665-4F00-96C1-E042AF3F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802227"/>
            <a:ext cx="8672513" cy="953786"/>
          </a:xfrm>
        </p:spPr>
        <p:txBody>
          <a:bodyPr/>
          <a:lstStyle/>
          <a:p>
            <a:r>
              <a:rPr lang="en-US" dirty="0"/>
              <a:t>One Logbook – click operations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FFADB-CE03-4F42-A515-7C258DC8069B}"/>
              </a:ext>
            </a:extLst>
          </p:cNvPr>
          <p:cNvSpPr/>
          <p:nvPr/>
        </p:nvSpPr>
        <p:spPr>
          <a:xfrm>
            <a:off x="3048442" y="283738"/>
            <a:ext cx="3047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www-bd.fnal.gov/Elog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0E1357-4C08-4F8C-B303-22F1A2328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0" y="1510769"/>
            <a:ext cx="7480840" cy="4546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18C5A-99D8-470D-AF0E-3E8120D7D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628" y="243840"/>
            <a:ext cx="2529249" cy="30382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12D6B7-0EDE-4DA2-8809-E79BF90E3458}"/>
              </a:ext>
            </a:extLst>
          </p:cNvPr>
          <p:cNvSpPr/>
          <p:nvPr/>
        </p:nvSpPr>
        <p:spPr>
          <a:xfrm>
            <a:off x="6675013" y="1742474"/>
            <a:ext cx="1767840" cy="21945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B7336F-764A-430E-A05C-26E9774D7C6F}"/>
              </a:ext>
            </a:extLst>
          </p:cNvPr>
          <p:cNvSpPr/>
          <p:nvPr/>
        </p:nvSpPr>
        <p:spPr>
          <a:xfrm>
            <a:off x="314790" y="5502756"/>
            <a:ext cx="1356360" cy="21945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7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3F583B-A1D9-488C-BA3D-EB1FFC89D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" y="3858590"/>
            <a:ext cx="4480557" cy="2987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51F62-CF00-4118-9A9F-535CBA38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4" y="834340"/>
            <a:ext cx="4478069" cy="298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6B643-0164-4E07-B24A-8D7BEA82A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349" y="832679"/>
            <a:ext cx="4480560" cy="2987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4ABEA8-1010-4E18-8CF8-C80BA652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51"/>
            <a:ext cx="8686800" cy="641739"/>
          </a:xfrm>
        </p:spPr>
        <p:txBody>
          <a:bodyPr/>
          <a:lstStyle/>
          <a:p>
            <a:r>
              <a:rPr lang="en-US" sz="2000" dirty="0"/>
              <a:t>Performance Plots 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www-bd.fnal.gov/FixedTargetPlots/today/ProtonPlots.html</a:t>
            </a:r>
            <a:r>
              <a:rPr lang="en-US" sz="20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4F068-7F75-41A0-97B1-16750E9B1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904" y="3858590"/>
            <a:ext cx="2529249" cy="303828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6DC19E-9659-4B07-BFC7-9D72CCA4F363}"/>
              </a:ext>
            </a:extLst>
          </p:cNvPr>
          <p:cNvSpPr/>
          <p:nvPr/>
        </p:nvSpPr>
        <p:spPr>
          <a:xfrm>
            <a:off x="5535168" y="4913376"/>
            <a:ext cx="1767840" cy="21945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1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724A-0748-4336-8781-787F7380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 to find AD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392FC-A11E-4031-B4BF-3AB93BC32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AD Operations Meetings</a:t>
            </a:r>
          </a:p>
          <a:p>
            <a:pPr lvl="1"/>
            <a:r>
              <a:rPr lang="en-US" dirty="0">
                <a:hlinkClick r:id="rId2"/>
              </a:rPr>
              <a:t>indico.fnal.gov/category/42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Weekly open summary meeting, Fridays at 9am, 1 West (usually)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Internal Planning Meetings</a:t>
            </a:r>
          </a:p>
          <a:p>
            <a:pPr lvl="2"/>
            <a:r>
              <a:rPr lang="en-US" dirty="0"/>
              <a:t>During beam operations: Mondays and Wednesdays, 9am, Huddle</a:t>
            </a:r>
          </a:p>
          <a:p>
            <a:pPr lvl="2"/>
            <a:r>
              <a:rPr lang="en-US" dirty="0"/>
              <a:t>During shutdowns Tuesdays at 9am, Huddle</a:t>
            </a:r>
          </a:p>
          <a:p>
            <a:endParaRPr lang="en-US" dirty="0"/>
          </a:p>
          <a:p>
            <a:r>
              <a:rPr lang="en-US" dirty="0"/>
              <a:t>All-Experimenters Meetings, Mondays at 4:00pm, Curia II</a:t>
            </a:r>
          </a:p>
          <a:p>
            <a:pPr lvl="1"/>
            <a:r>
              <a:rPr lang="en-US" dirty="0">
                <a:hlinkClick r:id="rId3"/>
              </a:rPr>
              <a:t>indico.fnal.gov/event/17358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PMGs</a:t>
            </a:r>
          </a:p>
          <a:p>
            <a:pPr lvl="1"/>
            <a:r>
              <a:rPr lang="en-US" dirty="0"/>
              <a:t>Proton PMG organized around AD issues, 1</a:t>
            </a:r>
            <a:r>
              <a:rPr lang="en-US" baseline="30000" dirty="0"/>
              <a:t>st</a:t>
            </a:r>
            <a:r>
              <a:rPr lang="en-US" dirty="0"/>
              <a:t> Thursday of the month, 1pm</a:t>
            </a:r>
          </a:p>
          <a:p>
            <a:pPr lvl="1"/>
            <a:r>
              <a:rPr lang="en-US" dirty="0">
                <a:hlinkClick r:id="rId4"/>
              </a:rPr>
              <a:t>indico.fnal.gov/category/60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Numerous project-specific PMGs</a:t>
            </a:r>
          </a:p>
        </p:txBody>
      </p:sp>
    </p:spTree>
    <p:extLst>
      <p:ext uri="{BB962C8B-B14F-4D97-AF65-F5344CB8AC3E}">
        <p14:creationId xmlns:p14="http://schemas.microsoft.com/office/powerpoint/2010/main" val="375270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AAF48D-56CB-4382-92E6-C9D3FAAA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9631"/>
            <a:ext cx="8672513" cy="224871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</a:rPr>
              <a:t>The Fermilab Accelerator Science and Technology (FAST) facility contains 3 components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150-300 MeV Electron Injector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70 MeV/c Proton Injector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IOTA Ring capable of operation with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e-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and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p+</a:t>
            </a:r>
          </a:p>
          <a:p>
            <a:pPr lvl="2"/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</a:rPr>
              <a:t>Integrable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 Optics Test Accelerator</a:t>
            </a:r>
          </a:p>
          <a:p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</a:rPr>
              <a:t>Platform for accelerator physics research, developing into a user facility</a:t>
            </a:r>
          </a:p>
          <a:p>
            <a:endParaRPr lang="en-US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B7A288-2B10-4A33-B6D2-B175D0DC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8"/>
                </a:solidFill>
                <a:latin typeface="Arial" panose="020B0604020202020204" pitchFamily="34" charset="0"/>
              </a:rPr>
              <a:t>FAST/IOTA : Accelerator R&amp;D Facility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D7002-64CE-43EA-87B8-8DF82EE33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3184239"/>
            <a:ext cx="9144000" cy="26172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B727AA-3618-4CAC-BF77-D3A27FFFB11C}"/>
              </a:ext>
            </a:extLst>
          </p:cNvPr>
          <p:cNvSpPr/>
          <p:nvPr/>
        </p:nvSpPr>
        <p:spPr>
          <a:xfrm>
            <a:off x="6897550" y="253985"/>
            <a:ext cx="1776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fast.fnal.gov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845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2DF5E3-B989-4FA3-BEA6-B0AF1DC95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24" y="4440497"/>
            <a:ext cx="4419876" cy="2417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33A524-AEC5-452A-AD12-49D01C94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FAST/IOTA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80ABC-070E-45C5-A5E5-338B638E0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9808"/>
            <a:ext cx="8672513" cy="3484695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FAST electron linac complete in 2017, had 2-month experimental run</a:t>
            </a:r>
          </a:p>
          <a:p>
            <a:pPr lvl="1"/>
            <a:r>
              <a:rPr lang="en-US" dirty="0"/>
              <a:t>IOTA injector commissioning</a:t>
            </a:r>
          </a:p>
          <a:p>
            <a:pPr lvl="2"/>
            <a:r>
              <a:rPr lang="en-US" dirty="0"/>
              <a:t>For the first time, beam accelerated through ILC-type cryomodule to energy 150 MeV in October 2017</a:t>
            </a:r>
          </a:p>
          <a:p>
            <a:pPr lvl="2"/>
            <a:r>
              <a:rPr lang="en-US" dirty="0"/>
              <a:t>Achievement of 300 MeV beam in SRF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Collaboration-driven accelerator-physics experimental program with uptime over 85% </a:t>
            </a:r>
          </a:p>
          <a:p>
            <a:r>
              <a:rPr lang="en-US" sz="2200" dirty="0"/>
              <a:t>IOTA construction near completion with commissioning to begin in July-August</a:t>
            </a:r>
          </a:p>
          <a:p>
            <a:r>
              <a:rPr lang="en-US" sz="2200" dirty="0"/>
              <a:t>Annual collaboration Meeting (held in conjunction with megawatt workshop)</a:t>
            </a:r>
          </a:p>
          <a:p>
            <a:pPr lvl="1"/>
            <a:r>
              <a:rPr lang="en-US" sz="2000" dirty="0">
                <a:hlinkClick r:id="rId3"/>
              </a:rPr>
              <a:t>indico.fnal.gov/event/16269</a:t>
            </a:r>
            <a:r>
              <a:rPr lang="en-US" sz="2000" dirty="0"/>
              <a:t> </a:t>
            </a:r>
          </a:p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E745F-26D6-4D5A-A22D-D37506045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/>
          <a:stretch/>
        </p:blipFill>
        <p:spPr>
          <a:xfrm>
            <a:off x="-14287" y="4440498"/>
            <a:ext cx="4723811" cy="2417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3593E-D08E-488F-82D1-B1EF74C0D4EB}"/>
              </a:ext>
            </a:extLst>
          </p:cNvPr>
          <p:cNvSpPr txBox="1"/>
          <p:nvPr/>
        </p:nvSpPr>
        <p:spPr>
          <a:xfrm>
            <a:off x="4864660" y="4440497"/>
            <a:ext cx="61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IOTA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D3EA9-0B85-486C-85AC-BA4550B4B72E}"/>
              </a:ext>
            </a:extLst>
          </p:cNvPr>
          <p:cNvSpPr txBox="1"/>
          <p:nvPr/>
        </p:nvSpPr>
        <p:spPr>
          <a:xfrm>
            <a:off x="3596689" y="6256095"/>
            <a:ext cx="62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FAST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DCFAF3-10D7-4803-A3BC-893C3AF69991}"/>
              </a:ext>
            </a:extLst>
          </p:cNvPr>
          <p:cNvSpPr/>
          <p:nvPr/>
        </p:nvSpPr>
        <p:spPr>
          <a:xfrm>
            <a:off x="6897550" y="253985"/>
            <a:ext cx="1776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fast.fnal.gov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34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1" y="13243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Ra</a:t>
            </a:r>
            <a:r>
              <a:rPr lang="en-US" sz="2400" b="1" i="1" dirty="0">
                <a:solidFill>
                  <a:schemeClr val="tx2"/>
                </a:solidFill>
              </a:rPr>
              <a:t>diation </a:t>
            </a:r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>
                <a:solidFill>
                  <a:schemeClr val="tx2"/>
                </a:solidFill>
              </a:rPr>
              <a:t>amage </a:t>
            </a:r>
            <a:r>
              <a:rPr lang="en-US" sz="2400" b="1" i="1" dirty="0">
                <a:solidFill>
                  <a:srgbClr val="FF0000"/>
                </a:solidFill>
              </a:rPr>
              <a:t>I</a:t>
            </a:r>
            <a:r>
              <a:rPr lang="en-US" sz="2400" b="1" i="1" dirty="0">
                <a:solidFill>
                  <a:schemeClr val="tx2"/>
                </a:solidFill>
              </a:rPr>
              <a:t>n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>
                <a:solidFill>
                  <a:schemeClr val="tx2"/>
                </a:solidFill>
              </a:rPr>
              <a:t>ccelerator </a:t>
            </a:r>
            <a:r>
              <a:rPr lang="en-US" sz="2400" b="1" i="1" dirty="0">
                <a:solidFill>
                  <a:srgbClr val="FF0000"/>
                </a:solidFill>
              </a:rPr>
              <a:t>T</a:t>
            </a:r>
            <a:r>
              <a:rPr lang="en-US" sz="2400" b="1" i="1" dirty="0">
                <a:solidFill>
                  <a:schemeClr val="tx2"/>
                </a:solidFill>
              </a:rPr>
              <a:t>arget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dirty="0">
                <a:solidFill>
                  <a:schemeClr val="tx2"/>
                </a:solidFill>
              </a:rPr>
              <a:t>nvironments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115465"/>
            <a:ext cx="7889624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8" y="1608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491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generate new and useful materials data for application within the </a:t>
            </a:r>
            <a:r>
              <a:rPr lang="en-US" sz="2000" b="1" dirty="0"/>
              <a:t>accelerator</a:t>
            </a:r>
            <a:r>
              <a:rPr lang="en-US" sz="2000" dirty="0"/>
              <a:t> and </a:t>
            </a:r>
            <a:r>
              <a:rPr lang="en-US" sz="2000" b="1" dirty="0"/>
              <a:t>fission/fusion</a:t>
            </a:r>
            <a:r>
              <a:rPr lang="en-US" sz="2000" dirty="0"/>
              <a:t>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</a:t>
            </a:r>
            <a:r>
              <a:rPr lang="en-US" sz="2000" b="1" dirty="0"/>
              <a:t>cross the boundaries </a:t>
            </a:r>
            <a:r>
              <a:rPr lang="en-US" sz="2000" dirty="0"/>
              <a:t>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</a:t>
            </a:r>
            <a:r>
              <a:rPr lang="en-US" sz="2000" b="1" dirty="0"/>
              <a:t>continuing synergy </a:t>
            </a:r>
            <a:r>
              <a:rPr lang="en-US" sz="2000" dirty="0"/>
              <a:t>between research in these communities, benefitting both </a:t>
            </a:r>
            <a:r>
              <a:rPr lang="en-US" sz="2000" b="1" dirty="0"/>
              <a:t>proton accelerator applications </a:t>
            </a:r>
            <a:r>
              <a:rPr lang="en-US" sz="2000" dirty="0"/>
              <a:t>in science and industry and </a:t>
            </a:r>
            <a:r>
              <a:rPr lang="en-US" sz="2000" b="1" dirty="0"/>
              <a:t>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463" y="4434017"/>
            <a:ext cx="1525949" cy="474199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29" y="5637719"/>
            <a:ext cx="1638621" cy="696051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4515405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903" y="5008442"/>
            <a:ext cx="1702660" cy="623449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08" y="5055932"/>
            <a:ext cx="1934156" cy="420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0450" y="1736481"/>
            <a:ext cx="2131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10"/>
              </a:rPr>
              <a:t>radiate.fnal.gov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085" y="5399851"/>
            <a:ext cx="1629512" cy="7863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5574601"/>
            <a:ext cx="787992" cy="7323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293" y="4350286"/>
            <a:ext cx="1085403" cy="9965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719" y="4480315"/>
            <a:ext cx="1421462" cy="7648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09" y="5311764"/>
            <a:ext cx="1675487" cy="8984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657" y="5451510"/>
            <a:ext cx="1515314" cy="786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555" y="4441395"/>
            <a:ext cx="917599" cy="916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506" y="5574601"/>
            <a:ext cx="849201" cy="7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1565-06C9-4594-A24B-E03E1410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01ABC-F121-4860-925F-DFE37444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57" y="963168"/>
            <a:ext cx="6331090" cy="50921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Accelerator Controls Network (</a:t>
            </a:r>
            <a:r>
              <a:rPr lang="en-US" b="1" dirty="0"/>
              <a:t>ACNET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Expansive system of devices, databases, and interfaces</a:t>
            </a:r>
          </a:p>
          <a:p>
            <a:pPr lvl="1"/>
            <a:r>
              <a:rPr lang="en-US" dirty="0"/>
              <a:t>Available for experimenters to extract information from AD, or to use directly on experiments</a:t>
            </a:r>
          </a:p>
          <a:p>
            <a:pPr lvl="1"/>
            <a:r>
              <a:rPr lang="en-US" dirty="0">
                <a:hlinkClick r:id="rId2"/>
              </a:rPr>
              <a:t>www-bd.fnal.gov/controls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MARS</a:t>
            </a:r>
            <a:r>
              <a:rPr lang="en-US" dirty="0"/>
              <a:t>: Particle production and interaction simulation </a:t>
            </a:r>
          </a:p>
          <a:p>
            <a:r>
              <a:rPr lang="en-US" dirty="0"/>
              <a:t>Actively used and developed suite for particle interaction simulations</a:t>
            </a:r>
          </a:p>
          <a:p>
            <a:pPr lvl="1"/>
            <a:r>
              <a:rPr lang="en-US" dirty="0">
                <a:hlinkClick r:id="rId3"/>
              </a:rPr>
              <a:t>mars.fnal.gov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Accelerator Simulation</a:t>
            </a:r>
          </a:p>
          <a:p>
            <a:pPr lvl="1"/>
            <a:r>
              <a:rPr lang="en-US" dirty="0"/>
              <a:t>Many individual sources within AD and SCD</a:t>
            </a:r>
          </a:p>
          <a:p>
            <a:pPr lvl="1"/>
            <a:r>
              <a:rPr lang="en-US" dirty="0" err="1"/>
              <a:t>Synergia</a:t>
            </a:r>
            <a:r>
              <a:rPr lang="en-US" dirty="0"/>
              <a:t> is a prepared package of accelerator tools</a:t>
            </a:r>
          </a:p>
          <a:p>
            <a:pPr lvl="2"/>
            <a:r>
              <a:rPr lang="en-US" dirty="0">
                <a:hlinkClick r:id="rId4"/>
              </a:rPr>
              <a:t>web.fnal.gov/sites/</a:t>
            </a:r>
            <a:r>
              <a:rPr lang="en-US" dirty="0" err="1">
                <a:hlinkClick r:id="rId4"/>
              </a:rPr>
              <a:t>Synergia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SitePages</a:t>
            </a:r>
            <a:r>
              <a:rPr lang="en-US" dirty="0">
                <a:hlinkClick r:id="rId4"/>
              </a:rPr>
              <a:t>/Synergia%20Home.aspx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953F88-A5D8-4BCB-848D-740A348C39D7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691" y="2052143"/>
            <a:ext cx="2584309" cy="245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0ADB4-5569-46AD-B7CC-5CCA4446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263" y="4775898"/>
            <a:ext cx="2433545" cy="1368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FFDB1-E98D-489D-B2FC-17A86222B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914" y="1536"/>
            <a:ext cx="2493835" cy="19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pitchFamily="124" charset="0"/>
              </a:rPr>
              <a:t>Introduction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pitchFamily="124" charset="0"/>
              </a:rPr>
              <a:t>Accelerator Division (AD)</a:t>
            </a:r>
          </a:p>
          <a:p>
            <a:pPr lvl="1"/>
            <a:r>
              <a:rPr lang="en-US" dirty="0">
                <a:latin typeface="Helvetica" pitchFamily="124" charset="0"/>
              </a:rPr>
              <a:t>Vision &amp; Mission</a:t>
            </a:r>
          </a:p>
          <a:p>
            <a:pPr lvl="1"/>
            <a:r>
              <a:rPr lang="en-US" dirty="0">
                <a:latin typeface="Helvetica" pitchFamily="124" charset="0"/>
              </a:rPr>
              <a:t>Accelerator Complex</a:t>
            </a:r>
          </a:p>
          <a:p>
            <a:pPr lvl="1"/>
            <a:r>
              <a:rPr lang="en-US" dirty="0">
                <a:latin typeface="Helvetica" pitchFamily="124" charset="0"/>
              </a:rPr>
              <a:t>Leadership</a:t>
            </a:r>
          </a:p>
          <a:p>
            <a:pPr lvl="1"/>
            <a:r>
              <a:rPr lang="en-US" dirty="0">
                <a:latin typeface="Helvetica" pitchFamily="124" charset="0"/>
              </a:rPr>
              <a:t>Organization</a:t>
            </a:r>
          </a:p>
          <a:p>
            <a:pPr marL="0" indent="0">
              <a:buNone/>
            </a:pPr>
            <a:endParaRPr lang="en-US" dirty="0">
              <a:latin typeface="Helvetica" pitchFamily="124" charset="0"/>
            </a:endParaRPr>
          </a:p>
          <a:p>
            <a:r>
              <a:rPr lang="en-US" dirty="0">
                <a:latin typeface="Helvetica" pitchFamily="124" charset="0"/>
              </a:rPr>
              <a:t>Gaining Access to AD and its Resources</a:t>
            </a:r>
          </a:p>
          <a:p>
            <a:endParaRPr lang="en-US" dirty="0">
              <a:latin typeface="Helvetica" pitchFamily="124" charset="0"/>
            </a:endParaRPr>
          </a:p>
          <a:p>
            <a:r>
              <a:rPr lang="en-US" dirty="0">
                <a:latin typeface="Helvetica" pitchFamily="124" charset="0"/>
              </a:rPr>
              <a:t>Research and Test Accelerators</a:t>
            </a:r>
          </a:p>
          <a:p>
            <a:endParaRPr lang="en-US" dirty="0">
              <a:latin typeface="Helvetica" pitchFamily="124" charset="0"/>
            </a:endParaRPr>
          </a:p>
          <a:p>
            <a:r>
              <a:rPr lang="en-US" dirty="0">
                <a:latin typeface="Helvetica" pitchFamily="124" charset="0"/>
              </a:rPr>
              <a:t>Important non-AD Resources for Accelerators</a:t>
            </a:r>
          </a:p>
          <a:p>
            <a:endParaRPr lang="en-US" dirty="0">
              <a:latin typeface="Helvetica" pitchFamily="124" charset="0"/>
            </a:endParaRPr>
          </a:p>
          <a:p>
            <a:pPr lvl="1"/>
            <a:endParaRPr lang="en-US" dirty="0"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5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DBD3-3248-44B8-A319-0AF4BA04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93744"/>
          </a:xfrm>
        </p:spPr>
        <p:txBody>
          <a:bodyPr/>
          <a:lstStyle/>
          <a:p>
            <a:r>
              <a:rPr lang="en-US" dirty="0"/>
              <a:t>Accelerator Science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1322-2859-4151-9152-661D32D7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684443"/>
            <a:ext cx="8672513" cy="57285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Accelerator Science initiative within the office of the Chief Research Officer</a:t>
            </a:r>
          </a:p>
          <a:p>
            <a:pPr lvl="1"/>
            <a:r>
              <a:rPr lang="en-US" dirty="0"/>
              <a:t>Headed by Sergei Nagaitsev</a:t>
            </a:r>
          </a:p>
          <a:p>
            <a:pPr lvl="1"/>
            <a:r>
              <a:rPr lang="en-US" dirty="0"/>
              <a:t>Coordinate Fermilab efforts on accelerator science and technology, and also reach out to non-HEP applications of accelerators</a:t>
            </a:r>
          </a:p>
          <a:p>
            <a:endParaRPr lang="en-US" dirty="0"/>
          </a:p>
          <a:p>
            <a:r>
              <a:rPr lang="en-US" dirty="0"/>
              <a:t>Accelerator Physics and Technology Seminars</a:t>
            </a:r>
          </a:p>
          <a:p>
            <a:pPr lvl="1"/>
            <a:r>
              <a:rPr lang="en-US" dirty="0"/>
              <a:t>Tuesdays (and sometimes Thursdays) at 4pm in 1 West</a:t>
            </a:r>
          </a:p>
          <a:p>
            <a:pPr lvl="1"/>
            <a:r>
              <a:rPr lang="en-US" dirty="0">
                <a:hlinkClick r:id="rId2"/>
              </a:rPr>
              <a:t>www-bd.fnal.gov/ADSeminars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United States Particle Accelerator School - </a:t>
            </a:r>
            <a:r>
              <a:rPr lang="en-US" dirty="0">
                <a:hlinkClick r:id="rId3"/>
              </a:rPr>
              <a:t>uspas.fnal.gov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Two university-credit programs per year</a:t>
            </a:r>
          </a:p>
          <a:p>
            <a:endParaRPr lang="en-US" dirty="0"/>
          </a:p>
          <a:p>
            <a:r>
              <a:rPr lang="en-US" dirty="0"/>
              <a:t>Accelerator PhD Program</a:t>
            </a:r>
          </a:p>
          <a:p>
            <a:pPr lvl="1"/>
            <a:r>
              <a:rPr lang="en-US" dirty="0"/>
              <a:t>Supports university students to become resident at Fermilab and perform accelerator research</a:t>
            </a:r>
          </a:p>
          <a:p>
            <a:pPr lvl="1"/>
            <a:r>
              <a:rPr lang="en-US" dirty="0"/>
              <a:t>Budker Seminars to hone our young accelerator professionals</a:t>
            </a:r>
          </a:p>
          <a:p>
            <a:pPr lvl="1"/>
            <a:endParaRPr lang="en-US" dirty="0"/>
          </a:p>
          <a:p>
            <a:r>
              <a:rPr lang="en-US" dirty="0"/>
              <a:t>Internship Programs - </a:t>
            </a:r>
            <a:r>
              <a:rPr lang="en-US" dirty="0">
                <a:hlinkClick r:id="rId4"/>
              </a:rPr>
              <a:t>ed.fnal.gov/interns</a:t>
            </a:r>
            <a:endParaRPr lang="en-US" dirty="0"/>
          </a:p>
          <a:p>
            <a:pPr lvl="1"/>
            <a:r>
              <a:rPr lang="en-US" dirty="0"/>
              <a:t>Lee Teng program (joint with Argonne) devoted to accelerator science and engineering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Accelerator Application Development and Demonstration (A2D2): </a:t>
            </a:r>
            <a:b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A 9 MeV electron source at IARC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395" y="814725"/>
            <a:ext cx="4550326" cy="30222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493094" y="1840697"/>
            <a:ext cx="2558227" cy="4161370"/>
            <a:chOff x="0" y="0"/>
            <a:chExt cx="2235200" cy="4438650"/>
          </a:xfrm>
        </p:grpSpPr>
        <p:sp>
          <p:nvSpPr>
            <p:cNvPr id="17" name="Oval 16"/>
            <p:cNvSpPr/>
            <p:nvPr/>
          </p:nvSpPr>
          <p:spPr>
            <a:xfrm>
              <a:off x="1032510" y="675640"/>
              <a:ext cx="254000" cy="254000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0" y="0"/>
              <a:ext cx="2235200" cy="4438650"/>
              <a:chOff x="0" y="0"/>
              <a:chExt cx="2235200" cy="443865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073785" y="370840"/>
                <a:ext cx="182880" cy="182880"/>
              </a:xfrm>
              <a:prstGeom prst="ellipse">
                <a:avLst/>
              </a:pr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0" y="0"/>
                <a:ext cx="2235200" cy="4438650"/>
                <a:chOff x="0" y="0"/>
                <a:chExt cx="2235200" cy="4438650"/>
              </a:xfrm>
            </p:grpSpPr>
            <p:sp>
              <p:nvSpPr>
                <p:cNvPr id="21" name="Freeform 20"/>
                <p:cNvSpPr/>
                <p:nvPr/>
              </p:nvSpPr>
              <p:spPr>
                <a:xfrm>
                  <a:off x="1758950" y="2114550"/>
                  <a:ext cx="476250" cy="2305050"/>
                </a:xfrm>
                <a:custGeom>
                  <a:avLst/>
                  <a:gdLst>
                    <a:gd name="connsiteX0" fmla="*/ 476250 w 476250"/>
                    <a:gd name="connsiteY0" fmla="*/ 0 h 2305050"/>
                    <a:gd name="connsiteX1" fmla="*/ 6350 w 476250"/>
                    <a:gd name="connsiteY1" fmla="*/ 1758950 h 2305050"/>
                    <a:gd name="connsiteX2" fmla="*/ 0 w 476250"/>
                    <a:gd name="connsiteY2" fmla="*/ 2305050 h 2305050"/>
                    <a:gd name="connsiteX3" fmla="*/ 476250 w 476250"/>
                    <a:gd name="connsiteY3" fmla="*/ 539750 h 2305050"/>
                    <a:gd name="connsiteX4" fmla="*/ 476250 w 476250"/>
                    <a:gd name="connsiteY4" fmla="*/ 0 h 230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0" h="2305050">
                      <a:moveTo>
                        <a:pt x="476250" y="0"/>
                      </a:moveTo>
                      <a:lnTo>
                        <a:pt x="6350" y="1758950"/>
                      </a:lnTo>
                      <a:cubicBezTo>
                        <a:pt x="4233" y="1940983"/>
                        <a:pt x="2117" y="2123017"/>
                        <a:pt x="0" y="2305050"/>
                      </a:cubicBezTo>
                      <a:lnTo>
                        <a:pt x="476250" y="539750"/>
                      </a:lnTo>
                      <a:lnTo>
                        <a:pt x="476250" y="0"/>
                      </a:lnTo>
                      <a:close/>
                    </a:path>
                  </a:pathLst>
                </a:custGeo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0" y="0"/>
                  <a:ext cx="2235200" cy="4438650"/>
                  <a:chOff x="0" y="0"/>
                  <a:chExt cx="2235200" cy="4438650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0" y="0"/>
                    <a:ext cx="2235200" cy="4438650"/>
                    <a:chOff x="0" y="0"/>
                    <a:chExt cx="2235200" cy="4438650"/>
                  </a:xfrm>
                </p:grpSpPr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0" y="0"/>
                      <a:ext cx="2235200" cy="4438650"/>
                      <a:chOff x="0" y="0"/>
                      <a:chExt cx="2235200" cy="4438650"/>
                    </a:xfrm>
                  </p:grpSpPr>
                  <p:sp>
                    <p:nvSpPr>
                      <p:cNvPr id="63" name="Rectangle 62"/>
                      <p:cNvSpPr/>
                      <p:nvPr/>
                    </p:nvSpPr>
                    <p:spPr>
                      <a:xfrm rot="900000">
                        <a:off x="203200" y="1828800"/>
                        <a:ext cx="1828800" cy="1828800"/>
                      </a:xfrm>
                      <a:prstGeom prst="rect">
                        <a:avLst/>
                      </a:prstGeom>
                      <a:pattFill prst="pct5">
                        <a:fgClr>
                          <a:sysClr val="windowText" lastClr="000000"/>
                        </a:fgClr>
                        <a:bgClr>
                          <a:schemeClr val="bg1"/>
                        </a:bgClr>
                      </a:pattFill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" name="Rectangle 63"/>
                      <p:cNvSpPr/>
                      <p:nvPr/>
                    </p:nvSpPr>
                    <p:spPr>
                      <a:xfrm rot="900000">
                        <a:off x="666750" y="2286000"/>
                        <a:ext cx="914400" cy="914400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65" name="Straight Connector 64"/>
                      <p:cNvCxnSpPr/>
                      <p:nvPr/>
                    </p:nvCxnSpPr>
                    <p:spPr>
                      <a:xfrm>
                        <a:off x="0" y="3397250"/>
                        <a:ext cx="0" cy="57150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>
                      <a:xfrm>
                        <a:off x="2235200" y="2101850"/>
                        <a:ext cx="0" cy="57150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Straight Connector 66"/>
                      <p:cNvCxnSpPr/>
                      <p:nvPr/>
                    </p:nvCxnSpPr>
                    <p:spPr>
                      <a:xfrm>
                        <a:off x="1758950" y="3867150"/>
                        <a:ext cx="0" cy="57150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Straight Connector 67"/>
                      <p:cNvCxnSpPr/>
                      <p:nvPr/>
                    </p:nvCxnSpPr>
                    <p:spPr>
                      <a:xfrm>
                        <a:off x="0" y="3962400"/>
                        <a:ext cx="1752600" cy="469900"/>
                      </a:xfrm>
                      <a:prstGeom prst="line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Straight Connector 68"/>
                      <p:cNvCxnSpPr/>
                      <p:nvPr/>
                    </p:nvCxnSpPr>
                    <p:spPr>
                      <a:xfrm flipH="1">
                        <a:off x="1758950" y="2654300"/>
                        <a:ext cx="476250" cy="1771650"/>
                      </a:xfrm>
                      <a:prstGeom prst="line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0" name="Oval 69"/>
                      <p:cNvSpPr/>
                      <p:nvPr/>
                    </p:nvSpPr>
                    <p:spPr>
                      <a:xfrm>
                        <a:off x="787400" y="2428875"/>
                        <a:ext cx="666750" cy="660400"/>
                      </a:xfrm>
                      <a:prstGeom prst="ellipse">
                        <a:avLst/>
                      </a:prstGeom>
                      <a:solidFill>
                        <a:srgbClr val="FF0000">
                          <a:alpha val="24000"/>
                        </a:srgbClr>
                      </a:solidFill>
                      <a:ln w="254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" name="Oval 70"/>
                      <p:cNvSpPr/>
                      <p:nvPr/>
                    </p:nvSpPr>
                    <p:spPr>
                      <a:xfrm>
                        <a:off x="1117600" y="0"/>
                        <a:ext cx="114935" cy="116840"/>
                      </a:xfrm>
                      <a:prstGeom prst="ellipse">
                        <a:avLst/>
                      </a:prstGeom>
                      <a:solidFill>
                        <a:srgbClr val="FF0000">
                          <a:alpha val="24000"/>
                        </a:srgbClr>
                      </a:solidFill>
                      <a:ln w="254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Oval 71"/>
                      <p:cNvSpPr/>
                      <p:nvPr/>
                    </p:nvSpPr>
                    <p:spPr>
                      <a:xfrm>
                        <a:off x="977900" y="1028700"/>
                        <a:ext cx="343535" cy="339090"/>
                      </a:xfrm>
                      <a:prstGeom prst="ellipse">
                        <a:avLst/>
                      </a:prstGeom>
                      <a:solidFill>
                        <a:srgbClr val="FF0000">
                          <a:alpha val="24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73" name="Straight Connector 72"/>
                      <p:cNvCxnSpPr/>
                      <p:nvPr/>
                    </p:nvCxnSpPr>
                    <p:spPr>
                      <a:xfrm flipH="1">
                        <a:off x="736600" y="63500"/>
                        <a:ext cx="381000" cy="3067050"/>
                      </a:xfrm>
                      <a:prstGeom prst="line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Straight Connector 73"/>
                      <p:cNvCxnSpPr/>
                      <p:nvPr/>
                    </p:nvCxnSpPr>
                    <p:spPr>
                      <a:xfrm>
                        <a:off x="1231900" y="76200"/>
                        <a:ext cx="260350" cy="3073400"/>
                      </a:xfrm>
                      <a:prstGeom prst="line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2" name="Freeform 61"/>
                    <p:cNvSpPr/>
                    <p:nvPr/>
                  </p:nvSpPr>
                  <p:spPr>
                    <a:xfrm>
                      <a:off x="0" y="3390900"/>
                      <a:ext cx="1752600" cy="1041400"/>
                    </a:xfrm>
                    <a:custGeom>
                      <a:avLst/>
                      <a:gdLst>
                        <a:gd name="connsiteX0" fmla="*/ 1746250 w 1752600"/>
                        <a:gd name="connsiteY0" fmla="*/ 1041400 h 1041400"/>
                        <a:gd name="connsiteX1" fmla="*/ 1752600 w 1752600"/>
                        <a:gd name="connsiteY1" fmla="*/ 469900 h 1041400"/>
                        <a:gd name="connsiteX2" fmla="*/ 0 w 1752600"/>
                        <a:gd name="connsiteY2" fmla="*/ 0 h 1041400"/>
                        <a:gd name="connsiteX3" fmla="*/ 0 w 1752600"/>
                        <a:gd name="connsiteY3" fmla="*/ 577850 h 1041400"/>
                        <a:gd name="connsiteX4" fmla="*/ 1746250 w 1752600"/>
                        <a:gd name="connsiteY4" fmla="*/ 1041400 h 1041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2600" h="1041400">
                          <a:moveTo>
                            <a:pt x="1746250" y="1041400"/>
                          </a:moveTo>
                          <a:cubicBezTo>
                            <a:pt x="1748367" y="850900"/>
                            <a:pt x="1750483" y="660400"/>
                            <a:pt x="1752600" y="469900"/>
                          </a:cubicBezTo>
                          <a:lnTo>
                            <a:pt x="0" y="0"/>
                          </a:lnTo>
                          <a:lnTo>
                            <a:pt x="0" y="577850"/>
                          </a:lnTo>
                          <a:lnTo>
                            <a:pt x="1746250" y="1041400"/>
                          </a:lnTo>
                          <a:close/>
                        </a:path>
                      </a:pathLst>
                    </a:custGeom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1073785" y="370840"/>
                    <a:ext cx="182880" cy="182880"/>
                    <a:chOff x="635" y="-38735"/>
                    <a:chExt cx="182880" cy="182880"/>
                  </a:xfrm>
                </p:grpSpPr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635" y="-38735"/>
                      <a:ext cx="182880" cy="182880"/>
                      <a:chOff x="1586" y="-96839"/>
                      <a:chExt cx="457200" cy="457200"/>
                    </a:xfrm>
                  </p:grpSpPr>
                  <p:sp>
                    <p:nvSpPr>
                      <p:cNvPr id="59" name="Arc 58"/>
                      <p:cNvSpPr/>
                      <p:nvPr/>
                    </p:nvSpPr>
                    <p:spPr>
                      <a:xfrm rot="16200000">
                        <a:off x="1586" y="-96839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0" name="Arc 59"/>
                      <p:cNvSpPr/>
                      <p:nvPr/>
                    </p:nvSpPr>
                    <p:spPr>
                      <a:xfrm>
                        <a:off x="1586" y="-96839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6" name="Group 55"/>
                    <p:cNvGrpSpPr/>
                    <p:nvPr/>
                  </p:nvGrpSpPr>
                  <p:grpSpPr>
                    <a:xfrm rot="10800000">
                      <a:off x="635" y="-38735"/>
                      <a:ext cx="182880" cy="182880"/>
                      <a:chOff x="-1587" y="96836"/>
                      <a:chExt cx="457200" cy="457200"/>
                    </a:xfrm>
                  </p:grpSpPr>
                  <p:sp>
                    <p:nvSpPr>
                      <p:cNvPr id="57" name="Arc 56"/>
                      <p:cNvSpPr/>
                      <p:nvPr/>
                    </p:nvSpPr>
                    <p:spPr>
                      <a:xfrm>
                        <a:off x="-1587" y="96836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" name="Arc 57"/>
                      <p:cNvSpPr/>
                      <p:nvPr/>
                    </p:nvSpPr>
                    <p:spPr>
                      <a:xfrm rot="16200000">
                        <a:off x="-1587" y="96836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1032510" y="675641"/>
                    <a:ext cx="247650" cy="247650"/>
                    <a:chOff x="469" y="-9847"/>
                    <a:chExt cx="182880" cy="182880"/>
                  </a:xfrm>
                </p:grpSpPr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469" y="-9847"/>
                      <a:ext cx="182880" cy="182880"/>
                      <a:chOff x="1172" y="-24618"/>
                      <a:chExt cx="457200" cy="457200"/>
                    </a:xfrm>
                  </p:grpSpPr>
                  <p:sp>
                    <p:nvSpPr>
                      <p:cNvPr id="53" name="Arc 52"/>
                      <p:cNvSpPr/>
                      <p:nvPr/>
                    </p:nvSpPr>
                    <p:spPr>
                      <a:xfrm>
                        <a:off x="1172" y="-24618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" name="Arc 53"/>
                      <p:cNvSpPr/>
                      <p:nvPr/>
                    </p:nvSpPr>
                    <p:spPr>
                      <a:xfrm rot="16200000">
                        <a:off x="1172" y="-24618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0" name="Group 49"/>
                    <p:cNvGrpSpPr/>
                    <p:nvPr/>
                  </p:nvGrpSpPr>
                  <p:grpSpPr>
                    <a:xfrm rot="10800000">
                      <a:off x="469" y="-9847"/>
                      <a:ext cx="182880" cy="182880"/>
                      <a:chOff x="-1172" y="24618"/>
                      <a:chExt cx="457201" cy="457201"/>
                    </a:xfrm>
                  </p:grpSpPr>
                  <p:sp>
                    <p:nvSpPr>
                      <p:cNvPr id="51" name="Arc 50"/>
                      <p:cNvSpPr/>
                      <p:nvPr/>
                    </p:nvSpPr>
                    <p:spPr>
                      <a:xfrm>
                        <a:off x="-1172" y="24618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" name="Arc 51"/>
                      <p:cNvSpPr/>
                      <p:nvPr/>
                    </p:nvSpPr>
                    <p:spPr>
                      <a:xfrm rot="16200000">
                        <a:off x="-1171" y="24619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984250" y="1028700"/>
                    <a:ext cx="336550" cy="342900"/>
                    <a:chOff x="0" y="0"/>
                    <a:chExt cx="182880" cy="182880"/>
                  </a:xfrm>
                </p:grpSpPr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0" y="0"/>
                      <a:ext cx="182880" cy="182880"/>
                      <a:chOff x="0" y="0"/>
                      <a:chExt cx="457200" cy="457200"/>
                    </a:xfrm>
                  </p:grpSpPr>
                  <p:sp>
                    <p:nvSpPr>
                      <p:cNvPr id="47" name="Arc 46"/>
                      <p:cNvSpPr/>
                      <p:nvPr/>
                    </p:nvSpPr>
                    <p:spPr>
                      <a:xfrm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" name="Arc 47"/>
                      <p:cNvSpPr/>
                      <p:nvPr/>
                    </p:nvSpPr>
                    <p:spPr>
                      <a:xfrm rot="16200000"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" name="Group 43"/>
                    <p:cNvGrpSpPr/>
                    <p:nvPr/>
                  </p:nvGrpSpPr>
                  <p:grpSpPr>
                    <a:xfrm rot="10800000">
                      <a:off x="0" y="0"/>
                      <a:ext cx="182880" cy="182880"/>
                      <a:chOff x="0" y="0"/>
                      <a:chExt cx="457200" cy="457200"/>
                    </a:xfrm>
                  </p:grpSpPr>
                  <p:sp>
                    <p:nvSpPr>
                      <p:cNvPr id="45" name="Arc 44"/>
                      <p:cNvSpPr/>
                      <p:nvPr/>
                    </p:nvSpPr>
                    <p:spPr>
                      <a:xfrm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" name="Arc 45"/>
                      <p:cNvSpPr/>
                      <p:nvPr/>
                    </p:nvSpPr>
                    <p:spPr>
                      <a:xfrm rot="16200000"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9525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796925" y="2428875"/>
                    <a:ext cx="654050" cy="657225"/>
                    <a:chOff x="0" y="0"/>
                    <a:chExt cx="182880" cy="182880"/>
                  </a:xfrm>
                </p:grpSpPr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0" y="0"/>
                      <a:ext cx="182880" cy="182880"/>
                      <a:chOff x="0" y="0"/>
                      <a:chExt cx="457200" cy="457200"/>
                    </a:xfrm>
                  </p:grpSpPr>
                  <p:sp>
                    <p:nvSpPr>
                      <p:cNvPr id="41" name="Arc 40"/>
                      <p:cNvSpPr/>
                      <p:nvPr/>
                    </p:nvSpPr>
                    <p:spPr>
                      <a:xfrm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" name="Arc 41"/>
                      <p:cNvSpPr/>
                      <p:nvPr/>
                    </p:nvSpPr>
                    <p:spPr>
                      <a:xfrm rot="16200000"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" name="Group 37"/>
                    <p:cNvGrpSpPr/>
                    <p:nvPr/>
                  </p:nvGrpSpPr>
                  <p:grpSpPr>
                    <a:xfrm rot="10800000">
                      <a:off x="0" y="0"/>
                      <a:ext cx="182880" cy="182880"/>
                      <a:chOff x="0" y="0"/>
                      <a:chExt cx="457200" cy="457200"/>
                    </a:xfrm>
                  </p:grpSpPr>
                  <p:sp>
                    <p:nvSpPr>
                      <p:cNvPr id="39" name="Arc 38"/>
                      <p:cNvSpPr/>
                      <p:nvPr/>
                    </p:nvSpPr>
                    <p:spPr>
                      <a:xfrm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" name="Arc 39"/>
                      <p:cNvSpPr/>
                      <p:nvPr/>
                    </p:nvSpPr>
                    <p:spPr>
                      <a:xfrm rot="16200000"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685800" y="3282950"/>
                    <a:ext cx="854075" cy="802640"/>
                    <a:chOff x="0" y="0"/>
                    <a:chExt cx="182880" cy="182880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0" y="0"/>
                      <a:ext cx="182880" cy="182880"/>
                      <a:chOff x="0" y="0"/>
                      <a:chExt cx="457200" cy="457200"/>
                    </a:xfrm>
                  </p:grpSpPr>
                  <p:sp>
                    <p:nvSpPr>
                      <p:cNvPr id="35" name="Arc 34"/>
                      <p:cNvSpPr/>
                      <p:nvPr/>
                    </p:nvSpPr>
                    <p:spPr>
                      <a:xfrm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" name="Arc 35"/>
                      <p:cNvSpPr/>
                      <p:nvPr/>
                    </p:nvSpPr>
                    <p:spPr>
                      <a:xfrm rot="16200000"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2" name="Group 31"/>
                    <p:cNvGrpSpPr/>
                    <p:nvPr/>
                  </p:nvGrpSpPr>
                  <p:grpSpPr>
                    <a:xfrm rot="10800000">
                      <a:off x="0" y="0"/>
                      <a:ext cx="182880" cy="182880"/>
                      <a:chOff x="0" y="0"/>
                      <a:chExt cx="457200" cy="457200"/>
                    </a:xfrm>
                  </p:grpSpPr>
                  <p:sp>
                    <p:nvSpPr>
                      <p:cNvPr id="33" name="Arc 32"/>
                      <p:cNvSpPr/>
                      <p:nvPr/>
                    </p:nvSpPr>
                    <p:spPr>
                      <a:xfrm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" name="Arc 33"/>
                      <p:cNvSpPr/>
                      <p:nvPr/>
                    </p:nvSpPr>
                    <p:spPr>
                      <a:xfrm rot="16200000">
                        <a:off x="0" y="0"/>
                        <a:ext cx="457200" cy="457200"/>
                      </a:xfrm>
                      <a:prstGeom prst="arc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4572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C97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1489075" y="3136900"/>
                    <a:ext cx="53340" cy="55245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 flipH="1">
                    <a:off x="688975" y="3057525"/>
                    <a:ext cx="57150" cy="549275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0" name="Rectangle 9"/>
          <p:cNvSpPr/>
          <p:nvPr/>
        </p:nvSpPr>
        <p:spPr>
          <a:xfrm>
            <a:off x="7714066" y="1096533"/>
            <a:ext cx="261637" cy="857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25"/>
          <p:cNvSpPr txBox="1"/>
          <p:nvPr/>
        </p:nvSpPr>
        <p:spPr>
          <a:xfrm>
            <a:off x="8062915" y="1084626"/>
            <a:ext cx="1178093" cy="85727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Collimator (Fully Open)</a:t>
            </a:r>
          </a:p>
        </p:txBody>
      </p:sp>
      <p:sp>
        <p:nvSpPr>
          <p:cNvPr id="12" name="Text Box 26"/>
          <p:cNvSpPr txBox="1"/>
          <p:nvPr/>
        </p:nvSpPr>
        <p:spPr>
          <a:xfrm>
            <a:off x="8091986" y="2150270"/>
            <a:ext cx="922997" cy="1941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Position 1</a:t>
            </a:r>
          </a:p>
        </p:txBody>
      </p:sp>
      <p:sp>
        <p:nvSpPr>
          <p:cNvPr id="13" name="Text Box 27"/>
          <p:cNvSpPr txBox="1"/>
          <p:nvPr/>
        </p:nvSpPr>
        <p:spPr>
          <a:xfrm>
            <a:off x="8091986" y="2489609"/>
            <a:ext cx="915729" cy="1977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Position 2</a:t>
            </a:r>
          </a:p>
        </p:txBody>
      </p:sp>
      <p:sp>
        <p:nvSpPr>
          <p:cNvPr id="14" name="Text Box 28"/>
          <p:cNvSpPr txBox="1"/>
          <p:nvPr/>
        </p:nvSpPr>
        <p:spPr>
          <a:xfrm>
            <a:off x="8084718" y="2858716"/>
            <a:ext cx="915729" cy="1817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Position 3</a:t>
            </a:r>
          </a:p>
        </p:txBody>
      </p:sp>
      <p:sp>
        <p:nvSpPr>
          <p:cNvPr id="15" name="Text Box 29"/>
          <p:cNvSpPr txBox="1"/>
          <p:nvPr/>
        </p:nvSpPr>
        <p:spPr>
          <a:xfrm>
            <a:off x="8251400" y="4299418"/>
            <a:ext cx="916456" cy="1824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Position 4</a:t>
            </a:r>
          </a:p>
        </p:txBody>
      </p:sp>
      <p:sp>
        <p:nvSpPr>
          <p:cNvPr id="16" name="Text Box 30"/>
          <p:cNvSpPr txBox="1"/>
          <p:nvPr/>
        </p:nvSpPr>
        <p:spPr>
          <a:xfrm>
            <a:off x="8251400" y="5263856"/>
            <a:ext cx="916456" cy="183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Position 5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8600" y="4707220"/>
          <a:ext cx="3823918" cy="1557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5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Setting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Power, Watts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Dose, </a:t>
                      </a:r>
                      <a:r>
                        <a:rPr lang="en-US" sz="1200" dirty="0" err="1">
                          <a:solidFill>
                            <a:schemeClr val="accent6"/>
                          </a:solidFill>
                          <a:effectLst/>
                        </a:rPr>
                        <a:t>kGy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/g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en-US" sz="120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200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0.22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endParaRPr lang="en-US" sz="120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400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0.43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600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0.65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800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0.87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1000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1.08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1200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1.3</a:t>
                      </a:r>
                      <a:endParaRPr lang="en-US" sz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4C4A7F0-72F6-4E83-8534-258962B3C6F7}"/>
              </a:ext>
            </a:extLst>
          </p:cNvPr>
          <p:cNvSpPr txBox="1"/>
          <p:nvPr/>
        </p:nvSpPr>
        <p:spPr>
          <a:xfrm>
            <a:off x="417918" y="3976252"/>
            <a:ext cx="601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Demonstrated 1 kW operation @ 1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Contact: </a:t>
            </a:r>
            <a:r>
              <a:rPr lang="en-US" sz="2000" dirty="0">
                <a:hlinkClick r:id="rId3"/>
              </a:rPr>
              <a:t>Tom Kroc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J. </a:t>
            </a:r>
            <a:r>
              <a:rPr lang="en-US" sz="2000" dirty="0" err="1">
                <a:hlinkClick r:id="rId4"/>
              </a:rPr>
              <a:t>Thangaraj</a:t>
            </a:r>
            <a:endParaRPr lang="en-US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44DAA6-CB2B-4819-8C7B-36811177CF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86417" y="5008631"/>
          <a:ext cx="1923969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1807">
                  <a:extLst>
                    <a:ext uri="{9D8B030D-6E8A-4147-A177-3AD203B41FA5}">
                      <a16:colId xmlns:a16="http://schemas.microsoft.com/office/drawing/2014/main" val="1964481358"/>
                    </a:ext>
                  </a:extLst>
                </a:gridCol>
                <a:gridCol w="1182162">
                  <a:extLst>
                    <a:ext uri="{9D8B030D-6E8A-4147-A177-3AD203B41FA5}">
                      <a16:colId xmlns:a16="http://schemas.microsoft.com/office/drawing/2014/main" val="18106332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Position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Beam Diameter, cm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410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665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187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351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10.3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3792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12.6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57867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86910F-3241-47CC-BED5-74AD6A499D64}"/>
              </a:ext>
            </a:extLst>
          </p:cNvPr>
          <p:cNvSpPr txBox="1"/>
          <p:nvPr/>
        </p:nvSpPr>
        <p:spPr>
          <a:xfrm>
            <a:off x="4662279" y="1048679"/>
            <a:ext cx="30944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Investigate new uses of electron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Flexible beam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Fast turn-around (samples)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X-ray mode available</a:t>
            </a:r>
          </a:p>
          <a:p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178CA-E80D-4CD5-9E6A-80D9B042EE43}"/>
              </a:ext>
            </a:extLst>
          </p:cNvPr>
          <p:cNvSpPr/>
          <p:nvPr/>
        </p:nvSpPr>
        <p:spPr>
          <a:xfrm>
            <a:off x="6911778" y="441986"/>
            <a:ext cx="1772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iarc.fnal.gov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475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Bob Zwaska</a:t>
            </a:r>
          </a:p>
          <a:p>
            <a:r>
              <a:rPr lang="en-US" dirty="0"/>
              <a:t>Fermilab Users Meeting</a:t>
            </a:r>
          </a:p>
          <a:p>
            <a:r>
              <a:rPr lang="en-US" dirty="0"/>
              <a:t>21 June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</p:spPr>
        <p:txBody>
          <a:bodyPr>
            <a:noAutofit/>
          </a:bodyPr>
          <a:lstStyle/>
          <a:p>
            <a:r>
              <a:rPr lang="en-US" sz="2800" dirty="0"/>
              <a:t>Accelerator Resources for Users</a:t>
            </a:r>
          </a:p>
        </p:txBody>
      </p:sp>
      <p:pic>
        <p:nvPicPr>
          <p:cNvPr id="4" name="Picture 2" descr="https://i.kinja-img.com/gawker-media/image/upload/s--d8UrpJrH--/c_fill,fl_progressive,g_center,h_900,q_80,w_1600/1912hu3wo79wljpg.jpg">
            <a:extLst>
              <a:ext uri="{FF2B5EF4-FFF2-40B4-BE49-F238E27FC236}">
                <a16:creationId xmlns:a16="http://schemas.microsoft.com/office/drawing/2014/main" id="{509C18AA-910A-4C17-9B3A-C344EAFE6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05"/>
          <a:stretch/>
        </p:blipFill>
        <p:spPr bwMode="auto">
          <a:xfrm>
            <a:off x="-292608" y="791402"/>
            <a:ext cx="5169408" cy="29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58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9BBB-4EEA-43D7-A6D3-6673AE5A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Division (AD), by 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F7740-E900-4F62-A6D5-4E31695CB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https://ad.fnal.gov/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Fermilab's Accelerator Division operates, maintains, and improves the laboratory's accelerator complex, beam lines and beam targets. </a:t>
            </a:r>
          </a:p>
          <a:p>
            <a:endParaRPr lang="en-US" dirty="0"/>
          </a:p>
          <a:p>
            <a:r>
              <a:rPr lang="en-US" dirty="0"/>
              <a:t>Our vision is to build and operate megawatt particle beams that will enable the science goals outlined in the </a:t>
            </a:r>
            <a:r>
              <a:rPr lang="en-US" dirty="0">
                <a:hlinkClick r:id="rId3"/>
              </a:rPr>
              <a:t>2014 Particle Physics Project Prioritization Panel (P5) report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Our mission is to drive scientific discovery by:</a:t>
            </a:r>
          </a:p>
          <a:p>
            <a:pPr lvl="1"/>
            <a:r>
              <a:rPr lang="en-US" dirty="0"/>
              <a:t>delivering particle beams for scientific research; </a:t>
            </a:r>
          </a:p>
          <a:p>
            <a:pPr lvl="1"/>
            <a:r>
              <a:rPr lang="en-US" dirty="0"/>
              <a:t>conducting accelerator physics research; </a:t>
            </a:r>
          </a:p>
          <a:p>
            <a:pPr lvl="1"/>
            <a:r>
              <a:rPr lang="en-US" dirty="0"/>
              <a:t>designing and building accelerators to extend the scientific reach of existing facilities.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7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" y="-2825"/>
            <a:ext cx="9526833" cy="71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12265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Accelerator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3" y="1021276"/>
            <a:ext cx="8929687" cy="53438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Operating the Fermilab accelerator complex</a:t>
            </a:r>
          </a:p>
          <a:p>
            <a:pPr lvl="1"/>
            <a:r>
              <a:rPr lang="en-US" dirty="0"/>
              <a:t>700 kW NuMI Neutrino beam</a:t>
            </a:r>
          </a:p>
          <a:p>
            <a:pPr lvl="1"/>
            <a:r>
              <a:rPr lang="en-US" dirty="0"/>
              <a:t>Booster Neutrino Beam</a:t>
            </a:r>
          </a:p>
          <a:p>
            <a:pPr lvl="1"/>
            <a:r>
              <a:rPr lang="en-US" dirty="0"/>
              <a:t>Muon Source for g-2</a:t>
            </a:r>
          </a:p>
          <a:p>
            <a:pPr lvl="1"/>
            <a:r>
              <a:rPr lang="en-US" dirty="0"/>
              <a:t>Switchyard program for test beams</a:t>
            </a:r>
          </a:p>
          <a:p>
            <a:r>
              <a:rPr lang="en-US" dirty="0"/>
              <a:t>Improving the accelerator complex</a:t>
            </a:r>
          </a:p>
          <a:p>
            <a:pPr lvl="1"/>
            <a:r>
              <a:rPr lang="en-US" dirty="0"/>
              <a:t>Proton Improvement Plan</a:t>
            </a:r>
          </a:p>
          <a:p>
            <a:pPr lvl="1"/>
            <a:r>
              <a:rPr lang="en-US" dirty="0"/>
              <a:t>Muon Campus projects (4 Accelerator Improvement Projects) </a:t>
            </a:r>
          </a:p>
          <a:p>
            <a:pPr lvl="1"/>
            <a:r>
              <a:rPr lang="en-US" dirty="0"/>
              <a:t>900kW – 1 MW AIPs</a:t>
            </a:r>
          </a:p>
          <a:p>
            <a:r>
              <a:rPr lang="en-US" dirty="0"/>
              <a:t>Projects for the future: Mu2e, LBNF, PIP-II</a:t>
            </a:r>
          </a:p>
          <a:p>
            <a:r>
              <a:rPr lang="en-US" dirty="0"/>
              <a:t>Accelerator Research</a:t>
            </a:r>
          </a:p>
          <a:p>
            <a:r>
              <a:rPr lang="en-US" dirty="0"/>
              <a:t>Experimental Facility for accelerators (FAST/IOTA)</a:t>
            </a:r>
          </a:p>
          <a:p>
            <a:r>
              <a:rPr lang="en-US" dirty="0"/>
              <a:t>Commercialization of accelerator technologies (IARC)</a:t>
            </a:r>
          </a:p>
        </p:txBody>
      </p:sp>
    </p:spTree>
    <p:extLst>
      <p:ext uri="{BB962C8B-B14F-4D97-AF65-F5344CB8AC3E}">
        <p14:creationId xmlns:p14="http://schemas.microsoft.com/office/powerpoint/2010/main" val="326303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2800" dirty="0"/>
              <a:t>Accelerator operations priorities for the next year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Complete the Proton Improvement Plan this shutdown</a:t>
            </a:r>
          </a:p>
          <a:p>
            <a:pPr>
              <a:spcBef>
                <a:spcPts val="1200"/>
              </a:spcBef>
            </a:pPr>
            <a:r>
              <a:rPr lang="en-US" dirty="0"/>
              <a:t>Deliver beam to NOvA at 700+ kW beam power</a:t>
            </a:r>
          </a:p>
          <a:p>
            <a:pPr>
              <a:spcBef>
                <a:spcPts val="1200"/>
              </a:spcBef>
            </a:pPr>
            <a:r>
              <a:rPr lang="en-US" dirty="0"/>
              <a:t>Meet beam delivery goals for the g-2 experiment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Mu2e beam commissioning needs to start in 2020, setting the timescale to achieve a full dataset</a:t>
            </a:r>
          </a:p>
          <a:p>
            <a:pPr>
              <a:spcBef>
                <a:spcPts val="1200"/>
              </a:spcBef>
            </a:pPr>
            <a:r>
              <a:rPr lang="en-US" dirty="0"/>
              <a:t>Support test beam and E1039</a:t>
            </a:r>
          </a:p>
          <a:p>
            <a:pPr>
              <a:spcBef>
                <a:spcPts val="1200"/>
              </a:spcBef>
            </a:pPr>
            <a:r>
              <a:rPr lang="en-US" dirty="0"/>
              <a:t>Deliver beam to BNB experiments </a:t>
            </a:r>
          </a:p>
          <a:p>
            <a:pPr>
              <a:spcBef>
                <a:spcPts val="1200"/>
              </a:spcBef>
            </a:pPr>
            <a:r>
              <a:rPr lang="en-US" dirty="0"/>
              <a:t>Develop and execute Accelerator Improvement Projects (if approved) to increase beam power to NOvA to ~900 kW in 2021 and prepare for PIP-II</a:t>
            </a:r>
          </a:p>
        </p:txBody>
      </p:sp>
    </p:spTree>
    <p:extLst>
      <p:ext uri="{BB962C8B-B14F-4D97-AF65-F5344CB8AC3E}">
        <p14:creationId xmlns:p14="http://schemas.microsoft.com/office/powerpoint/2010/main" val="407385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32F5FE-9C4F-429C-93E1-D9C9DDCF0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4" b="32707"/>
          <a:stretch/>
        </p:blipFill>
        <p:spPr>
          <a:xfrm>
            <a:off x="0" y="679629"/>
            <a:ext cx="9144000" cy="38575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00C9-8F69-40D3-9D25-AB7D4E0B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4537184"/>
            <a:ext cx="8672513" cy="177827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NOvA will run until long shutdown planned for 2024-26</a:t>
            </a:r>
          </a:p>
          <a:p>
            <a:r>
              <a:rPr lang="en-US" sz="2200" dirty="0"/>
              <a:t>MicroBooNE may continue running, ICARUS to start in 2020</a:t>
            </a:r>
          </a:p>
          <a:p>
            <a:r>
              <a:rPr lang="en-US" sz="2200" dirty="0"/>
              <a:t>g-2 approved to run into 2020, when Mu2e starts commissioning</a:t>
            </a:r>
          </a:p>
          <a:p>
            <a:r>
              <a:rPr lang="en-US" sz="2200" dirty="0"/>
              <a:t>E1039 (SeaQuest with polarized target) starts next year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programplanning.fnal.gov/accelerator-and-experiments-schedule/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Planning - Experiments Run Schedule</a:t>
            </a:r>
          </a:p>
        </p:txBody>
      </p:sp>
    </p:spTree>
    <p:extLst>
      <p:ext uri="{BB962C8B-B14F-4D97-AF65-F5344CB8AC3E}">
        <p14:creationId xmlns:p14="http://schemas.microsoft.com/office/powerpoint/2010/main" val="3177253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9B87-B94B-4E07-A8AF-08747893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/ HQ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7E51-CEFE-455A-A58D-47136388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128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Michael Lindgren</a:t>
            </a:r>
          </a:p>
          <a:p>
            <a:pPr marL="0" indent="0">
              <a:buNone/>
            </a:pPr>
            <a:r>
              <a:rPr lang="en-US" dirty="0"/>
              <a:t>	Accelerator Division Head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i="1" dirty="0"/>
              <a:t>Previous Chief Project Officer</a:t>
            </a:r>
          </a:p>
          <a:p>
            <a:pPr marL="0" indent="0">
              <a:buNone/>
            </a:pPr>
            <a:r>
              <a:rPr lang="en-US" i="1" dirty="0"/>
              <a:t>		and PPD Head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Mary Convery, Deputy Head, Accelerator Systems</a:t>
            </a:r>
          </a:p>
          <a:p>
            <a:endParaRPr lang="en-US" dirty="0"/>
          </a:p>
          <a:p>
            <a:r>
              <a:rPr lang="en-US" dirty="0"/>
              <a:t>Paul </a:t>
            </a:r>
            <a:r>
              <a:rPr lang="en-US" dirty="0" err="1"/>
              <a:t>Czarapata</a:t>
            </a:r>
            <a:r>
              <a:rPr lang="en-US" dirty="0"/>
              <a:t>, </a:t>
            </a:r>
            <a:r>
              <a:rPr lang="en-US" dirty="0" err="1"/>
              <a:t>Assoc</a:t>
            </a:r>
            <a:r>
              <a:rPr lang="en-US" dirty="0"/>
              <a:t> Head, Engineering and Support</a:t>
            </a:r>
          </a:p>
          <a:p>
            <a:r>
              <a:rPr lang="pt-BR" dirty="0"/>
              <a:t>Vaia Papadimitriou, Assoc Head, LBNF</a:t>
            </a:r>
          </a:p>
          <a:p>
            <a:r>
              <a:rPr lang="en-US" dirty="0"/>
              <a:t>Vladimir Shiltsev, </a:t>
            </a:r>
            <a:r>
              <a:rPr lang="en-US" dirty="0" err="1"/>
              <a:t>Assoc</a:t>
            </a:r>
            <a:r>
              <a:rPr lang="en-US" dirty="0"/>
              <a:t> Head, Research, APC Director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Recent all-hands meeting: </a:t>
            </a:r>
            <a:r>
              <a:rPr lang="en-US" dirty="0">
                <a:hlinkClick r:id="rId2"/>
              </a:rPr>
              <a:t>indico.fnal.gov/event/17153/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0E058-5CAE-40B8-8082-3693C1FE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00" t="1642" r="21600" b="32724"/>
          <a:stretch/>
        </p:blipFill>
        <p:spPr>
          <a:xfrm>
            <a:off x="5913120" y="0"/>
            <a:ext cx="2182368" cy="319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AEE5-DE02-4FAF-9C0D-48855A8D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2800"/>
            <a:ext cx="8686800" cy="641739"/>
          </a:xfrm>
        </p:spPr>
        <p:txBody>
          <a:bodyPr/>
          <a:lstStyle/>
          <a:p>
            <a:r>
              <a:rPr lang="en-US" dirty="0"/>
              <a:t>Division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461EA-CB9D-4FB2-B7D9-11A048298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4F273-03AC-412F-A6FF-1D45DCFC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3054" t="3234" r="2466" b="2554"/>
          <a:stretch/>
        </p:blipFill>
        <p:spPr>
          <a:xfrm>
            <a:off x="0" y="610441"/>
            <a:ext cx="9144000" cy="62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5445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29330</TotalTime>
  <Words>1094</Words>
  <Application>Microsoft Office PowerPoint</Application>
  <PresentationFormat>On-screen Show (4:3)</PresentationFormat>
  <Paragraphs>255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Geneva</vt:lpstr>
      <vt:lpstr>MS PGothic</vt:lpstr>
      <vt:lpstr>MS PGothic</vt:lpstr>
      <vt:lpstr>Arial</vt:lpstr>
      <vt:lpstr>Calibri</vt:lpstr>
      <vt:lpstr>Candara</vt:lpstr>
      <vt:lpstr>Franklin Gothic Medium</vt:lpstr>
      <vt:lpstr>Helvetica</vt:lpstr>
      <vt:lpstr>Times New Roman</vt:lpstr>
      <vt:lpstr>Wingdings</vt:lpstr>
      <vt:lpstr>FNAL_TemplatePC_060514</vt:lpstr>
      <vt:lpstr>PowerPoint Presentation</vt:lpstr>
      <vt:lpstr>Introduction</vt:lpstr>
      <vt:lpstr>Accelerator Division (AD), by the book</vt:lpstr>
      <vt:lpstr>Fermilab Accelerator Complex</vt:lpstr>
      <vt:lpstr>Role of the Accelerator Division</vt:lpstr>
      <vt:lpstr>Accelerator operations priorities for the next year</vt:lpstr>
      <vt:lpstr>Program Planning - Experiments Run Schedule</vt:lpstr>
      <vt:lpstr>Leadership / HQ</vt:lpstr>
      <vt:lpstr>Division Organization</vt:lpstr>
      <vt:lpstr>Division Departments</vt:lpstr>
      <vt:lpstr>Operations / Main Control Room</vt:lpstr>
      <vt:lpstr>Notify / Channel 13</vt:lpstr>
      <vt:lpstr>AD Logbook</vt:lpstr>
      <vt:lpstr>Performance Plots  www-bd.fnal.gov/FixedTargetPlots/today/ProtonPlots.html </vt:lpstr>
      <vt:lpstr>Meetings to find AD People</vt:lpstr>
      <vt:lpstr>FAST/IOTA : Accelerator R&amp;D Facility</vt:lpstr>
      <vt:lpstr>FAST/IOTA</vt:lpstr>
      <vt:lpstr>PowerPoint Presentation</vt:lpstr>
      <vt:lpstr>Computing</vt:lpstr>
      <vt:lpstr>Accelerator Science and Education</vt:lpstr>
      <vt:lpstr>Accelerator Application Development and Demonstration (A2D2):  A 9 MeV electron source at IARC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Bob Zwaska x6842 14373N</cp:lastModifiedBy>
  <cp:revision>364</cp:revision>
  <cp:lastPrinted>2014-01-20T19:40:21Z</cp:lastPrinted>
  <dcterms:created xsi:type="dcterms:W3CDTF">2014-06-19T15:29:50Z</dcterms:created>
  <dcterms:modified xsi:type="dcterms:W3CDTF">2018-06-21T14:35:17Z</dcterms:modified>
</cp:coreProperties>
</file>