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65" r:id="rId3"/>
    <p:sldId id="320" r:id="rId4"/>
    <p:sldId id="322" r:id="rId5"/>
    <p:sldId id="325" r:id="rId6"/>
    <p:sldId id="324" r:id="rId7"/>
    <p:sldId id="326" r:id="rId8"/>
    <p:sldId id="327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dy Romanov x6766 12815N" initials="GRx1" lastIdx="1" clrIdx="0">
    <p:extLst>
      <p:ext uri="{19B8F6BF-5375-455C-9EA6-DF929625EA0E}">
        <p15:presenceInfo xmlns:p15="http://schemas.microsoft.com/office/powerpoint/2012/main" userId="S-1-5-21-1644491937-1202660629-839522115-9843" providerId="AD"/>
      </p:ext>
    </p:extLst>
  </p:cmAuthor>
  <p:cmAuthor id="2" name="Gennady Romanov x6766 12815N" initials="GRx1 [2]" lastIdx="0" clrIdx="1">
    <p:extLst>
      <p:ext uri="{19B8F6BF-5375-455C-9EA6-DF929625EA0E}">
        <p15:presenceInfo xmlns:p15="http://schemas.microsoft.com/office/powerpoint/2012/main" userId="Gennady Romanov x6766 12815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5AD9"/>
    <a:srgbClr val="025DF0"/>
    <a:srgbClr val="E8D9F3"/>
    <a:srgbClr val="63666A"/>
    <a:srgbClr val="004C97"/>
    <a:srgbClr val="404040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76" autoAdjust="0"/>
    <p:restoredTop sz="94682" autoAdjust="0"/>
  </p:normalViewPr>
  <p:slideViewPr>
    <p:cSldViewPr snapToGrid="0" snapToObjects="1">
      <p:cViewPr varScale="1">
        <p:scale>
          <a:sx n="114" d="100"/>
          <a:sy n="114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7/19/2018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7/19/2018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36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81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71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19/VII-2018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Empty cavity     Gennady Romanov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19/VII-2018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Empty cavity     Gennady Romanov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19/VII-2018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Empty cavity     Gennady Romanov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19/VII-2018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Empty cavity     Gennady Romanov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19/VII-2018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Empty cavity     Gennady Romanov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19/VII-2018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Empty cavity     Gennady Romanov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19/VII-2018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Empty cavity     Gennady Romanov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19/VII-2018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Empty cavity     Gennady Romanov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19/VII-2018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Empty cavity     Gennady Romanov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19/VII-2018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Empty cavity     Gennady Romanov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960645"/>
            <a:ext cx="7526338" cy="48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 Empty cavity.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6"/>
            <a:ext cx="7526338" cy="71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2</a:t>
            </a:r>
            <a:r>
              <a:rPr lang="en-US" altLang="en-US" baseline="30000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nd</a:t>
            </a:r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 Harmonic cavity meeting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July 19, 2018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806450" y="3915560"/>
            <a:ext cx="7526338" cy="3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Gennady Romanov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Empty cavity without ports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19/VII-2018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Empty cavity     Gennady Romanov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926048" y="936965"/>
            <a:ext cx="4746812" cy="36933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Model without HOM ports, all is copper except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</a:t>
            </a:r>
            <a:r>
              <a:rPr lang="en-US" sz="1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en-US" sz="1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F2C76-F2C1-4D9B-9256-0260221E8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44" y="842606"/>
            <a:ext cx="2650508" cy="248087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191DE-8793-485D-B3E2-5D865C7633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86" t="5320" r="38808" b="4181"/>
          <a:stretch/>
        </p:blipFill>
        <p:spPr>
          <a:xfrm>
            <a:off x="676275" y="3420684"/>
            <a:ext cx="2732180" cy="29050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941EDC-2446-4675-A82B-978476F6C3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86" t="5422" r="38807" b="3872"/>
          <a:stretch/>
        </p:blipFill>
        <p:spPr>
          <a:xfrm>
            <a:off x="4664278" y="3420175"/>
            <a:ext cx="2726421" cy="2905529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4324F58-BF83-4F25-B88A-51D2EBF01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335238"/>
              </p:ext>
            </p:extLst>
          </p:nvPr>
        </p:nvGraphicFramePr>
        <p:xfrm>
          <a:off x="4445443" y="1500444"/>
          <a:ext cx="2945256" cy="1341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80230">
                  <a:extLst>
                    <a:ext uri="{9D8B030D-6E8A-4147-A177-3AD203B41FA5}">
                      <a16:colId xmlns:a16="http://schemas.microsoft.com/office/drawing/2014/main" val="2202411137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1310005516"/>
                    </a:ext>
                  </a:extLst>
                </a:gridCol>
                <a:gridCol w="1132512">
                  <a:extLst>
                    <a:ext uri="{9D8B030D-6E8A-4147-A177-3AD203B41FA5}">
                      <a16:colId xmlns:a16="http://schemas.microsoft.com/office/drawing/2014/main" val="62330314"/>
                    </a:ext>
                  </a:extLst>
                </a:gridCol>
              </a:tblGrid>
              <a:tr h="213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F, MHz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498960"/>
                  </a:ext>
                </a:extLst>
              </a:tr>
              <a:tr h="213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120.5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4813"/>
                  </a:ext>
                </a:extLst>
              </a:tr>
              <a:tr h="213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171.1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426862"/>
                  </a:ext>
                </a:extLst>
              </a:tr>
              <a:tr h="21392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268.1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155159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7DF333B-37E1-42EE-8EE5-93531D50BF6C}"/>
              </a:ext>
            </a:extLst>
          </p:cNvPr>
          <p:cNvSpPr txBox="1"/>
          <p:nvPr/>
        </p:nvSpPr>
        <p:spPr>
          <a:xfrm>
            <a:off x="1098958" y="4018327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|E|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A601AF-C10C-45F1-BD70-9D1FB60CED6D}"/>
              </a:ext>
            </a:extLst>
          </p:cNvPr>
          <p:cNvSpPr txBox="1"/>
          <p:nvPr/>
        </p:nvSpPr>
        <p:spPr>
          <a:xfrm>
            <a:off x="4984459" y="4003218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|H|</a:t>
            </a:r>
          </a:p>
        </p:txBody>
      </p:sp>
    </p:spTree>
    <p:extLst>
      <p:ext uri="{BB962C8B-B14F-4D97-AF65-F5344CB8AC3E}">
        <p14:creationId xmlns:p14="http://schemas.microsoft.com/office/powerpoint/2010/main" val="221386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Empty cavity with HOM ports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19/VII-2018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Empty cavity     Gennady Romanov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926048" y="936965"/>
            <a:ext cx="4483920" cy="36933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Model with HOM ports, all is copper except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</a:t>
            </a:r>
            <a:r>
              <a:rPr lang="en-US" sz="1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en-US" sz="1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E5ED57-8A60-48D7-BF91-9CF6E7EB7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25" b="4497"/>
          <a:stretch/>
        </p:blipFill>
        <p:spPr>
          <a:xfrm>
            <a:off x="738644" y="3492253"/>
            <a:ext cx="2673336" cy="2842427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F1F538-6A8E-47DE-9E20-5AF9A04384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84" r="38991"/>
          <a:stretch/>
        </p:blipFill>
        <p:spPr>
          <a:xfrm>
            <a:off x="4572000" y="3492253"/>
            <a:ext cx="2538392" cy="283078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ADC30-A947-4E7E-A367-5BE26DAEBF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62" t="6056" r="38991" b="7984"/>
          <a:stretch/>
        </p:blipFill>
        <p:spPr>
          <a:xfrm>
            <a:off x="854409" y="829407"/>
            <a:ext cx="2441805" cy="2591278"/>
          </a:xfrm>
          <a:prstGeom prst="rect">
            <a:avLst/>
          </a:prstGeom>
          <a:ln>
            <a:solidFill>
              <a:srgbClr val="7030A0"/>
            </a:solidFill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51FED6-AA10-40D0-8AA2-C0AA7F9C6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4438"/>
              </p:ext>
            </p:extLst>
          </p:nvPr>
        </p:nvGraphicFramePr>
        <p:xfrm>
          <a:off x="4102217" y="1500444"/>
          <a:ext cx="3288483" cy="1341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87897">
                  <a:extLst>
                    <a:ext uri="{9D8B030D-6E8A-4147-A177-3AD203B41FA5}">
                      <a16:colId xmlns:a16="http://schemas.microsoft.com/office/drawing/2014/main" val="2202411137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1310005516"/>
                    </a:ext>
                  </a:extLst>
                </a:gridCol>
                <a:gridCol w="781270">
                  <a:extLst>
                    <a:ext uri="{9D8B030D-6E8A-4147-A177-3AD203B41FA5}">
                      <a16:colId xmlns:a16="http://schemas.microsoft.com/office/drawing/2014/main" val="62330314"/>
                    </a:ext>
                  </a:extLst>
                </a:gridCol>
                <a:gridCol w="913305">
                  <a:extLst>
                    <a:ext uri="{9D8B030D-6E8A-4147-A177-3AD203B41FA5}">
                      <a16:colId xmlns:a16="http://schemas.microsoft.com/office/drawing/2014/main" val="1345734765"/>
                    </a:ext>
                  </a:extLst>
                </a:gridCol>
              </a:tblGrid>
              <a:tr h="213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F, MHz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Q_ext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498960"/>
                  </a:ext>
                </a:extLst>
              </a:tr>
              <a:tr h="213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120.4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6079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4813"/>
                  </a:ext>
                </a:extLst>
              </a:tr>
              <a:tr h="213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170.7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0.6449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426862"/>
                  </a:ext>
                </a:extLst>
              </a:tr>
              <a:tr h="213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268.3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862.3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155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96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A6F6-E992-447A-B2DA-F3A1FD40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cavity without ports, operating mode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0ECEE-1B8E-4A1F-9C8E-86E383FB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19/VII-2018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9C830-5C3E-4810-839C-F9F9F78F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Empty cavity     Gennady Romanov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912C0-BAA3-4007-9E25-F5670F4D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502AF-9924-43D2-8239-B6CC69CF0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8" y="1505195"/>
            <a:ext cx="2725148" cy="2908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1F6C7A-A3A8-4A82-A19A-E47C124410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66" t="22788" r="23578"/>
          <a:stretch/>
        </p:blipFill>
        <p:spPr>
          <a:xfrm>
            <a:off x="4839325" y="1320636"/>
            <a:ext cx="2928879" cy="3586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4EE327-0AE9-4EF6-91D4-506A62EA5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906" y="1587477"/>
            <a:ext cx="841321" cy="6462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7E2F8A-DB57-48F7-BBF1-77B42845C488}"/>
              </a:ext>
            </a:extLst>
          </p:cNvPr>
          <p:cNvSpPr txBox="1"/>
          <p:nvPr/>
        </p:nvSpPr>
        <p:spPr>
          <a:xfrm>
            <a:off x="1451295" y="4840448"/>
            <a:ext cx="983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FB0BCD-EA48-4157-8D71-0FE891B1F4FB}"/>
              </a:ext>
            </a:extLst>
          </p:cNvPr>
          <p:cNvSpPr txBox="1"/>
          <p:nvPr/>
        </p:nvSpPr>
        <p:spPr>
          <a:xfrm>
            <a:off x="5548754" y="4915726"/>
            <a:ext cx="167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garnet</a:t>
            </a:r>
          </a:p>
        </p:txBody>
      </p:sp>
    </p:spTree>
    <p:extLst>
      <p:ext uri="{BB962C8B-B14F-4D97-AF65-F5344CB8AC3E}">
        <p14:creationId xmlns:p14="http://schemas.microsoft.com/office/powerpoint/2010/main" val="230184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E264074-FF1C-42FB-8055-8281F237F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27" r="30754"/>
          <a:stretch/>
        </p:blipFill>
        <p:spPr>
          <a:xfrm>
            <a:off x="5869033" y="3440305"/>
            <a:ext cx="2423889" cy="2816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EF8011-534B-4B95-8662-73EC18411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58" r="30160"/>
          <a:stretch/>
        </p:blipFill>
        <p:spPr>
          <a:xfrm>
            <a:off x="5854024" y="854460"/>
            <a:ext cx="2417875" cy="26306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657E06-614B-4CDD-9003-FDE277DA9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52" r="30157"/>
          <a:stretch/>
        </p:blipFill>
        <p:spPr>
          <a:xfrm>
            <a:off x="364284" y="854460"/>
            <a:ext cx="2348918" cy="2620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FCC6A-B0DB-4608-8EE8-035B87E2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cavity without ports, 2</a:t>
            </a:r>
            <a:r>
              <a:rPr lang="en-US" baseline="30000" dirty="0"/>
              <a:t>nd</a:t>
            </a:r>
            <a:r>
              <a:rPr lang="en-US" dirty="0"/>
              <a:t> mode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09363-113E-4DAD-AEAB-973E5389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19/VII-2018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DFE56-908B-4550-94DD-4A29A0A2D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Empty cavity     Gennady Romanov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A277A-0A34-41F9-A66E-EC7DB70D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02D7E-0DAB-4460-A1E8-648E7BCFE2D1}"/>
              </a:ext>
            </a:extLst>
          </p:cNvPr>
          <p:cNvSpPr txBox="1"/>
          <p:nvPr/>
        </p:nvSpPr>
        <p:spPr>
          <a:xfrm flipH="1">
            <a:off x="676275" y="1535186"/>
            <a:ext cx="68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|E|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430CA-BB73-4713-B418-B03213D51504}"/>
              </a:ext>
            </a:extLst>
          </p:cNvPr>
          <p:cNvSpPr txBox="1"/>
          <p:nvPr/>
        </p:nvSpPr>
        <p:spPr>
          <a:xfrm>
            <a:off x="5360970" y="154815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C02BC3-2BAD-4CFD-B066-A6D414826E0B}"/>
              </a:ext>
            </a:extLst>
          </p:cNvPr>
          <p:cNvSpPr txBox="1"/>
          <p:nvPr/>
        </p:nvSpPr>
        <p:spPr>
          <a:xfrm>
            <a:off x="3493294" y="1400038"/>
            <a:ext cx="1297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</a:t>
            </a:r>
          </a:p>
          <a:p>
            <a:r>
              <a:rPr lang="en-US" dirty="0"/>
              <a:t>171 MHz</a:t>
            </a:r>
          </a:p>
          <a:p>
            <a:r>
              <a:rPr lang="en-US" dirty="0"/>
              <a:t>Q=4962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C7BEA4-4F94-4C02-8A6F-A9C82ED582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02" r="30578"/>
          <a:stretch/>
        </p:blipFill>
        <p:spPr>
          <a:xfrm>
            <a:off x="228600" y="3440305"/>
            <a:ext cx="2517395" cy="28644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CB1862-BBF9-4810-BA1E-B04ED146C3A4}"/>
              </a:ext>
            </a:extLst>
          </p:cNvPr>
          <p:cNvSpPr txBox="1"/>
          <p:nvPr/>
        </p:nvSpPr>
        <p:spPr>
          <a:xfrm>
            <a:off x="5360970" y="3597788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827E7A-DEB0-4570-84AD-261AC596FD63}"/>
              </a:ext>
            </a:extLst>
          </p:cNvPr>
          <p:cNvSpPr txBox="1"/>
          <p:nvPr/>
        </p:nvSpPr>
        <p:spPr>
          <a:xfrm>
            <a:off x="2966205" y="3920699"/>
            <a:ext cx="28643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garnet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dirty="0"/>
              <a:t> = 4, tan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0.00026</a:t>
            </a:r>
          </a:p>
          <a:p>
            <a:r>
              <a:rPr lang="en-US" dirty="0"/>
              <a:t>116 MHz</a:t>
            </a:r>
          </a:p>
          <a:p>
            <a:r>
              <a:rPr lang="en-US" dirty="0"/>
              <a:t>Q=2969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1AE311-A807-4995-9734-BEA2F2AB83FD}"/>
              </a:ext>
            </a:extLst>
          </p:cNvPr>
          <p:cNvSpPr txBox="1"/>
          <p:nvPr/>
        </p:nvSpPr>
        <p:spPr>
          <a:xfrm>
            <a:off x="3493294" y="2927303"/>
            <a:ext cx="1309013" cy="461665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Log scale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4F4217-8D2A-4D69-8AC1-93337F7A91BE}"/>
              </a:ext>
            </a:extLst>
          </p:cNvPr>
          <p:cNvSpPr txBox="1"/>
          <p:nvPr/>
        </p:nvSpPr>
        <p:spPr>
          <a:xfrm flipH="1">
            <a:off x="6299858" y="3704141"/>
            <a:ext cx="688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|H|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62970B-754D-4014-BFAF-8E74D3E8D936}"/>
              </a:ext>
            </a:extLst>
          </p:cNvPr>
          <p:cNvSpPr txBox="1"/>
          <p:nvPr/>
        </p:nvSpPr>
        <p:spPr>
          <a:xfrm flipH="1">
            <a:off x="6299858" y="1535185"/>
            <a:ext cx="68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|H|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C97E1A-01D6-4677-B0A5-3F415F699FAE}"/>
              </a:ext>
            </a:extLst>
          </p:cNvPr>
          <p:cNvSpPr txBox="1"/>
          <p:nvPr/>
        </p:nvSpPr>
        <p:spPr>
          <a:xfrm flipH="1">
            <a:off x="693053" y="3597788"/>
            <a:ext cx="68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|E|</a:t>
            </a:r>
          </a:p>
        </p:txBody>
      </p:sp>
    </p:spTree>
    <p:extLst>
      <p:ext uri="{BB962C8B-B14F-4D97-AF65-F5344CB8AC3E}">
        <p14:creationId xmlns:p14="http://schemas.microsoft.com/office/powerpoint/2010/main" val="120069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E79E3-DE53-49D7-9E79-FE498B6C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CFC98-3109-467F-B79C-F048524EB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on July 9: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Rocky and Ryan removed the coupling ring 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fruitbowl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 we now have only the cavity center conductor, outer conductor, and empty PA volume (with window). Open end and PA volume are blanked off.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 Q ~ 2900. Only loosening the bolts in Joint 2 seems to affect the Q. This is surprising. See ppt for details.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Ding simulated the empty cavity in HFSS: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1.) With coupler ring and with big tapered center conductor, f: 110.87 MHz, Q 7385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 Without coupler ring and with big tapered center conductor, f: 141.59 MHz,  Q 9002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3.) Without coupler ring and without big tapered center conductor, f: 143.624 MHz,  Q 9017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1.) For the first case, the PA geometry is probably not exactly the same as Ding simulated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measured 120.68 MHz and Q=2000. Gennady had predicted 120.5 MHz and Q=6070.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  We didn't measure this case.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3.)  f = 147.4 MHz Q=2900. Again 3x too small. (Any difference in PA geometry matters less here)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empty_nopa_7_8.pptx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0785E-7565-449F-974E-E437F668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19/VII-2018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7BC32-04DB-4FB6-81F1-0EFDB85F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Empty cavity     Gennady Romanov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F1CC-1A64-417B-A717-CC4E3E42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68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B08288D-15C6-4C44-AAD0-5464151EC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65" y="3462359"/>
            <a:ext cx="2902451" cy="2758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5C15B8-3101-4EA9-813E-4A21B282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empty cavity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62A10-251E-4903-8BC4-0F441F701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19/VII-2018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95166-8C17-42CA-A18C-4CE29412A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Empty cavity     Gennady Romanov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264C-5954-4D1F-9F36-1AF34D21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C2D9C-C481-4EDE-A5AF-76D960C3C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14" r="26789"/>
          <a:stretch/>
        </p:blipFill>
        <p:spPr>
          <a:xfrm>
            <a:off x="228600" y="897623"/>
            <a:ext cx="2562338" cy="245214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3F2138-B8D8-4559-80F5-D519DFE49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45" r="26148"/>
          <a:stretch/>
        </p:blipFill>
        <p:spPr>
          <a:xfrm>
            <a:off x="2992565" y="848029"/>
            <a:ext cx="2906784" cy="2722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80EACF-3EE2-40BF-BFD8-879069CED8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38" r="26055"/>
          <a:stretch/>
        </p:blipFill>
        <p:spPr>
          <a:xfrm>
            <a:off x="6008616" y="848029"/>
            <a:ext cx="2906784" cy="27229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B42F25-A742-49E0-85E0-320B613A9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642" y="3462359"/>
            <a:ext cx="2906784" cy="27585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AF283E-CEDC-487A-B81B-D21121A2DCBA}"/>
              </a:ext>
            </a:extLst>
          </p:cNvPr>
          <p:cNvSpPr txBox="1"/>
          <p:nvPr/>
        </p:nvSpPr>
        <p:spPr>
          <a:xfrm flipH="1">
            <a:off x="3027998" y="1071289"/>
            <a:ext cx="129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Mode 1 |E|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9B9B02-6098-4D0D-953B-C85C20200216}"/>
              </a:ext>
            </a:extLst>
          </p:cNvPr>
          <p:cNvSpPr txBox="1"/>
          <p:nvPr/>
        </p:nvSpPr>
        <p:spPr>
          <a:xfrm flipH="1">
            <a:off x="6040405" y="1071289"/>
            <a:ext cx="129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Mode 1 |H|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949266-E289-4E84-9D87-177854406354}"/>
              </a:ext>
            </a:extLst>
          </p:cNvPr>
          <p:cNvSpPr txBox="1"/>
          <p:nvPr/>
        </p:nvSpPr>
        <p:spPr>
          <a:xfrm>
            <a:off x="353474" y="3718516"/>
            <a:ext cx="23936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 = 148.04 MHz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 = 8000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(losses in alumina – 7%)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 = 345.0 MHz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 = 14600</a:t>
            </a:r>
          </a:p>
          <a:p>
            <a:pPr lvl="0"/>
            <a:r>
              <a:rPr lang="en-US" sz="1200" dirty="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(losses in alumina – 10.5%)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0C272E-BB62-4B9B-B02F-CAED18190BBF}"/>
              </a:ext>
            </a:extLst>
          </p:cNvPr>
          <p:cNvSpPr txBox="1"/>
          <p:nvPr/>
        </p:nvSpPr>
        <p:spPr>
          <a:xfrm flipH="1">
            <a:off x="3027997" y="3712320"/>
            <a:ext cx="129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Mode 2 |E|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890BCE-8F92-4EFF-BF1D-270B6360AFC2}"/>
              </a:ext>
            </a:extLst>
          </p:cNvPr>
          <p:cNvSpPr txBox="1"/>
          <p:nvPr/>
        </p:nvSpPr>
        <p:spPr>
          <a:xfrm flipH="1">
            <a:off x="6008616" y="3673593"/>
            <a:ext cx="129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Mode 2 |H|</a:t>
            </a:r>
          </a:p>
        </p:txBody>
      </p:sp>
    </p:spTree>
    <p:extLst>
      <p:ext uri="{BB962C8B-B14F-4D97-AF65-F5344CB8AC3E}">
        <p14:creationId xmlns:p14="http://schemas.microsoft.com/office/powerpoint/2010/main" val="237747645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31248</TotalTime>
  <Words>456</Words>
  <Application>Microsoft Office PowerPoint</Application>
  <PresentationFormat>On-screen Show (4:3)</PresentationFormat>
  <Paragraphs>104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MS PGothic</vt:lpstr>
      <vt:lpstr>MS PGothic</vt:lpstr>
      <vt:lpstr>Arial</vt:lpstr>
      <vt:lpstr>Calibri</vt:lpstr>
      <vt:lpstr>Geneva</vt:lpstr>
      <vt:lpstr>Helvetica</vt:lpstr>
      <vt:lpstr>Times New Roman</vt:lpstr>
      <vt:lpstr>FNAL_TemplateMac_060514</vt:lpstr>
      <vt:lpstr>Fermilab: Footer Only</vt:lpstr>
      <vt:lpstr> Empty cavity.</vt:lpstr>
      <vt:lpstr>Empty cavity without ports  </vt:lpstr>
      <vt:lpstr>Empty cavity with HOM ports  </vt:lpstr>
      <vt:lpstr>The cavity without ports, operating mode</vt:lpstr>
      <vt:lpstr>The cavity without ports, 2nd mode</vt:lpstr>
      <vt:lpstr>PowerPoint Presentation</vt:lpstr>
      <vt:lpstr>Very empty cavity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Miscellaneous</dc:title>
  <dc:creator>Gennady Romanov x6766 12815N</dc:creator>
  <cp:lastModifiedBy>Gennady Romanov</cp:lastModifiedBy>
  <cp:revision>535</cp:revision>
  <cp:lastPrinted>2014-01-20T19:40:21Z</cp:lastPrinted>
  <dcterms:created xsi:type="dcterms:W3CDTF">2015-06-19T17:30:25Z</dcterms:created>
  <dcterms:modified xsi:type="dcterms:W3CDTF">2018-07-19T17:06:01Z</dcterms:modified>
</cp:coreProperties>
</file>