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6008" autoAdjust="0"/>
  </p:normalViewPr>
  <p:slideViewPr>
    <p:cSldViewPr snapToGrid="0">
      <p:cViewPr varScale="1">
        <p:scale>
          <a:sx n="60" d="100"/>
          <a:sy n="60" d="100"/>
        </p:scale>
        <p:origin x="72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7D3E6-0F2E-46FC-9D0C-6FE6E3F10DF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CA2F4-6BA8-4DD7-8FE7-3C6ED7A2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4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SciBooNE</a:t>
            </a:r>
            <a:r>
              <a:rPr lang="en-US" dirty="0"/>
              <a:t> has MIBS and TCLK, but needs modules in the IRM to decode the clocks</a:t>
            </a:r>
          </a:p>
          <a:p>
            <a:r>
              <a:rPr lang="en-US" dirty="0" err="1"/>
              <a:t>MiniBooNE</a:t>
            </a:r>
            <a:r>
              <a:rPr lang="en-US" dirty="0"/>
              <a:t> has MIBS but needs an IRM module to decode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CA2F4-6BA8-4DD7-8FE7-3C6ED7A277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22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I need to send a signal from a repeater into another module before using it for logic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CA2F4-6BA8-4DD7-8FE7-3C6ED7A277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0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Greg says all these signals will be available in all the BNB experiment service buildings in the future, possibly via MFTUs?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CA2F4-6BA8-4DD7-8FE7-3C6ED7A277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14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Dedicated clock inputs?</a:t>
            </a:r>
          </a:p>
          <a:p>
            <a:r>
              <a:rPr lang="en-US" dirty="0"/>
              <a:t>MFTUs taking in</a:t>
            </a:r>
          </a:p>
          <a:p>
            <a:r>
              <a:rPr lang="en-US" dirty="0"/>
              <a:t>	BES, BRF, MIBS, TCLK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CA2F4-6BA8-4DD7-8FE7-3C6ED7A277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3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Others:</a:t>
            </a:r>
          </a:p>
          <a:p>
            <a:endParaRPr lang="en-US" dirty="0"/>
          </a:p>
          <a:p>
            <a:r>
              <a:rPr lang="en-US" dirty="0" err="1"/>
              <a:t>LArTF</a:t>
            </a:r>
            <a:r>
              <a:rPr lang="en-US" dirty="0"/>
              <a:t>?</a:t>
            </a:r>
          </a:p>
          <a:p>
            <a:r>
              <a:rPr lang="en-US" dirty="0"/>
              <a:t>Inputs</a:t>
            </a:r>
          </a:p>
          <a:p>
            <a:pPr lvl="1"/>
            <a:r>
              <a:rPr lang="en-US" dirty="0"/>
              <a:t>Delayed BES</a:t>
            </a:r>
          </a:p>
          <a:p>
            <a:pPr lvl="1"/>
            <a:r>
              <a:rPr lang="en-US" dirty="0"/>
              <a:t>MIBS $74</a:t>
            </a:r>
          </a:p>
          <a:p>
            <a:pPr lvl="1"/>
            <a:r>
              <a:rPr lang="en-US" dirty="0"/>
              <a:t>BNB RWM</a:t>
            </a:r>
          </a:p>
          <a:p>
            <a:pPr lvl="1"/>
            <a:r>
              <a:rPr lang="en-US" dirty="0"/>
              <a:t>NuMI RWM</a:t>
            </a:r>
          </a:p>
          <a:p>
            <a:pPr lvl="1"/>
            <a:r>
              <a:rPr lang="en-US" dirty="0"/>
              <a:t>TCLK</a:t>
            </a:r>
          </a:p>
          <a:p>
            <a:r>
              <a:rPr lang="en-US" dirty="0"/>
              <a:t>IRM</a:t>
            </a:r>
          </a:p>
          <a:p>
            <a:pPr lvl="1"/>
            <a:r>
              <a:rPr lang="en-US" dirty="0"/>
              <a:t>TCLK</a:t>
            </a:r>
          </a:p>
          <a:p>
            <a:pPr lvl="1"/>
            <a:r>
              <a:rPr lang="en-US" dirty="0"/>
              <a:t>MIBS</a:t>
            </a:r>
          </a:p>
          <a:p>
            <a:endParaRPr lang="en-US" dirty="0"/>
          </a:p>
          <a:p>
            <a:r>
              <a:rPr lang="en-US" dirty="0"/>
              <a:t>MI 12 SB?</a:t>
            </a:r>
          </a:p>
          <a:p>
            <a:r>
              <a:rPr lang="en-US" dirty="0"/>
              <a:t>4 inputs</a:t>
            </a:r>
          </a:p>
          <a:p>
            <a:pPr lvl="1"/>
            <a:r>
              <a:rPr lang="en-US" dirty="0"/>
              <a:t>BES</a:t>
            </a:r>
          </a:p>
          <a:p>
            <a:pPr lvl="1"/>
            <a:r>
              <a:rPr lang="en-US" dirty="0"/>
              <a:t>BRF</a:t>
            </a:r>
          </a:p>
          <a:p>
            <a:pPr lvl="1"/>
            <a:r>
              <a:rPr lang="en-US" dirty="0"/>
              <a:t>MIBS</a:t>
            </a:r>
          </a:p>
          <a:p>
            <a:pPr lvl="1"/>
            <a:r>
              <a:rPr lang="en-US" dirty="0"/>
              <a:t>BNB RWM</a:t>
            </a:r>
          </a:p>
          <a:p>
            <a:pPr lvl="1"/>
            <a:r>
              <a:rPr lang="en-US" dirty="0"/>
              <a:t>+ TCLK</a:t>
            </a:r>
          </a:p>
          <a:p>
            <a:r>
              <a:rPr lang="en-US" dirty="0"/>
              <a:t>8 outputs (copies)</a:t>
            </a:r>
          </a:p>
          <a:p>
            <a:pPr lvl="1"/>
            <a:r>
              <a:rPr lang="en-US" dirty="0"/>
              <a:t>Each has individual settable delay on ACNET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CA2F4-6BA8-4DD7-8FE7-3C6ED7A277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BF9C3-7400-4984-AB72-8D530AA4B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1891FE-FF26-4526-A89D-BAA1A1B44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84304-813B-4E09-B262-343FCB10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90540-9B9D-4701-A001-96B5AFB8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91E2E-B585-4238-966E-3E5713A2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9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57F1-292C-4D90-964B-758134EA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B385D-3E9C-4880-A360-685BD85DE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AAC17-054E-4731-8AE8-0D6A2A6F2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BD400-EB78-486D-A400-088A65986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57357-BA16-438E-BC59-F8F04E150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0F2B3-5713-4525-8CAA-FE9115888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CACAD-EF42-476F-8907-CA3BC54BB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98CA4-6514-4AA3-9D04-7A43FA18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2FF4C-372B-48A5-8488-3FBF52BE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105CC-482F-4F77-9ADE-5CF1448FA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8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804E-EAD6-4D88-80AB-A7028FDA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F47C5-3D9B-467D-89F1-ED0498B93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310E4-9213-41B5-87EE-1A9257F9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CAA86-551B-4CA3-A81E-E1D0987F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DD502-0586-41A8-860F-DDFD6A37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FF439-FD4F-4DA1-BAC4-8A62F3BDF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BC3B4-20EF-44F2-9BE8-B42441482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A1BDF-B95D-4A8A-940E-DDF9D06D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51FF8-E849-4290-BC8D-80875B877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F8D75-1D82-4015-A44D-5FDBEBBB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2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975A-8797-40FB-A177-2FDA5109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EC1CA-24B0-4E35-BAB1-81EAA8A5F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D297A-EA9E-4E38-A06F-F8600C7A1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98889-7280-46B1-B8FE-C7ECD2CE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EC64D-3776-473F-A8C3-3A47EE55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D7FD8-009B-47FD-91BB-F3C09E21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4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1EDB-83A1-43D2-A7FD-C51566FB5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9DF4D-78BF-4BBA-A2A5-9F446DFB9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D0B1BD-DD01-4511-9844-F15C581B8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BD4406-0861-4FCA-B618-926E6B172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3F18B-62BB-452D-8340-8C11FF656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C6A27F-FBEF-45F9-8DCF-CDAB0C440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19191-ED02-4834-B2C8-C4F51C3C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62EDE0-2BA5-47AD-9AFA-151773FD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4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0FC8-2979-4E70-ADB8-BB970377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1EE181-83D9-4542-ACE4-D3F6B551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BB1B6-90CE-46B8-AC6A-90D28615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BA4C8-1D04-416F-9FFD-DEB680E4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4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76DAB9-129E-4BD7-A1D2-B6AB5C6A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DF2DE-4335-4928-84A5-ED64B317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2750D-9198-4E2A-AD98-2D3FEDCF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2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882EA-8BA3-47F9-A235-C63FDA0B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927ED-5C1A-4DB0-AC48-7A7DB25A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6397E-94C1-42EB-9659-AD93802AD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59E3D-9D11-47F9-AE1F-1F67B5986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76B36-4324-499E-858F-7826C96A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6C63F-1F75-4FF9-8223-1958028D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9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3322-D069-48AA-A2F5-8F705336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B3BA5C-0902-4381-85F5-E80689F30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1881D-997B-4101-A118-E49A42A00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BAF6C-B260-4900-9E0D-CBE62E93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55FA3-69C0-4E97-BC42-B7B8950A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2F091-C9A5-4B5D-90A6-F9E6C0B1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4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F84BF-D4C8-48B4-84F5-587F80AA1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535AE-E237-40A0-AB9F-5A4C327AC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9D0DC-F81B-4145-8A67-DDA881FD7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1C50-9EDF-46CC-8546-9169406965D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D7A66-FAFC-4B5A-8B67-15729AAD9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A1D28-D8F7-44FB-8D18-B6692B4D1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50A8E-96EC-4593-BE19-4652EF51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0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0F1C-1D7E-4647-A0A4-B56472AEB5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in the world are the relevant BNB accelerator timing signals?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4AE59-3482-49F7-BDA7-938374B17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Alyssa R Miller</a:t>
            </a:r>
          </a:p>
          <a:p>
            <a:r>
              <a:rPr lang="en-US" dirty="0"/>
              <a:t>External Beams Department</a:t>
            </a:r>
          </a:p>
        </p:txBody>
      </p:sp>
    </p:spTree>
    <p:extLst>
      <p:ext uri="{BB962C8B-B14F-4D97-AF65-F5344CB8AC3E}">
        <p14:creationId xmlns:p14="http://schemas.microsoft.com/office/powerpoint/2010/main" val="209600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C3E5-4856-41EA-95F2-8CC0CB1A5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Signals BNB cares about and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A016C-096A-46AD-ADBF-1DDDA5F31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BES</a:t>
            </a:r>
          </a:p>
          <a:p>
            <a:pPr lvl="1"/>
            <a:r>
              <a:rPr lang="en-US" dirty="0"/>
              <a:t>BES + delay [? RFC/ns] = beam arrival time</a:t>
            </a:r>
          </a:p>
          <a:p>
            <a:r>
              <a:rPr lang="en-US" dirty="0"/>
              <a:t>BRF</a:t>
            </a:r>
          </a:p>
          <a:p>
            <a:pPr lvl="1"/>
            <a:r>
              <a:rPr lang="en-US" dirty="0"/>
              <a:t>Used to delay BES by 38-52 MHz cycles (RFC)</a:t>
            </a:r>
          </a:p>
          <a:p>
            <a:r>
              <a:rPr lang="en-US" dirty="0"/>
              <a:t>Delayed BES</a:t>
            </a:r>
          </a:p>
          <a:p>
            <a:pPr lvl="1"/>
            <a:r>
              <a:rPr lang="en-US" dirty="0"/>
              <a:t>= BES + BRF</a:t>
            </a:r>
          </a:p>
          <a:p>
            <a:r>
              <a:rPr lang="en-US" dirty="0"/>
              <a:t>TCLK</a:t>
            </a:r>
          </a:p>
          <a:p>
            <a:pPr lvl="1"/>
            <a:r>
              <a:rPr lang="en-US" dirty="0"/>
              <a:t>Events: $1D, sometimes $A9 (reflected MIBS $74) , $1F (reflected BES)</a:t>
            </a:r>
          </a:p>
          <a:p>
            <a:pPr lvl="1"/>
            <a:r>
              <a:rPr lang="en-US" dirty="0"/>
              <a:t>10 MHz, 100 ns instability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57E28D-FDF9-4388-955B-AE4B1820D003}"/>
              </a:ext>
            </a:extLst>
          </p:cNvPr>
          <p:cNvSpPr txBox="1">
            <a:spLocks/>
          </p:cNvSpPr>
          <p:nvPr/>
        </p:nvSpPr>
        <p:spPr>
          <a:xfrm>
            <a:off x="6096000" y="1825626"/>
            <a:ext cx="5257800" cy="2281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MIBS</a:t>
            </a:r>
          </a:p>
          <a:p>
            <a:pPr lvl="1"/>
            <a:r>
              <a:rPr lang="en-US" dirty="0"/>
              <a:t>Events: $74 (MI extraction to NuMI)</a:t>
            </a:r>
          </a:p>
          <a:p>
            <a:pPr lvl="1"/>
            <a:r>
              <a:rPr lang="en-US" dirty="0"/>
              <a:t>Locked to MIRF 52-53 MHz / 7 = ~7.5 MHz</a:t>
            </a:r>
          </a:p>
          <a:p>
            <a:r>
              <a:rPr lang="en-US" dirty="0"/>
              <a:t>BNB and NuMI RWMs</a:t>
            </a:r>
          </a:p>
          <a:p>
            <a:pPr lvl="1"/>
            <a:r>
              <a:rPr lang="en-US" dirty="0"/>
              <a:t>Leading edge is incoming beam</a:t>
            </a:r>
          </a:p>
        </p:txBody>
      </p:sp>
    </p:spTree>
    <p:extLst>
      <p:ext uri="{BB962C8B-B14F-4D97-AF65-F5344CB8AC3E}">
        <p14:creationId xmlns:p14="http://schemas.microsoft.com/office/powerpoint/2010/main" val="404632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0C3AD-A35B-4BAF-B007-B2BADE57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these signals available?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868BFD-111D-4A46-99CD-3B10DB9319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305" y="1514007"/>
            <a:ext cx="11951698" cy="4978867"/>
          </a:xfrm>
        </p:spPr>
      </p:pic>
    </p:spTree>
    <p:extLst>
      <p:ext uri="{BB962C8B-B14F-4D97-AF65-F5344CB8AC3E}">
        <p14:creationId xmlns:p14="http://schemas.microsoft.com/office/powerpoint/2010/main" val="105506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4EBB-AC0C-478A-8CC1-045783500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use these signals?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BF69D-E158-49F2-B02A-F9C2237A9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TCLK and MIBS can be decoded and delayed by an IRM</a:t>
            </a:r>
          </a:p>
          <a:p>
            <a:r>
              <a:rPr lang="en-US" dirty="0"/>
              <a:t>Delays are settable on ACNET</a:t>
            </a:r>
          </a:p>
          <a:p>
            <a:r>
              <a:rPr lang="en-US" dirty="0"/>
              <a:t>All signal carrying modules accept </a:t>
            </a:r>
            <a:r>
              <a:rPr lang="en-US" dirty="0" err="1"/>
              <a:t>lemo</a:t>
            </a:r>
            <a:r>
              <a:rPr lang="en-US" dirty="0"/>
              <a:t> terminated cables</a:t>
            </a:r>
          </a:p>
        </p:txBody>
      </p:sp>
    </p:spTree>
    <p:extLst>
      <p:ext uri="{BB962C8B-B14F-4D97-AF65-F5344CB8AC3E}">
        <p14:creationId xmlns:p14="http://schemas.microsoft.com/office/powerpoint/2010/main" val="348458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5477-160B-4D17-A9B7-2B2AED4E7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availability is in the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98E21-5C53-43FF-9145-3198000A9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BNB RWM, NuMI RWM, BES and BRF at all active experiment service buildings</a:t>
            </a:r>
          </a:p>
          <a:p>
            <a:pPr lvl="1"/>
            <a:r>
              <a:rPr lang="en-US" dirty="0"/>
              <a:t>On fiber</a:t>
            </a:r>
          </a:p>
          <a:p>
            <a:pPr lvl="1"/>
            <a:r>
              <a:rPr lang="en-US" dirty="0"/>
              <a:t>(TCLK and MIBS are already there)</a:t>
            </a:r>
          </a:p>
        </p:txBody>
      </p:sp>
    </p:spTree>
    <p:extLst>
      <p:ext uri="{BB962C8B-B14F-4D97-AF65-F5344CB8AC3E}">
        <p14:creationId xmlns:p14="http://schemas.microsoft.com/office/powerpoint/2010/main" val="30900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DB2A-75F5-4218-9077-C2121A59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MFTU?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01D66-CD1D-4AAC-AD5C-060BD72D5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Paired with copper to fiber converter</a:t>
            </a:r>
          </a:p>
          <a:p>
            <a:pPr lvl="1"/>
            <a:r>
              <a:rPr lang="en-US" dirty="0"/>
              <a:t>4 inputs</a:t>
            </a:r>
          </a:p>
          <a:p>
            <a:pPr lvl="1"/>
            <a:r>
              <a:rPr lang="en-US" dirty="0"/>
              <a:t>6 outputs for (copies of) each input</a:t>
            </a:r>
          </a:p>
          <a:p>
            <a:r>
              <a:rPr lang="en-US" dirty="0" err="1"/>
              <a:t>MultiFunctional</a:t>
            </a:r>
            <a:r>
              <a:rPr lang="en-US" dirty="0"/>
              <a:t> Timing Unit</a:t>
            </a:r>
          </a:p>
          <a:p>
            <a:pPr lvl="1"/>
            <a:r>
              <a:rPr lang="en-US" dirty="0"/>
              <a:t>Take converted fiber signals</a:t>
            </a:r>
          </a:p>
          <a:p>
            <a:pPr lvl="1"/>
            <a:r>
              <a:rPr lang="en-US" dirty="0"/>
              <a:t>4 inputs</a:t>
            </a:r>
          </a:p>
          <a:p>
            <a:pPr lvl="2"/>
            <a:r>
              <a:rPr lang="en-US" dirty="0"/>
              <a:t>+ 1 dedicated TCLK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1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BFFAD-DB73-4FEE-959E-6AD013312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2295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MFTU example: Bill </a:t>
            </a:r>
            <a:r>
              <a:rPr lang="en-US" dirty="0" err="1"/>
              <a:t>Badgett’s</a:t>
            </a:r>
            <a:r>
              <a:rPr lang="en-US" dirty="0"/>
              <a:t> setup (version 0x007)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28BAF-DAB2-4168-9EFB-20D177056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972" y="2383291"/>
            <a:ext cx="3268579" cy="435133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Outputs (Group A)</a:t>
            </a:r>
          </a:p>
          <a:p>
            <a:pPr lvl="1"/>
            <a:r>
              <a:rPr lang="en-US" dirty="0"/>
              <a:t>Channels 1-8</a:t>
            </a:r>
          </a:p>
          <a:p>
            <a:pPr lvl="2"/>
            <a:r>
              <a:rPr lang="en-US" dirty="0"/>
              <a:t>Armed on TCLK $1D</a:t>
            </a:r>
          </a:p>
          <a:p>
            <a:pPr lvl="3"/>
            <a:r>
              <a:rPr lang="en-US" dirty="0"/>
              <a:t>Hard coded</a:t>
            </a:r>
          </a:p>
          <a:p>
            <a:pPr lvl="2"/>
            <a:r>
              <a:rPr lang="en-US" dirty="0"/>
              <a:t>Trigger = BES</a:t>
            </a:r>
          </a:p>
          <a:p>
            <a:pPr lvl="2"/>
            <a:r>
              <a:rPr lang="en-US" dirty="0"/>
              <a:t>Clock</a:t>
            </a:r>
            <a:r>
              <a:rPr lang="en-US" i="1" dirty="0"/>
              <a:t> = </a:t>
            </a:r>
            <a:r>
              <a:rPr lang="en-US" dirty="0"/>
              <a:t>BRF</a:t>
            </a:r>
          </a:p>
          <a:p>
            <a:pPr lvl="3"/>
            <a:r>
              <a:rPr lang="en-US" dirty="0"/>
              <a:t>Count settable in ACNET</a:t>
            </a:r>
          </a:p>
          <a:p>
            <a:pPr lvl="2"/>
            <a:r>
              <a:rPr lang="en-US" dirty="0"/>
              <a:t>Fine delay enabled</a:t>
            </a:r>
          </a:p>
          <a:p>
            <a:pPr lvl="3"/>
            <a:r>
              <a:rPr lang="en-US" dirty="0"/>
              <a:t>0 - 255 ns settable in ACNET</a:t>
            </a:r>
          </a:p>
          <a:p>
            <a:pPr lvl="1"/>
            <a:r>
              <a:rPr lang="en-US" dirty="0"/>
              <a:t>Channels 9-14</a:t>
            </a:r>
          </a:p>
          <a:p>
            <a:pPr lvl="2"/>
            <a:r>
              <a:rPr lang="en-US" dirty="0"/>
              <a:t>Armed on TCLK $1D (presently)</a:t>
            </a:r>
          </a:p>
          <a:p>
            <a:pPr lvl="3"/>
            <a:r>
              <a:rPr lang="en-US" dirty="0"/>
              <a:t>16 different events settable on ACNET</a:t>
            </a:r>
          </a:p>
          <a:p>
            <a:pPr lvl="2"/>
            <a:r>
              <a:rPr lang="en-US" dirty="0"/>
              <a:t>Trigger = $1D</a:t>
            </a:r>
          </a:p>
          <a:p>
            <a:pPr lvl="3"/>
            <a:r>
              <a:rPr lang="en-US" dirty="0"/>
              <a:t>Same as arming signal</a:t>
            </a:r>
          </a:p>
          <a:p>
            <a:pPr lvl="3"/>
            <a:r>
              <a:rPr lang="en-US" dirty="0"/>
              <a:t>Set up like C377 timers</a:t>
            </a:r>
          </a:p>
          <a:p>
            <a:pPr lvl="2"/>
            <a:r>
              <a:rPr lang="en-US" dirty="0"/>
              <a:t>Clock = 1us counter synced with TCLK</a:t>
            </a:r>
          </a:p>
          <a:p>
            <a:pPr lvl="3"/>
            <a:r>
              <a:rPr lang="en-US" dirty="0"/>
              <a:t>Counts settable in ACNET</a:t>
            </a:r>
          </a:p>
          <a:p>
            <a:pPr lvl="2"/>
            <a:r>
              <a:rPr lang="en-US" dirty="0"/>
              <a:t>Fine delay not enabled</a:t>
            </a:r>
            <a:endParaRPr lang="en-US" i="1" dirty="0"/>
          </a:p>
          <a:p>
            <a:pPr lvl="1"/>
            <a:r>
              <a:rPr lang="en-US" dirty="0"/>
              <a:t>Channel 15</a:t>
            </a:r>
          </a:p>
          <a:p>
            <a:pPr lvl="2"/>
            <a:r>
              <a:rPr lang="en-US" dirty="0"/>
              <a:t>Monitor of BES</a:t>
            </a:r>
          </a:p>
          <a:p>
            <a:pPr lvl="1"/>
            <a:r>
              <a:rPr lang="en-US" dirty="0"/>
              <a:t>Channel 16</a:t>
            </a:r>
          </a:p>
          <a:p>
            <a:pPr lvl="2"/>
            <a:r>
              <a:rPr lang="en-US" dirty="0"/>
              <a:t>Monitor of BRF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69EF9F-0808-45EE-A230-710BEF466D17}"/>
              </a:ext>
            </a:extLst>
          </p:cNvPr>
          <p:cNvSpPr txBox="1">
            <a:spLocks/>
          </p:cNvSpPr>
          <p:nvPr/>
        </p:nvSpPr>
        <p:spPr>
          <a:xfrm>
            <a:off x="838200" y="2383291"/>
            <a:ext cx="32685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Inputs</a:t>
            </a:r>
          </a:p>
          <a:p>
            <a:pPr lvl="1"/>
            <a:r>
              <a:rPr lang="en-US" dirty="0"/>
              <a:t>BRF</a:t>
            </a:r>
          </a:p>
          <a:p>
            <a:pPr lvl="1"/>
            <a:r>
              <a:rPr lang="en-US" dirty="0"/>
              <a:t>BES</a:t>
            </a:r>
          </a:p>
          <a:p>
            <a:pPr lvl="1"/>
            <a:r>
              <a:rPr lang="en-US" i="1" dirty="0">
                <a:solidFill>
                  <a:schemeClr val="bg2">
                    <a:lumMod val="75000"/>
                  </a:schemeClr>
                </a:solidFill>
              </a:rPr>
              <a:t>(Unused trigger)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dirty="0"/>
              <a:t>MIBS</a:t>
            </a:r>
          </a:p>
          <a:p>
            <a:pPr lvl="1"/>
            <a:r>
              <a:rPr lang="en-US" dirty="0"/>
              <a:t>TCLK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600" dirty="0"/>
              <a:t>(1us pulsed HI output when done counting)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Special outputs:</a:t>
            </a:r>
          </a:p>
          <a:p>
            <a:pPr marL="457200" lvl="1" indent="0">
              <a:buNone/>
            </a:pPr>
            <a:r>
              <a:rPr lang="en-US" sz="2600" dirty="0"/>
              <a:t>	15 A monitors BES</a:t>
            </a:r>
          </a:p>
          <a:p>
            <a:pPr marL="457200" lvl="1" indent="0">
              <a:buNone/>
            </a:pPr>
            <a:r>
              <a:rPr lang="en-US" sz="2600" dirty="0"/>
              <a:t>	16 A monitors BRF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EF5846-9683-4112-8379-5DC9A847ECA4}"/>
              </a:ext>
            </a:extLst>
          </p:cNvPr>
          <p:cNvSpPr txBox="1">
            <a:spLocks/>
          </p:cNvSpPr>
          <p:nvPr/>
        </p:nvSpPr>
        <p:spPr>
          <a:xfrm>
            <a:off x="7730289" y="2383291"/>
            <a:ext cx="3268579" cy="342014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Outputs (Group B)</a:t>
            </a:r>
          </a:p>
          <a:p>
            <a:pPr lvl="1"/>
            <a:r>
              <a:rPr lang="en-US" dirty="0"/>
              <a:t>Channels 1-8</a:t>
            </a:r>
          </a:p>
          <a:p>
            <a:pPr lvl="2"/>
            <a:r>
              <a:rPr lang="en-US" dirty="0"/>
              <a:t>Always armed</a:t>
            </a:r>
          </a:p>
          <a:p>
            <a:pPr lvl="2"/>
            <a:r>
              <a:rPr lang="en-US" dirty="0"/>
              <a:t>Trigger = MIBS $74</a:t>
            </a:r>
          </a:p>
          <a:p>
            <a:pPr lvl="2"/>
            <a:r>
              <a:rPr lang="en-US" dirty="0"/>
              <a:t>Clock is tick of MIBS CLK</a:t>
            </a:r>
          </a:p>
          <a:p>
            <a:pPr lvl="3"/>
            <a:r>
              <a:rPr lang="en-US" dirty="0"/>
              <a:t>~7.5 MHz</a:t>
            </a:r>
          </a:p>
          <a:p>
            <a:pPr lvl="3"/>
            <a:r>
              <a:rPr lang="en-US" dirty="0"/>
              <a:t>Count settable in ACNET</a:t>
            </a:r>
          </a:p>
          <a:p>
            <a:pPr lvl="2"/>
            <a:r>
              <a:rPr lang="en-US" dirty="0"/>
              <a:t>Fine delay not enabled</a:t>
            </a:r>
            <a:endParaRPr lang="en-US" i="1" dirty="0"/>
          </a:p>
          <a:p>
            <a:pPr lvl="1"/>
            <a:r>
              <a:rPr lang="en-US" dirty="0"/>
              <a:t>Channels 9-16</a:t>
            </a:r>
          </a:p>
          <a:p>
            <a:pPr lvl="2"/>
            <a:r>
              <a:rPr lang="en-US" dirty="0"/>
              <a:t>Armed on $1D</a:t>
            </a:r>
          </a:p>
          <a:p>
            <a:pPr lvl="3"/>
            <a:r>
              <a:rPr lang="en-US" dirty="0"/>
              <a:t>16 different events settable on ACNET</a:t>
            </a:r>
          </a:p>
          <a:p>
            <a:pPr lvl="2"/>
            <a:r>
              <a:rPr lang="en-US" dirty="0"/>
              <a:t>Trigger = $1D</a:t>
            </a:r>
          </a:p>
          <a:p>
            <a:pPr lvl="3"/>
            <a:r>
              <a:rPr lang="en-US" dirty="0"/>
              <a:t>Same as arming signal</a:t>
            </a:r>
          </a:p>
          <a:p>
            <a:pPr lvl="3"/>
            <a:r>
              <a:rPr lang="en-US" dirty="0"/>
              <a:t>Set up like C377 timers</a:t>
            </a:r>
          </a:p>
          <a:p>
            <a:pPr lvl="2"/>
            <a:r>
              <a:rPr lang="en-US" dirty="0"/>
              <a:t>Clock = 1us counter synced with TCLK</a:t>
            </a:r>
          </a:p>
          <a:p>
            <a:pPr lvl="3"/>
            <a:r>
              <a:rPr lang="en-US" dirty="0"/>
              <a:t>Counts settable in ACNET</a:t>
            </a:r>
          </a:p>
          <a:p>
            <a:pPr lvl="2"/>
            <a:r>
              <a:rPr lang="en-US" dirty="0"/>
              <a:t>Fine delay not enabled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6B19E4-3C93-4F9C-8B3C-71548237D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728"/>
            <a:ext cx="12192000" cy="116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1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533</Words>
  <Application>Microsoft Office PowerPoint</Application>
  <PresentationFormat>Widescreen</PresentationFormat>
  <Paragraphs>129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Where in the world are the relevant BNB accelerator timing signals?</vt:lpstr>
      <vt:lpstr>Signals BNB cares about and why</vt:lpstr>
      <vt:lpstr>Where are these signals available?</vt:lpstr>
      <vt:lpstr>How do I use these signals?</vt:lpstr>
      <vt:lpstr>What availability is in the future?</vt:lpstr>
      <vt:lpstr>What is an MFTU?</vt:lpstr>
      <vt:lpstr>MFTU example: Bill Badgett’s setup (version 0x007)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in the world are the BNB relevant accelerator timing signals?</dc:title>
  <dc:creator>Alyssa Miller</dc:creator>
  <cp:lastModifiedBy>Alyssa Miller</cp:lastModifiedBy>
  <cp:revision>19</cp:revision>
  <dcterms:created xsi:type="dcterms:W3CDTF">2018-09-26T16:34:16Z</dcterms:created>
  <dcterms:modified xsi:type="dcterms:W3CDTF">2018-09-27T20:51:46Z</dcterms:modified>
</cp:coreProperties>
</file>