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7" r:id="rId2"/>
    <p:sldId id="294" r:id="rId3"/>
    <p:sldId id="270" r:id="rId4"/>
    <p:sldId id="283" r:id="rId5"/>
    <p:sldId id="282" r:id="rId6"/>
    <p:sldId id="272" r:id="rId7"/>
    <p:sldId id="293" r:id="rId8"/>
    <p:sldId id="287" r:id="rId9"/>
    <p:sldId id="267" r:id="rId10"/>
    <p:sldId id="288" r:id="rId11"/>
    <p:sldId id="289" r:id="rId12"/>
    <p:sldId id="259" r:id="rId13"/>
    <p:sldId id="260" r:id="rId14"/>
    <p:sldId id="291" r:id="rId15"/>
    <p:sldId id="292" r:id="rId16"/>
    <p:sldId id="281" r:id="rId17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ndrashekhara M Bhat" initials="CMB" lastIdx="1" clrIdx="0">
    <p:extLst>
      <p:ext uri="{19B8F6BF-5375-455C-9EA6-DF929625EA0E}">
        <p15:presenceInfo xmlns:p15="http://schemas.microsoft.com/office/powerpoint/2012/main" userId="Chandrashekhara M Bha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A50021"/>
    <a:srgbClr val="33CCCC"/>
    <a:srgbClr val="00CCFF"/>
    <a:srgbClr val="CC00FF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87126" autoAdjust="0"/>
  </p:normalViewPr>
  <p:slideViewPr>
    <p:cSldViewPr snapToGrid="0" snapToObjects="1">
      <p:cViewPr varScale="1">
        <p:scale>
          <a:sx n="127" d="100"/>
          <a:sy n="127" d="100"/>
        </p:scale>
        <p:origin x="1002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95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1903" y="48"/>
      </p:cViewPr>
      <p:guideLst/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1" y="1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2FFC102-56DA-479F-949F-02B1E083021E}" type="datetimeFigureOut">
              <a:rPr lang="en-US" smtClean="0"/>
              <a:t>2/8/2019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1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B292D989-D5FA-4A48-BD8E-FB981ABD3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3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2D989-D5FA-4A48-BD8E-FB981ABD3D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56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2D989-D5FA-4A48-BD8E-FB981ABD3D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0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-ad.fnal.gov/proton/PIP/PIP_index.html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" y="0"/>
            <a:ext cx="63359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Proton Improvement Plan - PIP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084D7D4-39F0-42F2-AE00-DE3AA48A5F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DF36D2B-87EB-414F-806E-BE77C6F91F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1190382-C0C4-4494-B71C-934BC0981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5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01/31/2019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CMBhat, CYTan and VGrzelak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44D64833-0210-4999-B6BB-5BBCA76D1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80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01/31/2019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CMBhat, CYTan and VGrzelak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44D64833-0210-4999-B6BB-5BBCA76D1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74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0" y="801578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75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Tx/>
              <a:buSzPct val="70000"/>
              <a:buFont typeface="Wingdings" panose="05000000000000000000" pitchFamily="2" charset="2"/>
              <a:buChar char="q"/>
              <a:defRPr/>
            </a:lvl1pPr>
            <a:lvl2pPr marL="742950" indent="-285750">
              <a:buFont typeface="Wingdings" panose="05000000000000000000" pitchFamily="2" charset="2"/>
              <a:buChar char="Ø"/>
              <a:defRPr/>
            </a:lvl2pPr>
            <a:lvl3pPr marL="1143000" indent="-228600">
              <a:buFont typeface="Wingdings" panose="05000000000000000000" pitchFamily="2" charset="2"/>
              <a:buChar char="v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179932E-C6C1-4890-9A02-3BDAC63C2B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D4BDD1F-A4E8-4CD2-A791-1000E46D1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9EBD196-94AD-4454-8735-F1712781F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76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43DDE89-D458-48F0-A1B7-86759CBCE3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DE35A68-B1D6-44E4-9A21-118B96A732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614553-1504-4991-BB09-385C9107A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81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459E633-B270-4924-9DC8-B534DB596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24AFBF-64D3-44E1-A5D9-FFCCEAAA37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8134267-948E-478D-9D39-2B4C44D27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21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37339AB-6C73-468E-8E60-BDE1AD4E91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C7DF321-C278-4D1C-BC7F-6954B2EC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F55970B-7B8D-4D6C-BA00-1789F74C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27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228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B9DEA41-9BD9-429E-877E-4EC86EE120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76C2BD0-43D2-4407-8E6B-8932BAC27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FE13D46-C0E2-49EC-9786-933AFE498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62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B979FC-067B-460A-8BC8-C713D7E50A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F8C584-98F1-4D19-A9FC-B9FCEE07E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E5E745-EE52-4E42-B33F-0475C5A49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51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3DD4CAA-5A8E-41F2-A063-CC6CB5AFD8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C6FEF46-B83F-4D32-9821-46E5C4BAB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A0A15F0-375D-4287-8FFD-EABCD7FF1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60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01/31/2019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CMBhat, CYTan and VGrzelak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705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44D64833-0210-4999-B6BB-5BBCA76D1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4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323316-E26E-4937-B173-09A54170A4C8}"/>
              </a:ext>
            </a:extLst>
          </p:cNvPr>
          <p:cNvCxnSpPr>
            <a:cxnSpLocks/>
          </p:cNvCxnSpPr>
          <p:nvPr userDrawn="1"/>
        </p:nvCxnSpPr>
        <p:spPr>
          <a:xfrm>
            <a:off x="129209" y="6368145"/>
            <a:ext cx="7478699" cy="11857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072AE82-5195-40B9-8ACB-B3F70D359A2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722811" y="6229126"/>
            <a:ext cx="1222248" cy="301752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9527B45-342D-4989-B938-4960F24A3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6488236"/>
            <a:ext cx="1112514" cy="369764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9C85D74-A7D8-4EBD-B500-E2C0FBDF1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492875"/>
            <a:ext cx="5847807" cy="27707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31E3D6A-F34A-4B2E-ADE1-2C1161EEB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19021"/>
            <a:ext cx="1238514" cy="250924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0000CC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806450" indent="-3492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2800" kern="1200">
          <a:solidFill>
            <a:srgbClr val="C00000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000" kern="1200">
          <a:solidFill>
            <a:srgbClr val="C00000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AA5AEF-9034-454A-A649-EA50999FA6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Chandra Bhat, C. Y. Tan and V. </a:t>
            </a:r>
            <a:r>
              <a:rPr lang="en-US" sz="2400" dirty="0" err="1"/>
              <a:t>Grzelak</a:t>
            </a:r>
            <a:endParaRPr lang="en-US" sz="2400" dirty="0"/>
          </a:p>
          <a:p>
            <a:r>
              <a:rPr lang="en-US" sz="2400"/>
              <a:t>20190131</a:t>
            </a: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57B2B-03C9-4ABC-8FFA-3BC039C0FD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802076" cy="607459"/>
          </a:xfrm>
        </p:spPr>
        <p:txBody>
          <a:bodyPr>
            <a:normAutofit/>
          </a:bodyPr>
          <a:lstStyle/>
          <a:p>
            <a:r>
              <a:rPr lang="en-US" dirty="0"/>
              <a:t>Booster DC studies: Adiabatic Beam Capture</a:t>
            </a:r>
          </a:p>
        </p:txBody>
      </p:sp>
    </p:spTree>
    <p:extLst>
      <p:ext uri="{BB962C8B-B14F-4D97-AF65-F5344CB8AC3E}">
        <p14:creationId xmlns:p14="http://schemas.microsoft.com/office/powerpoint/2010/main" val="1909565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C0005000-0958-4704-870B-98DEC9427E2E}"/>
              </a:ext>
            </a:extLst>
          </p:cNvPr>
          <p:cNvGrpSpPr/>
          <p:nvPr/>
        </p:nvGrpSpPr>
        <p:grpSpPr>
          <a:xfrm>
            <a:off x="4199630" y="569648"/>
            <a:ext cx="4316420" cy="5422987"/>
            <a:chOff x="4214515" y="574134"/>
            <a:chExt cx="4265287" cy="530788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D98DC36-2928-4D2E-B102-EC76180F3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4515" y="574134"/>
              <a:ext cx="4265287" cy="5307882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37E6177-851D-42FD-B1B8-FA0D8C39C0A0}"/>
                </a:ext>
              </a:extLst>
            </p:cNvPr>
            <p:cNvSpPr/>
            <p:nvPr/>
          </p:nvSpPr>
          <p:spPr>
            <a:xfrm>
              <a:off x="5498171" y="1679532"/>
              <a:ext cx="267144" cy="533786"/>
            </a:xfrm>
            <a:prstGeom prst="ellipse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FD088BF-6097-48B0-A556-6CD88812FE03}"/>
                </a:ext>
              </a:extLst>
            </p:cNvPr>
            <p:cNvSpPr/>
            <p:nvPr/>
          </p:nvSpPr>
          <p:spPr>
            <a:xfrm>
              <a:off x="5383427" y="4310080"/>
              <a:ext cx="267144" cy="533786"/>
            </a:xfrm>
            <a:prstGeom prst="ellipse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6ABB8BF-66A9-45D4-AF37-87EA67436C02}"/>
                </a:ext>
              </a:extLst>
            </p:cNvPr>
            <p:cNvSpPr/>
            <p:nvPr/>
          </p:nvSpPr>
          <p:spPr>
            <a:xfrm>
              <a:off x="7119254" y="1661788"/>
              <a:ext cx="267144" cy="533786"/>
            </a:xfrm>
            <a:prstGeom prst="ellipse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3A1E9FA-BA63-4C4B-8009-DB0AD7029A73}"/>
                </a:ext>
              </a:extLst>
            </p:cNvPr>
            <p:cNvSpPr/>
            <p:nvPr/>
          </p:nvSpPr>
          <p:spPr>
            <a:xfrm>
              <a:off x="7006088" y="4328847"/>
              <a:ext cx="267144" cy="533786"/>
            </a:xfrm>
            <a:prstGeom prst="ellipse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F72BDE-2B9E-4795-9EB2-F8902F310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2" y="-7986"/>
            <a:ext cx="8105775" cy="646161"/>
          </a:xfrm>
        </p:spPr>
        <p:txBody>
          <a:bodyPr/>
          <a:lstStyle/>
          <a:p>
            <a:r>
              <a:rPr lang="en-US" sz="3200" dirty="0"/>
              <a:t>Possible Explanations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FEB177-1AEF-4583-9AD6-A4BA345751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BFAD7-014C-49CA-B792-BDB7AC205B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251C90-BD22-4AB2-BBC2-328CCD7DC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49029F-FE0B-4E5A-960B-67C69D2FEA33}"/>
              </a:ext>
            </a:extLst>
          </p:cNvPr>
          <p:cNvSpPr/>
          <p:nvPr/>
        </p:nvSpPr>
        <p:spPr>
          <a:xfrm>
            <a:off x="3381836" y="4147483"/>
            <a:ext cx="167171" cy="189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D7F04334-67C6-4C02-88F7-0A309C643C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583" y="755690"/>
            <a:ext cx="4258219" cy="248899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1F51F8-4F96-46DC-9734-2A666BC846FF}"/>
              </a:ext>
            </a:extLst>
          </p:cNvPr>
          <p:cNvCxnSpPr>
            <a:cxnSpLocks/>
          </p:cNvCxnSpPr>
          <p:nvPr/>
        </p:nvCxnSpPr>
        <p:spPr>
          <a:xfrm>
            <a:off x="4757924" y="1960047"/>
            <a:ext cx="33215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88C81A7-49CB-4739-9763-043836EC04CA}"/>
              </a:ext>
            </a:extLst>
          </p:cNvPr>
          <p:cNvSpPr txBox="1"/>
          <p:nvPr/>
        </p:nvSpPr>
        <p:spPr>
          <a:xfrm>
            <a:off x="6015593" y="569769"/>
            <a:ext cx="857489" cy="36798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Va</a:t>
            </a:r>
            <a:r>
              <a:rPr lang="en-US" dirty="0"/>
              <a:t>=</a:t>
            </a:r>
            <a:r>
              <a:rPr lang="en-US" dirty="0" err="1"/>
              <a:t>Vb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322AAF-A92E-4D6F-8DB9-9FDF1DA29301}"/>
              </a:ext>
            </a:extLst>
          </p:cNvPr>
          <p:cNvGrpSpPr/>
          <p:nvPr/>
        </p:nvGrpSpPr>
        <p:grpSpPr>
          <a:xfrm>
            <a:off x="356167" y="551151"/>
            <a:ext cx="3778974" cy="2581942"/>
            <a:chOff x="454990" y="1224513"/>
            <a:chExt cx="3367454" cy="213865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1BC23BA-D6C3-4FD2-BDD2-66E08952CAA7}"/>
                </a:ext>
              </a:extLst>
            </p:cNvPr>
            <p:cNvGrpSpPr/>
            <p:nvPr/>
          </p:nvGrpSpPr>
          <p:grpSpPr>
            <a:xfrm>
              <a:off x="454990" y="1224513"/>
              <a:ext cx="3367454" cy="2138655"/>
              <a:chOff x="240576" y="914399"/>
              <a:chExt cx="4489939" cy="2851540"/>
            </a:xfrm>
          </p:grpSpPr>
          <p:pic>
            <p:nvPicPr>
              <p:cNvPr id="16" name="Picture 15" descr="A close up of a map&#10;&#10;Description generated with very high confidence">
                <a:extLst>
                  <a:ext uri="{FF2B5EF4-FFF2-40B4-BE49-F238E27FC236}">
                    <a16:creationId xmlns:a16="http://schemas.microsoft.com/office/drawing/2014/main" id="{DE069EED-C12B-4ECC-A2DD-B61993CE65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34" r="3160"/>
              <a:stretch/>
            </p:blipFill>
            <p:spPr>
              <a:xfrm>
                <a:off x="240576" y="914399"/>
                <a:ext cx="4489939" cy="2808882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A7EF3851-C6BE-42A1-A4A5-7165807659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5711" y="3481520"/>
                <a:ext cx="1261250" cy="28441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E13607DC-3CF0-47DB-9ED0-0407D17523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0516" y="3469487"/>
                <a:ext cx="1032368" cy="29645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BB3DDFB-A398-4D1E-8208-517D17EFDEAB}"/>
                </a:ext>
              </a:extLst>
            </p:cNvPr>
            <p:cNvSpPr/>
            <p:nvPr/>
          </p:nvSpPr>
          <p:spPr>
            <a:xfrm>
              <a:off x="2390775" y="3067050"/>
              <a:ext cx="13335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B26C52AC-36BA-452B-9689-5935D1EEE3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288" y="3432883"/>
            <a:ext cx="4261590" cy="244913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52B56C-10D4-4FEF-9CFE-CE5431E619DE}"/>
              </a:ext>
            </a:extLst>
          </p:cNvPr>
          <p:cNvCxnSpPr>
            <a:cxnSpLocks/>
          </p:cNvCxnSpPr>
          <p:nvPr/>
        </p:nvCxnSpPr>
        <p:spPr>
          <a:xfrm>
            <a:off x="6426200" y="1041400"/>
            <a:ext cx="0" cy="17341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1E4AB46-314C-4C6D-87E6-1EC242876BAD}"/>
              </a:ext>
            </a:extLst>
          </p:cNvPr>
          <p:cNvGrpSpPr/>
          <p:nvPr/>
        </p:nvGrpSpPr>
        <p:grpSpPr>
          <a:xfrm>
            <a:off x="240576" y="3322101"/>
            <a:ext cx="7794495" cy="2409034"/>
            <a:chOff x="240576" y="3322101"/>
            <a:chExt cx="7794495" cy="240903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E2B5B84-E504-41AD-AA21-8371BD308697}"/>
                </a:ext>
              </a:extLst>
            </p:cNvPr>
            <p:cNvGrpSpPr/>
            <p:nvPr/>
          </p:nvGrpSpPr>
          <p:grpSpPr>
            <a:xfrm>
              <a:off x="240576" y="3322101"/>
              <a:ext cx="7794495" cy="2409034"/>
              <a:chOff x="240576" y="3322101"/>
              <a:chExt cx="7794495" cy="2409034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1C6596A-AE78-4AC6-9444-1B5BD337C3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6775" y="4624346"/>
                <a:ext cx="3308296" cy="1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ACD5F9D-FFB5-43AE-A909-8A1B05B04485}"/>
                  </a:ext>
                </a:extLst>
              </p:cNvPr>
              <p:cNvSpPr txBox="1"/>
              <p:nvPr/>
            </p:nvSpPr>
            <p:spPr>
              <a:xfrm>
                <a:off x="5599771" y="3322101"/>
                <a:ext cx="1622673" cy="29898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 err="1"/>
                  <a:t>Va</a:t>
                </a:r>
                <a:r>
                  <a:rPr lang="en-US" sz="1350" dirty="0" err="1">
                    <a:sym typeface="Symbol" panose="05050102010706020507" pitchFamily="18" charset="2"/>
                  </a:rPr>
                  <a:t></a:t>
                </a:r>
                <a:r>
                  <a:rPr lang="en-US" sz="1350" dirty="0" err="1"/>
                  <a:t>Vb</a:t>
                </a:r>
                <a:r>
                  <a:rPr lang="en-US" sz="1350" dirty="0"/>
                  <a:t>;  </a:t>
                </a:r>
                <a:r>
                  <a:rPr lang="en-US" sz="1350" dirty="0" err="1"/>
                  <a:t>Vb</a:t>
                </a:r>
                <a:r>
                  <a:rPr lang="en-US" sz="1350" dirty="0"/>
                  <a:t>/</a:t>
                </a:r>
                <a:r>
                  <a:rPr lang="en-US" sz="1350" dirty="0" err="1"/>
                  <a:t>Va</a:t>
                </a:r>
                <a:r>
                  <a:rPr lang="en-US" sz="1350" dirty="0"/>
                  <a:t>=0.90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4F3DAB8-DD11-4EDC-92DE-475A6902E591}"/>
                  </a:ext>
                </a:extLst>
              </p:cNvPr>
              <p:cNvSpPr txBox="1"/>
              <p:nvPr/>
            </p:nvSpPr>
            <p:spPr>
              <a:xfrm>
                <a:off x="240576" y="3422811"/>
                <a:ext cx="3778974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dirty="0"/>
                  <a:t>If </a:t>
                </a:r>
                <a:r>
                  <a:rPr lang="en-US" dirty="0" err="1"/>
                  <a:t>Va</a:t>
                </a:r>
                <a:r>
                  <a:rPr lang="en-US" dirty="0"/>
                  <a:t>=</a:t>
                </a:r>
                <a:r>
                  <a:rPr lang="en-US" dirty="0" err="1"/>
                  <a:t>Vb</a:t>
                </a:r>
                <a:r>
                  <a:rPr lang="en-US" dirty="0"/>
                  <a:t> and |</a:t>
                </a:r>
                <a:r>
                  <a:rPr lang="en-US" dirty="0">
                    <a:sym typeface="Symbol" panose="05050102010706020507" pitchFamily="18" charset="2"/>
                  </a:rPr>
                  <a:t>(start)| &gt;90 deg</a:t>
                </a:r>
                <a:r>
                  <a:rPr lang="en-US" dirty="0"/>
                  <a:t> then RF phase slips by 180 deg.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dirty="0"/>
                  <a:t>If </a:t>
                </a:r>
                <a:r>
                  <a:rPr lang="en-US" dirty="0" err="1"/>
                  <a:t>Va</a:t>
                </a:r>
                <a:r>
                  <a:rPr lang="en-US" dirty="0" err="1">
                    <a:sym typeface="Symbol" panose="05050102010706020507" pitchFamily="18" charset="2"/>
                  </a:rPr>
                  <a:t>Vb</a:t>
                </a:r>
                <a:r>
                  <a:rPr lang="en-US" dirty="0">
                    <a:sym typeface="Symbol" panose="05050102010706020507" pitchFamily="18" charset="2"/>
                  </a:rPr>
                  <a:t> </a:t>
                </a:r>
                <a:r>
                  <a:rPr lang="en-US" dirty="0"/>
                  <a:t>|</a:t>
                </a:r>
                <a:r>
                  <a:rPr lang="en-US" dirty="0">
                    <a:sym typeface="Symbol" panose="05050102010706020507" pitchFamily="18" charset="2"/>
                  </a:rPr>
                  <a:t>(start)|=90 deg</a:t>
                </a:r>
                <a:r>
                  <a:rPr lang="en-US" dirty="0"/>
                  <a:t>  then the RF phase slips slowly by 90 deg and occurs till the end of the capture.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dirty="0"/>
                  <a:t>If </a:t>
                </a:r>
                <a:r>
                  <a:rPr lang="en-US" dirty="0" err="1"/>
                  <a:t>Va</a:t>
                </a:r>
                <a:r>
                  <a:rPr lang="en-US" dirty="0" err="1">
                    <a:sym typeface="Symbol" panose="05050102010706020507" pitchFamily="18" charset="2"/>
                  </a:rPr>
                  <a:t>Vb</a:t>
                </a:r>
                <a:r>
                  <a:rPr lang="en-US" dirty="0">
                    <a:sym typeface="Symbol" panose="05050102010706020507" pitchFamily="18" charset="2"/>
                  </a:rPr>
                  <a:t> </a:t>
                </a:r>
                <a:r>
                  <a:rPr lang="en-US" dirty="0"/>
                  <a:t>|</a:t>
                </a:r>
                <a:r>
                  <a:rPr lang="en-US" dirty="0">
                    <a:sym typeface="Symbol" panose="05050102010706020507" pitchFamily="18" charset="2"/>
                  </a:rPr>
                  <a:t>(start)|&gt;90 deg</a:t>
                </a:r>
                <a:r>
                  <a:rPr lang="en-US" dirty="0"/>
                  <a:t>  then both of these slips happens.</a:t>
                </a: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609124B-99A8-4F20-AEEF-92BBBD7239EB}"/>
                </a:ext>
              </a:extLst>
            </p:cNvPr>
            <p:cNvCxnSpPr>
              <a:cxnSpLocks/>
            </p:cNvCxnSpPr>
            <p:nvPr/>
          </p:nvCxnSpPr>
          <p:spPr>
            <a:xfrm>
              <a:off x="6362700" y="3769947"/>
              <a:ext cx="0" cy="173419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6372002-0936-4ADC-A762-461D0225065E}"/>
              </a:ext>
            </a:extLst>
          </p:cNvPr>
          <p:cNvSpPr txBox="1"/>
          <p:nvPr/>
        </p:nvSpPr>
        <p:spPr>
          <a:xfrm>
            <a:off x="7500636" y="875910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Flipping Phase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D45A11-5B74-47F8-B700-174C4EF10F52}"/>
              </a:ext>
            </a:extLst>
          </p:cNvPr>
          <p:cNvSpPr txBox="1"/>
          <p:nvPr/>
        </p:nvSpPr>
        <p:spPr>
          <a:xfrm>
            <a:off x="7533803" y="3052294"/>
            <a:ext cx="15327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>
              <a:solidFill>
                <a:srgbClr val="0000CC"/>
              </a:solidFill>
            </a:endParaRPr>
          </a:p>
          <a:p>
            <a:pPr algn="ctr"/>
            <a:r>
              <a:rPr lang="en-US" dirty="0">
                <a:solidFill>
                  <a:srgbClr val="0000CC"/>
                </a:solidFill>
              </a:rPr>
              <a:t>Slipping Phase</a:t>
            </a:r>
          </a:p>
          <a:p>
            <a:pPr algn="ctr"/>
            <a:r>
              <a:rPr lang="en-US" dirty="0">
                <a:solidFill>
                  <a:srgbClr val="0000CC"/>
                </a:solidFill>
              </a:rPr>
              <a:t>&amp;</a:t>
            </a:r>
          </a:p>
          <a:p>
            <a:pPr algn="ctr"/>
            <a:r>
              <a:rPr lang="en-US" dirty="0">
                <a:solidFill>
                  <a:srgbClr val="0000CC"/>
                </a:solidFill>
              </a:rPr>
              <a:t>Plipping Phase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233537C-25DE-48F4-986A-D434E3E30E05}"/>
              </a:ext>
            </a:extLst>
          </p:cNvPr>
          <p:cNvSpPr txBox="1"/>
          <p:nvPr/>
        </p:nvSpPr>
        <p:spPr>
          <a:xfrm>
            <a:off x="627950" y="5928191"/>
            <a:ext cx="786516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This undesirable feature has a consequence during early part of the beam capture</a:t>
            </a:r>
          </a:p>
        </p:txBody>
      </p:sp>
    </p:spTree>
    <p:extLst>
      <p:ext uri="{BB962C8B-B14F-4D97-AF65-F5344CB8AC3E}">
        <p14:creationId xmlns:p14="http://schemas.microsoft.com/office/powerpoint/2010/main" val="373416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/>
      <p:bldP spid="35" grpId="0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6CC8C-6A82-438F-97D9-4CC8FA3CD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66"/>
            <a:ext cx="8229600" cy="976022"/>
          </a:xfrm>
        </p:spPr>
        <p:txBody>
          <a:bodyPr/>
          <a:lstStyle/>
          <a:p>
            <a:r>
              <a:rPr lang="en-US" sz="2400" dirty="0"/>
              <a:t>ESME Simulations </a:t>
            </a:r>
            <a:br>
              <a:rPr lang="en-US" sz="3200" dirty="0"/>
            </a:br>
            <a:r>
              <a:rPr lang="en-US" sz="3200" dirty="0"/>
              <a:t>DC Beam Capture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98D12-78B3-44CF-A6F1-AE0588F97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286" y="4184342"/>
            <a:ext cx="4849719" cy="1798302"/>
          </a:xfrm>
        </p:spPr>
        <p:txBody>
          <a:bodyPr>
            <a:normAutofit fontScale="92500" lnSpcReduction="20000"/>
          </a:bodyPr>
          <a:lstStyle/>
          <a:p>
            <a:pPr marL="285750" indent="-285750"/>
            <a:r>
              <a:rPr lang="en-US" sz="2400" b="1" dirty="0">
                <a:solidFill>
                  <a:srgbClr val="0000CC"/>
                </a:solidFill>
              </a:rPr>
              <a:t>Conclusions:</a:t>
            </a:r>
            <a:r>
              <a:rPr lang="en-US" sz="2400" dirty="0"/>
              <a:t> For beam capture and acceleration without any losses one needs</a:t>
            </a:r>
          </a:p>
          <a:p>
            <a:pPr marL="685800" lvl="1"/>
            <a:r>
              <a:rPr lang="en-US" sz="1800" dirty="0"/>
              <a:t>Balancing between vectors A and B better than 1% locally and globally.</a:t>
            </a:r>
          </a:p>
          <a:p>
            <a:pPr marL="685800" lvl="1"/>
            <a:r>
              <a:rPr lang="en-US" sz="1800" dirty="0"/>
              <a:t>|</a:t>
            </a:r>
            <a:r>
              <a:rPr lang="en-US" sz="1800" dirty="0">
                <a:sym typeface="Symbol" panose="05050102010706020507" pitchFamily="18" charset="2"/>
              </a:rPr>
              <a:t>(start)|90 deg.</a:t>
            </a:r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FFC96-C1BD-4063-B7B9-C7EB5AE45A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D7A87-7B93-4501-A167-53B6C17C2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B4C58-D267-429A-8BC2-0A10E8F1E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55488E-66FA-484E-BDFC-2C9409515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97" y="979688"/>
            <a:ext cx="3763403" cy="2639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707F09-6BB7-4328-8351-9E20B662A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97" y="3675961"/>
            <a:ext cx="3763403" cy="2639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71AD3F-1797-46E9-AB4C-D6DE2F934435}"/>
              </a:ext>
            </a:extLst>
          </p:cNvPr>
          <p:cNvSpPr txBox="1"/>
          <p:nvPr/>
        </p:nvSpPr>
        <p:spPr>
          <a:xfrm>
            <a:off x="559097" y="1074959"/>
            <a:ext cx="101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Va</a:t>
            </a:r>
            <a:r>
              <a:rPr lang="en-US" b="1" dirty="0">
                <a:solidFill>
                  <a:srgbClr val="FFFF00"/>
                </a:solidFill>
              </a:rPr>
              <a:t>/</a:t>
            </a:r>
            <a:r>
              <a:rPr lang="en-US" b="1" dirty="0" err="1">
                <a:solidFill>
                  <a:srgbClr val="FFFF00"/>
                </a:solidFill>
              </a:rPr>
              <a:t>Vb</a:t>
            </a:r>
            <a:r>
              <a:rPr lang="en-US" b="1" dirty="0">
                <a:solidFill>
                  <a:srgbClr val="FFFF00"/>
                </a:solidFill>
              </a:rPr>
              <a:t>=1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79CED1-0E14-4416-8446-E24AD74DFDF0}"/>
              </a:ext>
            </a:extLst>
          </p:cNvPr>
          <p:cNvSpPr txBox="1"/>
          <p:nvPr/>
        </p:nvSpPr>
        <p:spPr>
          <a:xfrm>
            <a:off x="545410" y="3771232"/>
            <a:ext cx="1308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Va</a:t>
            </a:r>
            <a:r>
              <a:rPr lang="en-US" b="1" dirty="0">
                <a:solidFill>
                  <a:srgbClr val="FFFF00"/>
                </a:solidFill>
              </a:rPr>
              <a:t>/</a:t>
            </a:r>
            <a:r>
              <a:rPr lang="en-US" b="1" dirty="0" err="1">
                <a:solidFill>
                  <a:srgbClr val="FFFF00"/>
                </a:solidFill>
              </a:rPr>
              <a:t>Vb</a:t>
            </a:r>
            <a:r>
              <a:rPr lang="en-US" b="1" dirty="0">
                <a:solidFill>
                  <a:srgbClr val="FFFF00"/>
                </a:solidFill>
              </a:rPr>
              <a:t>=0.96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4D5A45-B885-4E62-94A8-62EE12F84E76}"/>
              </a:ext>
            </a:extLst>
          </p:cNvPr>
          <p:cNvGrpSpPr/>
          <p:nvPr/>
        </p:nvGrpSpPr>
        <p:grpSpPr>
          <a:xfrm>
            <a:off x="3734366" y="3156488"/>
            <a:ext cx="1422874" cy="1796263"/>
            <a:chOff x="2665184" y="3285876"/>
            <a:chExt cx="1422874" cy="17962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160AE2-9115-4BD4-B50C-FE6A3AEFBF0D}"/>
                </a:ext>
              </a:extLst>
            </p:cNvPr>
            <p:cNvSpPr txBox="1"/>
            <p:nvPr/>
          </p:nvSpPr>
          <p:spPr>
            <a:xfrm>
              <a:off x="2759369" y="3285876"/>
              <a:ext cx="1328689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Beam acceleration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EFB20F6-8676-49E3-95A3-D9BB8A50B952}"/>
                </a:ext>
              </a:extLst>
            </p:cNvPr>
            <p:cNvSpPr/>
            <p:nvPr/>
          </p:nvSpPr>
          <p:spPr>
            <a:xfrm rot="11943699">
              <a:off x="2665184" y="3873678"/>
              <a:ext cx="305976" cy="1208461"/>
            </a:xfrm>
            <a:custGeom>
              <a:avLst/>
              <a:gdLst>
                <a:gd name="connsiteX0" fmla="*/ 19050 w 285750"/>
                <a:gd name="connsiteY0" fmla="*/ 1828800 h 1828800"/>
                <a:gd name="connsiteX1" fmla="*/ 0 w 285750"/>
                <a:gd name="connsiteY1" fmla="*/ 200025 h 1828800"/>
                <a:gd name="connsiteX2" fmla="*/ 285750 w 285750"/>
                <a:gd name="connsiteY2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1828800">
                  <a:moveTo>
                    <a:pt x="19050" y="1828800"/>
                  </a:moveTo>
                  <a:lnTo>
                    <a:pt x="0" y="200025"/>
                  </a:lnTo>
                  <a:lnTo>
                    <a:pt x="285750" y="0"/>
                  </a:ln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B80954-032D-45F1-9512-AE1671BE23E8}"/>
              </a:ext>
            </a:extLst>
          </p:cNvPr>
          <p:cNvGrpSpPr/>
          <p:nvPr/>
        </p:nvGrpSpPr>
        <p:grpSpPr>
          <a:xfrm>
            <a:off x="4292788" y="946595"/>
            <a:ext cx="4880388" cy="3193969"/>
            <a:chOff x="4292788" y="946595"/>
            <a:chExt cx="4880388" cy="3193969"/>
          </a:xfrm>
        </p:grpSpPr>
        <p:pic>
          <p:nvPicPr>
            <p:cNvPr id="29" name="Picture 28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71E8DC87-3626-4B23-9248-E000E5E26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014" y="946595"/>
              <a:ext cx="3725162" cy="319396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2BE3A28-4756-4AEE-B4E2-33242B16D6E3}"/>
                </a:ext>
              </a:extLst>
            </p:cNvPr>
            <p:cNvSpPr txBox="1"/>
            <p:nvPr/>
          </p:nvSpPr>
          <p:spPr>
            <a:xfrm>
              <a:off x="4292788" y="1190567"/>
              <a:ext cx="15074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Leaking beam particles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1745029-6ED4-4447-93C8-9CDD0F026BFF}"/>
                </a:ext>
              </a:extLst>
            </p:cNvPr>
            <p:cNvCxnSpPr>
              <a:cxnSpLocks/>
            </p:cNvCxnSpPr>
            <p:nvPr/>
          </p:nvCxnSpPr>
          <p:spPr>
            <a:xfrm>
              <a:off x="5521072" y="1575244"/>
              <a:ext cx="1787752" cy="347373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FA22716-3956-4163-A92B-9C38DDB2FE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26034" y="1444291"/>
              <a:ext cx="888914" cy="130953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EC089F7-083A-4B78-85AD-898ACAE4C9D6}"/>
                </a:ext>
              </a:extLst>
            </p:cNvPr>
            <p:cNvSpPr txBox="1"/>
            <p:nvPr/>
          </p:nvSpPr>
          <p:spPr>
            <a:xfrm>
              <a:off x="7751683" y="1788702"/>
              <a:ext cx="12120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This result is good only for </a:t>
              </a:r>
              <a:r>
                <a:rPr lang="en-US" sz="1200" dirty="0" err="1"/>
                <a:t>dE</a:t>
              </a:r>
              <a:r>
                <a:rPr lang="en-US" sz="1200" dirty="0"/>
                <a:t>(</a:t>
              </a:r>
              <a:r>
                <a:rPr lang="en-US" sz="1200" dirty="0" err="1"/>
                <a:t>Inj</a:t>
              </a:r>
              <a:r>
                <a:rPr lang="en-US" sz="1200" dirty="0"/>
                <a:t>)~1.8 MeV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477F813-40C7-4047-8A96-2440E1474CDE}"/>
                </a:ext>
              </a:extLst>
            </p:cNvPr>
            <p:cNvCxnSpPr>
              <a:cxnSpLocks/>
            </p:cNvCxnSpPr>
            <p:nvPr/>
          </p:nvCxnSpPr>
          <p:spPr>
            <a:xfrm>
              <a:off x="7381882" y="1922617"/>
              <a:ext cx="479382" cy="130225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430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1795B-BC3F-094A-B1DF-8FF7CE785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20 RF stations ON with global balancer ON (no neck)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E817F3AF-C73B-3645-BACA-DD57654A0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19" y="1598676"/>
            <a:ext cx="4060800" cy="2397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122D96-4ADC-CE44-84F6-55B1CB5EF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450" y="1598676"/>
            <a:ext cx="4152900" cy="3441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97406D-BD9F-C847-BBA5-720EE2117D58}"/>
              </a:ext>
            </a:extLst>
          </p:cNvPr>
          <p:cNvSpPr txBox="1"/>
          <p:nvPr/>
        </p:nvSpPr>
        <p:spPr>
          <a:xfrm>
            <a:off x="4864608" y="5239512"/>
            <a:ext cx="365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Corroboration with BPM data.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8352AD4-D04A-7447-AECE-D9E39CA09CB4}"/>
              </a:ext>
            </a:extLst>
          </p:cNvPr>
          <p:cNvCxnSpPr/>
          <p:nvPr/>
        </p:nvCxnSpPr>
        <p:spPr>
          <a:xfrm>
            <a:off x="1545336" y="3099816"/>
            <a:ext cx="63093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BC86497-6F4A-A545-B9BB-A834D4841EEE}"/>
              </a:ext>
            </a:extLst>
          </p:cNvPr>
          <p:cNvCxnSpPr>
            <a:cxnSpLocks/>
          </p:cNvCxnSpPr>
          <p:nvPr/>
        </p:nvCxnSpPr>
        <p:spPr>
          <a:xfrm>
            <a:off x="2176272" y="2487478"/>
            <a:ext cx="182229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1DFB6EA-E5C4-2D4C-BE61-C2B740B987A8}"/>
              </a:ext>
            </a:extLst>
          </p:cNvPr>
          <p:cNvCxnSpPr/>
          <p:nvPr/>
        </p:nvCxnSpPr>
        <p:spPr>
          <a:xfrm>
            <a:off x="1960536" y="3208149"/>
            <a:ext cx="3572359" cy="89115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CBA54A5-45B4-4F4A-B641-C29D03E84731}"/>
              </a:ext>
            </a:extLst>
          </p:cNvPr>
          <p:cNvCxnSpPr/>
          <p:nvPr/>
        </p:nvCxnSpPr>
        <p:spPr>
          <a:xfrm>
            <a:off x="3510366" y="2487478"/>
            <a:ext cx="2960176" cy="20922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18A1184-9236-8846-B1A8-7F1A37243C4F}"/>
              </a:ext>
            </a:extLst>
          </p:cNvPr>
          <p:cNvSpPr txBox="1"/>
          <p:nvPr/>
        </p:nvSpPr>
        <p:spPr>
          <a:xfrm>
            <a:off x="533844" y="4352818"/>
            <a:ext cx="3122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BPMs don’t seem to see this part of the phase slip. </a:t>
            </a:r>
            <a:r>
              <a:rPr lang="en-US"/>
              <a:t>Not </a:t>
            </a:r>
            <a:r>
              <a:rPr lang="en-US" dirty="0"/>
              <a:t>enough bunching?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842D9E3-B5AD-074A-A905-49C280445E8A}"/>
              </a:ext>
            </a:extLst>
          </p:cNvPr>
          <p:cNvCxnSpPr/>
          <p:nvPr/>
        </p:nvCxnSpPr>
        <p:spPr>
          <a:xfrm flipV="1">
            <a:off x="1139125" y="2696705"/>
            <a:ext cx="131736" cy="165611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253DF86-221E-0142-BEDE-9E0188C37842}"/>
              </a:ext>
            </a:extLst>
          </p:cNvPr>
          <p:cNvCxnSpPr/>
          <p:nvPr/>
        </p:nvCxnSpPr>
        <p:spPr>
          <a:xfrm>
            <a:off x="1139125" y="2286000"/>
            <a:ext cx="406211" cy="5113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385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BC861-7249-2E44-9105-ADC86262F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20 RF stations ON with global balancer OFF (no neck)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FB01391-8F96-F349-80AE-51E9121FB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83" y="1690689"/>
            <a:ext cx="4327017" cy="2554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121CF5-571B-B94A-9DFB-AB5DB37B7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117" y="1690689"/>
            <a:ext cx="4152900" cy="3441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F606E4-7819-404D-AD36-87E212C4DEC3}"/>
              </a:ext>
            </a:extLst>
          </p:cNvPr>
          <p:cNvSpPr txBox="1"/>
          <p:nvPr/>
        </p:nvSpPr>
        <p:spPr>
          <a:xfrm>
            <a:off x="548640" y="4745736"/>
            <a:ext cx="34381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no change in phase or energy (from turn by turn).</a:t>
            </a:r>
          </a:p>
          <a:p>
            <a:endParaRPr lang="en-US" dirty="0"/>
          </a:p>
          <a:p>
            <a:r>
              <a:rPr lang="en-US" dirty="0"/>
              <a:t>But see the ripples that are seen in TBT and the phase measurement!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9E8438-857D-BC42-AAE0-FB7384351D0B}"/>
              </a:ext>
            </a:extLst>
          </p:cNvPr>
          <p:cNvCxnSpPr/>
          <p:nvPr/>
        </p:nvCxnSpPr>
        <p:spPr>
          <a:xfrm>
            <a:off x="1338898" y="3349184"/>
            <a:ext cx="169164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3DB20B1-00E7-944C-8F3E-B25DF39FF795}"/>
              </a:ext>
            </a:extLst>
          </p:cNvPr>
          <p:cNvCxnSpPr>
            <a:cxnSpLocks/>
          </p:cNvCxnSpPr>
          <p:nvPr/>
        </p:nvCxnSpPr>
        <p:spPr>
          <a:xfrm>
            <a:off x="5489861" y="4408235"/>
            <a:ext cx="1081420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B84721-1130-D648-B7D4-779CA795A06E}"/>
              </a:ext>
            </a:extLst>
          </p:cNvPr>
          <p:cNvCxnSpPr/>
          <p:nvPr/>
        </p:nvCxnSpPr>
        <p:spPr>
          <a:xfrm>
            <a:off x="2324746" y="3429000"/>
            <a:ext cx="3425125" cy="979235"/>
          </a:xfrm>
          <a:prstGeom prst="straightConnector1">
            <a:avLst/>
          </a:prstGeom>
          <a:ln w="127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69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ED63-77EF-4D7B-884B-42D05904E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4850"/>
          </a:xfrm>
        </p:spPr>
        <p:txBody>
          <a:bodyPr/>
          <a:lstStyle/>
          <a:p>
            <a:r>
              <a:rPr lang="en-US" dirty="0"/>
              <a:t>What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748AC-8E2D-4055-9263-3B9CA1545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79" y="681048"/>
            <a:ext cx="8539843" cy="556326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DC studies in the Booster helped us to diagnose</a:t>
            </a:r>
          </a:p>
          <a:p>
            <a:pPr lvl="1"/>
            <a:r>
              <a:rPr lang="en-US" dirty="0"/>
              <a:t>Possible symptom for beam losses in the first 4-5 </a:t>
            </a:r>
            <a:r>
              <a:rPr lang="en-US" dirty="0" err="1"/>
              <a:t>ms</a:t>
            </a:r>
            <a:r>
              <a:rPr lang="en-US" dirty="0"/>
              <a:t> of the beam cycle.</a:t>
            </a:r>
          </a:p>
          <a:p>
            <a:pPr lvl="2"/>
            <a:r>
              <a:rPr lang="en-US" dirty="0"/>
              <a:t>Identifying and mitigating it is critical for the higher intensity operation of the Booster.</a:t>
            </a:r>
          </a:p>
          <a:p>
            <a:pPr lvl="1"/>
            <a:r>
              <a:rPr lang="en-US" dirty="0"/>
              <a:t>Possible issues in emittance dilution in early part of the acceleration cycle. </a:t>
            </a:r>
            <a:r>
              <a:rPr lang="en-US" dirty="0">
                <a:sym typeface="Symbol" panose="05050102010706020507" pitchFamily="18" charset="2"/>
              </a:rPr>
              <a:t> </a:t>
            </a:r>
            <a:endParaRPr lang="en-US" dirty="0"/>
          </a:p>
          <a:p>
            <a:r>
              <a:rPr lang="en-US" dirty="0"/>
              <a:t>We need to improve </a:t>
            </a:r>
          </a:p>
          <a:p>
            <a:pPr lvl="1"/>
            <a:r>
              <a:rPr lang="en-US" dirty="0"/>
              <a:t>Balancer circuit for  A and B cavities to control voltage and PARAT</a:t>
            </a:r>
          </a:p>
          <a:p>
            <a:pPr lvl="2"/>
            <a:r>
              <a:rPr lang="en-US" dirty="0"/>
              <a:t>Globally  &amp;</a:t>
            </a:r>
          </a:p>
          <a:p>
            <a:pPr lvl="2"/>
            <a:r>
              <a:rPr lang="en-US" dirty="0"/>
              <a:t>Locally</a:t>
            </a:r>
          </a:p>
          <a:p>
            <a:pPr lvl="1"/>
            <a:r>
              <a:rPr lang="en-US" dirty="0" err="1"/>
              <a:t>Paraphase</a:t>
            </a:r>
            <a:r>
              <a:rPr lang="en-US" dirty="0"/>
              <a:t> angle between Vectors A &amp; B should be </a:t>
            </a:r>
            <a:r>
              <a:rPr lang="en-US" dirty="0">
                <a:sym typeface="Symbol" panose="05050102010706020507" pitchFamily="18" charset="2"/>
              </a:rPr>
              <a:t></a:t>
            </a:r>
            <a:r>
              <a:rPr lang="en-US" dirty="0"/>
              <a:t>180 deg, capable of controlling better than 1deg (which depends on </a:t>
            </a:r>
            <a:r>
              <a:rPr lang="en-US" dirty="0" err="1"/>
              <a:t>dp</a:t>
            </a:r>
            <a:r>
              <a:rPr lang="en-US" dirty="0"/>
              <a:t>/p of the incoming beam).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7CD3D-9FEA-4703-A158-F8664DF184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19F81-A891-4758-B773-25E87DAB9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12DE4-2B6B-4C71-8B9A-9790FEC15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57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26010-5C48-442C-9A28-8011C3AE7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B8A5A-EB40-4E29-8CE1-000F78CC4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6E059-B500-4D9A-9858-33E4186C94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FEA26-D6DE-4E1C-A0CF-7ADC46714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049A1-7E19-4666-B230-56B3BB82C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90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2F976-7788-4D3A-AF09-1F2E89A36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025"/>
            <a:ext cx="8229600" cy="993144"/>
          </a:xfrm>
        </p:spPr>
        <p:txBody>
          <a:bodyPr/>
          <a:lstStyle/>
          <a:p>
            <a:r>
              <a:rPr lang="en-US" sz="3200" dirty="0">
                <a:sym typeface="Wingdings" panose="05000000000000000000" pitchFamily="2" charset="2"/>
              </a:rPr>
              <a:t>DC Measurements on pair of </a:t>
            </a:r>
            <a:br>
              <a:rPr lang="en-US" sz="3200" dirty="0">
                <a:sym typeface="Wingdings" panose="05000000000000000000" pitchFamily="2" charset="2"/>
              </a:rPr>
            </a:br>
            <a:r>
              <a:rPr lang="en-US" sz="3200" dirty="0">
                <a:sym typeface="Wingdings" panose="05000000000000000000" pitchFamily="2" charset="2"/>
              </a:rPr>
              <a:t>individual RF stations with NO Beam (cont.)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D5948-15F1-458B-9236-9EA37082DA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56298-FAD7-49CC-877B-473504C3D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E3633-2F15-49AD-B6DA-1C5992FF9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5" name="Picture 2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FE8D9CD6-3D85-4FE0-A07D-4D51282901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57" y="3125037"/>
            <a:ext cx="3493510" cy="2995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Picture 32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4393C931-5117-4C17-9A0D-80D003318C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417" y="3125603"/>
            <a:ext cx="3496541" cy="299794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4018F3B-3FF6-4D51-9FEB-5B8F8477B787}"/>
              </a:ext>
            </a:extLst>
          </p:cNvPr>
          <p:cNvGrpSpPr/>
          <p:nvPr/>
        </p:nvGrpSpPr>
        <p:grpSpPr>
          <a:xfrm>
            <a:off x="4785737" y="1265128"/>
            <a:ext cx="3672067" cy="1566874"/>
            <a:chOff x="457200" y="269055"/>
            <a:chExt cx="5667375" cy="265434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BA05267-82E3-44EF-A951-BBB85F86E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3703"/>
            <a:stretch/>
          </p:blipFill>
          <p:spPr>
            <a:xfrm>
              <a:off x="457200" y="269055"/>
              <a:ext cx="5667375" cy="254448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8884BF5-DFEB-45C0-9F85-710BD12A3F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07" t="89428" b="4368"/>
            <a:stretch/>
          </p:blipFill>
          <p:spPr>
            <a:xfrm>
              <a:off x="763676" y="2582427"/>
              <a:ext cx="5360899" cy="34097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92294D-250B-4F9B-9CD9-62810ECACE29}"/>
              </a:ext>
            </a:extLst>
          </p:cNvPr>
          <p:cNvGrpSpPr/>
          <p:nvPr/>
        </p:nvGrpSpPr>
        <p:grpSpPr>
          <a:xfrm>
            <a:off x="457200" y="1295557"/>
            <a:ext cx="3921579" cy="1447488"/>
            <a:chOff x="1695450" y="776288"/>
            <a:chExt cx="5753100" cy="249241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0B71112-56E5-4662-A77B-9D818794F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5729"/>
            <a:stretch/>
          </p:blipFill>
          <p:spPr>
            <a:xfrm>
              <a:off x="1695450" y="776288"/>
              <a:ext cx="5753100" cy="234875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C91473A-427A-47DD-91AF-0A06F29661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07" t="89428" b="4368"/>
            <a:stretch/>
          </p:blipFill>
          <p:spPr>
            <a:xfrm>
              <a:off x="2025757" y="2927731"/>
              <a:ext cx="5360899" cy="340974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01049F4-1B58-49A4-8D7C-16127A18D5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905" y="2075627"/>
            <a:ext cx="638961" cy="338715"/>
          </a:xfrm>
          <a:prstGeom prst="rect">
            <a:avLst/>
          </a:prstGeom>
          <a:ln>
            <a:solidFill>
              <a:srgbClr val="0000CC"/>
            </a:solidFill>
          </a:ln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23AF015-134B-44AE-BD33-203010873275}"/>
              </a:ext>
            </a:extLst>
          </p:cNvPr>
          <p:cNvCxnSpPr/>
          <p:nvPr/>
        </p:nvCxnSpPr>
        <p:spPr>
          <a:xfrm flipH="1" flipV="1">
            <a:off x="864158" y="1840371"/>
            <a:ext cx="70338" cy="208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A331BE0-BE7F-4503-AD8F-1920A4A78DC2}"/>
              </a:ext>
            </a:extLst>
          </p:cNvPr>
          <p:cNvCxnSpPr/>
          <p:nvPr/>
        </p:nvCxnSpPr>
        <p:spPr>
          <a:xfrm flipH="1" flipV="1">
            <a:off x="2662813" y="2244984"/>
            <a:ext cx="341644" cy="25279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0E3CB5A-54D9-437E-8CCD-9B2247FA7E1B}"/>
              </a:ext>
            </a:extLst>
          </p:cNvPr>
          <p:cNvCxnSpPr/>
          <p:nvPr/>
        </p:nvCxnSpPr>
        <p:spPr>
          <a:xfrm flipV="1">
            <a:off x="3557116" y="2244984"/>
            <a:ext cx="2270928" cy="2645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663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1FF44-7294-4619-BDFC-4F5A4E2DF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090" y="155790"/>
            <a:ext cx="6416404" cy="806899"/>
          </a:xfrm>
        </p:spPr>
        <p:txBody>
          <a:bodyPr/>
          <a:lstStyle/>
          <a:p>
            <a:r>
              <a:rPr lang="en-US" sz="3200" dirty="0"/>
              <a:t>Adiabatic Beam Capture Studies prior to Aug 2018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4E78A-F5FB-4420-9AA1-7E2DD3797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04" y="1203748"/>
            <a:ext cx="8446224" cy="444841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Did capture studies with 8 GeV ramp after correcting RF phase on individual stations. Summary of that study was (Beams Doc 6613). </a:t>
            </a:r>
          </a:p>
          <a:p>
            <a:pPr lvl="1"/>
            <a:r>
              <a:rPr lang="en-US" dirty="0"/>
              <a:t>Many PARAT curves were investigated.</a:t>
            </a:r>
          </a:p>
          <a:p>
            <a:pPr lvl="1"/>
            <a:r>
              <a:rPr lang="en-US" dirty="0"/>
              <a:t>Bill’s non-adiabatic PARAT gave the best efficiency.  </a:t>
            </a:r>
          </a:p>
          <a:p>
            <a:pPr lvl="1"/>
            <a:r>
              <a:rPr lang="en-US" dirty="0"/>
              <a:t>Adiabatic PARAT gave smooth decrease in bunch length. But efficiency did not improve.</a:t>
            </a:r>
          </a:p>
          <a:p>
            <a:pPr lvl="1"/>
            <a:r>
              <a:rPr lang="en-US" dirty="0"/>
              <a:t>All PARAT curves showed bunch splitting in the early part of the capture process.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CC"/>
                </a:solidFill>
                <a:sym typeface="Wingdings" panose="05000000000000000000" pitchFamily="2" charset="2"/>
              </a:rPr>
              <a:t>                                       This was a great puzzle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pPr marL="914400" lvl="2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E48CC-AD2A-4EA2-91B1-00B3C881AC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75635-49FE-4110-940F-26AC2EBBB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88F0A-A95E-49E3-9F79-764655373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2BA50C-86A7-4314-A17D-08B7B7C77825}"/>
              </a:ext>
            </a:extLst>
          </p:cNvPr>
          <p:cNvSpPr txBox="1"/>
          <p:nvPr/>
        </p:nvSpPr>
        <p:spPr>
          <a:xfrm>
            <a:off x="1445441" y="5451604"/>
            <a:ext cx="662795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Possibly many of these issues can be resolved by measurements on a </a:t>
            </a:r>
            <a:r>
              <a:rPr lang="en-US" sz="2400" b="1" dirty="0">
                <a:solidFill>
                  <a:srgbClr val="0000CC"/>
                </a:solidFill>
              </a:rPr>
              <a:t>DC Ramp </a:t>
            </a:r>
            <a:r>
              <a:rPr lang="en-US" sz="2400" dirty="0"/>
              <a:t>in the Booster!</a:t>
            </a:r>
          </a:p>
        </p:txBody>
      </p:sp>
    </p:spTree>
    <p:extLst>
      <p:ext uri="{BB962C8B-B14F-4D97-AF65-F5344CB8AC3E}">
        <p14:creationId xmlns:p14="http://schemas.microsoft.com/office/powerpoint/2010/main" val="230393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1FF44-7294-4619-BDFC-4F5A4E2DF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96" y="119704"/>
            <a:ext cx="8229600" cy="742651"/>
          </a:xfrm>
        </p:spPr>
        <p:txBody>
          <a:bodyPr/>
          <a:lstStyle/>
          <a:p>
            <a:r>
              <a:rPr lang="en-US" sz="3200" dirty="0"/>
              <a:t>Planned Booster DC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4E78A-F5FB-4420-9AA1-7E2DD3797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96" y="858948"/>
            <a:ext cx="7306352" cy="5597459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ym typeface="Wingdings" panose="05000000000000000000" pitchFamily="2" charset="2"/>
              </a:rPr>
              <a:t>First revisit the phases to individual RF stations. Next, conduct measurements in the DC mode (400 MeV)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Compare RFSUM responses with NO        beam for cases with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Constant frequency, APG &amp; a PARAT curves.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 Balance the  amplitude for two RF system       at a time.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Measure RFSUM for</a:t>
            </a:r>
          </a:p>
          <a:p>
            <a:pPr lvl="3"/>
            <a:r>
              <a:rPr lang="en-US" dirty="0">
                <a:sym typeface="Wingdings" panose="05000000000000000000" pitchFamily="2" charset="2"/>
              </a:rPr>
              <a:t>A1+B1, A1+B2, A1+B3 …etc.,  and similarly </a:t>
            </a:r>
          </a:p>
          <a:p>
            <a:pPr lvl="3"/>
            <a:r>
              <a:rPr lang="en-US" dirty="0">
                <a:sym typeface="Wingdings" panose="05000000000000000000" pitchFamily="2" charset="2"/>
              </a:rPr>
              <a:t>A2+B1, A2+B1…etc.,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Measurements on beam capture under     similar conditions as above, but,  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Same number of A &amp; B RF stations 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Tune the PARAT curve for best capture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E48CC-AD2A-4EA2-91B1-00B3C881AC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75635-49FE-4110-940F-26AC2EBBB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88F0A-A95E-49E3-9F79-764655373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6D8097-37C9-43A6-908D-B11D2EEF7668}"/>
              </a:ext>
            </a:extLst>
          </p:cNvPr>
          <p:cNvGrpSpPr/>
          <p:nvPr/>
        </p:nvGrpSpPr>
        <p:grpSpPr>
          <a:xfrm>
            <a:off x="6468498" y="1601599"/>
            <a:ext cx="2662315" cy="3961618"/>
            <a:chOff x="6730113" y="1928010"/>
            <a:chExt cx="2662315" cy="396161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956E7DA-7F8D-4C27-8A86-0512CB9AC7C2}"/>
                </a:ext>
              </a:extLst>
            </p:cNvPr>
            <p:cNvSpPr txBox="1"/>
            <p:nvPr/>
          </p:nvSpPr>
          <p:spPr>
            <a:xfrm>
              <a:off x="7245852" y="5181742"/>
              <a:ext cx="20356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Goal:</a:t>
              </a:r>
              <a:r>
                <a:rPr lang="en-US" sz="2000" dirty="0"/>
                <a:t> Understand capture process. </a:t>
              </a:r>
            </a:p>
          </p:txBody>
        </p:sp>
        <p:sp>
          <p:nvSpPr>
            <p:cNvPr id="8" name="Arrow: Left 7">
              <a:extLst>
                <a:ext uri="{FF2B5EF4-FFF2-40B4-BE49-F238E27FC236}">
                  <a16:creationId xmlns:a16="http://schemas.microsoft.com/office/drawing/2014/main" id="{E0379657-BA23-466A-80DC-89DCF9B1032E}"/>
                </a:ext>
              </a:extLst>
            </p:cNvPr>
            <p:cNvSpPr/>
            <p:nvPr/>
          </p:nvSpPr>
          <p:spPr>
            <a:xfrm>
              <a:off x="6730113" y="5302221"/>
              <a:ext cx="495707" cy="466928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743FEB-8316-4C40-A65E-A0CBFC7FACF9}"/>
                </a:ext>
              </a:extLst>
            </p:cNvPr>
            <p:cNvSpPr txBox="1"/>
            <p:nvPr/>
          </p:nvSpPr>
          <p:spPr>
            <a:xfrm>
              <a:off x="7546304" y="1928010"/>
              <a:ext cx="184612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Goal: </a:t>
              </a:r>
              <a:r>
                <a:rPr lang="en-US" sz="2000" dirty="0"/>
                <a:t>Response of individual RF system pairs to same para-phase curve</a:t>
              </a:r>
            </a:p>
          </p:txBody>
        </p:sp>
        <p:sp>
          <p:nvSpPr>
            <p:cNvPr id="10" name="Arrow: Left 9">
              <a:extLst>
                <a:ext uri="{FF2B5EF4-FFF2-40B4-BE49-F238E27FC236}">
                  <a16:creationId xmlns:a16="http://schemas.microsoft.com/office/drawing/2014/main" id="{D8753F8D-3A64-4A86-8B6A-04EC7FF58392}"/>
                </a:ext>
              </a:extLst>
            </p:cNvPr>
            <p:cNvSpPr/>
            <p:nvPr/>
          </p:nvSpPr>
          <p:spPr>
            <a:xfrm>
              <a:off x="7050597" y="2681657"/>
              <a:ext cx="495707" cy="437794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78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2F976-7788-4D3A-AF09-1F2E89A36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446"/>
            <a:ext cx="8229600" cy="993144"/>
          </a:xfrm>
        </p:spPr>
        <p:txBody>
          <a:bodyPr/>
          <a:lstStyle/>
          <a:p>
            <a:r>
              <a:rPr lang="en-US" sz="3200" dirty="0">
                <a:sym typeface="Wingdings" panose="05000000000000000000" pitchFamily="2" charset="2"/>
              </a:rPr>
              <a:t>DC Measurements on </a:t>
            </a:r>
            <a:br>
              <a:rPr lang="en-US" sz="3200" dirty="0">
                <a:sym typeface="Wingdings" panose="05000000000000000000" pitchFamily="2" charset="2"/>
              </a:rPr>
            </a:br>
            <a:r>
              <a:rPr lang="en-US" sz="3200" dirty="0">
                <a:sym typeface="Wingdings" panose="05000000000000000000" pitchFamily="2" charset="2"/>
              </a:rPr>
              <a:t>two RF system at a time with NO Beam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D5948-15F1-458B-9236-9EA37082DA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56298-FAD7-49CC-877B-473504C3D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E3633-2F15-49AD-B6DA-1C5992FF9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0" name="Picture 19" descr="A close up of a map&#10;&#10;Description generated with high confidence">
            <a:extLst>
              <a:ext uri="{FF2B5EF4-FFF2-40B4-BE49-F238E27FC236}">
                <a16:creationId xmlns:a16="http://schemas.microsoft.com/office/drawing/2014/main" id="{973D8E83-9537-4603-9703-F43DA91372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2"/>
          <a:stretch/>
        </p:blipFill>
        <p:spPr>
          <a:xfrm>
            <a:off x="4014318" y="1676532"/>
            <a:ext cx="4721302" cy="4264260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75A7C4-BED4-4AE7-94E9-6AC40441E3D0}"/>
              </a:ext>
            </a:extLst>
          </p:cNvPr>
          <p:cNvSpPr txBox="1"/>
          <p:nvPr/>
        </p:nvSpPr>
        <p:spPr>
          <a:xfrm>
            <a:off x="6741970" y="2279533"/>
            <a:ext cx="2161712" cy="822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Cavity 7(A) &amp; </a:t>
            </a:r>
          </a:p>
          <a:p>
            <a:r>
              <a:rPr lang="en-US" dirty="0"/>
              <a:t>All “B” stations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84A656-186D-4CCD-932A-670FA822FE81}"/>
              </a:ext>
            </a:extLst>
          </p:cNvPr>
          <p:cNvSpPr/>
          <p:nvPr/>
        </p:nvSpPr>
        <p:spPr>
          <a:xfrm>
            <a:off x="5826949" y="4957479"/>
            <a:ext cx="2688471" cy="5132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4ADD742-BDC8-4B3C-96AE-F2C07D384EDC}"/>
              </a:ext>
            </a:extLst>
          </p:cNvPr>
          <p:cNvCxnSpPr>
            <a:cxnSpLocks/>
          </p:cNvCxnSpPr>
          <p:nvPr/>
        </p:nvCxnSpPr>
        <p:spPr>
          <a:xfrm>
            <a:off x="4399520" y="2159800"/>
            <a:ext cx="1427429" cy="2797679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50AC1CF-9577-4BAB-8236-36B33A71EBAE}"/>
              </a:ext>
            </a:extLst>
          </p:cNvPr>
          <p:cNvCxnSpPr>
            <a:cxnSpLocks/>
          </p:cNvCxnSpPr>
          <p:nvPr/>
        </p:nvCxnSpPr>
        <p:spPr>
          <a:xfrm flipH="1" flipV="1">
            <a:off x="6775589" y="1904549"/>
            <a:ext cx="29734" cy="354949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D648FBC-AC7E-4793-8A40-22D2C69EC51F}"/>
              </a:ext>
            </a:extLst>
          </p:cNvPr>
          <p:cNvSpPr txBox="1"/>
          <p:nvPr/>
        </p:nvSpPr>
        <p:spPr>
          <a:xfrm>
            <a:off x="3344731" y="1236470"/>
            <a:ext cx="1339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18, 19 and 21 deviate significantly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CDEB76-DA0E-4C01-B3F3-6C14274118C1}"/>
              </a:ext>
            </a:extLst>
          </p:cNvPr>
          <p:cNvGrpSpPr/>
          <p:nvPr/>
        </p:nvGrpSpPr>
        <p:grpSpPr>
          <a:xfrm>
            <a:off x="275458" y="3355997"/>
            <a:ext cx="3157672" cy="2636690"/>
            <a:chOff x="551582" y="3595841"/>
            <a:chExt cx="3063290" cy="2543373"/>
          </a:xfrm>
        </p:grpSpPr>
        <p:pic>
          <p:nvPicPr>
            <p:cNvPr id="24" name="Picture 23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857C9AA0-A6DD-49C3-9264-DC0A6EE65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82" y="3595841"/>
              <a:ext cx="3063290" cy="254337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45A642-43BC-44D2-9D79-370D32004E3D}"/>
                </a:ext>
              </a:extLst>
            </p:cNvPr>
            <p:cNvSpPr txBox="1"/>
            <p:nvPr/>
          </p:nvSpPr>
          <p:spPr>
            <a:xfrm>
              <a:off x="836506" y="5029654"/>
              <a:ext cx="13479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Operational </a:t>
              </a:r>
            </a:p>
            <a:p>
              <a:pPr algn="ctr"/>
              <a:r>
                <a:rPr lang="en-US" dirty="0"/>
                <a:t>PARAT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EA9002B-DE3C-4711-AE4C-A652E0F245C4}"/>
              </a:ext>
            </a:extLst>
          </p:cNvPr>
          <p:cNvGrpSpPr/>
          <p:nvPr/>
        </p:nvGrpSpPr>
        <p:grpSpPr>
          <a:xfrm>
            <a:off x="865203" y="1145281"/>
            <a:ext cx="1973247" cy="1930129"/>
            <a:chOff x="865203" y="1145281"/>
            <a:chExt cx="1973247" cy="193012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429800F-D1DE-4D8F-81E0-E81F74D090C0}"/>
                </a:ext>
              </a:extLst>
            </p:cNvPr>
            <p:cNvCxnSpPr>
              <a:cxnSpLocks/>
            </p:cNvCxnSpPr>
            <p:nvPr/>
          </p:nvCxnSpPr>
          <p:spPr>
            <a:xfrm>
              <a:off x="865203" y="3072032"/>
              <a:ext cx="197324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17A11D0-8C02-4CE9-BF8C-B69EA25E02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5051" y="2057181"/>
              <a:ext cx="913726" cy="9978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32814FB-AEB5-4688-B452-EB9565126C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8302" y="2141111"/>
              <a:ext cx="982040" cy="9342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D480361-CF5C-4985-B986-2084E3F6EA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32396" y="1145281"/>
              <a:ext cx="0" cy="1924672"/>
            </a:xfrm>
            <a:prstGeom prst="straightConnector1">
              <a:avLst/>
            </a:prstGeom>
            <a:ln w="19050">
              <a:solidFill>
                <a:srgbClr val="0000CC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2760980-CBA3-483C-A115-72B076AE94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5051" y="1197366"/>
              <a:ext cx="923251" cy="882215"/>
            </a:xfrm>
            <a:prstGeom prst="straightConnector1">
              <a:avLst/>
            </a:prstGeom>
            <a:ln w="19050">
              <a:solidFill>
                <a:srgbClr val="0000CC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079D91E-250D-41D6-8F04-E88F5A7D86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64291" y="1197366"/>
              <a:ext cx="887067" cy="962434"/>
            </a:xfrm>
            <a:prstGeom prst="straightConnector1">
              <a:avLst/>
            </a:prstGeom>
            <a:ln w="19050">
              <a:solidFill>
                <a:srgbClr val="0000CC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B58968B-83B8-4C91-B750-56162495904F}"/>
                </a:ext>
              </a:extLst>
            </p:cNvPr>
            <p:cNvSpPr txBox="1"/>
            <p:nvPr/>
          </p:nvSpPr>
          <p:spPr>
            <a:xfrm>
              <a:off x="944864" y="2440147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Va</a:t>
              </a:r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4861E04-437E-493A-9973-CF1EDAD3FCDF}"/>
                </a:ext>
              </a:extLst>
            </p:cNvPr>
            <p:cNvSpPr txBox="1"/>
            <p:nvPr/>
          </p:nvSpPr>
          <p:spPr>
            <a:xfrm>
              <a:off x="2294495" y="2468493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Vb</a:t>
              </a:r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59240C5-ABD9-4C5B-80DE-60399ABBFD7C}"/>
                </a:ext>
              </a:extLst>
            </p:cNvPr>
            <p:cNvSpPr txBox="1"/>
            <p:nvPr/>
          </p:nvSpPr>
          <p:spPr>
            <a:xfrm>
              <a:off x="1773847" y="1933712"/>
              <a:ext cx="402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Vc</a:t>
              </a:r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5638727-A525-4FB7-9C36-AF16751EA661}"/>
                </a:ext>
              </a:extLst>
            </p:cNvPr>
            <p:cNvSpPr/>
            <p:nvPr/>
          </p:nvSpPr>
          <p:spPr>
            <a:xfrm>
              <a:off x="1838848" y="2552283"/>
              <a:ext cx="301451" cy="200967"/>
            </a:xfrm>
            <a:custGeom>
              <a:avLst/>
              <a:gdLst>
                <a:gd name="connsiteX0" fmla="*/ 301451 w 301451"/>
                <a:gd name="connsiteY0" fmla="*/ 200967 h 200967"/>
                <a:gd name="connsiteX1" fmla="*/ 180871 w 301451"/>
                <a:gd name="connsiteY1" fmla="*/ 40194 h 200967"/>
                <a:gd name="connsiteX2" fmla="*/ 0 w 301451"/>
                <a:gd name="connsiteY2" fmla="*/ 0 h 20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1451" h="200967">
                  <a:moveTo>
                    <a:pt x="301451" y="200967"/>
                  </a:moveTo>
                  <a:cubicBezTo>
                    <a:pt x="266282" y="137327"/>
                    <a:pt x="231113" y="73688"/>
                    <a:pt x="180871" y="40194"/>
                  </a:cubicBezTo>
                  <a:cubicBezTo>
                    <a:pt x="130629" y="6700"/>
                    <a:pt x="65314" y="3350"/>
                    <a:pt x="0" y="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1CE84B3-4731-43F9-9794-FC31A5E9823F}"/>
                </a:ext>
              </a:extLst>
            </p:cNvPr>
            <p:cNvSpPr/>
            <p:nvPr/>
          </p:nvSpPr>
          <p:spPr>
            <a:xfrm flipH="1">
              <a:off x="1549108" y="2537251"/>
              <a:ext cx="259194" cy="191030"/>
            </a:xfrm>
            <a:custGeom>
              <a:avLst/>
              <a:gdLst>
                <a:gd name="connsiteX0" fmla="*/ 301451 w 301451"/>
                <a:gd name="connsiteY0" fmla="*/ 200967 h 200967"/>
                <a:gd name="connsiteX1" fmla="*/ 180871 w 301451"/>
                <a:gd name="connsiteY1" fmla="*/ 40194 h 200967"/>
                <a:gd name="connsiteX2" fmla="*/ 0 w 301451"/>
                <a:gd name="connsiteY2" fmla="*/ 0 h 20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1451" h="200967">
                  <a:moveTo>
                    <a:pt x="301451" y="200967"/>
                  </a:moveTo>
                  <a:cubicBezTo>
                    <a:pt x="266282" y="137327"/>
                    <a:pt x="231113" y="73688"/>
                    <a:pt x="180871" y="40194"/>
                  </a:cubicBezTo>
                  <a:cubicBezTo>
                    <a:pt x="130629" y="6700"/>
                    <a:pt x="65314" y="3350"/>
                    <a:pt x="0" y="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A26B574-9A45-4876-ABAE-D830F5465A13}"/>
                </a:ext>
              </a:extLst>
            </p:cNvPr>
            <p:cNvSpPr txBox="1"/>
            <p:nvPr/>
          </p:nvSpPr>
          <p:spPr>
            <a:xfrm>
              <a:off x="1430241" y="2274698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ym typeface="Symbol" panose="05050102010706020507" pitchFamily="18" charset="2"/>
                </a:rPr>
                <a:t></a:t>
              </a:r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5A4FDD8-9A7C-486A-AE84-F276C6086D56}"/>
                </a:ext>
              </a:extLst>
            </p:cNvPr>
            <p:cNvSpPr txBox="1"/>
            <p:nvPr/>
          </p:nvSpPr>
          <p:spPr>
            <a:xfrm>
              <a:off x="1905128" y="2266263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ym typeface="Symbol" panose="05050102010706020507" pitchFamily="18" charset="2"/>
                </a:rPr>
                <a:t></a:t>
              </a:r>
              <a:endParaRPr lang="en-US" dirty="0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DEDDBF8C-431D-426D-8030-23DD5697FD6D}"/>
              </a:ext>
            </a:extLst>
          </p:cNvPr>
          <p:cNvSpPr txBox="1"/>
          <p:nvPr/>
        </p:nvSpPr>
        <p:spPr>
          <a:xfrm rot="16200000">
            <a:off x="3239695" y="3548136"/>
            <a:ext cx="1883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Vc</a:t>
            </a:r>
            <a:r>
              <a:rPr lang="en-US" dirty="0"/>
              <a:t> (Relative Units)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BC6EBB-5FC1-428D-8E0D-F2F86C30ABA5}"/>
              </a:ext>
            </a:extLst>
          </p:cNvPr>
          <p:cNvSpPr txBox="1"/>
          <p:nvPr/>
        </p:nvSpPr>
        <p:spPr>
          <a:xfrm>
            <a:off x="5517071" y="1316533"/>
            <a:ext cx="299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Master Station 7(A) and 8(B)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59EC140-9531-4C19-BBB2-A14E7098B8C5}"/>
              </a:ext>
            </a:extLst>
          </p:cNvPr>
          <p:cNvCxnSpPr>
            <a:cxnSpLocks/>
          </p:cNvCxnSpPr>
          <p:nvPr/>
        </p:nvCxnSpPr>
        <p:spPr>
          <a:xfrm>
            <a:off x="4301705" y="2159800"/>
            <a:ext cx="652809" cy="260151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037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2F976-7788-4D3A-AF09-1F2E89A36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80" y="57270"/>
            <a:ext cx="8604832" cy="993144"/>
          </a:xfrm>
        </p:spPr>
        <p:txBody>
          <a:bodyPr/>
          <a:lstStyle/>
          <a:p>
            <a:r>
              <a:rPr lang="en-US" sz="3200" dirty="0">
                <a:sym typeface="Wingdings" panose="05000000000000000000" pitchFamily="2" charset="2"/>
              </a:rPr>
              <a:t>DC Measurements on </a:t>
            </a:r>
            <a:br>
              <a:rPr lang="en-US" sz="3200" dirty="0">
                <a:sym typeface="Wingdings" panose="05000000000000000000" pitchFamily="2" charset="2"/>
              </a:rPr>
            </a:br>
            <a:r>
              <a:rPr lang="en-US" sz="3200" dirty="0">
                <a:sym typeface="Wingdings" panose="05000000000000000000" pitchFamily="2" charset="2"/>
              </a:rPr>
              <a:t>two RF system at a time with NO Beam (cont.)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D5948-15F1-458B-9236-9EA37082DA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56298-FAD7-49CC-877B-473504C3D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E3633-2F15-49AD-B6DA-1C5992FF9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2" name="Picture 21" descr="A close up of a map&#10;&#10;Description generated with high confidence">
            <a:extLst>
              <a:ext uri="{FF2B5EF4-FFF2-40B4-BE49-F238E27FC236}">
                <a16:creationId xmlns:a16="http://schemas.microsoft.com/office/drawing/2014/main" id="{7E227F43-CF4C-4899-9897-C3E7EFC25A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" r="7030"/>
          <a:stretch/>
        </p:blipFill>
        <p:spPr>
          <a:xfrm>
            <a:off x="371789" y="1247546"/>
            <a:ext cx="4633586" cy="4480013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29329B-0699-4CF6-97C8-686C369267A2}"/>
              </a:ext>
            </a:extLst>
          </p:cNvPr>
          <p:cNvSpPr txBox="1"/>
          <p:nvPr/>
        </p:nvSpPr>
        <p:spPr>
          <a:xfrm>
            <a:off x="3020549" y="1872349"/>
            <a:ext cx="2294187" cy="864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Cavity 8(B) &amp; </a:t>
            </a:r>
          </a:p>
          <a:p>
            <a:r>
              <a:rPr lang="en-US" dirty="0"/>
              <a:t>All “A” stations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4B4B3B2-13CA-4A90-8EA7-6BF4E89DCBFB}"/>
              </a:ext>
            </a:extLst>
          </p:cNvPr>
          <p:cNvSpPr/>
          <p:nvPr/>
        </p:nvSpPr>
        <p:spPr>
          <a:xfrm>
            <a:off x="689434" y="4097073"/>
            <a:ext cx="787566" cy="12716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69B72BB-9544-47B9-B9E6-116CF49E34A9}"/>
              </a:ext>
            </a:extLst>
          </p:cNvPr>
          <p:cNvCxnSpPr/>
          <p:nvPr/>
        </p:nvCxnSpPr>
        <p:spPr>
          <a:xfrm flipH="1" flipV="1">
            <a:off x="3077038" y="1524635"/>
            <a:ext cx="31304" cy="3729084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9ABED06-27C5-483D-A510-1799AF8AD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1864" y="1470021"/>
            <a:ext cx="4000168" cy="391208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Measured </a:t>
            </a:r>
            <a:r>
              <a:rPr lang="en-US" dirty="0" err="1"/>
              <a:t>Vrf</a:t>
            </a:r>
            <a:r>
              <a:rPr lang="en-US" dirty="0"/>
              <a:t> did not follow a simple relation 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sz="2300" b="1" dirty="0" err="1">
                <a:solidFill>
                  <a:srgbClr val="0000CC"/>
                </a:solidFill>
              </a:rPr>
              <a:t>Vc</a:t>
            </a:r>
            <a:r>
              <a:rPr lang="en-US" sz="2300" b="1" dirty="0">
                <a:solidFill>
                  <a:srgbClr val="0000CC"/>
                </a:solidFill>
              </a:rPr>
              <a:t>=</a:t>
            </a:r>
            <a:r>
              <a:rPr lang="en-US" sz="2300" b="1" dirty="0" err="1">
                <a:solidFill>
                  <a:srgbClr val="0000CC"/>
                </a:solidFill>
              </a:rPr>
              <a:t>Va</a:t>
            </a:r>
            <a:r>
              <a:rPr lang="en-US" sz="2300" b="1" dirty="0">
                <a:solidFill>
                  <a:srgbClr val="0000CC"/>
                </a:solidFill>
              </a:rPr>
              <a:t>*</a:t>
            </a:r>
            <a:r>
              <a:rPr lang="en-US" sz="2300" b="1" dirty="0">
                <a:solidFill>
                  <a:srgbClr val="0000CC"/>
                </a:solidFill>
                <a:sym typeface="Symbol" panose="05050102010706020507" pitchFamily="18" charset="2"/>
              </a:rPr>
              <a:t></a:t>
            </a:r>
            <a:r>
              <a:rPr lang="en-US" sz="2300" b="1" dirty="0">
                <a:solidFill>
                  <a:srgbClr val="0000CC"/>
                </a:solidFill>
              </a:rPr>
              <a:t>(2*(1+cos(PARAT/</a:t>
            </a:r>
            <a:r>
              <a:rPr lang="en-US" sz="2300" b="1" dirty="0" err="1">
                <a:solidFill>
                  <a:srgbClr val="0000CC"/>
                </a:solidFill>
              </a:rPr>
              <a:t>PARATmax</a:t>
            </a:r>
            <a:r>
              <a:rPr lang="en-US" sz="2300" b="1" dirty="0">
                <a:solidFill>
                  <a:srgbClr val="0000CC"/>
                </a:solidFill>
              </a:rPr>
              <a:t>))) </a:t>
            </a:r>
          </a:p>
          <a:p>
            <a:pPr marL="0" indent="0">
              <a:buNone/>
            </a:pPr>
            <a:endParaRPr lang="en-US" b="1" dirty="0">
              <a:solidFill>
                <a:srgbClr val="0000CC"/>
              </a:solidFill>
            </a:endParaRPr>
          </a:p>
          <a:p>
            <a:r>
              <a:rPr lang="en-US" dirty="0"/>
              <a:t>Stations 18, 19, and 21 deviate noticeably.</a:t>
            </a:r>
          </a:p>
          <a:p>
            <a:r>
              <a:rPr lang="en-US" dirty="0"/>
              <a:t>Then data showed that  implementing a calculated adiabatic PATAT curve in operation is not straight forward.</a:t>
            </a:r>
          </a:p>
          <a:p>
            <a:r>
              <a:rPr lang="en-US" dirty="0">
                <a:sym typeface="Wingdings" panose="05000000000000000000" pitchFamily="2" charset="2"/>
              </a:rPr>
              <a:t>A PARAT curve developed for a combination of </a:t>
            </a:r>
            <a:r>
              <a:rPr lang="en-US" dirty="0"/>
              <a:t> RF stations need not be ideal for some other combinations.</a:t>
            </a:r>
          </a:p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8577FB-1247-420B-B8DB-1B52A10E5C42}"/>
              </a:ext>
            </a:extLst>
          </p:cNvPr>
          <p:cNvSpPr txBox="1"/>
          <p:nvPr/>
        </p:nvSpPr>
        <p:spPr>
          <a:xfrm rot="16200000">
            <a:off x="-674906" y="3302885"/>
            <a:ext cx="1883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Vc</a:t>
            </a:r>
            <a:r>
              <a:rPr lang="en-US" dirty="0"/>
              <a:t> (Relative Units)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20E93C-07B9-4128-AF20-4B79BDDAE6C4}"/>
              </a:ext>
            </a:extLst>
          </p:cNvPr>
          <p:cNvSpPr txBox="1"/>
          <p:nvPr/>
        </p:nvSpPr>
        <p:spPr>
          <a:xfrm>
            <a:off x="371788" y="5530808"/>
            <a:ext cx="8627636" cy="707886"/>
          </a:xfrm>
          <a:prstGeom prst="rect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</a:rPr>
              <a:t>Lesson Learnt: </a:t>
            </a:r>
            <a:r>
              <a:rPr lang="en-US" sz="2000" dirty="0"/>
              <a:t>Global para-phase control and  Vector balancing is not sufficient. </a:t>
            </a:r>
          </a:p>
          <a:p>
            <a:r>
              <a:rPr lang="en-US" sz="2000" dirty="0"/>
              <a:t>A new hardware is needed to control both locally &amp; globally for adiabatic capture. </a:t>
            </a:r>
          </a:p>
        </p:txBody>
      </p:sp>
    </p:spTree>
    <p:extLst>
      <p:ext uri="{BB962C8B-B14F-4D97-AF65-F5344CB8AC3E}">
        <p14:creationId xmlns:p14="http://schemas.microsoft.com/office/powerpoint/2010/main" val="161329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map&#10;&#10;Description generated with high confidence">
            <a:extLst>
              <a:ext uri="{FF2B5EF4-FFF2-40B4-BE49-F238E27FC236}">
                <a16:creationId xmlns:a16="http://schemas.microsoft.com/office/drawing/2014/main" id="{7A745DC8-8B0D-4C15-81BE-3CD3DFB48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" r="7556"/>
          <a:stretch/>
        </p:blipFill>
        <p:spPr>
          <a:xfrm>
            <a:off x="4826872" y="1406094"/>
            <a:ext cx="4205846" cy="43853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DB34DD-3D48-4FEE-8AE3-C26EAA57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1050"/>
          </a:xfrm>
        </p:spPr>
        <p:txBody>
          <a:bodyPr/>
          <a:lstStyle/>
          <a:p>
            <a:r>
              <a:rPr lang="en-US" dirty="0"/>
              <a:t>Beam Capture in DC Ramp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39C95-C5AA-49B8-8C2F-BE83AD462A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818618"/>
            <a:ext cx="4432029" cy="365632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20 rf stations: </a:t>
            </a:r>
          </a:p>
          <a:p>
            <a:pPr lvl="1"/>
            <a:r>
              <a:rPr lang="en-US" dirty="0"/>
              <a:t>10 stations each for A &amp; B.</a:t>
            </a:r>
          </a:p>
          <a:p>
            <a:r>
              <a:rPr lang="en-US" dirty="0"/>
              <a:t>Constant  frequency curve</a:t>
            </a:r>
          </a:p>
          <a:p>
            <a:pPr lvl="1"/>
            <a:r>
              <a:rPr lang="en-US" dirty="0" err="1"/>
              <a:t>frf</a:t>
            </a:r>
            <a:r>
              <a:rPr lang="en-US" dirty="0"/>
              <a:t> =B:INJFRQ</a:t>
            </a:r>
          </a:p>
          <a:p>
            <a:r>
              <a:rPr lang="en-US" dirty="0"/>
              <a:t>Constant APG curve</a:t>
            </a:r>
          </a:p>
          <a:p>
            <a:r>
              <a:rPr lang="en-US" dirty="0"/>
              <a:t>Feedback turned off</a:t>
            </a:r>
          </a:p>
          <a:p>
            <a:pPr lvl="1"/>
            <a:r>
              <a:rPr lang="en-US" dirty="0"/>
              <a:t>Disabled B:VAPLON &amp; B:TFBON</a:t>
            </a:r>
          </a:p>
          <a:p>
            <a:r>
              <a:rPr lang="en-US" dirty="0"/>
              <a:t>Varied</a:t>
            </a:r>
          </a:p>
          <a:p>
            <a:pPr lvl="1"/>
            <a:r>
              <a:rPr lang="en-US" dirty="0"/>
              <a:t>PARAT curves </a:t>
            </a:r>
          </a:p>
          <a:p>
            <a:pPr lvl="1"/>
            <a:r>
              <a:rPr lang="en-US" dirty="0"/>
              <a:t>B:VXTPPP, B:PC1OFF B:CRVDLY, B:POTAIN, B:POTBIN.</a:t>
            </a:r>
          </a:p>
          <a:p>
            <a:r>
              <a:rPr lang="en-US" dirty="0"/>
              <a:t>Global balancer ON and OFF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F0E05-D523-4C4D-B0C1-808DB4C1B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D101A-49A6-40F2-BEAB-73B556C16F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D828D-74D9-4AFB-807D-7A27B3FE8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266" y="4286627"/>
            <a:ext cx="2841895" cy="18843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0D5EBA-0924-4B5F-A503-4CE3FB52961E}"/>
              </a:ext>
            </a:extLst>
          </p:cNvPr>
          <p:cNvSpPr txBox="1"/>
          <p:nvPr/>
        </p:nvSpPr>
        <p:spPr>
          <a:xfrm>
            <a:off x="2416103" y="4502634"/>
            <a:ext cx="153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 Booster turn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D14FD4-278F-4E30-8311-E57D9FF572A9}"/>
              </a:ext>
            </a:extLst>
          </p:cNvPr>
          <p:cNvSpPr txBox="1"/>
          <p:nvPr/>
        </p:nvSpPr>
        <p:spPr>
          <a:xfrm>
            <a:off x="4959136" y="1000280"/>
            <a:ext cx="4184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Paraphase</a:t>
            </a:r>
            <a:r>
              <a:rPr lang="en-US" sz="1600" dirty="0"/>
              <a:t> Curves used for 20181114 DC studies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82787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CC28D-93CE-4293-A95D-16FC96233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7025"/>
            <a:ext cx="8229600" cy="1143000"/>
          </a:xfrm>
        </p:spPr>
        <p:txBody>
          <a:bodyPr/>
          <a:lstStyle/>
          <a:p>
            <a:r>
              <a:rPr lang="en-US" sz="3200" dirty="0"/>
              <a:t>Comparison of Bunch Lengths for </a:t>
            </a:r>
            <a:br>
              <a:rPr lang="en-US" sz="3200" dirty="0"/>
            </a:br>
            <a:r>
              <a:rPr lang="en-US" sz="3200" dirty="0"/>
              <a:t>different PARAT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422B1A-8494-4FCE-8382-D6B42418F4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F2CF80-0C4B-4C87-9A2A-968795622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96A93-BBCA-4E1F-A2D7-33497F55C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47C0B4-20F2-471F-8F26-CA24A3705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01" y="1260025"/>
            <a:ext cx="5847807" cy="501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17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43F39-4A55-B743-965D-2EC7DADA1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Note: the neck makes a phase jump?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E93F87-E471-844C-B437-0B47D7F7F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64" y="1194101"/>
            <a:ext cx="3810322" cy="2857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737D24-6EC0-C244-8395-61F6446475DB}"/>
              </a:ext>
            </a:extLst>
          </p:cNvPr>
          <p:cNvSpPr txBox="1"/>
          <p:nvPr/>
        </p:nvSpPr>
        <p:spPr>
          <a:xfrm>
            <a:off x="439764" y="4051739"/>
            <a:ext cx="49606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whatever reason, the neck makes the beam take a phase jump. </a:t>
            </a:r>
          </a:p>
          <a:p>
            <a:r>
              <a:rPr lang="en-US" dirty="0"/>
              <a:t>Is this real?  YES! See waterfall plot of injection.</a:t>
            </a:r>
          </a:p>
          <a:p>
            <a:endParaRPr lang="en-US" dirty="0"/>
          </a:p>
          <a:p>
            <a:r>
              <a:rPr lang="en-US" dirty="0"/>
              <a:t>The data without the PC1OFF correction to make it smooth sees this problem.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02CD06-E65B-47E4-9694-7E5A0B4F83E2}"/>
              </a:ext>
            </a:extLst>
          </p:cNvPr>
          <p:cNvGrpSpPr/>
          <p:nvPr/>
        </p:nvGrpSpPr>
        <p:grpSpPr>
          <a:xfrm>
            <a:off x="5665613" y="910216"/>
            <a:ext cx="2849737" cy="2376118"/>
            <a:chOff x="5665613" y="1148132"/>
            <a:chExt cx="3366631" cy="3205978"/>
          </a:xfrm>
        </p:grpSpPr>
        <p:pic>
          <p:nvPicPr>
            <p:cNvPr id="8" name="Picture 7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5E23DEE2-23CD-4964-93C0-AC1F58E36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6" r="7618" b="5854"/>
            <a:stretch/>
          </p:blipFill>
          <p:spPr>
            <a:xfrm>
              <a:off x="5665613" y="1148132"/>
              <a:ext cx="3366631" cy="320597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7" name="Frame 6">
              <a:extLst>
                <a:ext uri="{FF2B5EF4-FFF2-40B4-BE49-F238E27FC236}">
                  <a16:creationId xmlns:a16="http://schemas.microsoft.com/office/drawing/2014/main" id="{836204EF-6D07-8C4F-8DEB-0765CFC69390}"/>
                </a:ext>
              </a:extLst>
            </p:cNvPr>
            <p:cNvSpPr/>
            <p:nvPr/>
          </p:nvSpPr>
          <p:spPr>
            <a:xfrm>
              <a:off x="5665613" y="3336018"/>
              <a:ext cx="3366631" cy="267439"/>
            </a:xfrm>
            <a:prstGeom prst="frame">
              <a:avLst/>
            </a:prstGeom>
            <a:solidFill>
              <a:srgbClr val="FFFF00"/>
            </a:solidFill>
            <a:ln>
              <a:solidFill>
                <a:srgbClr val="FFFF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7BB74FC-CF84-A54C-8799-4E2350B099B1}"/>
              </a:ext>
            </a:extLst>
          </p:cNvPr>
          <p:cNvCxnSpPr>
            <a:cxnSpLocks/>
          </p:cNvCxnSpPr>
          <p:nvPr/>
        </p:nvCxnSpPr>
        <p:spPr>
          <a:xfrm flipH="1">
            <a:off x="1473121" y="1497650"/>
            <a:ext cx="3266449" cy="81825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72FA575-3A8C-AF4C-A115-F6502DB0C54F}"/>
              </a:ext>
            </a:extLst>
          </p:cNvPr>
          <p:cNvCxnSpPr>
            <a:cxnSpLocks/>
          </p:cNvCxnSpPr>
          <p:nvPr/>
        </p:nvCxnSpPr>
        <p:spPr>
          <a:xfrm>
            <a:off x="5048250" y="1478011"/>
            <a:ext cx="1100259" cy="105376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CE0311D-B588-0440-A81C-E7E405E007C4}"/>
              </a:ext>
            </a:extLst>
          </p:cNvPr>
          <p:cNvSpPr txBox="1"/>
          <p:nvPr/>
        </p:nvSpPr>
        <p:spPr>
          <a:xfrm>
            <a:off x="4324838" y="1108679"/>
            <a:ext cx="141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jump</a:t>
            </a:r>
          </a:p>
        </p:txBody>
      </p:sp>
      <p:pic>
        <p:nvPicPr>
          <p:cNvPr id="25" name="Picture 2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F4619ED-766B-4674-B341-BB6D4C01B8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r="6436" b="5353"/>
          <a:stretch/>
        </p:blipFill>
        <p:spPr>
          <a:xfrm>
            <a:off x="5664831" y="3394059"/>
            <a:ext cx="2849736" cy="23749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Frame 25">
            <a:extLst>
              <a:ext uri="{FF2B5EF4-FFF2-40B4-BE49-F238E27FC236}">
                <a16:creationId xmlns:a16="http://schemas.microsoft.com/office/drawing/2014/main" id="{B7B3FF57-E0AE-40E0-AE5F-C162DEA50F52}"/>
              </a:ext>
            </a:extLst>
          </p:cNvPr>
          <p:cNvSpPr/>
          <p:nvPr/>
        </p:nvSpPr>
        <p:spPr>
          <a:xfrm>
            <a:off x="5739582" y="4890638"/>
            <a:ext cx="2849737" cy="371116"/>
          </a:xfrm>
          <a:prstGeom prst="frame">
            <a:avLst/>
          </a:prstGeom>
          <a:solidFill>
            <a:srgbClr val="FFFF00"/>
          </a:solidFill>
          <a:ln>
            <a:solidFill>
              <a:srgbClr val="FFFF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D4ABF9A-B11A-4519-86ED-556989B3269D}"/>
              </a:ext>
            </a:extLst>
          </p:cNvPr>
          <p:cNvCxnSpPr>
            <a:cxnSpLocks/>
          </p:cNvCxnSpPr>
          <p:nvPr/>
        </p:nvCxnSpPr>
        <p:spPr>
          <a:xfrm>
            <a:off x="5048250" y="1497650"/>
            <a:ext cx="923925" cy="340915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7B1A1AF-31EE-498D-BF49-677A9073A8B1}"/>
              </a:ext>
            </a:extLst>
          </p:cNvPr>
          <p:cNvSpPr txBox="1"/>
          <p:nvPr/>
        </p:nvSpPr>
        <p:spPr>
          <a:xfrm>
            <a:off x="8397264" y="1222809"/>
            <a:ext cx="46115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Vrf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B906CF-09AA-44E9-85B2-A710EB192D83}"/>
              </a:ext>
            </a:extLst>
          </p:cNvPr>
          <p:cNvSpPr txBox="1"/>
          <p:nvPr/>
        </p:nvSpPr>
        <p:spPr>
          <a:xfrm>
            <a:off x="8332824" y="3672076"/>
            <a:ext cx="707951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WCM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4AB2B7-AAAE-435C-B0F5-8ED77BAFA0BA}"/>
              </a:ext>
            </a:extLst>
          </p:cNvPr>
          <p:cNvSpPr txBox="1"/>
          <p:nvPr/>
        </p:nvSpPr>
        <p:spPr>
          <a:xfrm>
            <a:off x="285584" y="910216"/>
            <a:ext cx="2375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Global balance OFF/ON</a:t>
            </a:r>
          </a:p>
        </p:txBody>
      </p:sp>
    </p:spTree>
    <p:extLst>
      <p:ext uri="{BB962C8B-B14F-4D97-AF65-F5344CB8AC3E}">
        <p14:creationId xmlns:p14="http://schemas.microsoft.com/office/powerpoint/2010/main" val="542039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DB7A9-0F64-4A7E-80AA-B831B4CA0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270"/>
            <a:ext cx="8229600" cy="676155"/>
          </a:xfrm>
        </p:spPr>
        <p:txBody>
          <a:bodyPr/>
          <a:lstStyle/>
          <a:p>
            <a:r>
              <a:rPr lang="en-US" sz="2800" dirty="0"/>
              <a:t>What is going on during the Beam Capture?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2EBB58-08BC-43AE-BBB6-FAC33421E6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778F24-4B46-4E42-9DDD-945196627B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26F808-FEC4-473E-85EC-EAA74D6C9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73D41C-F6D9-4D0A-A609-3DC5DA0D6847}"/>
              </a:ext>
            </a:extLst>
          </p:cNvPr>
          <p:cNvSpPr txBox="1"/>
          <p:nvPr/>
        </p:nvSpPr>
        <p:spPr>
          <a:xfrm>
            <a:off x="27952" y="836114"/>
            <a:ext cx="4312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Capture with Operational </a:t>
            </a:r>
            <a:r>
              <a:rPr lang="en-US" b="1" dirty="0" err="1">
                <a:solidFill>
                  <a:srgbClr val="C00000"/>
                </a:solidFill>
              </a:rPr>
              <a:t>Paraphase</a:t>
            </a:r>
            <a:r>
              <a:rPr lang="en-US" b="1" dirty="0">
                <a:solidFill>
                  <a:srgbClr val="C00000"/>
                </a:solidFill>
              </a:rPr>
              <a:t> Curve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B6D56A-4FB4-4922-A34A-A576BA654A33}"/>
              </a:ext>
            </a:extLst>
          </p:cNvPr>
          <p:cNvSpPr txBox="1"/>
          <p:nvPr/>
        </p:nvSpPr>
        <p:spPr>
          <a:xfrm>
            <a:off x="4817202" y="849841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Capture with Adiabatic </a:t>
            </a:r>
            <a:r>
              <a:rPr lang="en-US" b="1" dirty="0" err="1">
                <a:solidFill>
                  <a:srgbClr val="C00000"/>
                </a:solidFill>
              </a:rPr>
              <a:t>Paraphase</a:t>
            </a:r>
            <a:r>
              <a:rPr lang="en-US" b="1" dirty="0">
                <a:solidFill>
                  <a:srgbClr val="C00000"/>
                </a:solidFill>
              </a:rPr>
              <a:t> Curve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58287C-3AFC-4019-A31E-2BEC999B3995}"/>
              </a:ext>
            </a:extLst>
          </p:cNvPr>
          <p:cNvSpPr txBox="1"/>
          <p:nvPr/>
        </p:nvSpPr>
        <p:spPr>
          <a:xfrm>
            <a:off x="430868" y="4770876"/>
            <a:ext cx="84725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 was Expected?:</a:t>
            </a:r>
            <a:r>
              <a:rPr lang="en-US" dirty="0"/>
              <a:t> In an ideal situation beam capture in DC mode the RF phase should not slip relative to bunch centroid.</a:t>
            </a:r>
          </a:p>
          <a:p>
            <a:r>
              <a:rPr lang="en-US" b="1" dirty="0"/>
              <a:t>Observations:</a:t>
            </a:r>
            <a:r>
              <a:rPr lang="en-US" dirty="0"/>
              <a:t> We see two types of RF phase slip relative to the bunch centroid</a:t>
            </a:r>
          </a:p>
          <a:p>
            <a:pPr marL="1714500" indent="-285750">
              <a:buFont typeface="Courier New" panose="02070309020205020404" pitchFamily="49" charset="0"/>
              <a:buChar char="o"/>
            </a:pPr>
            <a:r>
              <a:rPr lang="en-US" dirty="0"/>
              <a:t>fast and</a:t>
            </a:r>
          </a:p>
          <a:p>
            <a:pPr marL="1714500" indent="-285750">
              <a:buFont typeface="Courier New" panose="02070309020205020404" pitchFamily="49" charset="0"/>
              <a:buChar char="o"/>
            </a:pPr>
            <a:r>
              <a:rPr lang="en-US" dirty="0"/>
              <a:t>slow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9383B5-4115-46B7-B371-B2AE10DD44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76" y="1205446"/>
            <a:ext cx="3969474" cy="3402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091FB1-CB1B-4E23-A796-6A302CB8DA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995" y="1194442"/>
            <a:ext cx="3969475" cy="34024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20A4D41-6DBB-4A2C-B00E-3E36BE5E9E0D}"/>
              </a:ext>
            </a:extLst>
          </p:cNvPr>
          <p:cNvSpPr txBox="1"/>
          <p:nvPr/>
        </p:nvSpPr>
        <p:spPr>
          <a:xfrm>
            <a:off x="853983" y="1157796"/>
            <a:ext cx="289914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    FB-20190123-4BT-1E12-E17-DC-20RFst-4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A6FB92-B0F8-4501-8E63-6C7CF749329E}"/>
              </a:ext>
            </a:extLst>
          </p:cNvPr>
          <p:cNvSpPr/>
          <p:nvPr/>
        </p:nvSpPr>
        <p:spPr>
          <a:xfrm>
            <a:off x="6223608" y="1157796"/>
            <a:ext cx="139760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FB-20181114-DC-6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56CE4DF-15FB-427A-A00B-6B3427909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464" y="3402550"/>
            <a:ext cx="1855424" cy="11890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4011CB9-1947-4BCE-BF09-EBFFFB236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3151" y="3407821"/>
            <a:ext cx="1875974" cy="11890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4F42532-EFBB-4469-A2C8-A021C1AD0F0B}"/>
              </a:ext>
            </a:extLst>
          </p:cNvPr>
          <p:cNvSpPr txBox="1"/>
          <p:nvPr/>
        </p:nvSpPr>
        <p:spPr>
          <a:xfrm>
            <a:off x="2914650" y="4084591"/>
            <a:ext cx="461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Vrf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904F8F-6EF3-4E2B-BF6C-BE5FA16EF316}"/>
              </a:ext>
            </a:extLst>
          </p:cNvPr>
          <p:cNvSpPr txBox="1"/>
          <p:nvPr/>
        </p:nvSpPr>
        <p:spPr>
          <a:xfrm>
            <a:off x="7534275" y="4047237"/>
            <a:ext cx="461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Vrf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961855-0883-4C7B-A2A2-2C2E337E9408}"/>
              </a:ext>
            </a:extLst>
          </p:cNvPr>
          <p:cNvSpPr txBox="1"/>
          <p:nvPr/>
        </p:nvSpPr>
        <p:spPr>
          <a:xfrm>
            <a:off x="3742825" y="5707977"/>
            <a:ext cx="280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  <a:sym typeface="Wingdings" panose="05000000000000000000" pitchFamily="2" charset="2"/>
              </a:rPr>
              <a:t> How these are possible?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509111-5650-404C-9800-EF18D82CB311}"/>
              </a:ext>
            </a:extLst>
          </p:cNvPr>
          <p:cNvSpPr txBox="1"/>
          <p:nvPr/>
        </p:nvSpPr>
        <p:spPr>
          <a:xfrm>
            <a:off x="5560165" y="1507977"/>
            <a:ext cx="864147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No “NECK”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238626-8C73-4284-BDE9-0DA519F66713}"/>
              </a:ext>
            </a:extLst>
          </p:cNvPr>
          <p:cNvSpPr txBox="1"/>
          <p:nvPr/>
        </p:nvSpPr>
        <p:spPr>
          <a:xfrm>
            <a:off x="1901906" y="4350628"/>
            <a:ext cx="636713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Time(ns)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E553E0-B2CC-49C3-9F3B-1A56361EA1CE}"/>
              </a:ext>
            </a:extLst>
          </p:cNvPr>
          <p:cNvSpPr txBox="1"/>
          <p:nvPr/>
        </p:nvSpPr>
        <p:spPr>
          <a:xfrm>
            <a:off x="6567542" y="4344398"/>
            <a:ext cx="636713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Time(ns)</a:t>
            </a:r>
          </a:p>
        </p:txBody>
      </p:sp>
    </p:spTree>
    <p:extLst>
      <p:ext uri="{BB962C8B-B14F-4D97-AF65-F5344CB8AC3E}">
        <p14:creationId xmlns:p14="http://schemas.microsoft.com/office/powerpoint/2010/main" val="431481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1073</Words>
  <Application>Microsoft Office PowerPoint</Application>
  <PresentationFormat>On-screen Show (4:3)</PresentationFormat>
  <Paragraphs>166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Courier New</vt:lpstr>
      <vt:lpstr>Helvetica</vt:lpstr>
      <vt:lpstr>Symbol</vt:lpstr>
      <vt:lpstr>Wingdings</vt:lpstr>
      <vt:lpstr>Office Theme</vt:lpstr>
      <vt:lpstr>PowerPoint Presentation</vt:lpstr>
      <vt:lpstr>Adiabatic Beam Capture Studies prior to Aug 2018   </vt:lpstr>
      <vt:lpstr>Planned Booster DC Study</vt:lpstr>
      <vt:lpstr>DC Measurements on  two RF system at a time with NO Beam</vt:lpstr>
      <vt:lpstr>DC Measurements on  two RF system at a time with NO Beam (cont.)</vt:lpstr>
      <vt:lpstr>Beam Capture in DC Ramp </vt:lpstr>
      <vt:lpstr>Comparison of Bunch Lengths for  different PARAT</vt:lpstr>
      <vt:lpstr>Note: the neck makes a phase jump?</vt:lpstr>
      <vt:lpstr>What is going on during the Beam Capture?</vt:lpstr>
      <vt:lpstr>Possible Explanations </vt:lpstr>
      <vt:lpstr>ESME Simulations  DC Beam Capture</vt:lpstr>
      <vt:lpstr>20 RF stations ON with global balancer ON (no neck)</vt:lpstr>
      <vt:lpstr>20 RF stations ON with global balancer OFF (no neck)</vt:lpstr>
      <vt:lpstr>What Next?</vt:lpstr>
      <vt:lpstr>Backup</vt:lpstr>
      <vt:lpstr>DC Measurements on pair of  individual RF stations with NO Beam (cont.)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Chandrashekhara Bhat</dc:creator>
  <cp:lastModifiedBy>Chandrashekhara Bhat</cp:lastModifiedBy>
  <cp:revision>78</cp:revision>
  <dcterms:created xsi:type="dcterms:W3CDTF">2019-01-30T03:49:35Z</dcterms:created>
  <dcterms:modified xsi:type="dcterms:W3CDTF">2019-02-08T18:32:13Z</dcterms:modified>
</cp:coreProperties>
</file>