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49"/>
  </p:notesMasterIdLst>
  <p:handoutMasterIdLst>
    <p:handoutMasterId r:id="rId50"/>
  </p:handoutMasterIdLst>
  <p:sldIdLst>
    <p:sldId id="265" r:id="rId3"/>
    <p:sldId id="537" r:id="rId4"/>
    <p:sldId id="502" r:id="rId5"/>
    <p:sldId id="469" r:id="rId6"/>
    <p:sldId id="544" r:id="rId7"/>
    <p:sldId id="505" r:id="rId8"/>
    <p:sldId id="504" r:id="rId9"/>
    <p:sldId id="554" r:id="rId10"/>
    <p:sldId id="555" r:id="rId11"/>
    <p:sldId id="553" r:id="rId12"/>
    <p:sldId id="556" r:id="rId13"/>
    <p:sldId id="546" r:id="rId14"/>
    <p:sldId id="545" r:id="rId15"/>
    <p:sldId id="543" r:id="rId16"/>
    <p:sldId id="557" r:id="rId17"/>
    <p:sldId id="516" r:id="rId18"/>
    <p:sldId id="532" r:id="rId19"/>
    <p:sldId id="518" r:id="rId20"/>
    <p:sldId id="510" r:id="rId21"/>
    <p:sldId id="511" r:id="rId22"/>
    <p:sldId id="512" r:id="rId23"/>
    <p:sldId id="521" r:id="rId24"/>
    <p:sldId id="539" r:id="rId25"/>
    <p:sldId id="513" r:id="rId26"/>
    <p:sldId id="514" r:id="rId27"/>
    <p:sldId id="515" r:id="rId28"/>
    <p:sldId id="524" r:id="rId29"/>
    <p:sldId id="535" r:id="rId30"/>
    <p:sldId id="536" r:id="rId31"/>
    <p:sldId id="525" r:id="rId32"/>
    <p:sldId id="526" r:id="rId33"/>
    <p:sldId id="547" r:id="rId34"/>
    <p:sldId id="433" r:id="rId35"/>
    <p:sldId id="538" r:id="rId36"/>
    <p:sldId id="552" r:id="rId37"/>
    <p:sldId id="551" r:id="rId38"/>
    <p:sldId id="495" r:id="rId39"/>
    <p:sldId id="494" r:id="rId40"/>
    <p:sldId id="548" r:id="rId41"/>
    <p:sldId id="508" r:id="rId42"/>
    <p:sldId id="519" r:id="rId43"/>
    <p:sldId id="474" r:id="rId44"/>
    <p:sldId id="461" r:id="rId45"/>
    <p:sldId id="527" r:id="rId46"/>
    <p:sldId id="456" r:id="rId47"/>
    <p:sldId id="432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32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570" y="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9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483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397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163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632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549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7322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354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391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530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75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105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654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89846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289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27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640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782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129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713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52787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2164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3323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08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648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306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110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710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2565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96668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139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5684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762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5421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3029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4281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5261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8989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5478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1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808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86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75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998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91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3/25/2019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8831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RCS for Multi-MW Facility at Fermilab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endParaRPr lang="en-US" altLang="en-US" sz="28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Jeffrey Eldred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APT Seminar	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March 26th 2019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Start with PIP-II era proton facility.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2.4 MW MI with RCS-based staged upgrade.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achieve 2.4 MW MI with just “RCS Stage”.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2) RCS with exceptional intensity (IOTA?)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1) RCS with slip-stacking in the Main Injector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  - Linac energy limited to 1 GeV.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  - Main Injector ramp time 1.2 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Fully Realizable Scenarios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Use demonstrated accelerator technology.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Vision for future upgrades to 4.8 MW.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Parametric Design Study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Start with PIP-II era proton facility.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2.4 MW MI with RCS-based staged upgrade.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achieve 2.4 MW MI with just “RCS Stage”.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Fully Realizable Scenarios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Outlook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Achieving 2.4 MW during “RCS stage” looks like a real possibility.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RCS open many routes to a 3-5 MW future in Main Injector.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Raising the RCS extraction energy is a good investment.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Slip-stacking in Main Injector is a tempting option.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Parametric Design Study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46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Other RCS Options to get to 2.4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DAB7C-7C31-4416-A62C-5292E2190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4" y="1426905"/>
            <a:ext cx="6990082" cy="1961537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7D225EA-7AA9-486A-AFC5-57BEA79831A9}"/>
              </a:ext>
            </a:extLst>
          </p:cNvPr>
          <p:cNvSpPr txBox="1">
            <a:spLocks/>
          </p:cNvSpPr>
          <p:nvPr/>
        </p:nvSpPr>
        <p:spPr bwMode="auto">
          <a:xfrm>
            <a:off x="676275" y="927172"/>
            <a:ext cx="5416461" cy="3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“RCS Stage” Scenarios for 2.4 MW:</a:t>
            </a: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A8FA556C-1AA8-4DDD-A7AB-F9C3B1A69423}"/>
              </a:ext>
            </a:extLst>
          </p:cNvPr>
          <p:cNvSpPr txBox="1">
            <a:spLocks/>
          </p:cNvSpPr>
          <p:nvPr/>
        </p:nvSpPr>
        <p:spPr bwMode="auto">
          <a:xfrm>
            <a:off x="676275" y="3561977"/>
            <a:ext cx="4338749" cy="3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(Boxcar stacking at 25e12 -&gt; 2 MW)</a:t>
            </a:r>
          </a:p>
        </p:txBody>
      </p:sp>
    </p:spTree>
    <p:extLst>
      <p:ext uri="{BB962C8B-B14F-4D97-AF65-F5344CB8AC3E}">
        <p14:creationId xmlns:p14="http://schemas.microsoft.com/office/powerpoint/2010/main" val="3991155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Other RCS Options to get to 2.4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DAB7C-7C31-4416-A62C-5292E2190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4" y="1426905"/>
            <a:ext cx="6990082" cy="196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FEDEFE-93F7-47F0-BBCF-5C41777A0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4" y="3992911"/>
            <a:ext cx="8229599" cy="2212294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7D225EA-7AA9-486A-AFC5-57BEA79831A9}"/>
              </a:ext>
            </a:extLst>
          </p:cNvPr>
          <p:cNvSpPr txBox="1">
            <a:spLocks/>
          </p:cNvSpPr>
          <p:nvPr/>
        </p:nvSpPr>
        <p:spPr bwMode="auto">
          <a:xfrm>
            <a:off x="676275" y="927172"/>
            <a:ext cx="5416461" cy="3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“RCS Stage” Scenarios for 2.4 MW: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73B1C046-F43F-43C5-99E9-0563B45D60ED}"/>
              </a:ext>
            </a:extLst>
          </p:cNvPr>
          <p:cNvSpPr txBox="1">
            <a:spLocks/>
          </p:cNvSpPr>
          <p:nvPr/>
        </p:nvSpPr>
        <p:spPr bwMode="auto">
          <a:xfrm>
            <a:off x="676275" y="3590032"/>
            <a:ext cx="5416461" cy="3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“RCS Stage 2” Scenarios for 2.4 MW:</a:t>
            </a:r>
          </a:p>
        </p:txBody>
      </p:sp>
    </p:spTree>
    <p:extLst>
      <p:ext uri="{BB962C8B-B14F-4D97-AF65-F5344CB8AC3E}">
        <p14:creationId xmlns:p14="http://schemas.microsoft.com/office/powerpoint/2010/main" val="3201384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Other RCS Options to get to 2.4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ADAB7C-7C31-4416-A62C-5292E2190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4" y="1426905"/>
            <a:ext cx="6990082" cy="196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FEDEFE-93F7-47F0-BBCF-5C41777A0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864" y="3992911"/>
            <a:ext cx="8229599" cy="2212294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A7D225EA-7AA9-486A-AFC5-57BEA79831A9}"/>
              </a:ext>
            </a:extLst>
          </p:cNvPr>
          <p:cNvSpPr txBox="1">
            <a:spLocks/>
          </p:cNvSpPr>
          <p:nvPr/>
        </p:nvSpPr>
        <p:spPr bwMode="auto">
          <a:xfrm>
            <a:off x="676275" y="927172"/>
            <a:ext cx="5416461" cy="3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“RCS Stage” Scenarios for 2.4 MW: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73B1C046-F43F-43C5-99E9-0563B45D60ED}"/>
              </a:ext>
            </a:extLst>
          </p:cNvPr>
          <p:cNvSpPr txBox="1">
            <a:spLocks/>
          </p:cNvSpPr>
          <p:nvPr/>
        </p:nvSpPr>
        <p:spPr bwMode="auto">
          <a:xfrm>
            <a:off x="676275" y="3590032"/>
            <a:ext cx="5416461" cy="39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“RCS Stage 2” Scenarios for 2.4 MW: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3FC7DF-73DE-4ED4-9E38-15D585A840FD}"/>
              </a:ext>
            </a:extLst>
          </p:cNvPr>
          <p:cNvSpPr/>
          <p:nvPr/>
        </p:nvSpPr>
        <p:spPr>
          <a:xfrm>
            <a:off x="2117612" y="1364212"/>
            <a:ext cx="1646314" cy="2064788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26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Limited Rings?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25A4D4A0-1624-4338-8EDE-365A5A8016AF}"/>
              </a:ext>
            </a:extLst>
          </p:cNvPr>
          <p:cNvSpPr txBox="1">
            <a:spLocks/>
          </p:cNvSpPr>
          <p:nvPr/>
        </p:nvSpPr>
        <p:spPr bwMode="auto">
          <a:xfrm>
            <a:off x="228600" y="830317"/>
            <a:ext cx="8672513" cy="57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For high-power rings, I think about the space-charge limits.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First, we are talking about a lot of charge. This part is unavoidable.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After PIP-II, we will be doing painted injection. Which means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emittance can be varied</a:t>
            </a:r>
            <a:r>
              <a:rPr lang="en-US" altLang="en-US" sz="2200" dirty="0">
                <a:solidFill>
                  <a:schemeClr val="accent6"/>
                </a:solidFill>
              </a:rPr>
              <a:t>. We can shrink the beam until we encounter a space-charge limit.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“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Space-charge tune-shift</a:t>
            </a:r>
            <a:r>
              <a:rPr lang="en-US" altLang="en-US" sz="2200" b="1" dirty="0">
                <a:solidFill>
                  <a:schemeClr val="accent6"/>
                </a:solidFill>
              </a:rPr>
              <a:t>” </a:t>
            </a:r>
            <a:r>
              <a:rPr lang="en-US" altLang="en-US" sz="2200" dirty="0">
                <a:solidFill>
                  <a:schemeClr val="accent6"/>
                </a:solidFill>
              </a:rPr>
              <a:t>can be used as a generic proxy for intensity of space-charge forces.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I will discuss other important loss mechanisms and intensity limits.</a:t>
            </a:r>
          </a:p>
        </p:txBody>
      </p:sp>
    </p:spTree>
    <p:extLst>
      <p:ext uri="{BB962C8B-B14F-4D97-AF65-F5344CB8AC3E}">
        <p14:creationId xmlns:p14="http://schemas.microsoft.com/office/powerpoint/2010/main" val="1409784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Parameter Table for Proposed Rings</a:t>
            </a:r>
          </a:p>
          <a:p>
            <a:endParaRPr lang="en-US" sz="24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8C8B2-4860-4F65-8012-8BC5928E6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322"/>
            <a:ext cx="9108040" cy="3938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D53E7-E3AC-41B2-A5F6-106B350E7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0" y="1522535"/>
            <a:ext cx="8980449" cy="35751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5AF208-2752-43B5-AA4E-76A614468242}"/>
              </a:ext>
            </a:extLst>
          </p:cNvPr>
          <p:cNvSpPr/>
          <p:nvPr/>
        </p:nvSpPr>
        <p:spPr>
          <a:xfrm>
            <a:off x="7417942" y="1263722"/>
            <a:ext cx="1638728" cy="3847324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50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ICD-2 Ring vs. MI SS RCS –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Pros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Cons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997E276-D3F0-4F80-B745-7E5CAD735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0862" y="5191125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13695 w 222250"/>
              <a:gd name="T3" fmla="*/ 0 h 723900"/>
              <a:gd name="T4" fmla="*/ 13695 w 222250"/>
              <a:gd name="T5" fmla="*/ 8919 h 723900"/>
              <a:gd name="T6" fmla="*/ 0 w 222250"/>
              <a:gd name="T7" fmla="*/ 8919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692D468B-DA55-4A6E-AD87-10935628883D}"/>
              </a:ext>
            </a:extLst>
          </p:cNvPr>
          <p:cNvSpPr txBox="1">
            <a:spLocks/>
          </p:cNvSpPr>
          <p:nvPr/>
        </p:nvSpPr>
        <p:spPr bwMode="auto">
          <a:xfrm>
            <a:off x="228600" y="830317"/>
            <a:ext cx="8672513" cy="57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2.4 MW Beam Power for DUNE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	-</a:t>
            </a:r>
            <a:r>
              <a:rPr lang="en-US" altLang="en-US" sz="2200" dirty="0">
                <a:solidFill>
                  <a:schemeClr val="accent6"/>
                </a:solidFill>
              </a:rPr>
              <a:t> slip-stacking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Less stress on Main Injector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	-</a:t>
            </a:r>
            <a:r>
              <a:rPr lang="en-US" altLang="en-US" sz="2200" dirty="0">
                <a:solidFill>
                  <a:schemeClr val="accent6"/>
                </a:solidFill>
              </a:rPr>
              <a:t>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higher RCS energy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dirty="0">
                <a:solidFill>
                  <a:schemeClr val="accent6"/>
                </a:solidFill>
                <a:sym typeface="Wingdings" panose="05000000000000000000" pitchFamily="2" charset="2"/>
              </a:rPr>
              <a:t>smaller emittance, less space-charge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200" b="1" dirty="0"/>
              <a:t>	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4">
                    <a:lumMod val="75000"/>
                  </a:schemeClr>
                </a:solidFill>
              </a:rPr>
              <a:t>Larger RCS </a:t>
            </a:r>
            <a:r>
              <a:rPr lang="en-US" altLang="en-US" sz="2200" b="1" dirty="0" err="1">
                <a:solidFill>
                  <a:schemeClr val="accent4">
                    <a:lumMod val="75000"/>
                  </a:schemeClr>
                </a:solidFill>
              </a:rPr>
              <a:t>Laslett</a:t>
            </a:r>
            <a:r>
              <a:rPr lang="en-US" altLang="en-US" sz="2200" b="1" dirty="0">
                <a:solidFill>
                  <a:schemeClr val="accent4">
                    <a:lumMod val="75000"/>
                  </a:schemeClr>
                </a:solidFill>
              </a:rPr>
              <a:t> Tune-shift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	-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aggressive collimation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dirty="0">
                <a:sym typeface="Wingdings" panose="05000000000000000000" pitchFamily="2" charset="2"/>
              </a:rPr>
              <a:t>following J-PARC precedent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	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higher </a:t>
            </a:r>
            <a:r>
              <a:rPr lang="en-US" altLang="en-US" sz="2200" dirty="0" err="1">
                <a:solidFill>
                  <a:schemeClr val="accent3">
                    <a:lumMod val="75000"/>
                  </a:schemeClr>
                </a:solidFill>
              </a:rPr>
              <a:t>superperiodicity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200" dirty="0"/>
              <a:t>smaller tune-shift per period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440 kW Available RCS Power at 11 GeV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- Is this something experiments can use?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- Using Accumulator/Recycler, ~50 kW 8-GeV slow-extraction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Overall technical design still needs more review.</a:t>
            </a:r>
          </a:p>
        </p:txBody>
      </p:sp>
    </p:spTree>
    <p:extLst>
      <p:ext uri="{BB962C8B-B14F-4D97-AF65-F5344CB8AC3E}">
        <p14:creationId xmlns:p14="http://schemas.microsoft.com/office/powerpoint/2010/main" val="22381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930684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Slip-Stacking, 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Circumference,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&amp; Energy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839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Accumulation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585A10-6728-43E7-91B3-72F074ACB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56948"/>
            <a:ext cx="4918753" cy="5376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EADFE-51EF-4DE3-AE9D-04FA8246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5352" y="4015485"/>
            <a:ext cx="1335977" cy="720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2AFF69-3E88-4B65-835E-5E4F5B99ABD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585352" y="1827268"/>
            <a:ext cx="3379179" cy="9785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8ED53CC-9FB6-40F4-B396-8897CB4993CA}"/>
              </a:ext>
            </a:extLst>
          </p:cNvPr>
          <p:cNvSpPr/>
          <p:nvPr/>
        </p:nvSpPr>
        <p:spPr>
          <a:xfrm>
            <a:off x="5224790" y="1262013"/>
            <a:ext cx="33663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RF frequency separation: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B0672E-79DC-4CA9-95C3-80576C35B667}"/>
              </a:ext>
            </a:extLst>
          </p:cNvPr>
          <p:cNvSpPr/>
          <p:nvPr/>
        </p:nvSpPr>
        <p:spPr>
          <a:xfrm>
            <a:off x="5224790" y="3556097"/>
            <a:ext cx="3224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Momentum separation:</a:t>
            </a:r>
          </a:p>
        </p:txBody>
      </p:sp>
    </p:spTree>
    <p:extLst>
      <p:ext uri="{BB962C8B-B14F-4D97-AF65-F5344CB8AC3E}">
        <p14:creationId xmlns:p14="http://schemas.microsoft.com/office/powerpoint/2010/main" val="3250897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This talk expresses what is primarily my own perspective on future intensity upgrades at Fermilab.</a:t>
            </a:r>
            <a:endParaRPr lang="en-US" altLang="en-US" sz="1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This is an LDRD-funded design study: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2000" dirty="0">
                <a:solidFill>
                  <a:schemeClr val="accent6"/>
                </a:solidFill>
              </a:rPr>
              <a:t>“A comprehensive investigation…rapid cycling synchrotron for high-intensity beams”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Parametric study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Trace the impact of RCS design parameters.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Scenarios should be as realistic as possible.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Strategic questions that should be answered.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8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- Other perspectives are welcome input.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Disclaimers &amp; Preambles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398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Frequencies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1FFE5D-8E3D-422C-A982-C7DADB10E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073" y="4458202"/>
            <a:ext cx="6008114" cy="1720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D9E3F-C449-4C67-BA90-CC1A73717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791" y="938520"/>
            <a:ext cx="4538610" cy="2868520"/>
          </a:xfrm>
          <a:prstGeom prst="rect">
            <a:avLst/>
          </a:prstGeom>
        </p:spPr>
      </p:pic>
      <p:sp>
        <p:nvSpPr>
          <p:cNvPr id="19" name="AutoShape 5">
            <a:extLst>
              <a:ext uri="{FF2B5EF4-FFF2-40B4-BE49-F238E27FC236}">
                <a16:creationId xmlns:a16="http://schemas.microsoft.com/office/drawing/2014/main" id="{29016DDE-60E9-49E0-95C9-FF7E93B3B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672" y="3938020"/>
            <a:ext cx="4637328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Eldred, </a:t>
            </a:r>
            <a:r>
              <a:rPr lang="en-US" altLang="en-US" b="1" dirty="0" err="1">
                <a:solidFill>
                  <a:srgbClr val="B3B3B3"/>
                </a:solidFill>
              </a:rPr>
              <a:t>Zwaska</a:t>
            </a:r>
            <a:r>
              <a:rPr lang="en-US" altLang="en-US" b="1" dirty="0">
                <a:solidFill>
                  <a:srgbClr val="B3B3B3"/>
                </a:solidFill>
              </a:rPr>
              <a:t> PRAB 2016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EB15AE-1CF3-4BF0-81A6-0390659F510F}"/>
              </a:ext>
            </a:extLst>
          </p:cNvPr>
          <p:cNvSpPr/>
          <p:nvPr/>
        </p:nvSpPr>
        <p:spPr>
          <a:xfrm>
            <a:off x="516419" y="1176220"/>
            <a:ext cx="3458254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6"/>
                </a:solidFill>
              </a:rPr>
              <a:t>Δ</a:t>
            </a:r>
            <a:r>
              <a:rPr lang="en-US" b="1" dirty="0">
                <a:solidFill>
                  <a:schemeClr val="accent6"/>
                </a:solidFill>
              </a:rPr>
              <a:t>f &gt; ~750 Hz</a:t>
            </a:r>
          </a:p>
          <a:p>
            <a:r>
              <a:rPr lang="en-US" dirty="0">
                <a:solidFill>
                  <a:schemeClr val="accent6"/>
                </a:solidFill>
              </a:rPr>
              <a:t>for longitudinal stability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l-GR" b="1" dirty="0">
                <a:solidFill>
                  <a:schemeClr val="accent6"/>
                </a:solidFill>
              </a:rPr>
              <a:t>Δ</a:t>
            </a:r>
            <a:r>
              <a:rPr lang="en-US" b="1" dirty="0">
                <a:solidFill>
                  <a:schemeClr val="accent6"/>
                </a:solidFill>
              </a:rPr>
              <a:t>f &lt; ~1680 Hz</a:t>
            </a:r>
          </a:p>
          <a:p>
            <a:r>
              <a:rPr lang="en-US" dirty="0">
                <a:solidFill>
                  <a:schemeClr val="accent6"/>
                </a:solidFill>
              </a:rPr>
              <a:t>for PIP-II momentum span</a:t>
            </a:r>
          </a:p>
          <a:p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For ~600 m RCS</a:t>
            </a:r>
          </a:p>
          <a:p>
            <a:r>
              <a:rPr lang="en-US" b="1" dirty="0">
                <a:solidFill>
                  <a:schemeClr val="accent6"/>
                </a:solidFill>
              </a:rPr>
              <a:t>7 Hz &lt; f</a:t>
            </a:r>
            <a:r>
              <a:rPr lang="en-US" b="1" baseline="-25000" dirty="0">
                <a:solidFill>
                  <a:schemeClr val="accent6"/>
                </a:solidFill>
              </a:rPr>
              <a:t>RCS</a:t>
            </a:r>
            <a:r>
              <a:rPr lang="en-US" b="1" dirty="0">
                <a:solidFill>
                  <a:schemeClr val="accent6"/>
                </a:solidFill>
              </a:rPr>
              <a:t> &lt; 15 Hz</a:t>
            </a:r>
          </a:p>
        </p:txBody>
      </p:sp>
    </p:spTree>
    <p:extLst>
      <p:ext uri="{BB962C8B-B14F-4D97-AF65-F5344CB8AC3E}">
        <p14:creationId xmlns:p14="http://schemas.microsoft.com/office/powerpoint/2010/main" val="413861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&amp; RCS Circumference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697FE4-1E08-49BB-B028-0D618906B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64" y="954007"/>
            <a:ext cx="2588837" cy="893024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170EDB9-293B-4BF8-B218-D9A4CE66B949}"/>
              </a:ext>
            </a:extLst>
          </p:cNvPr>
          <p:cNvSpPr txBox="1">
            <a:spLocks/>
          </p:cNvSpPr>
          <p:nvPr/>
        </p:nvSpPr>
        <p:spPr>
          <a:xfrm>
            <a:off x="791965" y="1155379"/>
            <a:ext cx="2235484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Stacking-Limits: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2B2F2DA-AC2F-4748-B605-2AF14C54C0EF}"/>
              </a:ext>
            </a:extLst>
          </p:cNvPr>
          <p:cNvSpPr txBox="1">
            <a:spLocks/>
          </p:cNvSpPr>
          <p:nvPr/>
        </p:nvSpPr>
        <p:spPr>
          <a:xfrm>
            <a:off x="329628" y="3932223"/>
            <a:ext cx="5706439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>
                <a:solidFill>
                  <a:schemeClr val="accent6"/>
                </a:solidFill>
              </a:rPr>
              <a:t>Odd-Batch Slip-stacking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33CA16A-42E0-4BEC-983D-66D4DBEA56BE}"/>
              </a:ext>
            </a:extLst>
          </p:cNvPr>
          <p:cNvSpPr txBox="1">
            <a:spLocks/>
          </p:cNvSpPr>
          <p:nvPr/>
        </p:nvSpPr>
        <p:spPr>
          <a:xfrm>
            <a:off x="5258750" y="5528698"/>
            <a:ext cx="2965713" cy="38015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Batch-gap</a:t>
            </a:r>
            <a:r>
              <a:rPr lang="en-US" sz="1800" dirty="0">
                <a:solidFill>
                  <a:schemeClr val="accent6"/>
                </a:solidFill>
              </a:rPr>
              <a:t> +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kicker-gap</a:t>
            </a:r>
          </a:p>
        </p:txBody>
      </p:sp>
      <p:grpSp>
        <p:nvGrpSpPr>
          <p:cNvPr id="14348" name="Group 14347">
            <a:extLst>
              <a:ext uri="{FF2B5EF4-FFF2-40B4-BE49-F238E27FC236}">
                <a16:creationId xmlns:a16="http://schemas.microsoft.com/office/drawing/2014/main" id="{58F44255-CEEC-41D7-87A9-4320B2E7AA06}"/>
              </a:ext>
            </a:extLst>
          </p:cNvPr>
          <p:cNvGrpSpPr/>
          <p:nvPr/>
        </p:nvGrpSpPr>
        <p:grpSpPr>
          <a:xfrm>
            <a:off x="890200" y="4466629"/>
            <a:ext cx="6324988" cy="993458"/>
            <a:chOff x="643254" y="4415936"/>
            <a:chExt cx="3630795" cy="119713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CEC26D2-5004-4FF2-ADC4-CC0091A2B714}"/>
                </a:ext>
              </a:extLst>
            </p:cNvPr>
            <p:cNvSpPr/>
            <p:nvPr/>
          </p:nvSpPr>
          <p:spPr>
            <a:xfrm>
              <a:off x="643254" y="4415936"/>
              <a:ext cx="3630795" cy="10643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D5F2DBD-02CF-4EC6-A663-E1923EEBC59D}"/>
                </a:ext>
              </a:extLst>
            </p:cNvPr>
            <p:cNvGrpSpPr/>
            <p:nvPr/>
          </p:nvGrpSpPr>
          <p:grpSpPr>
            <a:xfrm>
              <a:off x="719566" y="4989685"/>
              <a:ext cx="2522307" cy="426165"/>
              <a:chOff x="871966" y="2591954"/>
              <a:chExt cx="2522307" cy="426165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9FC182F-20DD-4391-AF5C-BE3075C99AB5}"/>
                  </a:ext>
                </a:extLst>
              </p:cNvPr>
              <p:cNvSpPr/>
              <p:nvPr/>
            </p:nvSpPr>
            <p:spPr>
              <a:xfrm>
                <a:off x="871966" y="259195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BE26A4F5-BC94-4272-A43F-A910CF7FC0E8}"/>
                  </a:ext>
                </a:extLst>
              </p:cNvPr>
              <p:cNvSpPr/>
              <p:nvPr/>
            </p:nvSpPr>
            <p:spPr>
              <a:xfrm>
                <a:off x="151752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675AF13-0986-4182-9BE3-697242AC57FB}"/>
                  </a:ext>
                </a:extLst>
              </p:cNvPr>
              <p:cNvSpPr/>
              <p:nvPr/>
            </p:nvSpPr>
            <p:spPr>
              <a:xfrm>
                <a:off x="216308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803CF94-6683-48E0-8D76-BB32BD3B2463}"/>
                  </a:ext>
                </a:extLst>
              </p:cNvPr>
              <p:cNvSpPr/>
              <p:nvPr/>
            </p:nvSpPr>
            <p:spPr>
              <a:xfrm>
                <a:off x="2808646" y="260208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4336" name="Group 14335">
              <a:extLst>
                <a:ext uri="{FF2B5EF4-FFF2-40B4-BE49-F238E27FC236}">
                  <a16:creationId xmlns:a16="http://schemas.microsoft.com/office/drawing/2014/main" id="{5EF41438-8A50-4AEE-96A4-1F00527A7967}"/>
                </a:ext>
              </a:extLst>
            </p:cNvPr>
            <p:cNvGrpSpPr/>
            <p:nvPr/>
          </p:nvGrpSpPr>
          <p:grpSpPr>
            <a:xfrm>
              <a:off x="719566" y="4488693"/>
              <a:ext cx="3167867" cy="426165"/>
              <a:chOff x="719566" y="4488693"/>
              <a:chExt cx="3167867" cy="42616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CF80BC4-1079-453D-A076-4999A0114F15}"/>
                  </a:ext>
                </a:extLst>
              </p:cNvPr>
              <p:cNvSpPr/>
              <p:nvPr/>
            </p:nvSpPr>
            <p:spPr>
              <a:xfrm>
                <a:off x="719566" y="448869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BFBFD22-7F88-40F3-8AF9-0617087FA0AF}"/>
                  </a:ext>
                </a:extLst>
              </p:cNvPr>
              <p:cNvSpPr/>
              <p:nvPr/>
            </p:nvSpPr>
            <p:spPr>
              <a:xfrm>
                <a:off x="1365126" y="449292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6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BCBA2DE-2AC7-4645-8338-7DA5DE2FCDB6}"/>
                  </a:ext>
                </a:extLst>
              </p:cNvPr>
              <p:cNvSpPr/>
              <p:nvPr/>
            </p:nvSpPr>
            <p:spPr>
              <a:xfrm>
                <a:off x="2010686" y="449292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0864CAF-0C31-4CE2-B9F2-D1139D1DAFA0}"/>
                  </a:ext>
                </a:extLst>
              </p:cNvPr>
              <p:cNvSpPr/>
              <p:nvPr/>
            </p:nvSpPr>
            <p:spPr>
              <a:xfrm>
                <a:off x="2656246" y="4498822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8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BECD5E8-82D0-4AF3-8C7C-2A2E9423BE44}"/>
                  </a:ext>
                </a:extLst>
              </p:cNvPr>
              <p:cNvSpPr/>
              <p:nvPr/>
            </p:nvSpPr>
            <p:spPr>
              <a:xfrm>
                <a:off x="3301806" y="4498822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9</a:t>
                </a: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6476842-AB3C-4BFC-BFFB-1D07974733AF}"/>
                </a:ext>
              </a:extLst>
            </p:cNvPr>
            <p:cNvSpPr/>
            <p:nvPr/>
          </p:nvSpPr>
          <p:spPr>
            <a:xfrm>
              <a:off x="3962509" y="4504157"/>
              <a:ext cx="249289" cy="8843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B0F07C4-C149-4914-8D66-2BDD9E2E1BEB}"/>
                </a:ext>
              </a:extLst>
            </p:cNvPr>
            <p:cNvCxnSpPr>
              <a:cxnSpLocks/>
            </p:cNvCxnSpPr>
            <p:nvPr/>
          </p:nvCxnSpPr>
          <p:spPr>
            <a:xfrm>
              <a:off x="3269646" y="5613074"/>
              <a:ext cx="617787" cy="0"/>
            </a:xfrm>
            <a:prstGeom prst="line">
              <a:avLst/>
            </a:prstGeom>
            <a:ln w="57150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2E20A63-A5E8-45D7-B1E8-DF05DB9C0A5A}"/>
                </a:ext>
              </a:extLst>
            </p:cNvPr>
            <p:cNvCxnSpPr>
              <a:cxnSpLocks/>
            </p:cNvCxnSpPr>
            <p:nvPr/>
          </p:nvCxnSpPr>
          <p:spPr>
            <a:xfrm>
              <a:off x="3932122" y="5613074"/>
              <a:ext cx="34192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5BC21D04-0C73-40F4-9594-6EE4AF21AE3D}"/>
              </a:ext>
            </a:extLst>
          </p:cNvPr>
          <p:cNvSpPr txBox="1">
            <a:spLocks/>
          </p:cNvSpPr>
          <p:nvPr/>
        </p:nvSpPr>
        <p:spPr>
          <a:xfrm>
            <a:off x="329629" y="1889073"/>
            <a:ext cx="6605427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200" dirty="0">
                <a:solidFill>
                  <a:schemeClr val="accent6"/>
                </a:solidFill>
              </a:rPr>
              <a:t>Even-Batch Slip-stacking: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DC3ACB5-5A08-419B-8766-741AC16D6D1C}"/>
              </a:ext>
            </a:extLst>
          </p:cNvPr>
          <p:cNvSpPr txBox="1">
            <a:spLocks/>
          </p:cNvSpPr>
          <p:nvPr/>
        </p:nvSpPr>
        <p:spPr>
          <a:xfrm>
            <a:off x="6641977" y="3192850"/>
            <a:ext cx="2374066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Batch-gap</a:t>
            </a:r>
            <a:endParaRPr lang="en-US" sz="1800" dirty="0">
              <a:solidFill>
                <a:schemeClr val="accent6"/>
              </a:solidFill>
            </a:endParaRPr>
          </a:p>
          <a:p>
            <a:r>
              <a:rPr lang="en-US" sz="1800" dirty="0">
                <a:solidFill>
                  <a:schemeClr val="accent6"/>
                </a:solidFill>
              </a:rPr>
              <a:t>used as </a:t>
            </a: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kicker-gap</a:t>
            </a:r>
          </a:p>
        </p:txBody>
      </p:sp>
      <p:grpSp>
        <p:nvGrpSpPr>
          <p:cNvPr id="14347" name="Group 14346">
            <a:extLst>
              <a:ext uri="{FF2B5EF4-FFF2-40B4-BE49-F238E27FC236}">
                <a16:creationId xmlns:a16="http://schemas.microsoft.com/office/drawing/2014/main" id="{4700DFC1-1AD0-4B80-A717-11DE5318788F}"/>
              </a:ext>
            </a:extLst>
          </p:cNvPr>
          <p:cNvGrpSpPr/>
          <p:nvPr/>
        </p:nvGrpSpPr>
        <p:grpSpPr>
          <a:xfrm>
            <a:off x="909137" y="2446123"/>
            <a:ext cx="5665718" cy="1096796"/>
            <a:chOff x="651833" y="2355425"/>
            <a:chExt cx="3252347" cy="1321662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DEF9EEC4-1B7B-4F4A-AA97-946B26CC8767}"/>
                </a:ext>
              </a:extLst>
            </p:cNvPr>
            <p:cNvSpPr/>
            <p:nvPr/>
          </p:nvSpPr>
          <p:spPr>
            <a:xfrm>
              <a:off x="651833" y="2355425"/>
              <a:ext cx="3252347" cy="10643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88225ED-B771-4540-9E9C-2A19DFB0E2D3}"/>
                </a:ext>
              </a:extLst>
            </p:cNvPr>
            <p:cNvGrpSpPr/>
            <p:nvPr/>
          </p:nvGrpSpPr>
          <p:grpSpPr>
            <a:xfrm>
              <a:off x="1012379" y="2439554"/>
              <a:ext cx="2522307" cy="426165"/>
              <a:chOff x="719566" y="2439554"/>
              <a:chExt cx="2522307" cy="4261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E562D9E-9FE9-4A2D-BD0F-0E3145D5C87F}"/>
                  </a:ext>
                </a:extLst>
              </p:cNvPr>
              <p:cNvSpPr/>
              <p:nvPr/>
            </p:nvSpPr>
            <p:spPr>
              <a:xfrm>
                <a:off x="719566" y="243955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1A40153-AEE1-44F8-B344-1F5160D0AC7E}"/>
                  </a:ext>
                </a:extLst>
              </p:cNvPr>
              <p:cNvSpPr/>
              <p:nvPr/>
            </p:nvSpPr>
            <p:spPr>
              <a:xfrm>
                <a:off x="1365126" y="24437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6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B1A2D01-8A04-40FF-8755-BCC71335C1CB}"/>
                  </a:ext>
                </a:extLst>
              </p:cNvPr>
              <p:cNvSpPr/>
              <p:nvPr/>
            </p:nvSpPr>
            <p:spPr>
              <a:xfrm>
                <a:off x="2010686" y="24437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7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0D00993-9EC8-4455-BB69-EB584E4E907B}"/>
                  </a:ext>
                </a:extLst>
              </p:cNvPr>
              <p:cNvSpPr/>
              <p:nvPr/>
            </p:nvSpPr>
            <p:spPr>
              <a:xfrm>
                <a:off x="2656246" y="244968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8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D5DE024-B57A-4980-801D-D9265D164842}"/>
                </a:ext>
              </a:extLst>
            </p:cNvPr>
            <p:cNvGrpSpPr/>
            <p:nvPr/>
          </p:nvGrpSpPr>
          <p:grpSpPr>
            <a:xfrm>
              <a:off x="719566" y="2940546"/>
              <a:ext cx="2522307" cy="426165"/>
              <a:chOff x="871966" y="2591954"/>
              <a:chExt cx="2522307" cy="426165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8FB4D9B-C6D6-4028-98A9-DDC01B780D37}"/>
                  </a:ext>
                </a:extLst>
              </p:cNvPr>
              <p:cNvSpPr/>
              <p:nvPr/>
            </p:nvSpPr>
            <p:spPr>
              <a:xfrm>
                <a:off x="871966" y="2591954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1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FB74D5C-22CA-4264-8668-A45CB97BFCCC}"/>
                  </a:ext>
                </a:extLst>
              </p:cNvPr>
              <p:cNvSpPr/>
              <p:nvPr/>
            </p:nvSpPr>
            <p:spPr>
              <a:xfrm>
                <a:off x="151752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93CA45A-F4F0-4057-B7BE-717FB7C51672}"/>
                  </a:ext>
                </a:extLst>
              </p:cNvPr>
              <p:cNvSpPr/>
              <p:nvPr/>
            </p:nvSpPr>
            <p:spPr>
              <a:xfrm>
                <a:off x="2163086" y="2596185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318F19D-25E9-4C34-96CB-4E1721BFE549}"/>
                  </a:ext>
                </a:extLst>
              </p:cNvPr>
              <p:cNvSpPr/>
              <p:nvPr/>
            </p:nvSpPr>
            <p:spPr>
              <a:xfrm>
                <a:off x="2808646" y="2602083"/>
                <a:ext cx="585627" cy="416036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 w="38100">
                <a:solidFill>
                  <a:schemeClr val="tx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accent6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4</a:t>
                </a: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FF447F2-83D0-46FF-9604-AA5AAFBAC3DD}"/>
                </a:ext>
              </a:extLst>
            </p:cNvPr>
            <p:cNvSpPr/>
            <p:nvPr/>
          </p:nvSpPr>
          <p:spPr>
            <a:xfrm>
              <a:off x="3594619" y="2457389"/>
              <a:ext cx="249289" cy="8843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7FDABF3-D167-4918-B27B-FB5B18B0F9EF}"/>
                </a:ext>
              </a:extLst>
            </p:cNvPr>
            <p:cNvCxnSpPr>
              <a:cxnSpLocks/>
            </p:cNvCxnSpPr>
            <p:nvPr/>
          </p:nvCxnSpPr>
          <p:spPr>
            <a:xfrm>
              <a:off x="3545506" y="3677087"/>
              <a:ext cx="341927" cy="0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75332BB-78A4-49BD-99ED-A5A08F485C1C}"/>
                </a:ext>
              </a:extLst>
            </p:cNvPr>
            <p:cNvCxnSpPr>
              <a:cxnSpLocks/>
            </p:cNvCxnSpPr>
            <p:nvPr/>
          </p:nvCxnSpPr>
          <p:spPr>
            <a:xfrm>
              <a:off x="3269646" y="3520571"/>
              <a:ext cx="617787" cy="0"/>
            </a:xfrm>
            <a:prstGeom prst="line">
              <a:avLst/>
            </a:prstGeom>
            <a:ln w="57150">
              <a:solidFill>
                <a:schemeClr val="tx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itle 1">
            <a:extLst>
              <a:ext uri="{FF2B5EF4-FFF2-40B4-BE49-F238E27FC236}">
                <a16:creationId xmlns:a16="http://schemas.microsoft.com/office/drawing/2014/main" id="{8495629C-CA78-43FB-8A1D-6E4208143A33}"/>
              </a:ext>
            </a:extLst>
          </p:cNvPr>
          <p:cNvSpPr txBox="1">
            <a:spLocks/>
          </p:cNvSpPr>
          <p:nvPr/>
        </p:nvSpPr>
        <p:spPr>
          <a:xfrm>
            <a:off x="6280167" y="1075495"/>
            <a:ext cx="2492342" cy="73083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L</a:t>
            </a:r>
            <a:r>
              <a:rPr lang="en-US" sz="1800" baseline="-25000" dirty="0">
                <a:solidFill>
                  <a:schemeClr val="accent6"/>
                </a:solidFill>
              </a:rPr>
              <a:t>kick</a:t>
            </a:r>
            <a:r>
              <a:rPr lang="en-US" sz="1800" dirty="0">
                <a:solidFill>
                  <a:schemeClr val="accent6"/>
                </a:solidFill>
              </a:rPr>
              <a:t> </a:t>
            </a:r>
            <a:r>
              <a:rPr lang="en-US" sz="1800" b="0" dirty="0">
                <a:solidFill>
                  <a:schemeClr val="accent6"/>
                </a:solidFill>
              </a:rPr>
              <a:t>~ 300 m or 1</a:t>
            </a:r>
            <a:r>
              <a:rPr lang="el-GR" sz="1800" b="0" dirty="0">
                <a:solidFill>
                  <a:schemeClr val="accent6"/>
                </a:solidFill>
              </a:rPr>
              <a:t>μ</a:t>
            </a:r>
            <a:r>
              <a:rPr lang="en-US" sz="1800" b="0" dirty="0">
                <a:solidFill>
                  <a:schemeClr val="accent6"/>
                </a:solidFill>
              </a:rPr>
              <a:t>s  </a:t>
            </a:r>
          </a:p>
          <a:p>
            <a:r>
              <a:rPr lang="en-US" sz="1800" b="0" dirty="0">
                <a:solidFill>
                  <a:schemeClr val="accent6"/>
                </a:solidFill>
              </a:rPr>
              <a:t>            or 53 buckets</a:t>
            </a:r>
          </a:p>
          <a:p>
            <a:endParaRPr lang="en-US" sz="18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73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Slip-stacking &amp; RCS Circumference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1CCE-E023-407A-B3F6-1A8E4889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5" y="1047964"/>
            <a:ext cx="8669265" cy="47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06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Boxcar Stacking &amp; RCS Circumference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1CCE-E023-407A-B3F6-1A8E4889F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35" y="1090393"/>
            <a:ext cx="8669265" cy="47840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2E2C93B-C98C-463D-9104-553971B1FCC6}"/>
              </a:ext>
            </a:extLst>
          </p:cNvPr>
          <p:cNvSpPr txBox="1">
            <a:spLocks/>
          </p:cNvSpPr>
          <p:nvPr/>
        </p:nvSpPr>
        <p:spPr>
          <a:xfrm>
            <a:off x="1898724" y="1742098"/>
            <a:ext cx="5089451" cy="352516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Boxcar Stacking requires ~50% more charge</a:t>
            </a:r>
          </a:p>
        </p:txBody>
      </p:sp>
    </p:spTree>
    <p:extLst>
      <p:ext uri="{BB962C8B-B14F-4D97-AF65-F5344CB8AC3E}">
        <p14:creationId xmlns:p14="http://schemas.microsoft.com/office/powerpoint/2010/main" val="40505342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Circumference &amp; Main Injector Tune-Shift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944C61-14E2-464F-B46F-E48633C5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24954"/>
            <a:ext cx="8686800" cy="480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9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Parameter Table for Efficient Circumferences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C9CAC-8444-48C3-A1A4-7F5701527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4" y="1687908"/>
            <a:ext cx="8804952" cy="2345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FB7E46D-0BB2-4BDC-A96F-EC5CBB8694F9}"/>
              </a:ext>
            </a:extLst>
          </p:cNvPr>
          <p:cNvSpPr/>
          <p:nvPr/>
        </p:nvSpPr>
        <p:spPr>
          <a:xfrm>
            <a:off x="242887" y="2969231"/>
            <a:ext cx="8633986" cy="1025785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26FABA54-D3A6-4344-B578-D1A9604F0C70}"/>
              </a:ext>
            </a:extLst>
          </p:cNvPr>
          <p:cNvSpPr txBox="1">
            <a:spLocks/>
          </p:cNvSpPr>
          <p:nvPr/>
        </p:nvSpPr>
        <p:spPr bwMode="auto">
          <a:xfrm>
            <a:off x="6095145" y="1507482"/>
            <a:ext cx="1168684" cy="3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400" b="1" dirty="0"/>
              <a:t>(Estimated)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2463F1B7-AB06-4771-A063-6C4B39F8D736}"/>
              </a:ext>
            </a:extLst>
          </p:cNvPr>
          <p:cNvSpPr txBox="1">
            <a:spLocks/>
          </p:cNvSpPr>
          <p:nvPr/>
        </p:nvSpPr>
        <p:spPr bwMode="auto">
          <a:xfrm>
            <a:off x="396411" y="4300528"/>
            <a:ext cx="8672513" cy="19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For MI Tune-shift the RCS energy should be ~11 GeV.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Slip-stacking Frequencies: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600m</a:t>
            </a:r>
            <a:r>
              <a:rPr lang="en-US" altLang="en-US" sz="2200" dirty="0"/>
              <a:t> RCS with </a:t>
            </a:r>
            <a:r>
              <a:rPr lang="en-US" altLang="en-US" sz="2200" dirty="0">
                <a:solidFill>
                  <a:schemeClr val="tx2"/>
                </a:solidFill>
              </a:rPr>
              <a:t>15 Hz </a:t>
            </a:r>
            <a:r>
              <a:rPr lang="en-US" altLang="en-US" sz="2200" dirty="0"/>
              <a:t>ramp:  </a:t>
            </a:r>
            <a:r>
              <a:rPr lang="el-GR" altLang="en-US" sz="2200" b="1" dirty="0"/>
              <a:t>Δ</a:t>
            </a:r>
            <a:r>
              <a:rPr lang="en-US" altLang="en-US" sz="2200" b="1" dirty="0"/>
              <a:t>f = 1590 Hz </a:t>
            </a: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tx2"/>
                </a:solidFill>
              </a:rPr>
              <a:t>660m</a:t>
            </a:r>
            <a:r>
              <a:rPr lang="en-US" altLang="en-US" sz="2200" dirty="0"/>
              <a:t> RCS with </a:t>
            </a:r>
            <a:r>
              <a:rPr lang="en-US" altLang="en-US" sz="2200" dirty="0">
                <a:solidFill>
                  <a:schemeClr val="tx2"/>
                </a:solidFill>
              </a:rPr>
              <a:t>15 Hz </a:t>
            </a:r>
            <a:r>
              <a:rPr lang="en-US" altLang="en-US" sz="2200" dirty="0"/>
              <a:t>ramp:  </a:t>
            </a:r>
            <a:r>
              <a:rPr lang="el-GR" altLang="en-US" sz="2200" b="1" dirty="0"/>
              <a:t>Δ</a:t>
            </a:r>
            <a:r>
              <a:rPr lang="en-US" altLang="en-US" sz="2200" b="1" dirty="0"/>
              <a:t>f = 1755 Hz 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</p:txBody>
      </p:sp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9199DC87-6288-41D7-A235-7C5A89BACE1B}"/>
              </a:ext>
            </a:extLst>
          </p:cNvPr>
          <p:cNvSpPr txBox="1">
            <a:spLocks/>
          </p:cNvSpPr>
          <p:nvPr/>
        </p:nvSpPr>
        <p:spPr bwMode="auto">
          <a:xfrm>
            <a:off x="7526338" y="1507482"/>
            <a:ext cx="1168684" cy="3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400" b="1" dirty="0"/>
              <a:t>(Estimated)</a:t>
            </a:r>
          </a:p>
        </p:txBody>
      </p:sp>
      <p:sp>
        <p:nvSpPr>
          <p:cNvPr id="24" name="Content Placeholder 29">
            <a:extLst>
              <a:ext uri="{FF2B5EF4-FFF2-40B4-BE49-F238E27FC236}">
                <a16:creationId xmlns:a16="http://schemas.microsoft.com/office/drawing/2014/main" id="{0B7074DB-4F33-460D-B749-791498AF2B37}"/>
              </a:ext>
            </a:extLst>
          </p:cNvPr>
          <p:cNvSpPr txBox="1">
            <a:spLocks/>
          </p:cNvSpPr>
          <p:nvPr/>
        </p:nvSpPr>
        <p:spPr bwMode="auto">
          <a:xfrm>
            <a:off x="228600" y="1181140"/>
            <a:ext cx="4497572" cy="3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/>
              <a:t>Efficient Slip-stacking Circumferences: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E0376A-9FC9-4978-9130-69227594FB67}"/>
              </a:ext>
            </a:extLst>
          </p:cNvPr>
          <p:cNvSpPr/>
          <p:nvPr/>
        </p:nvSpPr>
        <p:spPr>
          <a:xfrm>
            <a:off x="6286082" y="5274961"/>
            <a:ext cx="2462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solidFill>
                  <a:schemeClr val="accent6"/>
                </a:solidFill>
              </a:rPr>
              <a:t>Δδ</a:t>
            </a:r>
            <a:r>
              <a:rPr lang="en-US" b="1" dirty="0">
                <a:solidFill>
                  <a:schemeClr val="accent6"/>
                </a:solidFill>
              </a:rPr>
              <a:t> ≈ 0.6% ≈ PIP-II </a:t>
            </a:r>
          </a:p>
        </p:txBody>
      </p:sp>
    </p:spTree>
    <p:extLst>
      <p:ext uri="{BB962C8B-B14F-4D97-AF65-F5344CB8AC3E}">
        <p14:creationId xmlns:p14="http://schemas.microsoft.com/office/powerpoint/2010/main" val="3708507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7852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within 60 GeV to 120 GeV Range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78D7A-4A32-4C7B-A4D6-CE74C4B33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319709"/>
            <a:ext cx="7575699" cy="4032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0D675A-15FE-494D-8AE3-F20939839082}"/>
              </a:ext>
            </a:extLst>
          </p:cNvPr>
          <p:cNvSpPr/>
          <p:nvPr/>
        </p:nvSpPr>
        <p:spPr>
          <a:xfrm>
            <a:off x="1119709" y="5723883"/>
            <a:ext cx="69045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(Assuming Slip-stacking, 11 GeV, 600 m, 15 Hz, 25e12)</a:t>
            </a:r>
          </a:p>
        </p:txBody>
      </p:sp>
    </p:spTree>
    <p:extLst>
      <p:ext uri="{BB962C8B-B14F-4D97-AF65-F5344CB8AC3E}">
        <p14:creationId xmlns:p14="http://schemas.microsoft.com/office/powerpoint/2010/main" val="2540461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RCS Design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311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580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RCS </a:t>
            </a:r>
            <a:r>
              <a:rPr lang="en-US" sz="2400" dirty="0" err="1"/>
              <a:t>Laslett</a:t>
            </a:r>
            <a:r>
              <a:rPr lang="en-US" sz="2400" dirty="0"/>
              <a:t> Tune-Shift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14313" y="1053496"/>
            <a:ext cx="8672513" cy="54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The J-PARC RCS shows intensity of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b="1" dirty="0">
                <a:solidFill>
                  <a:schemeClr val="tx1"/>
                </a:solidFill>
              </a:rPr>
              <a:t>83e12 </a:t>
            </a:r>
            <a:r>
              <a:rPr lang="en-US" altLang="en-US" sz="2200" dirty="0"/>
              <a:t>protons, </a:t>
            </a:r>
            <a:r>
              <a:rPr lang="en-US" altLang="en-US" sz="2200" b="1" dirty="0">
                <a:solidFill>
                  <a:schemeClr val="tx1"/>
                </a:solidFill>
              </a:rPr>
              <a:t>1 MW </a:t>
            </a:r>
            <a:r>
              <a:rPr lang="en-US" altLang="en-US" sz="2200" dirty="0"/>
              <a:t>extracted beam power, -</a:t>
            </a:r>
            <a:r>
              <a:rPr lang="en-US" altLang="en-US" sz="2200" b="1" dirty="0">
                <a:solidFill>
                  <a:schemeClr val="tx1"/>
                </a:solidFill>
              </a:rPr>
              <a:t>0.30 tune-shift</a:t>
            </a:r>
            <a:r>
              <a:rPr lang="en-US" altLang="en-US" sz="2200" dirty="0">
                <a:solidFill>
                  <a:schemeClr val="accent6"/>
                </a:solidFill>
              </a:rPr>
              <a:t>, </a:t>
            </a:r>
            <a:r>
              <a:rPr lang="en-US" altLang="en-US" sz="2200" b="1" dirty="0">
                <a:solidFill>
                  <a:schemeClr val="tx1"/>
                </a:solidFill>
              </a:rPr>
              <a:t>0.1 tune-shift per super-period</a:t>
            </a:r>
            <a:r>
              <a:rPr lang="en-US" altLang="en-US" sz="2200" dirty="0">
                <a:solidFill>
                  <a:schemeClr val="accent6"/>
                </a:solidFill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 err="1">
                <a:solidFill>
                  <a:srgbClr val="B3B3B3"/>
                </a:solidFill>
              </a:rPr>
              <a:t>Hotchi</a:t>
            </a:r>
            <a:r>
              <a:rPr lang="en-US" altLang="en-US" sz="2200" b="1" dirty="0">
                <a:solidFill>
                  <a:srgbClr val="B3B3B3"/>
                </a:solidFill>
              </a:rPr>
              <a:t> et al. PRAB 2017.</a:t>
            </a: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Collimators at </a:t>
            </a:r>
            <a:r>
              <a:rPr lang="en-US" altLang="en-US" sz="2200" b="1" dirty="0">
                <a:solidFill>
                  <a:schemeClr val="tx1"/>
                </a:solidFill>
              </a:rPr>
              <a:t>3</a:t>
            </a:r>
            <a:r>
              <a:rPr lang="el-GR" altLang="en-US" sz="2200" b="1" dirty="0">
                <a:solidFill>
                  <a:schemeClr val="tx1"/>
                </a:solidFill>
              </a:rPr>
              <a:t>σ</a:t>
            </a:r>
            <a:r>
              <a:rPr lang="en-US" altLang="en-US" sz="2200" b="1" dirty="0">
                <a:solidFill>
                  <a:schemeClr val="tx1"/>
                </a:solidFill>
              </a:rPr>
              <a:t> </a:t>
            </a:r>
            <a:r>
              <a:rPr lang="en-US" altLang="en-US" sz="2200" dirty="0"/>
              <a:t>aperture of the beam.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Total ring acceptance </a:t>
            </a:r>
            <a:r>
              <a:rPr lang="en-US" altLang="en-US" sz="2200" b="1" dirty="0">
                <a:solidFill>
                  <a:schemeClr val="tx1"/>
                </a:solidFill>
              </a:rPr>
              <a:t>factor of 1.5 </a:t>
            </a:r>
            <a:r>
              <a:rPr lang="en-US" altLang="en-US" sz="2200" dirty="0"/>
              <a:t>on collimator acceptance.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We can adopt the same strategy </a:t>
            </a:r>
            <a:r>
              <a:rPr lang="en-US" altLang="en-US" sz="2200" b="1" dirty="0"/>
              <a:t>at a much smaller aperture.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RCS with </a:t>
            </a:r>
            <a:r>
              <a:rPr lang="en-US" altLang="en-US" sz="2200" b="1" dirty="0">
                <a:solidFill>
                  <a:schemeClr val="tx2"/>
                </a:solidFill>
              </a:rPr>
              <a:t>-0.35 </a:t>
            </a:r>
            <a:r>
              <a:rPr lang="en-US" altLang="en-US" sz="2200" dirty="0">
                <a:solidFill>
                  <a:schemeClr val="accent6"/>
                </a:solidFill>
              </a:rPr>
              <a:t>tune-shift,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-0.044 </a:t>
            </a:r>
            <a:r>
              <a:rPr lang="en-US" altLang="en-US" sz="2200" dirty="0">
                <a:solidFill>
                  <a:schemeClr val="accent6"/>
                </a:solidFill>
              </a:rPr>
              <a:t>tune-shift per super-period.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with 2nd harmonic cavities, </a:t>
            </a:r>
            <a:r>
              <a:rPr lang="en-US" altLang="en-US" sz="2200" b="1" dirty="0">
                <a:solidFill>
                  <a:schemeClr val="tx2"/>
                </a:solidFill>
              </a:rPr>
              <a:t>~0.24 </a:t>
            </a:r>
            <a:r>
              <a:rPr lang="en-US" altLang="en-US" sz="2200" dirty="0">
                <a:solidFill>
                  <a:schemeClr val="accent6"/>
                </a:solidFill>
              </a:rPr>
              <a:t>tune-shift.</a:t>
            </a:r>
            <a:endParaRPr lang="en-US" altLang="en-US" sz="2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EF6C3CB-53C5-4E2F-964E-0E41441524AC}"/>
              </a:ext>
            </a:extLst>
          </p:cNvPr>
          <p:cNvGrpSpPr/>
          <p:nvPr/>
        </p:nvGrpSpPr>
        <p:grpSpPr>
          <a:xfrm>
            <a:off x="5286114" y="3454615"/>
            <a:ext cx="2555398" cy="2291284"/>
            <a:chOff x="5286114" y="3523727"/>
            <a:chExt cx="2555398" cy="22912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5F5402-4041-4195-8650-19EFF35ED0F1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5606094" y="3954867"/>
              <a:ext cx="2144568" cy="1746748"/>
            </a:xfrm>
            <a:prstGeom prst="rect">
              <a:avLst/>
            </a:prstGeom>
          </p:spPr>
        </p:pic>
        <p:sp>
          <p:nvSpPr>
            <p:cNvPr id="15" name="Content Placeholder 29">
              <a:extLst>
                <a:ext uri="{FF2B5EF4-FFF2-40B4-BE49-F238E27FC236}">
                  <a16:creationId xmlns:a16="http://schemas.microsoft.com/office/drawing/2014/main" id="{62F1F1DE-5652-49C8-B356-97CFE684A92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29336" y="3523727"/>
              <a:ext cx="2196100" cy="44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1800" b="1" dirty="0"/>
                <a:t>Parameters: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EC964C-B82F-4273-9872-BDEF7A8355FF}"/>
                </a:ext>
              </a:extLst>
            </p:cNvPr>
            <p:cNvSpPr/>
            <p:nvPr/>
          </p:nvSpPr>
          <p:spPr>
            <a:xfrm>
              <a:off x="5286114" y="3529042"/>
              <a:ext cx="2555398" cy="2285969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FF852B1-80E4-4034-8581-834BB1BE3ACF}"/>
              </a:ext>
            </a:extLst>
          </p:cNvPr>
          <p:cNvGrpSpPr/>
          <p:nvPr/>
        </p:nvGrpSpPr>
        <p:grpSpPr>
          <a:xfrm>
            <a:off x="995252" y="3569800"/>
            <a:ext cx="3082334" cy="1299911"/>
            <a:chOff x="676275" y="3628279"/>
            <a:chExt cx="3082334" cy="12999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B99ACA6-6C6A-4BAC-81D4-560E7090EF4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143330" y="4172690"/>
              <a:ext cx="2466194" cy="671316"/>
            </a:xfrm>
            <a:prstGeom prst="rect">
              <a:avLst/>
            </a:prstGeom>
          </p:spPr>
        </p:pic>
        <p:sp>
          <p:nvSpPr>
            <p:cNvPr id="14" name="Content Placeholder 29">
              <a:extLst>
                <a:ext uri="{FF2B5EF4-FFF2-40B4-BE49-F238E27FC236}">
                  <a16:creationId xmlns:a16="http://schemas.microsoft.com/office/drawing/2014/main" id="{497589EE-43D7-4EB8-BEAE-50C3DD0EEFE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6275" y="3731062"/>
              <a:ext cx="2196100" cy="441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rgbClr val="595959"/>
                  </a:solidFill>
                  <a:latin typeface="Helvetica"/>
                  <a:ea typeface="Geneva" charset="0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6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 kern="1200">
                  <a:solidFill>
                    <a:srgbClr val="595959"/>
                  </a:solidFill>
                  <a:latin typeface="Helvetica"/>
                  <a:ea typeface="MS PGothic" panose="020B0600070205080204" pitchFamily="34" charset="-128"/>
                  <a:cs typeface="MS PGothic" panose="020B0600070205080204" pitchFamily="34" charset="-128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sz="1800" b="1" dirty="0" err="1"/>
                <a:t>Laslett</a:t>
              </a:r>
              <a:r>
                <a:rPr lang="en-US" altLang="en-US" sz="1800" b="1" dirty="0"/>
                <a:t> Tune-shift: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A9757EC-F5A2-4C38-A840-80402073905C}"/>
                </a:ext>
              </a:extLst>
            </p:cNvPr>
            <p:cNvSpPr/>
            <p:nvPr/>
          </p:nvSpPr>
          <p:spPr>
            <a:xfrm>
              <a:off x="676275" y="3628279"/>
              <a:ext cx="3082334" cy="1299911"/>
            </a:xfrm>
            <a:prstGeom prst="rect">
              <a:avLst/>
            </a:prstGeom>
            <a:noFill/>
            <a:ln w="57150">
              <a:solidFill>
                <a:schemeClr val="tx2"/>
              </a:solidFill>
            </a:ln>
            <a:effectLst/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605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778766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Vacuum chamber radius a: </a:t>
            </a:r>
            <a:r>
              <a:rPr lang="en-US" altLang="en-US" sz="2200" b="1" dirty="0">
                <a:solidFill>
                  <a:schemeClr val="tx2"/>
                </a:solidFill>
              </a:rPr>
              <a:t>2.5 cm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Ramp rate: </a:t>
            </a:r>
            <a:r>
              <a:rPr lang="en-US" altLang="en-US" sz="2200" b="1" dirty="0">
                <a:solidFill>
                  <a:schemeClr val="tx2"/>
                </a:solidFill>
              </a:rPr>
              <a:t>15 Hz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Peak Dipole Field: </a:t>
            </a:r>
            <a:r>
              <a:rPr lang="en-US" altLang="en-US" sz="2200" b="1" dirty="0">
                <a:solidFill>
                  <a:schemeClr val="tx2"/>
                </a:solidFill>
              </a:rPr>
              <a:t>1.2 T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Vacuum chamber heating power by eddy currents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</a:t>
            </a:r>
            <a:r>
              <a:rPr lang="en-US" altLang="en-US" sz="2200" b="1" dirty="0">
                <a:solidFill>
                  <a:schemeClr val="tx2"/>
                </a:solidFill>
              </a:rPr>
              <a:t>1.28mm Steel-316: </a:t>
            </a:r>
            <a:r>
              <a:rPr lang="en-US" altLang="en-US" sz="2200" dirty="0"/>
              <a:t>108 W/m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</a:t>
            </a:r>
            <a:r>
              <a:rPr lang="en-US" altLang="en-US" sz="2200" b="1" dirty="0">
                <a:solidFill>
                  <a:schemeClr val="tx2"/>
                </a:solidFill>
              </a:rPr>
              <a:t>0.45mm Inconel-625: </a:t>
            </a:r>
            <a:r>
              <a:rPr lang="en-US" altLang="en-US" sz="2200" dirty="0"/>
              <a:t>33 W/m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Conservative air cooling estimate of convective cooling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heat transfer coefficient 10</a:t>
            </a:r>
            <a:r>
              <a:rPr lang="en-US" altLang="en-US" sz="2200" baseline="30000" dirty="0"/>
              <a:t>-3</a:t>
            </a:r>
            <a:r>
              <a:rPr lang="en-US" altLang="en-US" sz="2200" dirty="0"/>
              <a:t> W/cm</a:t>
            </a:r>
            <a:r>
              <a:rPr lang="en-US" altLang="en-US" sz="2200" baseline="30000" dirty="0"/>
              <a:t>2</a:t>
            </a:r>
            <a:r>
              <a:rPr lang="en-US" altLang="en-US" sz="2200" dirty="0"/>
              <a:t>/K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 </a:t>
            </a:r>
            <a:r>
              <a:rPr lang="en-US" altLang="en-US" sz="2200" b="1" dirty="0">
                <a:solidFill>
                  <a:schemeClr val="tx2"/>
                </a:solidFill>
              </a:rPr>
              <a:t>1.28mm Steel-316: </a:t>
            </a:r>
            <a:r>
              <a:rPr lang="el-GR" altLang="en-US" sz="2200" dirty="0"/>
              <a:t>Δ</a:t>
            </a:r>
            <a:r>
              <a:rPr lang="en-US" altLang="en-US" sz="2200" dirty="0"/>
              <a:t>T = 92 K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   </a:t>
            </a:r>
            <a:r>
              <a:rPr lang="en-US" altLang="en-US" sz="2200" b="1" dirty="0">
                <a:solidFill>
                  <a:schemeClr val="tx2"/>
                </a:solidFill>
              </a:rPr>
              <a:t>0.45mm Inconel-625: </a:t>
            </a:r>
            <a:r>
              <a:rPr lang="el-GR" altLang="en-US" sz="2200" dirty="0"/>
              <a:t>Δ</a:t>
            </a:r>
            <a:r>
              <a:rPr lang="en-US" altLang="en-US" sz="2200" dirty="0"/>
              <a:t>T = 21 K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Eddy Currents in Vacuum Chamber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39D1FE-3557-4879-8AD3-73EEC4B864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27791" y="2751977"/>
            <a:ext cx="2644209" cy="6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39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Beam Power and Detector Size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F8194-E877-4A51-887C-6E9B53F9D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1422428"/>
            <a:ext cx="8686800" cy="4725310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C6F5AE17-98CD-4D45-A317-DCC08D558987}"/>
              </a:ext>
            </a:extLst>
          </p:cNvPr>
          <p:cNvSpPr txBox="1">
            <a:spLocks/>
          </p:cNvSpPr>
          <p:nvPr/>
        </p:nvSpPr>
        <p:spPr bwMode="auto">
          <a:xfrm>
            <a:off x="228600" y="901920"/>
            <a:ext cx="8672513" cy="4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DUNE </a:t>
            </a:r>
            <a:r>
              <a:rPr lang="en-US" altLang="en-US" sz="2200" dirty="0">
                <a:solidFill>
                  <a:schemeClr val="accent6"/>
                </a:solidFill>
              </a:rPr>
              <a:t>Interim Design Report calls for </a:t>
            </a:r>
            <a:r>
              <a:rPr lang="en-US" altLang="en-US" sz="2200" b="1" dirty="0">
                <a:solidFill>
                  <a:schemeClr val="accent6"/>
                </a:solidFill>
              </a:rPr>
              <a:t>2.4 MW by 2032.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20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H- Foil Heating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55992-6255-48CB-8894-33AC153C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3" y="1042377"/>
            <a:ext cx="8604032" cy="477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61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Example Lattice Design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55992-6255-48CB-8894-33AC153C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55" y="872359"/>
            <a:ext cx="5031313" cy="534864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3C97AD-25D6-4F2F-A085-2BA653E9D501}"/>
              </a:ext>
            </a:extLst>
          </p:cNvPr>
          <p:cNvGrpSpPr/>
          <p:nvPr/>
        </p:nvGrpSpPr>
        <p:grpSpPr>
          <a:xfrm>
            <a:off x="1251734" y="1046252"/>
            <a:ext cx="3919592" cy="623299"/>
            <a:chOff x="1251734" y="1046252"/>
            <a:chExt cx="3919592" cy="62329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793E001-51E3-419B-92AC-5984E1685607}"/>
                </a:ext>
              </a:extLst>
            </p:cNvPr>
            <p:cNvCxnSpPr>
              <a:cxnSpLocks/>
            </p:cNvCxnSpPr>
            <p:nvPr/>
          </p:nvCxnSpPr>
          <p:spPr>
            <a:xfrm>
              <a:off x="1797978" y="1669551"/>
              <a:ext cx="2774022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FA7D3C-F945-4046-B326-245F9A06A2CB}"/>
                </a:ext>
              </a:extLst>
            </p:cNvPr>
            <p:cNvCxnSpPr>
              <a:cxnSpLocks/>
            </p:cNvCxnSpPr>
            <p:nvPr/>
          </p:nvCxnSpPr>
          <p:spPr>
            <a:xfrm>
              <a:off x="1251734" y="1046252"/>
              <a:ext cx="505147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A7E096A-0CC9-4A05-8ABA-B93CA86C9418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054814"/>
              <a:ext cx="599326" cy="0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E4E888F-C7B3-4705-B396-BED7DC160C16}"/>
                </a:ext>
              </a:extLst>
            </p:cNvPr>
            <p:cNvCxnSpPr>
              <a:cxnSpLocks/>
            </p:cNvCxnSpPr>
            <p:nvPr/>
          </p:nvCxnSpPr>
          <p:spPr>
            <a:xfrm>
              <a:off x="1782566" y="1130158"/>
              <a:ext cx="0" cy="539393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223A2F-5721-4D8A-ADD8-A92CD4F25CC0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130157"/>
              <a:ext cx="0" cy="539393"/>
            </a:xfrm>
            <a:prstGeom prst="line">
              <a:avLst/>
            </a:prstGeom>
            <a:ln w="57150">
              <a:solidFill>
                <a:schemeClr val="accent3">
                  <a:lumMod val="75000"/>
                </a:schemeClr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9">
            <a:extLst>
              <a:ext uri="{FF2B5EF4-FFF2-40B4-BE49-F238E27FC236}">
                <a16:creationId xmlns:a16="http://schemas.microsoft.com/office/drawing/2014/main" id="{5C05EF49-091E-493E-B591-58E6826DF5E4}"/>
              </a:ext>
            </a:extLst>
          </p:cNvPr>
          <p:cNvSpPr txBox="1">
            <a:spLocks/>
          </p:cNvSpPr>
          <p:nvPr/>
        </p:nvSpPr>
        <p:spPr bwMode="auto">
          <a:xfrm>
            <a:off x="5470989" y="1042988"/>
            <a:ext cx="3536377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8-fold</a:t>
            </a:r>
            <a:r>
              <a:rPr lang="en-US" altLang="en-US" sz="2200" dirty="0"/>
              <a:t> periodicity.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Small betas to large.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Insertion-free drifts.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6.5 m,  2x4.4m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2x2.4 m,  2x1.3m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Adequate injection with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l-GR" altLang="en-US" sz="2200" b="1" dirty="0">
                <a:solidFill>
                  <a:schemeClr val="accent3">
                    <a:lumMod val="75000"/>
                  </a:schemeClr>
                </a:solidFill>
              </a:rPr>
              <a:t>π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/3 </a:t>
            </a:r>
            <a:r>
              <a:rPr lang="en-US" altLang="en-US" sz="2200" dirty="0"/>
              <a:t>collimation.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Length for RF straights.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200" b="1" dirty="0">
                <a:solidFill>
                  <a:schemeClr val="accent3">
                    <a:lumMod val="75000"/>
                  </a:schemeClr>
                </a:solidFill>
              </a:rPr>
              <a:t>γ</a:t>
            </a:r>
            <a:r>
              <a:rPr lang="en-US" altLang="en-US" sz="2200" b="1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 = 14.3</a:t>
            </a:r>
          </a:p>
        </p:txBody>
      </p:sp>
    </p:spTree>
    <p:extLst>
      <p:ext uri="{BB962C8B-B14F-4D97-AF65-F5344CB8AC3E}">
        <p14:creationId xmlns:p14="http://schemas.microsoft.com/office/powerpoint/2010/main" val="810084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778766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Mitigation of Electron Cloud: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Avoid combined function magnets.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Use </a:t>
            </a:r>
            <a:r>
              <a:rPr lang="en-US" altLang="en-US" sz="2200" b="1" dirty="0" err="1">
                <a:solidFill>
                  <a:schemeClr val="accent3">
                    <a:lumMod val="75000"/>
                  </a:schemeClr>
                </a:solidFill>
              </a:rPr>
              <a:t>TiN</a:t>
            </a:r>
            <a:r>
              <a:rPr lang="en-US" altLang="en-US" sz="2200" dirty="0"/>
              <a:t> or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a-Carbon</a:t>
            </a:r>
            <a:r>
              <a:rPr lang="en-US" altLang="en-US" sz="2200" dirty="0"/>
              <a:t> beampipe coating.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Transverse Instabilities: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Much less impedance than current Booster.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Transverse and longitudinal dampers </a:t>
            </a:r>
            <a:r>
              <a:rPr lang="en-US" altLang="en-US" sz="2200" dirty="0"/>
              <a:t>like Booster.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	No transition crossing.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Coherent Stability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60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Main Injector Intensity Upgrade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28600" y="1042988"/>
            <a:ext cx="8672513" cy="537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Reactive power needed to drive RF cavities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For PIP-II we can add new power amplifiers to existing RF cavities.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For 2.4 MW, we need to </a:t>
            </a:r>
            <a:r>
              <a:rPr lang="en-US" altLang="en-US" sz="2000" b="1" dirty="0">
                <a:solidFill>
                  <a:schemeClr val="tx1"/>
                </a:solidFill>
              </a:rPr>
              <a:t>replace RF cavities and PAs.</a:t>
            </a:r>
          </a:p>
          <a:p>
            <a:pPr lvl="1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</a:rPr>
              <a:t>Project X RF-cavity design.</a:t>
            </a:r>
            <a:endParaRPr lang="en-US" altLang="en-US" sz="20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l-GR" altLang="en-US" sz="2000" b="1" dirty="0"/>
              <a:t>γ</a:t>
            </a:r>
            <a:r>
              <a:rPr lang="en-US" altLang="en-US" sz="2000" b="1" baseline="-25000" dirty="0"/>
              <a:t>T </a:t>
            </a:r>
            <a:r>
              <a:rPr lang="en-US" altLang="en-US" sz="2000" b="1" dirty="0"/>
              <a:t>-Jump for MI Transition Crossing</a:t>
            </a:r>
          </a:p>
          <a:p>
            <a:pPr lvl="1">
              <a:spcBef>
                <a:spcPct val="0"/>
              </a:spcBef>
            </a:pPr>
            <a:r>
              <a:rPr lang="el-GR" altLang="en-US" sz="2000" dirty="0"/>
              <a:t>γ</a:t>
            </a:r>
            <a:r>
              <a:rPr lang="en-US" altLang="en-US" sz="2000" baseline="-25000" dirty="0"/>
              <a:t>T </a:t>
            </a:r>
            <a:r>
              <a:rPr lang="en-US" altLang="en-US" sz="2000" dirty="0"/>
              <a:t>-Jump </a:t>
            </a:r>
            <a:r>
              <a:rPr lang="en-US" altLang="en-US" sz="2000" b="1" dirty="0">
                <a:solidFill>
                  <a:schemeClr val="tx2"/>
                </a:solidFill>
              </a:rPr>
              <a:t>already planned </a:t>
            </a:r>
            <a:r>
              <a:rPr lang="en-US" altLang="en-US" sz="2000" dirty="0"/>
              <a:t>for PIP-II, could be sufficient.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Bigger jump or smaller longitudinal emittance should be possible.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/>
              <a:t>High-Power Neutrino Target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LBNF target hall rated for 2.4 MW.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At least one </a:t>
            </a:r>
            <a:r>
              <a:rPr lang="en-US" altLang="en-US" sz="2000" b="1" dirty="0">
                <a:solidFill>
                  <a:schemeClr val="tx2"/>
                </a:solidFill>
              </a:rPr>
              <a:t>design for a </a:t>
            </a:r>
            <a:r>
              <a:rPr lang="en-US" altLang="en-US" sz="2000" b="1" dirty="0">
                <a:solidFill>
                  <a:schemeClr val="tx1"/>
                </a:solidFill>
              </a:rPr>
              <a:t>2.3 MW neutrino target </a:t>
            </a:r>
            <a:r>
              <a:rPr lang="en-US" altLang="en-US" sz="2000" dirty="0"/>
              <a:t>already exists.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Target development and </a:t>
            </a:r>
            <a:r>
              <a:rPr lang="en-US" altLang="en-US" sz="2000" b="1" dirty="0">
                <a:solidFill>
                  <a:schemeClr val="tx2"/>
                </a:solidFill>
              </a:rPr>
              <a:t>active area of R&amp;D</a:t>
            </a:r>
            <a:r>
              <a:rPr lang="en-US" altLang="en-US" sz="2000" dirty="0"/>
              <a:t>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3">
                    <a:lumMod val="75000"/>
                  </a:schemeClr>
                </a:solidFill>
              </a:rPr>
              <a:t>If Slip-Stacking: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RF cavity </a:t>
            </a:r>
            <a:r>
              <a:rPr lang="en-US" altLang="en-US" sz="2000" b="1" dirty="0">
                <a:solidFill>
                  <a:schemeClr val="tx2"/>
                </a:solidFill>
              </a:rPr>
              <a:t>beam-loading compensation</a:t>
            </a:r>
            <a:r>
              <a:rPr lang="en-US" altLang="en-US" sz="2000" dirty="0"/>
              <a:t>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~</a:t>
            </a:r>
            <a:r>
              <a:rPr lang="en-US" altLang="en-US" sz="2000" b="1" dirty="0">
                <a:solidFill>
                  <a:schemeClr val="tx2"/>
                </a:solidFill>
              </a:rPr>
              <a:t>40kV 2nd-harmonic cavity </a:t>
            </a:r>
            <a:r>
              <a:rPr lang="en-US" altLang="en-US" sz="2000" dirty="0"/>
              <a:t>for reduced longitudinal emittance.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Diode-based transverse dampers.</a:t>
            </a:r>
          </a:p>
          <a:p>
            <a:pPr lvl="1">
              <a:spcBef>
                <a:spcPct val="0"/>
              </a:spcBef>
            </a:pPr>
            <a:endParaRPr lang="en-US" altLang="en-US" sz="2000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000" b="1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158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Beyond 2.4 MW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18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5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RCS plus some of the following features: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1) 2-GeV Linac</a:t>
            </a:r>
            <a:r>
              <a:rPr lang="en-US" altLang="en-US" sz="2200" b="1" dirty="0">
                <a:solidFill>
                  <a:schemeClr val="accent6"/>
                </a:solidFill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includes linac-based physics program.</a:t>
            </a:r>
          </a:p>
          <a:p>
            <a:pPr marL="457200" indent="-457200">
              <a:spcBef>
                <a:spcPct val="0"/>
              </a:spcBef>
              <a:buAutoNum type="arabicParenR"/>
            </a:pPr>
            <a:endParaRPr lang="en-US" altLang="en-US" sz="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2) Slip-stacking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does not involve additional construction.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3) Shorter Main Injector Ramp 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does not increase MI intensity.</a:t>
            </a:r>
            <a:endParaRPr lang="en-US" altLang="en-US" sz="2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4) New Recycler-like Storage Ring</a:t>
            </a:r>
            <a:r>
              <a:rPr lang="en-US" altLang="en-US" sz="2200" b="1" dirty="0">
                <a:solidFill>
                  <a:schemeClr val="accent6"/>
                </a:solidFill>
              </a:rPr>
              <a:t> 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- does not increase MI intensity.</a:t>
            </a:r>
            <a:endParaRPr lang="en-US" altLang="en-US" sz="22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2.4 MW</a:t>
            </a:r>
            <a:r>
              <a:rPr lang="en-US" altLang="en-US" sz="2200" b="1" dirty="0">
                <a:solidFill>
                  <a:schemeClr val="accent6"/>
                </a:solidFill>
              </a:rPr>
              <a:t>, One of the above (excluding 4)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3.6 MW</a:t>
            </a:r>
            <a:r>
              <a:rPr lang="en-US" altLang="en-US" sz="2200" b="1" dirty="0">
                <a:solidFill>
                  <a:schemeClr val="accent6"/>
                </a:solidFill>
              </a:rPr>
              <a:t>, Two of the above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4.8 MW</a:t>
            </a:r>
            <a:r>
              <a:rPr lang="en-US" altLang="en-US" sz="2200" b="1" dirty="0">
                <a:solidFill>
                  <a:schemeClr val="accent6"/>
                </a:solidFill>
              </a:rPr>
              <a:t>, Three of the above (maybe just 1 &amp; 3)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Multi-MW Main Injector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466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5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Nonlinear integrable optics: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Provides incredible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nonlinear focusing </a:t>
            </a:r>
            <a:r>
              <a:rPr lang="en-US" altLang="en-US" sz="2200" dirty="0">
                <a:solidFill>
                  <a:schemeClr val="accent6"/>
                </a:solidFill>
              </a:rPr>
              <a:t>without the usual loss in dynamic aperture. Mitigates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halo formation </a:t>
            </a:r>
            <a:r>
              <a:rPr lang="en-US" altLang="en-US" sz="2200" dirty="0">
                <a:solidFill>
                  <a:schemeClr val="accent6"/>
                </a:solidFill>
              </a:rPr>
              <a:t>and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collective effects</a:t>
            </a:r>
            <a:r>
              <a:rPr lang="en-US" altLang="en-US" sz="2200" dirty="0">
                <a:solidFill>
                  <a:schemeClr val="accent6"/>
                </a:solidFill>
              </a:rPr>
              <a:t>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Electron lens/column: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Directly compensates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space-charge effects</a:t>
            </a:r>
            <a:r>
              <a:rPr lang="en-US" altLang="en-US" sz="2200" dirty="0">
                <a:solidFill>
                  <a:schemeClr val="accent6"/>
                </a:solidFill>
              </a:rPr>
              <a:t>, R&amp;D underway to determine the best way to implement.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Both technologies tested at IOTA over the next several years.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For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robustness</a:t>
            </a:r>
            <a:r>
              <a:rPr lang="en-US" altLang="en-US" sz="2200" dirty="0">
                <a:solidFill>
                  <a:schemeClr val="accent6"/>
                </a:solidFill>
              </a:rPr>
              <a:t> of performance?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	Or for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upper-bound</a:t>
            </a:r>
            <a:r>
              <a:rPr lang="en-US" altLang="en-US" sz="2200" dirty="0">
                <a:solidFill>
                  <a:schemeClr val="accent6"/>
                </a:solidFill>
              </a:rPr>
              <a:t> of performance?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IOTA Technologies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89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Simulation of </a:t>
            </a:r>
            <a:r>
              <a:rPr lang="en-US" sz="2400" dirty="0" err="1"/>
              <a:t>iRCS</a:t>
            </a:r>
            <a:endParaRPr lang="en-US" sz="24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78C74E-A670-4BF5-BC4D-6A0A35FFF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4" y="2533559"/>
            <a:ext cx="4418625" cy="3532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16F33-C0B8-4112-82A7-DAA70BA6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835" y="2530391"/>
            <a:ext cx="4451914" cy="3645242"/>
          </a:xfrm>
          <a:prstGeom prst="rect">
            <a:avLst/>
          </a:prstGeom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9E88D2CD-91D4-40E0-81DF-B505D2DD36F1}"/>
              </a:ext>
            </a:extLst>
          </p:cNvPr>
          <p:cNvSpPr txBox="1">
            <a:spLocks/>
          </p:cNvSpPr>
          <p:nvPr/>
        </p:nvSpPr>
        <p:spPr bwMode="auto">
          <a:xfrm>
            <a:off x="228600" y="974673"/>
            <a:ext cx="8672513" cy="14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Beam injected with </a:t>
            </a:r>
            <a:r>
              <a:rPr lang="en-US" altLang="en-US" sz="2200" dirty="0">
                <a:solidFill>
                  <a:schemeClr val="tx1"/>
                </a:solidFill>
              </a:rPr>
              <a:t>20% mismatch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 err="1"/>
              <a:t>Laslett</a:t>
            </a:r>
            <a:r>
              <a:rPr lang="en-US" altLang="en-US" sz="2200" dirty="0"/>
              <a:t> </a:t>
            </a:r>
            <a:r>
              <a:rPr lang="en-US" altLang="en-US" sz="2200" dirty="0">
                <a:solidFill>
                  <a:schemeClr val="tx1"/>
                </a:solidFill>
              </a:rPr>
              <a:t>tune-shift of 0.4</a:t>
            </a:r>
            <a:r>
              <a:rPr lang="en-US" altLang="en-US" sz="2200" dirty="0"/>
              <a:t>, corresponding to 32e12 protons.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Beam stable 5000 revolutions, </a:t>
            </a:r>
            <a:r>
              <a:rPr lang="en-US" altLang="en-US" sz="2200" dirty="0">
                <a:solidFill>
                  <a:schemeClr val="tx1"/>
                </a:solidFill>
              </a:rPr>
              <a:t>halo strongly suppressed</a:t>
            </a:r>
            <a:r>
              <a:rPr lang="en-US" altLang="en-US" sz="2200" dirty="0"/>
              <a:t>.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4A34F3C3-030F-4D7D-A185-D536B35B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61" y="1294530"/>
            <a:ext cx="1666840" cy="1147377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Eldred,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b="1" dirty="0" err="1">
                <a:solidFill>
                  <a:srgbClr val="B3B3B3"/>
                </a:solidFill>
              </a:rPr>
              <a:t>Valishev</a:t>
            </a:r>
            <a:endParaRPr lang="en-US" altLang="en-US" b="1" dirty="0">
              <a:solidFill>
                <a:srgbClr val="B3B3B3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IPAC 2018</a:t>
            </a:r>
          </a:p>
        </p:txBody>
      </p:sp>
    </p:spTree>
    <p:extLst>
      <p:ext uri="{BB962C8B-B14F-4D97-AF65-F5344CB8AC3E}">
        <p14:creationId xmlns:p14="http://schemas.microsoft.com/office/powerpoint/2010/main" val="838796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Integrable RCS Lattice design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D2E08-3FC5-4EAD-8678-B8D1788A2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91" y="1032587"/>
            <a:ext cx="5052587" cy="5035886"/>
          </a:xfrm>
          <a:prstGeom prst="rect">
            <a:avLst/>
          </a:prstGeom>
        </p:spPr>
      </p:pic>
      <p:sp>
        <p:nvSpPr>
          <p:cNvPr id="16" name="AutoShape 1">
            <a:extLst>
              <a:ext uri="{FF2B5EF4-FFF2-40B4-BE49-F238E27FC236}">
                <a16:creationId xmlns:a16="http://schemas.microsoft.com/office/drawing/2014/main" id="{5EB8C56D-8BB0-4C3C-9C84-BBE28AC1E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7421" y="825060"/>
            <a:ext cx="3476242" cy="4939864"/>
          </a:xfrm>
          <a:custGeom>
            <a:avLst/>
            <a:gdLst>
              <a:gd name="T0" fmla="*/ 346031 w 8228013"/>
              <a:gd name="T1" fmla="*/ 1 h 4875213"/>
              <a:gd name="T2" fmla="*/ 173016 w 8228013"/>
              <a:gd name="T3" fmla="*/ 1 h 4875213"/>
              <a:gd name="T4" fmla="*/ 0 w 8228013"/>
              <a:gd name="T5" fmla="*/ 1 h 4875213"/>
              <a:gd name="T6" fmla="*/ 173016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 marL="741363" indent="-2841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  <a:tab pos="636588" algn="l"/>
                <a:tab pos="1093788" algn="l"/>
                <a:tab pos="1550988" algn="l"/>
                <a:tab pos="2008188" algn="l"/>
                <a:tab pos="2465388" algn="l"/>
                <a:tab pos="2922588" algn="l"/>
                <a:tab pos="3379788" algn="l"/>
                <a:tab pos="3836988" algn="l"/>
                <a:tab pos="4294188" algn="l"/>
                <a:tab pos="4751388" algn="l"/>
                <a:tab pos="5208588" algn="l"/>
                <a:tab pos="5665788" algn="l"/>
                <a:tab pos="6122988" algn="l"/>
                <a:tab pos="6580188" algn="l"/>
                <a:tab pos="7037388" algn="l"/>
                <a:tab pos="7494588" algn="l"/>
                <a:tab pos="7951788" algn="l"/>
                <a:tab pos="8408988" algn="l"/>
                <a:tab pos="8866188" algn="l"/>
                <a:tab pos="9323388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Periodicity: </a:t>
            </a:r>
            <a:r>
              <a:rPr lang="en-US" altLang="en-US" sz="1600" b="1" dirty="0">
                <a:solidFill>
                  <a:schemeClr val="tx1"/>
                </a:solidFill>
              </a:rPr>
              <a:t>12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Circumference: </a:t>
            </a:r>
            <a:r>
              <a:rPr lang="en-US" altLang="en-US" sz="1600" b="1" dirty="0">
                <a:solidFill>
                  <a:schemeClr val="tx1"/>
                </a:solidFill>
              </a:rPr>
              <a:t>636 m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Bend-radius rho: </a:t>
            </a:r>
            <a:r>
              <a:rPr lang="en-US" altLang="en-US" sz="1600" b="1" dirty="0">
                <a:solidFill>
                  <a:schemeClr val="tx1"/>
                </a:solidFill>
              </a:rPr>
              <a:t>15.4 m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Max Beta </a:t>
            </a:r>
            <a:r>
              <a:rPr lang="en-US" altLang="en-US" sz="1600" dirty="0" err="1">
                <a:solidFill>
                  <a:schemeClr val="tx1"/>
                </a:solidFill>
              </a:rPr>
              <a:t>x,y</a:t>
            </a:r>
            <a:r>
              <a:rPr lang="en-US" altLang="en-US" sz="1600" dirty="0">
                <a:solidFill>
                  <a:schemeClr val="tx1"/>
                </a:solidFill>
              </a:rPr>
              <a:t> function: </a:t>
            </a:r>
            <a:r>
              <a:rPr lang="en-US" altLang="en-US" sz="1600" b="1" dirty="0">
                <a:solidFill>
                  <a:schemeClr val="tx1"/>
                </a:solidFill>
              </a:rPr>
              <a:t>25 m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Max Dispersion function: </a:t>
            </a:r>
            <a:r>
              <a:rPr lang="en-US" altLang="en-US" sz="1600" b="1" dirty="0">
                <a:solidFill>
                  <a:schemeClr val="tx1"/>
                </a:solidFill>
              </a:rPr>
              <a:t>0.22 m</a:t>
            </a:r>
          </a:p>
          <a:p>
            <a:pPr eaLnBrk="1">
              <a:spcBef>
                <a:spcPct val="0"/>
              </a:spcBef>
            </a:pPr>
            <a:endParaRPr lang="en-US" altLang="en-US" sz="1600" b="1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RF Insertion length: </a:t>
            </a:r>
            <a:r>
              <a:rPr lang="en-US" altLang="en-US" sz="1600" b="1" dirty="0">
                <a:solidFill>
                  <a:schemeClr val="tx1"/>
                </a:solidFill>
              </a:rPr>
              <a:t>7.2 m, 4x 1.3m</a:t>
            </a:r>
            <a:endParaRPr lang="en-US" altLang="en-US" sz="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NL Insertion length: </a:t>
            </a:r>
            <a:r>
              <a:rPr lang="en-US" altLang="en-US" sz="1600" b="1" dirty="0">
                <a:solidFill>
                  <a:schemeClr val="tx1"/>
                </a:solidFill>
              </a:rPr>
              <a:t>12.7 m</a:t>
            </a: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endParaRPr lang="en-US" altLang="en-US" sz="1600" b="1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Insert Phase-Advance: </a:t>
            </a:r>
            <a:r>
              <a:rPr lang="en-US" altLang="en-US" sz="1600" b="1" dirty="0">
                <a:solidFill>
                  <a:schemeClr val="tx1"/>
                </a:solidFill>
              </a:rPr>
              <a:t>0.4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Minimum c-value: </a:t>
            </a:r>
            <a:r>
              <a:rPr lang="en-US" altLang="en-US" sz="1600" b="1" dirty="0">
                <a:solidFill>
                  <a:schemeClr val="tx1"/>
                </a:solidFill>
              </a:rPr>
              <a:t>3 cm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Beta at insert center: </a:t>
            </a:r>
            <a:r>
              <a:rPr lang="en-US" altLang="en-US" sz="1600" b="1" dirty="0">
                <a:solidFill>
                  <a:schemeClr val="tx1"/>
                </a:solidFill>
              </a:rPr>
              <a:t>5 m</a:t>
            </a:r>
          </a:p>
          <a:p>
            <a:pPr>
              <a:spcBef>
                <a:spcPct val="0"/>
              </a:spcBef>
            </a:pPr>
            <a:endParaRPr lang="en-US" altLang="en-US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600" dirty="0" err="1">
                <a:solidFill>
                  <a:schemeClr val="tx1"/>
                </a:solidFill>
              </a:rPr>
              <a:t>Betatron</a:t>
            </a:r>
            <a:r>
              <a:rPr lang="en-US" altLang="en-US" sz="1600" dirty="0">
                <a:solidFill>
                  <a:schemeClr val="tx1"/>
                </a:solidFill>
              </a:rPr>
              <a:t> Tune: </a:t>
            </a:r>
            <a:r>
              <a:rPr lang="en-US" altLang="en-US" sz="1600" b="1" dirty="0">
                <a:solidFill>
                  <a:schemeClr val="tx1"/>
                </a:solidFill>
              </a:rPr>
              <a:t>21.6</a:t>
            </a:r>
          </a:p>
          <a:p>
            <a:pPr eaLnBrk="1">
              <a:spcBef>
                <a:spcPct val="0"/>
              </a:spcBef>
            </a:pPr>
            <a:endParaRPr lang="en-US" altLang="en-US" sz="400" b="1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Natural Chromaticity: </a:t>
            </a:r>
            <a:r>
              <a:rPr lang="en-US" altLang="en-US" sz="1600" b="1" dirty="0">
                <a:solidFill>
                  <a:schemeClr val="tx1"/>
                </a:solidFill>
              </a:rPr>
              <a:t>-79</a:t>
            </a:r>
          </a:p>
          <a:p>
            <a:pPr eaLnBrk="1">
              <a:spcBef>
                <a:spcPct val="0"/>
              </a:spcBef>
            </a:pPr>
            <a:endParaRPr lang="en-US" altLang="en-US" sz="400" b="1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Second-order Chromaticity: </a:t>
            </a:r>
            <a:r>
              <a:rPr lang="en-US" altLang="en-US" sz="1600" b="1" dirty="0">
                <a:solidFill>
                  <a:schemeClr val="tx1"/>
                </a:solidFill>
              </a:rPr>
              <a:t>1600</a:t>
            </a:r>
          </a:p>
          <a:p>
            <a:pPr eaLnBrk="1">
              <a:spcBef>
                <a:spcPct val="0"/>
              </a:spcBef>
            </a:pPr>
            <a:endParaRPr lang="en-US" altLang="en-US" sz="400" dirty="0">
              <a:solidFill>
                <a:schemeClr val="tx1"/>
              </a:solidFill>
            </a:endParaRPr>
          </a:p>
          <a:p>
            <a:pPr eaLnBrk="1"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</a:rPr>
              <a:t>Synchrotron Tune: </a:t>
            </a:r>
            <a:r>
              <a:rPr lang="en-US" altLang="en-US" sz="1600" b="1" dirty="0">
                <a:solidFill>
                  <a:schemeClr val="tx1"/>
                </a:solidFill>
              </a:rPr>
              <a:t>0.08</a:t>
            </a: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8B3B0E13-180A-4505-869D-EB67E57DF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455" y="5867317"/>
            <a:ext cx="4111883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Eldred, </a:t>
            </a:r>
            <a:r>
              <a:rPr lang="en-US" altLang="en-US" b="1" dirty="0" err="1">
                <a:solidFill>
                  <a:srgbClr val="B3B3B3"/>
                </a:solidFill>
              </a:rPr>
              <a:t>Valishev</a:t>
            </a:r>
            <a:r>
              <a:rPr lang="en-US" altLang="en-US" b="1" dirty="0">
                <a:solidFill>
                  <a:srgbClr val="B3B3B3"/>
                </a:solidFill>
              </a:rPr>
              <a:t> IPAC 2018</a:t>
            </a:r>
          </a:p>
        </p:txBody>
      </p:sp>
    </p:spTree>
    <p:extLst>
      <p:ext uri="{BB962C8B-B14F-4D97-AF65-F5344CB8AC3E}">
        <p14:creationId xmlns:p14="http://schemas.microsoft.com/office/powerpoint/2010/main" val="2052915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Conclusions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28600" y="1042988"/>
            <a:ext cx="8672513" cy="53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 - Wide-ranging technical analysis of RCS-based acc. facilities.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9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 - RCS-based facilities have a clear route to 2.4 MW and beyond.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 - There’s a case for raising Main Injector injection energy.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8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 - Slip-stacking at high-power should be under consideration.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Topics for further R&amp;D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 - Booster</a:t>
            </a:r>
            <a:r>
              <a:rPr lang="en-US" altLang="en-US" sz="2000" dirty="0">
                <a:solidFill>
                  <a:schemeClr val="accent6"/>
                </a:solidFill>
              </a:rPr>
              <a:t>, especially lattice &amp; periodicity.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 - Main Injector, </a:t>
            </a:r>
            <a:r>
              <a:rPr lang="en-US" altLang="en-US" sz="2000" dirty="0">
                <a:solidFill>
                  <a:schemeClr val="accent6"/>
                </a:solidFill>
              </a:rPr>
              <a:t>especially at high-charge.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 - IOTA Technologies, </a:t>
            </a:r>
            <a:r>
              <a:rPr lang="en-US" altLang="en-US" sz="2000" dirty="0">
                <a:solidFill>
                  <a:schemeClr val="accent6"/>
                </a:solidFill>
              </a:rPr>
              <a:t>integrable optics &amp; electron lens/column.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en-US" altLang="en-US" sz="4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2"/>
                </a:solidFill>
              </a:rPr>
              <a:t> - High-Power </a:t>
            </a:r>
            <a:r>
              <a:rPr lang="en-US" altLang="en-US" sz="2000" dirty="0" err="1">
                <a:solidFill>
                  <a:schemeClr val="tx2"/>
                </a:solidFill>
              </a:rPr>
              <a:t>Targetry</a:t>
            </a:r>
            <a:r>
              <a:rPr lang="en-US" altLang="en-US" sz="2000" dirty="0">
                <a:solidFill>
                  <a:schemeClr val="tx2"/>
                </a:solidFill>
              </a:rPr>
              <a:t>, </a:t>
            </a:r>
            <a:r>
              <a:rPr lang="en-US" altLang="en-US" sz="2000" dirty="0">
                <a:solidFill>
                  <a:schemeClr val="accent6"/>
                </a:solidFill>
              </a:rPr>
              <a:t>for neutrino beams.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20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229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96981" y="1011090"/>
            <a:ext cx="7235591" cy="476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“ PIP-III ” : </a:t>
            </a:r>
            <a:r>
              <a:rPr lang="en-US" sz="2400" dirty="0">
                <a:solidFill>
                  <a:schemeClr val="accent6"/>
                </a:solidFill>
              </a:rPr>
              <a:t>Replace Booster with RCS and/or Linac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711198-4C7C-40AA-BFC3-85A0476B8E1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4E66DA-CF81-45A2-BDEE-F583E66CC251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390D68F9-7D31-4C8D-A9AC-873275BF75F6}"/>
              </a:ext>
            </a:extLst>
          </p:cNvPr>
          <p:cNvSpPr txBox="1">
            <a:spLocks/>
          </p:cNvSpPr>
          <p:nvPr/>
        </p:nvSpPr>
        <p:spPr bwMode="auto">
          <a:xfrm>
            <a:off x="413535" y="5883420"/>
            <a:ext cx="3459823" cy="40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(Linac and RCS not to scale)</a:t>
            </a:r>
            <a:endParaRPr lang="en-US" alt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909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Backup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29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Main Injector Intensity Upgrade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51E5F6FB-F0A2-4E77-818B-E7B1ABB16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931" y="5784486"/>
            <a:ext cx="4849915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Dey and </a:t>
            </a:r>
            <a:r>
              <a:rPr lang="en-US" altLang="en-US" b="1" dirty="0" err="1">
                <a:solidFill>
                  <a:srgbClr val="B3B3B3"/>
                </a:solidFill>
              </a:rPr>
              <a:t>Kourbanis</a:t>
            </a:r>
            <a:r>
              <a:rPr lang="en-US" altLang="en-US" b="1" dirty="0">
                <a:solidFill>
                  <a:srgbClr val="B3B3B3"/>
                </a:solidFill>
              </a:rPr>
              <a:t> IPAC 2011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F03D0-B2D9-4C28-BE54-EBC931350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427" y="899558"/>
            <a:ext cx="6500973" cy="4815686"/>
          </a:xfrm>
          <a:prstGeom prst="rect">
            <a:avLst/>
          </a:prstGeom>
        </p:spPr>
      </p:pic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1FE5DDA0-FDAD-4240-8553-6C3AFAF319E6}"/>
              </a:ext>
            </a:extLst>
          </p:cNvPr>
          <p:cNvSpPr txBox="1">
            <a:spLocks/>
          </p:cNvSpPr>
          <p:nvPr/>
        </p:nvSpPr>
        <p:spPr bwMode="auto">
          <a:xfrm>
            <a:off x="248891" y="1263883"/>
            <a:ext cx="4810874" cy="5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High-Power Main Injector Cavities</a:t>
            </a:r>
          </a:p>
        </p:txBody>
      </p:sp>
    </p:spTree>
    <p:extLst>
      <p:ext uri="{BB962C8B-B14F-4D97-AF65-F5344CB8AC3E}">
        <p14:creationId xmlns:p14="http://schemas.microsoft.com/office/powerpoint/2010/main" val="2987561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Main Injector Intensity Upgrade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42887" y="1060443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l-GR" altLang="en-US" sz="2000" b="1" dirty="0"/>
              <a:t>γ</a:t>
            </a:r>
            <a:r>
              <a:rPr lang="en-US" altLang="en-US" sz="2000" b="1" baseline="-25000" dirty="0"/>
              <a:t>T</a:t>
            </a:r>
            <a:r>
              <a:rPr lang="en-US" altLang="en-US" sz="2000" b="1" dirty="0"/>
              <a:t>-Jump for MI Transition Crossing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Pulsed quads for </a:t>
            </a:r>
            <a:r>
              <a:rPr lang="el-GR" altLang="en-US" sz="2000" dirty="0"/>
              <a:t>γ</a:t>
            </a:r>
            <a:r>
              <a:rPr lang="en-US" altLang="en-US" sz="2000" baseline="-25000" dirty="0"/>
              <a:t>T</a:t>
            </a:r>
            <a:r>
              <a:rPr lang="en-US" altLang="en-US" sz="2000" dirty="0"/>
              <a:t>-jump to be installed for PIP-II.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For 2.4 MW, consider going from negative to positive chromaticity at transition crossing.</a:t>
            </a:r>
            <a:endParaRPr lang="en-US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80CE8-6218-4C7A-B6D6-26601FD3B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7" y="2527738"/>
            <a:ext cx="4308970" cy="30166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0A2AA3-3A6B-47DC-9772-9DEB865AF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277" y="3892440"/>
            <a:ext cx="4503068" cy="2219341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51E5F6FB-F0A2-4E77-818B-E7B1ABB16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55" y="5699614"/>
            <a:ext cx="4542254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R. Ainsworth et al. IPAC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B6C146-5FC6-4ED3-82B1-4D2E8409D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665" y="2102070"/>
            <a:ext cx="4530207" cy="16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454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Main Injector Intensity Upgrade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28600" y="1042988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/>
              <a:t>High-Power Neutrino Target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Detailed design of </a:t>
            </a:r>
            <a:r>
              <a:rPr lang="en-US" altLang="en-US" sz="2000" b="1" dirty="0">
                <a:solidFill>
                  <a:schemeClr val="tx1"/>
                </a:solidFill>
              </a:rPr>
              <a:t>2.3 MW Be target </a:t>
            </a:r>
            <a:r>
              <a:rPr lang="en-US" altLang="en-US" sz="2000" dirty="0"/>
              <a:t>for neutrino beams.</a:t>
            </a:r>
          </a:p>
          <a:p>
            <a:pPr lvl="1">
              <a:spcBef>
                <a:spcPct val="0"/>
              </a:spcBef>
            </a:pPr>
            <a:r>
              <a:rPr lang="en-US" altLang="en-US" sz="2000" b="1" dirty="0">
                <a:solidFill>
                  <a:schemeClr val="tx1"/>
                </a:solidFill>
              </a:rPr>
              <a:t>Active area of R&amp;D development </a:t>
            </a:r>
            <a:r>
              <a:rPr lang="en-US" altLang="en-US" sz="2000" dirty="0"/>
              <a:t>– shock test, radiation damage, target design, flux optimization etc.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56709-BA4B-4B04-8E36-E828CE56A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541" y="2536547"/>
            <a:ext cx="4809146" cy="1751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F879B-DC29-42D9-BAB7-2CA94A5C9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09" y="2399783"/>
            <a:ext cx="3826457" cy="3268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F0D1AB-9FFB-4E8A-8F79-2A814AFB1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525" y="4295768"/>
            <a:ext cx="4036588" cy="1857382"/>
          </a:xfrm>
          <a:prstGeom prst="rect">
            <a:avLst/>
          </a:prstGeom>
        </p:spPr>
      </p:pic>
      <p:sp>
        <p:nvSpPr>
          <p:cNvPr id="17" name="AutoShape 5">
            <a:extLst>
              <a:ext uri="{FF2B5EF4-FFF2-40B4-BE49-F238E27FC236}">
                <a16:creationId xmlns:a16="http://schemas.microsoft.com/office/drawing/2014/main" id="{C6716A75-F922-4064-A9E0-471F1D873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9" y="5694021"/>
            <a:ext cx="4637328" cy="402312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T. </a:t>
            </a:r>
            <a:r>
              <a:rPr lang="en-US" altLang="en-US" b="1" dirty="0" err="1">
                <a:solidFill>
                  <a:srgbClr val="B3B3B3"/>
                </a:solidFill>
              </a:rPr>
              <a:t>Davenne</a:t>
            </a:r>
            <a:r>
              <a:rPr lang="en-US" altLang="en-US" b="1" dirty="0">
                <a:solidFill>
                  <a:srgbClr val="B3B3B3"/>
                </a:solidFill>
              </a:rPr>
              <a:t> et al. PRSTAB 2015</a:t>
            </a:r>
          </a:p>
        </p:txBody>
      </p:sp>
    </p:spTree>
    <p:extLst>
      <p:ext uri="{BB962C8B-B14F-4D97-AF65-F5344CB8AC3E}">
        <p14:creationId xmlns:p14="http://schemas.microsoft.com/office/powerpoint/2010/main" val="3686747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A50B39-19DE-4A88-AF39-B25BB63EE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29" y="1383809"/>
            <a:ext cx="3348658" cy="2857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6FB0F-E231-44AF-BAEB-396805939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86" y="1205585"/>
            <a:ext cx="3889717" cy="2182131"/>
          </a:xfrm>
          <a:prstGeom prst="rect">
            <a:avLst/>
          </a:prstGeom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Heating associated with H- Foil Painting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8A3CC6F3-3D30-4729-9BAB-67AC161343F4}"/>
              </a:ext>
            </a:extLst>
          </p:cNvPr>
          <p:cNvSpPr txBox="1">
            <a:spLocks/>
          </p:cNvSpPr>
          <p:nvPr/>
        </p:nvSpPr>
        <p:spPr bwMode="auto">
          <a:xfrm>
            <a:off x="284306" y="934943"/>
            <a:ext cx="4746271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Beam Distribution during Injection</a:t>
            </a:r>
          </a:p>
        </p:txBody>
      </p:sp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E35F199C-77E3-42F8-88BA-D2954E528FEB}"/>
              </a:ext>
            </a:extLst>
          </p:cNvPr>
          <p:cNvSpPr txBox="1">
            <a:spLocks/>
          </p:cNvSpPr>
          <p:nvPr/>
        </p:nvSpPr>
        <p:spPr bwMode="auto">
          <a:xfrm>
            <a:off x="5085710" y="947900"/>
            <a:ext cx="3616602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Peak Temperature on corner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                                     (PIP-II)</a:t>
            </a:r>
          </a:p>
        </p:txBody>
      </p:sp>
      <p:sp>
        <p:nvSpPr>
          <p:cNvPr id="23" name="Content Placeholder 29">
            <a:extLst>
              <a:ext uri="{FF2B5EF4-FFF2-40B4-BE49-F238E27FC236}">
                <a16:creationId xmlns:a16="http://schemas.microsoft.com/office/drawing/2014/main" id="{A8252D1C-BD35-4988-89A9-8388D3A32B20}"/>
              </a:ext>
            </a:extLst>
          </p:cNvPr>
          <p:cNvSpPr txBox="1">
            <a:spLocks/>
          </p:cNvSpPr>
          <p:nvPr/>
        </p:nvSpPr>
        <p:spPr bwMode="auto">
          <a:xfrm>
            <a:off x="228600" y="3560753"/>
            <a:ext cx="3951318" cy="5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Anti-correlated Painting Injection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C3983-3C39-4C90-A0B9-47EA77656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12" y="3873437"/>
            <a:ext cx="2879610" cy="2415826"/>
          </a:xfrm>
          <a:prstGeom prst="rect">
            <a:avLst/>
          </a:prstGeom>
        </p:spPr>
      </p:pic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968F5EE3-7196-4AA1-B804-0D2E126551C6}"/>
              </a:ext>
            </a:extLst>
          </p:cNvPr>
          <p:cNvSpPr txBox="1">
            <a:spLocks/>
          </p:cNvSpPr>
          <p:nvPr/>
        </p:nvSpPr>
        <p:spPr bwMode="auto">
          <a:xfrm>
            <a:off x="3614034" y="4744781"/>
            <a:ext cx="5301366" cy="11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6"/>
                </a:solidFill>
              </a:rPr>
              <a:t>Injection painting scheme chosen to: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Minimize foil hits from the circulating beam.</a:t>
            </a:r>
          </a:p>
          <a:p>
            <a:pPr>
              <a:spcBef>
                <a:spcPct val="0"/>
              </a:spcBef>
              <a:buAutoNum type="arabicParenR"/>
            </a:pPr>
            <a:endParaRPr lang="en-US" altLang="en-US" sz="400" b="1" dirty="0">
              <a:solidFill>
                <a:schemeClr val="accent6"/>
              </a:solidFill>
            </a:endParaRPr>
          </a:p>
          <a:p>
            <a:pPr>
              <a:spcBef>
                <a:spcPct val="0"/>
              </a:spcBef>
              <a:buAutoNum type="arabicParenR"/>
            </a:pPr>
            <a:r>
              <a:rPr lang="en-US" altLang="en-US" sz="1800" b="1" dirty="0">
                <a:solidFill>
                  <a:schemeClr val="accent6"/>
                </a:solidFill>
              </a:rPr>
              <a:t>Optimize stability of the beam distribution.</a:t>
            </a:r>
          </a:p>
        </p:txBody>
      </p:sp>
    </p:spTree>
    <p:extLst>
      <p:ext uri="{BB962C8B-B14F-4D97-AF65-F5344CB8AC3E}">
        <p14:creationId xmlns:p14="http://schemas.microsoft.com/office/powerpoint/2010/main" val="1500423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Intensity Limits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35743" y="1038171"/>
            <a:ext cx="8672513" cy="52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Space-charge Tune-spread Losses: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/>
          </a:p>
          <a:p>
            <a:pPr marL="0" indent="0">
              <a:spcBef>
                <a:spcPct val="0"/>
              </a:spcBef>
              <a:buNone/>
            </a:pPr>
            <a:endParaRPr lang="en-US" altLang="en-US" sz="18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If we go to higher than PIP-II intensity, but without a momentum separation between the beams, we will cross the same res. lines.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/>
              <a:t>How well can we compensate the resonances lines?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8051F8-C67D-4256-AAB4-958EE64DC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38" y="1897979"/>
            <a:ext cx="3106837" cy="3069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CAE81C-BA0A-41AA-AC06-1C6027756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253" y="1895275"/>
            <a:ext cx="3289507" cy="3072019"/>
          </a:xfrm>
          <a:prstGeom prst="rect">
            <a:avLst/>
          </a:prstGeom>
        </p:spPr>
      </p:pic>
      <p:sp>
        <p:nvSpPr>
          <p:cNvPr id="18" name="AutoShape 5">
            <a:extLst>
              <a:ext uri="{FF2B5EF4-FFF2-40B4-BE49-F238E27FC236}">
                <a16:creationId xmlns:a16="http://schemas.microsoft.com/office/drawing/2014/main" id="{C0744920-AE88-4581-98F9-0DA618A99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909" y="2032879"/>
            <a:ext cx="2112580" cy="512670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R. Ainsworth 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254D93BF-9219-4800-9E2E-8DD42F9E2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91" y="1551396"/>
            <a:ext cx="3142593" cy="396087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200" dirty="0">
                <a:solidFill>
                  <a:schemeClr val="accent6"/>
                </a:solidFill>
              </a:rPr>
              <a:t>Current Tune-Spread</a:t>
            </a:r>
          </a:p>
        </p:txBody>
      </p:sp>
      <p:sp>
        <p:nvSpPr>
          <p:cNvPr id="21" name="AutoShape 5">
            <a:extLst>
              <a:ext uri="{FF2B5EF4-FFF2-40B4-BE49-F238E27FC236}">
                <a16:creationId xmlns:a16="http://schemas.microsoft.com/office/drawing/2014/main" id="{E2FF5799-3F80-4F07-8CBF-3CFE6E93C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975" y="1548692"/>
            <a:ext cx="3142593" cy="398791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200" dirty="0">
                <a:solidFill>
                  <a:schemeClr val="accent6"/>
                </a:solidFill>
              </a:rPr>
              <a:t>PIP-II Tune-Spread</a:t>
            </a:r>
          </a:p>
        </p:txBody>
      </p:sp>
    </p:spTree>
    <p:extLst>
      <p:ext uri="{BB962C8B-B14F-4D97-AF65-F5344CB8AC3E}">
        <p14:creationId xmlns:p14="http://schemas.microsoft.com/office/powerpoint/2010/main" val="1870907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Recycler Intensity Limits</a:t>
            </a:r>
          </a:p>
        </p:txBody>
      </p:sp>
      <p:sp>
        <p:nvSpPr>
          <p:cNvPr id="7" name="Content Placeholder 29"/>
          <p:cNvSpPr txBox="1">
            <a:spLocks/>
          </p:cNvSpPr>
          <p:nvPr/>
        </p:nvSpPr>
        <p:spPr bwMode="auto">
          <a:xfrm>
            <a:off x="228600" y="1042988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Tight Aperture Losses: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For PIP-II era, smaller cleaner beam.</a:t>
            </a:r>
          </a:p>
          <a:p>
            <a:pPr lvl="1">
              <a:spcBef>
                <a:spcPct val="0"/>
              </a:spcBef>
            </a:pPr>
            <a:r>
              <a:rPr lang="en-US" altLang="en-US" sz="2000" dirty="0"/>
              <a:t>For RCS, limited by RR/MI apertures.</a:t>
            </a:r>
          </a:p>
          <a:p>
            <a:pPr lvl="1">
              <a:spcBef>
                <a:spcPct val="0"/>
              </a:spcBef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Electron Cloud Instability:</a:t>
            </a:r>
            <a:endParaRPr lang="en-US" altLang="en-US" sz="2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73A59-7E1B-45FB-9CDE-E18A97791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2732692"/>
            <a:ext cx="4035686" cy="3389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C7F55-A889-4F4E-BA24-C200C1987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509" y="2732692"/>
            <a:ext cx="4344392" cy="2790496"/>
          </a:xfrm>
          <a:prstGeom prst="rect">
            <a:avLst/>
          </a:prstGeom>
        </p:spPr>
      </p:pic>
      <p:sp>
        <p:nvSpPr>
          <p:cNvPr id="14" name="AutoShape 5">
            <a:extLst>
              <a:ext uri="{FF2B5EF4-FFF2-40B4-BE49-F238E27FC236}">
                <a16:creationId xmlns:a16="http://schemas.microsoft.com/office/drawing/2014/main" id="{0C662859-8D1B-4594-A60F-CA5D30AF9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8580" y="5577421"/>
            <a:ext cx="4652612" cy="512670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b="1" dirty="0">
                <a:solidFill>
                  <a:srgbClr val="B3B3B3"/>
                </a:solidFill>
              </a:rPr>
              <a:t>S. </a:t>
            </a:r>
            <a:r>
              <a:rPr lang="en-US" altLang="en-US" b="1" dirty="0" err="1">
                <a:solidFill>
                  <a:srgbClr val="B3B3B3"/>
                </a:solidFill>
              </a:rPr>
              <a:t>Antipov</a:t>
            </a:r>
            <a:r>
              <a:rPr lang="en-US" altLang="en-US" b="1" dirty="0">
                <a:solidFill>
                  <a:srgbClr val="B3B3B3"/>
                </a:solidFill>
              </a:rPr>
              <a:t> et al. PRSTAB 2017</a:t>
            </a:r>
          </a:p>
        </p:txBody>
      </p:sp>
      <p:pic>
        <p:nvPicPr>
          <p:cNvPr id="15" name="Screen Shot 2016-07-26 at 10.53.20 AM.png">
            <a:extLst>
              <a:ext uri="{FF2B5EF4-FFF2-40B4-BE49-F238E27FC236}">
                <a16:creationId xmlns:a16="http://schemas.microsoft.com/office/drawing/2014/main" id="{2BD64B22-FFB0-4327-8C2F-9F6D3DF4BAC8}"/>
              </a:ext>
            </a:extLst>
          </p:cNvPr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0101" y="1111413"/>
            <a:ext cx="1920515" cy="10574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3105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38171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Some Known Challenges: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800" b="1" dirty="0">
              <a:solidFill>
                <a:schemeClr val="accent6"/>
              </a:solidFill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Impedance effects from dipole laminations.</a:t>
            </a:r>
            <a:endParaRPr lang="en-US" altLang="en-US" sz="800" dirty="0">
              <a:solidFill>
                <a:schemeClr val="accent6"/>
              </a:solidFill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Transition-Crossing.</a:t>
            </a:r>
            <a:endParaRPr lang="en-US" altLang="en-US" sz="800" dirty="0">
              <a:solidFill>
                <a:schemeClr val="accent6"/>
              </a:solidFill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accent6"/>
                </a:solidFill>
              </a:rPr>
              <a:t>Booster magnets.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Proton Driver Study, 2003 </a:t>
            </a:r>
            <a:r>
              <a:rPr lang="en-US" altLang="en-US" sz="2200" dirty="0">
                <a:solidFill>
                  <a:schemeClr val="tx2"/>
                </a:solidFill>
              </a:rPr>
              <a:t>and </a:t>
            </a:r>
            <a:r>
              <a:rPr lang="en-US" altLang="en-US" sz="2200" b="1" dirty="0">
                <a:solidFill>
                  <a:schemeClr val="tx2"/>
                </a:solidFill>
              </a:rPr>
              <a:t>Project X, 2010:</a:t>
            </a:r>
            <a:endParaRPr lang="en-US" altLang="en-US" sz="4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br>
              <a:rPr lang="en-US" altLang="en-US" sz="400" b="1" dirty="0">
                <a:solidFill>
                  <a:schemeClr val="accent6"/>
                </a:solidFill>
              </a:rPr>
            </a:br>
            <a:r>
              <a:rPr lang="en-US" altLang="en-US" sz="400" b="1" dirty="0">
                <a:solidFill>
                  <a:schemeClr val="accent6"/>
                </a:solidFill>
              </a:rPr>
              <a:t>	</a:t>
            </a:r>
            <a:r>
              <a:rPr lang="en-US" altLang="en-US" sz="2200" dirty="0">
                <a:solidFill>
                  <a:schemeClr val="accent6"/>
                </a:solidFill>
              </a:rPr>
              <a:t>Both propose multi-MW beam-power in Main Injector by 	circumventing Booster with an RCS and/or linac.</a:t>
            </a:r>
            <a:endParaRPr lang="en-US" altLang="en-US" sz="2200" b="1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Limits on Booster at 13e12 protons (or more!)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32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422348"/>
            <a:ext cx="8672513" cy="46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Project X ICD-1: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Design Strategies for 2+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1497B-0991-4987-A2AF-795A9C34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778" y="1422348"/>
            <a:ext cx="6274622" cy="369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719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Design Strategies for 2+ MW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3/25/2019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1497B-0991-4987-A2AF-795A9C34B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491" y="1059042"/>
            <a:ext cx="6274622" cy="4902571"/>
          </a:xfrm>
          <a:prstGeom prst="rect">
            <a:avLst/>
          </a:prstGeom>
        </p:spPr>
      </p:pic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ABCB35EF-5E69-443C-A3CF-753DBA4E79F1}"/>
              </a:ext>
            </a:extLst>
          </p:cNvPr>
          <p:cNvSpPr txBox="1">
            <a:spLocks/>
          </p:cNvSpPr>
          <p:nvPr/>
        </p:nvSpPr>
        <p:spPr bwMode="auto">
          <a:xfrm>
            <a:off x="228600" y="1422348"/>
            <a:ext cx="8672513" cy="462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accent6"/>
                </a:solidFill>
              </a:rPr>
              <a:t>Project X ICD-2:</a:t>
            </a:r>
          </a:p>
        </p:txBody>
      </p:sp>
    </p:spTree>
    <p:extLst>
      <p:ext uri="{BB962C8B-B14F-4D97-AF65-F5344CB8AC3E}">
        <p14:creationId xmlns:p14="http://schemas.microsoft.com/office/powerpoint/2010/main" val="1530375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Start with PIP-II era proton facility.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2.4 MW MI with RCS-based staged upgrade.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achieve 2.4 MW MI with just “RCS Stage”.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Fully Realizable Scenarios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Parametric Design Study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5395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0E313766-4604-4F35-A14B-F20D252CAF9C}"/>
              </a:ext>
            </a:extLst>
          </p:cNvPr>
          <p:cNvSpPr txBox="1">
            <a:spLocks/>
          </p:cNvSpPr>
          <p:nvPr/>
        </p:nvSpPr>
        <p:spPr bwMode="auto">
          <a:xfrm>
            <a:off x="228600" y="1059042"/>
            <a:ext cx="8672513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Start with PIP-II era proton facility.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2.4 MW MI with RCS-based staged upgrade.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1) RCS + 2 GeV Linac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2) RCS + 0.7 s Main Injector ramp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dirty="0">
                <a:solidFill>
                  <a:schemeClr val="accent6"/>
                </a:solidFill>
              </a:rPr>
              <a:t> 3) RCS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b="1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Options to achieve 2.4 MW MI with just “RCS Stage”.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chemeClr val="tx2"/>
                </a:solidFill>
              </a:rPr>
              <a:t>Fully Realizable Scenarios</a:t>
            </a: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2200" dirty="0">
              <a:solidFill>
                <a:schemeClr val="accent6"/>
              </a:solidFill>
            </a:endParaRP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60309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Parametric Design Study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RCS for Multi-MW Facility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3/26/2019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81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1.5672"/>
  <p:tag name="ORIGINALWIDTH" val="1662.982"/>
  <p:tag name="LATEXADDIN" val="\documentclass{article}&#10;\usepackage{amsmath}&#10;\pagestyle{empty}&#10;\begin{document}&#10;&#10;\begin{align} \nonumber&#10;\Delta f &amp;= h_{\text{RCS}} f_{\text{RCS}} \\ \nonumber&#10;\Delta f &amp;= \left( h_{\text{Booster}} \frac{C_{\text{RCS}}}{C_{\text{Booster}}} \right) f_{\text{RCS}}&#10;\end{align}&#10;&#10;\end{document}"/>
  <p:tag name="IGUANATEXSIZE" val="20"/>
  <p:tag name="IGUANATEXCURSOR" val="16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5.0398"/>
  <p:tag name="ORIGINALWIDTH" val="1047.146"/>
  <p:tag name="LATEXADDIN" val="\documentclass{article}&#10;\usepackage{amsmath}&#10;\pagestyle{empty}&#10;\begin{document}&#10;&#10;\begin{align} \nonumber&#10;\pmb{ \Delta\nu \approx \frac{N r_{0}}{2 \pi \epsilon_{N} \beta \gamma^{2}}FB }&#10;\end{align}&#10;&#10;\end{document}"/>
  <p:tag name="IGUANATEXSIZE" val="20"/>
  <p:tag name="IGUANATEXCURSOR" val="18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1055.397"/>
  <p:tag name="LATEXADDIN" val="\documentclass{article}&#10;\usepackage{amsmath}&#10;\pagestyle{empty}&#10;\begin{document}&#10;&#10;\begin{align} \nonumber&#10;N &amp;= 26 \times 10^{12} \\ \nonumber&#10;\epsilon_{N} &amp;= 24~\text{mm}~\text{mrad} \\ \nonumber&#10;E_{i} &amp;= 1~\text{GeV} \\ \nonumber&#10;FB &amp;= 5 \\ \nonumber&#10;\Delta \nu &amp;= -0.35&#10;\end{align}&#10;&#10;\end{document}"/>
  <p:tag name="IGUANATEXSIZE" val="20"/>
  <p:tag name="IGUANATEXCURSOR" val="270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882"/>
  <p:tag name="ORIGINALWIDTH" val="1141.659"/>
  <p:tag name="LATEXADDIN" val="\documentclass{article}&#10;\usepackage{amsmath}&#10;\pagestyle{empty}&#10;\begin{document}&#10;&#10;\begin{align} \nonumber&#10;\frac{dP}{dz} = \frac{\pi \sigma_{r} d a^{3}}{2c^{2}} \omega^{2} B_{AC}^{2}&#10;\end{align}&#10;&#10;\end{document}"/>
  <p:tag name="IGUANATEXSIZE" val="20"/>
  <p:tag name="IGUANATEXCURSOR" val="14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48567</TotalTime>
  <Words>2406</Words>
  <Application>Microsoft Office PowerPoint</Application>
  <PresentationFormat>On-screen Show (4:3)</PresentationFormat>
  <Paragraphs>798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Helvetica</vt:lpstr>
      <vt:lpstr>Times New Roman</vt:lpstr>
      <vt:lpstr>FNAL_TemplateMac_060514</vt:lpstr>
      <vt:lpstr>Fermilab: Footer Only</vt:lpstr>
      <vt:lpstr>RCS for Multi-MW Facility at Fermilab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Jeffrey Eldred</cp:lastModifiedBy>
  <cp:revision>573</cp:revision>
  <cp:lastPrinted>2014-01-20T19:40:21Z</cp:lastPrinted>
  <dcterms:created xsi:type="dcterms:W3CDTF">2016-06-09T21:29:32Z</dcterms:created>
  <dcterms:modified xsi:type="dcterms:W3CDTF">2019-03-26T20:50:22Z</dcterms:modified>
</cp:coreProperties>
</file>