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ink/ink4.xml" ContentType="application/inkml+xml"/>
  <Override PartName="/ppt/notesSlides/notesSlide17.xml" ContentType="application/vnd.openxmlformats-officedocument.presentationml.notesSlide+xml"/>
  <Override PartName="/ppt/ink/ink5.xml" ContentType="application/inkml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ink/ink6.xml" ContentType="application/inkml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ink/ink7.xml" ContentType="application/inkml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0.xml" ContentType="application/vnd.openxmlformats-officedocument.presentationml.notesSlide+xml"/>
  <Override PartName="/ppt/ink/ink8.xml" ContentType="application/inkml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ink/ink9.xml" ContentType="application/inkml+xml"/>
  <Override PartName="/ppt/notesSlides/notesSlide24.xml" ContentType="application/vnd.openxmlformats-officedocument.presentationml.notesSlide+xml"/>
  <Override PartName="/ppt/ink/ink10.xml" ContentType="application/inkml+xml"/>
  <Override PartName="/ppt/notesSlides/notesSlide2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6.xml" ContentType="application/vnd.openxmlformats-officedocument.presentationml.notesSlide+xml"/>
  <Override PartName="/ppt/ink/ink11.xml" ContentType="application/inkml+xml"/>
  <Override PartName="/ppt/tags/tag52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8"/>
  </p:notesMasterIdLst>
  <p:handoutMasterIdLst>
    <p:handoutMasterId r:id="rId39"/>
  </p:handoutMasterIdLst>
  <p:sldIdLst>
    <p:sldId id="423" r:id="rId3"/>
    <p:sldId id="599" r:id="rId4"/>
    <p:sldId id="574" r:id="rId5"/>
    <p:sldId id="613" r:id="rId6"/>
    <p:sldId id="600" r:id="rId7"/>
    <p:sldId id="573" r:id="rId8"/>
    <p:sldId id="621" r:id="rId9"/>
    <p:sldId id="542" r:id="rId10"/>
    <p:sldId id="567" r:id="rId11"/>
    <p:sldId id="583" r:id="rId12"/>
    <p:sldId id="374" r:id="rId13"/>
    <p:sldId id="568" r:id="rId14"/>
    <p:sldId id="602" r:id="rId15"/>
    <p:sldId id="606" r:id="rId16"/>
    <p:sldId id="607" r:id="rId17"/>
    <p:sldId id="608" r:id="rId18"/>
    <p:sldId id="614" r:id="rId19"/>
    <p:sldId id="611" r:id="rId20"/>
    <p:sldId id="612" r:id="rId21"/>
    <p:sldId id="610" r:id="rId22"/>
    <p:sldId id="580" r:id="rId23"/>
    <p:sldId id="578" r:id="rId24"/>
    <p:sldId id="604" r:id="rId25"/>
    <p:sldId id="615" r:id="rId26"/>
    <p:sldId id="633" r:id="rId27"/>
    <p:sldId id="634" r:id="rId28"/>
    <p:sldId id="603" r:id="rId29"/>
    <p:sldId id="616" r:id="rId30"/>
    <p:sldId id="584" r:id="rId31"/>
    <p:sldId id="617" r:id="rId32"/>
    <p:sldId id="618" r:id="rId33"/>
    <p:sldId id="619" r:id="rId34"/>
    <p:sldId id="620" r:id="rId35"/>
    <p:sldId id="635" r:id="rId36"/>
    <p:sldId id="632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66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6:00.167"/>
    </inkml:context>
    <inkml:brush xml:id="br0">
      <inkml:brushProperty name="width" value="0.2" units="cm"/>
      <inkml:brushProperty name="height" value="0.2" units="cm"/>
      <inkml:brushProperty name="color" value="#004F8B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004F8B"/>
      <inkml:brushProperty name="ignorePressure" value="1"/>
    </inkml:brush>
  </inkml:definitions>
  <inkml:trace contextRef="#ctx0" brushRef="#br0">6408 2527,'-3951'0,"3213"-36,562 24,-228-2,-3 15,116 1,-136-2,413 0</inkml:trace>
  <inkml:trace contextRef="#ctx0" brushRef="#br1" timeOffset="75126.354">3071 2630,'-2'-36,"-1"0,-3 0,-4-16,-4-26,5 31,-3 0,-4-10,-14-54,25 91,0 0,-5-10,8 23,-1 0,0 1,-1 0,1-1,-1 1,-1 1,1-1,-6-4,-5-7,1 0,1-1,0-1,-7-13,-12-19,5 8,1-1,2-5,-2-1,-16-22,32 59,-1 0,0 0,-1 1,-1 1,1 0,-2 0,-2-2,1 0,0-1,-7-10,10 10,-1 1,0 0,-1 1,0 0,-3 1,-78-50,62 41,3 2,-6-3,1-2,1-1,-19-18,2-7,-40-50,87 94,0 0,0-1,1 1,0-1,0 0,0 0,1 0,0 0,0 0,0-1,1 1,0-1,0 1,1-1,0 1,0-1,0 0,0-4,-2 0,1 0,-2 0,1 0,-3-4,1 0,0 0,0-7,0-39,2-1,4-27,0-3,-2-39,0 117</inkml:trace>
  <inkml:trace contextRef="#ctx0" brushRef="#br1" timeOffset="76601.579">1623 636,'2'-15,"0"0,0 0,2 0,-1 0,2 1,0 0,1-1,3-3,-1-1,0-1,-1 1,-1-1,-1-2,3-13,0 0,3 0,9-22,48-111,-66 163,1-1,0 1,0 0,0 1,0-1,1 0,0 1,0 0,0 0,0 0,3-2,-5 5,0-1,0 1,1 0,-1-1,0 1,0 0,1 1,-1-1,1 0,-1 1,1-1,-1 1,1 0,-1 0,1 0,-1 0,1 0,-1 0,1 1,-1-1,1 1,-1 0,0 0,1 0,-1 0,0 0,2 1,5 4,-1 1,0 0,-1 0,1 0,-1 1,4 6,11 17,3 7,-14-19,53 82,34 76,-27-51,-42-76,20 29,-29-50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35.610"/>
    </inkml:context>
    <inkml:brush xml:id="br0">
      <inkml:brushProperty name="width" value="0.2" units="cm"/>
      <inkml:brushProperty name="height" value="0.2" units="cm"/>
      <inkml:brushProperty name="color" value="#008C3A"/>
      <inkml:brushProperty name="ignorePressure" value="1"/>
    </inkml:brush>
    <inkml:brush xml:id="br1">
      <inkml:brushProperty name="width" value="0.1" units="cm"/>
      <inkml:brushProperty name="height" value="0.1" units="cm"/>
      <inkml:brushProperty name="color" value="#008C3A"/>
      <inkml:brushProperty name="ignorePressure" value="1"/>
    </inkml:brush>
  </inkml:definitions>
  <inkml:trace contextRef="#ctx0" brushRef="#br0">3204 2326,'-456'0,"404"2,-10 3,-32 2,-410-6,261-2,-1536 1,1766 0</inkml:trace>
  <inkml:trace contextRef="#ctx0" brushRef="#br1" timeOffset="7577.994">1417 2458,'0'0,"-1"0,1 0,-1 0,1 0,0-1,-1 1,1 0,-1 0,1-1,0 1,-1 0,1-1,0 1,-1 0,1-1,0 1,0 0,-1-1,1 1,0-1,0 1,-1 0,1-1,0 1,0-1,0 1,0-1,0 0,-3-16,3 14,-5-78,5-64,1 60,0-238,-1 313,1-1,0 1,0 0,1 0,1 0,0 0,0 1,1-1,0 1,0-1,1 2,1-1,5-8,33-50,-14 20,2 2,19-20,-42 57,1 0,-1 0,1 1,0 0,1 1,-1 0,1 1,8-3,-4 2,0-1,0-1,-1 0,6-6,-9 7,0 0,1 0,0 1,0 1,1 0,30-15,-6 2,-23 12,0-1,-1 0,0-1,9-7,-18 12,-1 0,1 0,-1 0,0-1,0 0,-1 1,1-1,-1 0,1 0,-1-1,0 1,-1 0,1-1,-1 1,0-1,0 1,0-4,1-15,-2 0,-1-2,1 5,0 0,1 0,1-3,5-52,-2 0,-7-68,1 40,0 65,1 15,0 0,1-1,1 1,1 0,1-1,-1 12</inkml:trace>
  <inkml:trace contextRef="#ctx0" brushRef="#br1" timeOffset="9231.421">1801 450,'0'1,"1"-1,-1 1,0-1,0 1,1-1,-1 1,0-1,0 1,1-1,-1 1,1-1,-1 0,0 1,1-1,-1 1,1-1,-1 0,1 0,-1 1,1-1,-1 0,1 0,-1 0,1 1,0-1,-1 0,1 0,-1 0,1 0,-1 0,1 0,-1 0,1 0,0 0,-1 0,1-1,-1 1,1 0,-1 0,1 0,-1-1,8-5,0 0,-1-1,0 0,-1 0,0-1,0 1,0-2,2-4,-2 4,14-25,-1-1,-1 0,3-14,-3 8,-9 19,0 2,2 0,0 0,2 1,0 0,0 1,13-12,-24 29,-1-1,1 1,-1-1,1 1,0 0,0 0,-1-1,1 1,0 1,0-1,0 0,0 0,0 1,0-1,0 1,0 0,0-1,1 1,-1 0,0 0,0 1,0-1,1 1,-1-1,0 1,1 0,-1 0,0 1,0-1,1 0,-1 1,0 0,-1-1,1 1,0 0,0 0,-1 0,1 0,-1 0,1 0,-1 1,18 32,-3 1,1 5,10 22,-11-25,-2 1,4 22,-6-21,-4-18,1 0,7 11,3 7,-12-22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8T05:37:05.474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454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692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9">
            <a:extLst>
              <a:ext uri="{FF2B5EF4-FFF2-40B4-BE49-F238E27FC236}">
                <a16:creationId xmlns:a16="http://schemas.microsoft.com/office/drawing/2014/main" id="{B499CD1F-379D-4156-B2D2-B8EA96D8DAA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48F9D74-46B3-425C-8E0A-FCDA288F23C0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A03F76BA-207D-4080-B82E-28D0488AD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spcBef>
                <a:spcPct val="0"/>
              </a:spcBef>
              <a:buClrTx/>
              <a:buSzTx/>
              <a:buFontTx/>
              <a:buNone/>
            </a:pPr>
            <a:fld id="{13CE6210-D99B-4740-9272-C5A3AE8D400C}" type="slidenum">
              <a:rPr lang="en-US" altLang="en-US" sz="1400">
                <a:ea typeface="WenQuanYi Micro Hei" charset="0"/>
                <a:cs typeface="DejaVu Sans" charset="0"/>
              </a:rPr>
              <a:pPr algn="r" eaLnBrk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>
              <a:ea typeface="WenQuanYi Micro Hei" charset="0"/>
              <a:cs typeface="DejaVu Sans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CE96DD6D-93BE-4B2B-829D-8F0EA6D04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BCB70DC1-FCBF-493F-8ADB-C2B4C829D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18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79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256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619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37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498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565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912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550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78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755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296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580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412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978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626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86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74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640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88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41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83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32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3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1061863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5033316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8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  <p:sldLayoutId id="2147484108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1/30/2019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7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0.png"/><Relationship Id="rId5" Type="http://schemas.openxmlformats.org/officeDocument/2006/relationships/tags" Target="../tags/tag19.xml"/><Relationship Id="rId10" Type="http://schemas.openxmlformats.org/officeDocument/2006/relationships/image" Target="../media/image9.png"/><Relationship Id="rId4" Type="http://schemas.openxmlformats.org/officeDocument/2006/relationships/tags" Target="../tags/tag18.xml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customXml" Target="../ink/ink4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40.png"/><Relationship Id="rId5" Type="http://schemas.openxmlformats.org/officeDocument/2006/relationships/tags" Target="../tags/tag27.xml"/><Relationship Id="rId15" Type="http://schemas.openxmlformats.org/officeDocument/2006/relationships/image" Target="../media/image44.png"/><Relationship Id="rId10" Type="http://schemas.openxmlformats.org/officeDocument/2006/relationships/image" Target="../media/image33.png"/><Relationship Id="rId4" Type="http://schemas.openxmlformats.org/officeDocument/2006/relationships/tags" Target="../tags/tag26.xml"/><Relationship Id="rId9" Type="http://schemas.openxmlformats.org/officeDocument/2006/relationships/customXml" Target="../ink/ink6.xml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8.png"/><Relationship Id="rId3" Type="http://schemas.openxmlformats.org/officeDocument/2006/relationships/tags" Target="../tags/tag31.xml"/><Relationship Id="rId7" Type="http://schemas.openxmlformats.org/officeDocument/2006/relationships/customXml" Target="../ink/ink7.xml"/><Relationship Id="rId12" Type="http://schemas.openxmlformats.org/officeDocument/2006/relationships/image" Target="../media/image47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5.png"/><Relationship Id="rId4" Type="http://schemas.openxmlformats.org/officeDocument/2006/relationships/tags" Target="../tags/tag32.xml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33.png"/><Relationship Id="rId18" Type="http://schemas.openxmlformats.org/officeDocument/2006/relationships/image" Target="../media/image52.png"/><Relationship Id="rId3" Type="http://schemas.openxmlformats.org/officeDocument/2006/relationships/tags" Target="../tags/tag35.xml"/><Relationship Id="rId21" Type="http://schemas.openxmlformats.org/officeDocument/2006/relationships/image" Target="../media/image55.png"/><Relationship Id="rId7" Type="http://schemas.openxmlformats.org/officeDocument/2006/relationships/tags" Target="../tags/tag39.xml"/><Relationship Id="rId12" Type="http://schemas.openxmlformats.org/officeDocument/2006/relationships/customXml" Target="../ink/ink8.xml"/><Relationship Id="rId17" Type="http://schemas.openxmlformats.org/officeDocument/2006/relationships/image" Target="../media/image51.png"/><Relationship Id="rId2" Type="http://schemas.openxmlformats.org/officeDocument/2006/relationships/tags" Target="../tags/tag3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notesSlide" Target="../notesSlides/notesSlide20.xml"/><Relationship Id="rId5" Type="http://schemas.openxmlformats.org/officeDocument/2006/relationships/tags" Target="../tags/tag37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53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6.png"/><Relationship Id="rId2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4.xml"/><Relationship Id="rId7" Type="http://schemas.openxmlformats.org/officeDocument/2006/relationships/image" Target="../media/image20.png"/><Relationship Id="rId12" Type="http://schemas.openxmlformats.org/officeDocument/2006/relationships/image" Target="../media/image61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57.png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customXml" Target="../ink/ink10.xml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image" Target="../media/image43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41.png"/><Relationship Id="rId2" Type="http://schemas.openxmlformats.org/officeDocument/2006/relationships/tags" Target="../tags/tag47.xml"/><Relationship Id="rId16" Type="http://schemas.openxmlformats.org/officeDocument/2006/relationships/image" Target="../media/image71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40.png"/><Relationship Id="rId5" Type="http://schemas.openxmlformats.org/officeDocument/2006/relationships/tags" Target="../tags/tag50.xml"/><Relationship Id="rId15" Type="http://schemas.openxmlformats.org/officeDocument/2006/relationships/image" Target="../media/image70.png"/><Relationship Id="rId10" Type="http://schemas.openxmlformats.org/officeDocument/2006/relationships/image" Target="../media/image33.png"/><Relationship Id="rId4" Type="http://schemas.openxmlformats.org/officeDocument/2006/relationships/tags" Target="../tags/tag49.xml"/><Relationship Id="rId9" Type="http://schemas.openxmlformats.org/officeDocument/2006/relationships/customXml" Target="../ink/ink11.xml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5.png"/><Relationship Id="rId5" Type="http://schemas.openxmlformats.org/officeDocument/2006/relationships/tags" Target="../tags/tag1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tags" Target="../tags/tag12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8A2B5F-A52B-4D89-B317-C87B81693A4C}"/>
              </a:ext>
            </a:extLst>
          </p:cNvPr>
          <p:cNvSpPr txBox="1">
            <a:spLocks/>
          </p:cNvSpPr>
          <p:nvPr/>
        </p:nvSpPr>
        <p:spPr bwMode="auto">
          <a:xfrm>
            <a:off x="809297" y="2077211"/>
            <a:ext cx="8161282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000" u="sng" dirty="0">
                <a:latin typeface="Helvetica" panose="020B0604020202020204" pitchFamily="34" charset="0"/>
                <a:ea typeface="Geneva" pitchFamily="121" charset="-128"/>
              </a:rPr>
              <a:t>Concepts of Integrability in IOTA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7B7F67-853B-4A65-B88F-5794DD20F346}"/>
              </a:ext>
            </a:extLst>
          </p:cNvPr>
          <p:cNvSpPr txBox="1">
            <a:spLocks/>
          </p:cNvSpPr>
          <p:nvPr/>
        </p:nvSpPr>
        <p:spPr bwMode="auto">
          <a:xfrm>
            <a:off x="806450" y="3359911"/>
            <a:ext cx="7526338" cy="27272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l"/>
            <a:r>
              <a:rPr lang="en-US" altLang="en-US" sz="2000" dirty="0">
                <a:solidFill>
                  <a:schemeClr val="accent6"/>
                </a:solidFill>
              </a:rPr>
              <a:t>Jeffrey Eldred, with Sergei </a:t>
            </a:r>
            <a:r>
              <a:rPr lang="en-US" altLang="en-US" sz="2000" dirty="0" err="1">
                <a:solidFill>
                  <a:schemeClr val="accent6"/>
                </a:solidFill>
              </a:rPr>
              <a:t>Nagaitsev</a:t>
            </a:r>
            <a:r>
              <a:rPr lang="en-US" altLang="en-US" sz="2000" dirty="0">
                <a:solidFill>
                  <a:schemeClr val="accent6"/>
                </a:solidFill>
              </a:rPr>
              <a:t> &amp; Timofey </a:t>
            </a:r>
            <a:r>
              <a:rPr lang="en-US" altLang="en-US" sz="2000" dirty="0" err="1">
                <a:solidFill>
                  <a:schemeClr val="accent6"/>
                </a:solidFill>
              </a:rPr>
              <a:t>Zolken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r>
              <a:rPr lang="en-US" altLang="en-US" sz="2000" dirty="0">
                <a:solidFill>
                  <a:schemeClr val="accent6"/>
                </a:solidFill>
              </a:rPr>
              <a:t>Integrable Particle Dynamics in Accelerators</a:t>
            </a:r>
          </a:p>
          <a:p>
            <a:pPr algn="l"/>
            <a:r>
              <a:rPr lang="en-US" altLang="en-US" sz="2000" dirty="0">
                <a:solidFill>
                  <a:schemeClr val="accent6"/>
                </a:solidFill>
              </a:rPr>
              <a:t>January 2019 USPAS at Knoxville</a:t>
            </a:r>
          </a:p>
          <a:p>
            <a:pPr algn="l"/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r>
              <a:rPr lang="en-US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(This talk owes much to S. </a:t>
            </a:r>
            <a:r>
              <a:rPr lang="en-US" altLang="en-US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Valishev’s</a:t>
            </a:r>
            <a:r>
              <a:rPr lang="en-US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HB2018 Talk</a:t>
            </a:r>
          </a:p>
          <a:p>
            <a:pPr algn="l"/>
            <a:r>
              <a:rPr lang="en-US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&amp; G. </a:t>
            </a:r>
            <a:r>
              <a:rPr lang="en-US" altLang="en-US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Stancari’s</a:t>
            </a:r>
            <a:r>
              <a:rPr lang="en-US" alt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2018 DOE GARD Review Talk)</a:t>
            </a:r>
          </a:p>
        </p:txBody>
      </p:sp>
    </p:spTree>
    <p:extLst>
      <p:ext uri="{BB962C8B-B14F-4D97-AF65-F5344CB8AC3E}">
        <p14:creationId xmlns:p14="http://schemas.microsoft.com/office/powerpoint/2010/main" val="1649338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IOTA Parameters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E6F88-9BAF-4B65-80E0-1D0E909EF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872359"/>
            <a:ext cx="7143802" cy="52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04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93A27A2F-ADC3-435B-95BF-3996FEEB1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1054212"/>
            <a:ext cx="8924925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75B7CC-50E5-4D5D-943F-A922392C8F02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Integrable Optics Test Accelerator</a:t>
            </a:r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D08DF01C-73B8-49B5-A8F5-AD084F189CE8}"/>
              </a:ext>
            </a:extLst>
          </p:cNvPr>
          <p:cNvSpPr txBox="1">
            <a:spLocks/>
          </p:cNvSpPr>
          <p:nvPr/>
        </p:nvSpPr>
        <p:spPr bwMode="auto">
          <a:xfrm>
            <a:off x="228600" y="5885121"/>
            <a:ext cx="8537028" cy="5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</a:rPr>
              <a:t>Modular, Flexible, Cost-effective Accelerator</a:t>
            </a:r>
            <a:endParaRPr lang="en-US" altLang="en-US" sz="22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2D0B1FD-CEEE-4549-947E-1CB0EC8AEE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447675" cy="241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EEEE3A-E7EB-4C29-B9E0-8D43F39015B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CD67E2-0705-4325-A167-000C3A37BC8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18476DE-EA4D-4755-804E-55BEF77388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Integrable Optics Test Accelerator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</a:rPr>
              <a:t>Nonlinear Integrable Optics Experiments: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en-US" altLang="en-US" sz="800" b="1" dirty="0"/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b="1" dirty="0"/>
              <a:t>Nonlinear Elliptic Magnet for Danilov-</a:t>
            </a:r>
            <a:r>
              <a:rPr lang="en-US" altLang="en-US" sz="2200" b="1" dirty="0" err="1"/>
              <a:t>Nagaitsev</a:t>
            </a:r>
            <a:r>
              <a:rPr lang="en-US" altLang="en-US" sz="2200" b="1" dirty="0"/>
              <a:t> Type</a:t>
            </a: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endParaRPr lang="en-US" altLang="en-US" sz="800" b="1" dirty="0"/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b="1" dirty="0"/>
              <a:t>Octupole String for Quasi-Integrable Henon-</a:t>
            </a:r>
            <a:r>
              <a:rPr lang="en-US" altLang="en-US" sz="2200" b="1" dirty="0" err="1"/>
              <a:t>Heiles</a:t>
            </a:r>
            <a:r>
              <a:rPr lang="en-US" altLang="en-US" sz="2200" b="1" dirty="0"/>
              <a:t> Type</a:t>
            </a: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endParaRPr lang="en-US" altLang="en-US" sz="800" b="1" dirty="0"/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b="1" dirty="0"/>
              <a:t>Electron Lens for Integrable Optics</a:t>
            </a:r>
          </a:p>
          <a:p>
            <a:pPr marL="57150" lvl="1" indent="0">
              <a:spcBef>
                <a:spcPct val="0"/>
              </a:spcBef>
              <a:buNone/>
            </a:pPr>
            <a:r>
              <a:rPr lang="en-US" altLang="en-US" sz="2000" b="1" dirty="0"/>
              <a:t>	- Polar-Coordinate Potential</a:t>
            </a:r>
          </a:p>
          <a:p>
            <a:pPr marL="57150" lvl="1" indent="0">
              <a:spcBef>
                <a:spcPct val="0"/>
              </a:spcBef>
              <a:buNone/>
            </a:pPr>
            <a:r>
              <a:rPr lang="en-US" altLang="en-US" sz="2000" b="1" dirty="0"/>
              <a:t>	- McMillan-Type Thin Nonlinear Kick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</a:rPr>
              <a:t>Other FAST/IOTA Experiments: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400" b="1" dirty="0">
              <a:solidFill>
                <a:schemeClr val="tx1"/>
              </a:solidFill>
            </a:endParaRPr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	Quantum Effects in </a:t>
            </a:r>
            <a:r>
              <a:rPr lang="en-US" altLang="en-US" sz="2200" dirty="0">
                <a:solidFill>
                  <a:schemeClr val="tx1"/>
                </a:solidFill>
              </a:rPr>
              <a:t>Single-Electron</a:t>
            </a:r>
            <a:r>
              <a:rPr lang="en-US" altLang="en-US" sz="2200" dirty="0"/>
              <a:t> Storage</a:t>
            </a:r>
          </a:p>
          <a:p>
            <a:pPr marL="0">
              <a:spcBef>
                <a:spcPct val="0"/>
              </a:spcBef>
            </a:pPr>
            <a:endParaRPr lang="en-US" altLang="en-US" sz="400" dirty="0"/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	</a:t>
            </a:r>
            <a:r>
              <a:rPr lang="en-US" altLang="en-US" sz="2200" dirty="0">
                <a:solidFill>
                  <a:schemeClr val="tx1"/>
                </a:solidFill>
              </a:rPr>
              <a:t>Optical Stochastic Cooling </a:t>
            </a:r>
            <a:r>
              <a:rPr lang="en-US" altLang="en-US" sz="2200" dirty="0"/>
              <a:t>for Bright Electron Beams</a:t>
            </a:r>
          </a:p>
          <a:p>
            <a:pPr marL="0">
              <a:spcBef>
                <a:spcPct val="0"/>
              </a:spcBef>
            </a:pPr>
            <a:endParaRPr lang="en-US" altLang="en-US" sz="400" dirty="0"/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	Electron Column/Lens </a:t>
            </a:r>
            <a:r>
              <a:rPr lang="en-US" altLang="en-US" sz="2200" dirty="0">
                <a:solidFill>
                  <a:schemeClr val="tx1"/>
                </a:solidFill>
              </a:rPr>
              <a:t>Space-charge Compensation</a:t>
            </a:r>
          </a:p>
          <a:p>
            <a:pPr marL="0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	FAST Electron Linac as </a:t>
            </a:r>
            <a:r>
              <a:rPr lang="en-US" altLang="en-US" sz="2200" dirty="0">
                <a:solidFill>
                  <a:schemeClr val="tx1"/>
                </a:solidFill>
              </a:rPr>
              <a:t>ILC prototype</a:t>
            </a:r>
          </a:p>
          <a:p>
            <a:pPr marL="0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	Inverse Compton Scattering </a:t>
            </a:r>
            <a:r>
              <a:rPr lang="en-US" altLang="en-US" sz="2200" dirty="0">
                <a:solidFill>
                  <a:schemeClr val="tx1"/>
                </a:solidFill>
              </a:rPr>
              <a:t>X-Ray Source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38702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Nonlinear Magnets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for Integrable Optics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26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Remove Time-Dependence: H becomes invariant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Continuous focusing linear accelerator with equal focusing in horizontal and vertical, then add some potential V: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4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Transform to normalized coordinates: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Chose V to remove all time-dependence (s, </a:t>
            </a:r>
            <a:r>
              <a:rPr lang="el-GR" altLang="en-US" sz="2200" dirty="0"/>
              <a:t>ψ</a:t>
            </a:r>
            <a:r>
              <a:rPr lang="en-US" altLang="en-US" sz="2200" dirty="0"/>
              <a:t> dependence):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nonlinear potential V varies longitudinally with beam size.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2B494B-59C2-41B0-926C-0B16D7FAEB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28685" y="3161529"/>
            <a:ext cx="2030254" cy="599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F1CB61-CC4D-4A89-A385-BA5B56B3C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061" y="3158957"/>
            <a:ext cx="1853445" cy="646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953E0-EA25-432F-910E-46269D6A8E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45885" y="3158956"/>
            <a:ext cx="4275421" cy="646267"/>
          </a:xfrm>
          <a:prstGeom prst="rect">
            <a:avLst/>
          </a:prstGeom>
        </p:spPr>
      </p:pic>
      <p:pic>
        <p:nvPicPr>
          <p:cNvPr id="30720" name="Picture 30719">
            <a:extLst>
              <a:ext uri="{FF2B5EF4-FFF2-40B4-BE49-F238E27FC236}">
                <a16:creationId xmlns:a16="http://schemas.microsoft.com/office/drawing/2014/main" id="{DCCC61C9-81BA-430E-B50D-0D41D14786F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510039" y="1921838"/>
            <a:ext cx="5008569" cy="618831"/>
          </a:xfrm>
          <a:prstGeom prst="rect">
            <a:avLst/>
          </a:prstGeom>
        </p:spPr>
      </p:pic>
      <p:pic>
        <p:nvPicPr>
          <p:cNvPr id="30736" name="Picture 30735">
            <a:extLst>
              <a:ext uri="{FF2B5EF4-FFF2-40B4-BE49-F238E27FC236}">
                <a16:creationId xmlns:a16="http://schemas.microsoft.com/office/drawing/2014/main" id="{589AEFD3-7AF9-468A-AD5F-79C28E73CF1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5197" y="4017893"/>
            <a:ext cx="7677468" cy="554814"/>
          </a:xfrm>
          <a:prstGeom prst="rect">
            <a:avLst/>
          </a:prstGeom>
        </p:spPr>
      </p:pic>
      <p:pic>
        <p:nvPicPr>
          <p:cNvPr id="30740" name="Picture 30739">
            <a:extLst>
              <a:ext uri="{FF2B5EF4-FFF2-40B4-BE49-F238E27FC236}">
                <a16:creationId xmlns:a16="http://schemas.microsoft.com/office/drawing/2014/main" id="{4E543892-E5EA-462A-B0B9-F4C8C7BA752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6275" y="5214601"/>
            <a:ext cx="4862244" cy="5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54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Remove Time-Dependence: H becomes invariant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86800" cy="17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But we started with a continuous focusing linear accelerator with equal horizontal and vertical optics…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Instead, make a conventional linear accelerator but with n</a:t>
            </a:r>
            <a:r>
              <a:rPr lang="el-GR" altLang="en-US" sz="2200" dirty="0"/>
              <a:t>π</a:t>
            </a:r>
            <a:r>
              <a:rPr lang="en-US" altLang="en-US" sz="2200" dirty="0"/>
              <a:t> phase-advance and matched beta functions, followed by a nonlinear insert: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281844B-6CD9-450B-AEBD-DC387F8B39DC}"/>
              </a:ext>
            </a:extLst>
          </p:cNvPr>
          <p:cNvGrpSpPr/>
          <p:nvPr/>
        </p:nvGrpSpPr>
        <p:grpSpPr>
          <a:xfrm>
            <a:off x="320085" y="2754729"/>
            <a:ext cx="4857671" cy="3337689"/>
            <a:chOff x="617797" y="2754729"/>
            <a:chExt cx="4857671" cy="33376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EC264-6143-49A8-A041-50DF6BA765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617797" y="5537604"/>
              <a:ext cx="4857671" cy="55481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606483-BE14-409A-9E5C-4E2849CE1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2544" y="2754729"/>
              <a:ext cx="3788176" cy="218753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0744" name="Ink 30743">
                  <a:extLst>
                    <a:ext uri="{FF2B5EF4-FFF2-40B4-BE49-F238E27FC236}">
                      <a16:creationId xmlns:a16="http://schemas.microsoft.com/office/drawing/2014/main" id="{064A518A-19DA-4B61-9679-5C2E4D8BB447}"/>
                    </a:ext>
                  </a:extLst>
                </p14:cNvPr>
                <p14:cNvContentPartPr/>
                <p14:nvPr/>
              </p14:nvContentPartPr>
              <p14:xfrm>
                <a:off x="2993216" y="4560740"/>
                <a:ext cx="2306880" cy="946800"/>
              </p14:xfrm>
            </p:contentPart>
          </mc:Choice>
          <mc:Fallback xmlns="">
            <p:pic>
              <p:nvPicPr>
                <p:cNvPr id="30744" name="Ink 30743">
                  <a:extLst>
                    <a:ext uri="{FF2B5EF4-FFF2-40B4-BE49-F238E27FC236}">
                      <a16:creationId xmlns:a16="http://schemas.microsoft.com/office/drawing/2014/main" id="{064A518A-19DA-4B61-9679-5C2E4D8BB4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57216" y="4543100"/>
                  <a:ext cx="2378520" cy="9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D8BA131-EE16-4AAC-9D4D-1FBBD08E6C0D}"/>
                    </a:ext>
                  </a:extLst>
                </p14:cNvPr>
                <p14:cNvContentPartPr/>
                <p14:nvPr/>
              </p14:nvContentPartPr>
              <p14:xfrm>
                <a:off x="1328936" y="4728860"/>
                <a:ext cx="1153800" cy="885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D8BA131-EE16-4AAC-9D4D-1FBBD08E6C0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93296" y="4710860"/>
                  <a:ext cx="1225440" cy="920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3" name="Content Placeholder 29">
            <a:extLst>
              <a:ext uri="{FF2B5EF4-FFF2-40B4-BE49-F238E27FC236}">
                <a16:creationId xmlns:a16="http://schemas.microsoft.com/office/drawing/2014/main" id="{8C12EBF7-7D9A-4728-9941-89024262C89A}"/>
              </a:ext>
            </a:extLst>
          </p:cNvPr>
          <p:cNvSpPr txBox="1">
            <a:spLocks/>
          </p:cNvSpPr>
          <p:nvPr/>
        </p:nvSpPr>
        <p:spPr bwMode="auto">
          <a:xfrm>
            <a:off x="5220586" y="2851575"/>
            <a:ext cx="3694814" cy="341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 the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nonlinear insert</a:t>
            </a:r>
            <a:r>
              <a:rPr lang="en-US" altLang="en-US" sz="2200" dirty="0"/>
              <a:t>, the potentials scales with the beam.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 the </a:t>
            </a:r>
            <a:r>
              <a:rPr lang="en-US" altLang="en-US" sz="2200" b="1" dirty="0">
                <a:solidFill>
                  <a:schemeClr val="tx2"/>
                </a:solidFill>
              </a:rPr>
              <a:t>T-insert</a:t>
            </a:r>
            <a:r>
              <a:rPr lang="en-US" altLang="en-US" sz="2200" dirty="0"/>
              <a:t>, the beam oscillates linearly and the </a:t>
            </a:r>
            <a:r>
              <a:rPr lang="en-US" altLang="en-US" sz="2200" dirty="0" err="1"/>
              <a:t>betatron</a:t>
            </a:r>
            <a:r>
              <a:rPr lang="en-US" altLang="en-US" sz="2200" dirty="0"/>
              <a:t> phase is the same at start and end, in both planes.</a:t>
            </a:r>
          </a:p>
        </p:txBody>
      </p:sp>
    </p:spTree>
    <p:extLst>
      <p:ext uri="{BB962C8B-B14F-4D97-AF65-F5344CB8AC3E}">
        <p14:creationId xmlns:p14="http://schemas.microsoft.com/office/powerpoint/2010/main" val="1455323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Octupole-String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86800" cy="50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If we prepare a generic nonlinear potential this way, for example octupoles, there will generally be only invariant of motion.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We may have removed time-dependent resonances, but there will still be coupling resonances between the transverse degrees of freedom. We term this </a:t>
            </a:r>
            <a:r>
              <a:rPr lang="en-US" altLang="en-US" sz="2200" b="1" dirty="0">
                <a:solidFill>
                  <a:schemeClr val="tx2"/>
                </a:solidFill>
              </a:rPr>
              <a:t>quasi-integrable</a:t>
            </a:r>
            <a:r>
              <a:rPr lang="en-US" altLang="en-US" sz="2200" dirty="0">
                <a:solidFill>
                  <a:schemeClr val="accent6"/>
                </a:solidFill>
              </a:rPr>
              <a:t> or </a:t>
            </a:r>
            <a:r>
              <a:rPr lang="en-US" altLang="en-US" sz="2200" b="1" dirty="0">
                <a:solidFill>
                  <a:schemeClr val="tx2"/>
                </a:solidFill>
              </a:rPr>
              <a:t>Henon-</a:t>
            </a:r>
            <a:r>
              <a:rPr lang="en-US" altLang="en-US" sz="2200" b="1" dirty="0" err="1">
                <a:solidFill>
                  <a:schemeClr val="tx2"/>
                </a:solidFill>
              </a:rPr>
              <a:t>Heiles</a:t>
            </a:r>
            <a:r>
              <a:rPr lang="en-US" altLang="en-US" sz="2200" b="1" dirty="0">
                <a:solidFill>
                  <a:schemeClr val="tx2"/>
                </a:solidFill>
              </a:rPr>
              <a:t>-type.</a:t>
            </a:r>
            <a:endParaRPr lang="en-US" alt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3817F56-6F91-4570-9E44-136A5249C0AB}"/>
              </a:ext>
            </a:extLst>
          </p:cNvPr>
          <p:cNvGrpSpPr/>
          <p:nvPr/>
        </p:nvGrpSpPr>
        <p:grpSpPr>
          <a:xfrm>
            <a:off x="6109132" y="1709365"/>
            <a:ext cx="2882445" cy="3207326"/>
            <a:chOff x="5851311" y="1709365"/>
            <a:chExt cx="2882445" cy="32073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D05946-FAE3-4D9F-BB9C-52A5E227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7048" y="1709365"/>
              <a:ext cx="1126708" cy="96308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E0AD84-7284-4CC1-9C19-59D23E95F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6822" y="2036836"/>
              <a:ext cx="1565289" cy="13379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E80715-57AA-40D9-8C0B-CDB0ED582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0013" y="2445947"/>
              <a:ext cx="1908363" cy="163122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F619A1-5223-499A-A3DB-8A2907A0D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1311" y="2918637"/>
              <a:ext cx="2337512" cy="199805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9D5069-E529-4857-A867-8F7F5F52F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370" y="2512869"/>
            <a:ext cx="2731091" cy="2416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EF981-CD1D-4C08-AC35-F05327E18B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52532" y="1850632"/>
            <a:ext cx="2866212" cy="500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65DF3-1F8C-471C-92A0-40C0E8058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29" y="1922788"/>
            <a:ext cx="2696270" cy="293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72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Performance of Octupole Henon-</a:t>
            </a:r>
            <a:r>
              <a:rPr lang="en-US" sz="2400" dirty="0" err="1"/>
              <a:t>Heiles</a:t>
            </a:r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963987"/>
            <a:ext cx="8686800" cy="75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What is the tune-spread within the dynamic aperture?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A256FF6-9382-40F4-B305-053C27F45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401024"/>
            <a:ext cx="8326243" cy="4055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39A92-D0CE-453A-B516-D44FA910A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124" y="5559896"/>
            <a:ext cx="3995627" cy="6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Second-Invariant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86800" cy="50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If we know there is a second invariant </a:t>
            </a:r>
            <a:r>
              <a:rPr lang="en-US" altLang="en-US" sz="2200" i="1" dirty="0"/>
              <a:t>I</a:t>
            </a:r>
            <a:r>
              <a:rPr lang="en-US" altLang="en-US" sz="2200" dirty="0"/>
              <a:t> for Hamiltonian </a:t>
            </a:r>
            <a:r>
              <a:rPr lang="en-US" altLang="en-US" sz="2200" i="1" dirty="0"/>
              <a:t>H</a:t>
            </a:r>
            <a:r>
              <a:rPr lang="en-US" altLang="en-US" sz="2200" dirty="0"/>
              <a:t>,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it is easy to verify it: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So we can assume a generic form of </a:t>
            </a:r>
            <a:r>
              <a:rPr lang="en-US" altLang="en-US" sz="2200" i="1" dirty="0"/>
              <a:t>I, </a:t>
            </a:r>
            <a:r>
              <a:rPr lang="en-US" altLang="en-US" sz="2200" dirty="0"/>
              <a:t>impose </a:t>
            </a:r>
            <a:r>
              <a:rPr lang="en-US" altLang="en-US" sz="2200" i="1" dirty="0"/>
              <a:t>[H,I] = 0  ,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and see we can find a usable solution: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6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i="1" dirty="0" err="1"/>
              <a:t>wlog</a:t>
            </a:r>
            <a:r>
              <a:rPr lang="en-US" altLang="en-US" sz="2200" i="1" dirty="0"/>
              <a:t>,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600" i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i="1" dirty="0"/>
              <a:t>a=1: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6D19C81-5454-46BA-8DCA-A7DF2A1829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45541" y="1528819"/>
            <a:ext cx="1025795" cy="253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E53D76-98BF-4190-8F2B-C1D2C9E86E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49767" y="2164631"/>
            <a:ext cx="1025795" cy="253019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A8106-8D28-44C0-816D-0BCC6E955C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2547" y="2944038"/>
            <a:ext cx="5531368" cy="321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3B23D4-4ACE-4B14-95C0-198101BC631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490520" y="3820787"/>
            <a:ext cx="5593861" cy="285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B732D-A661-41C4-8C7D-7908CC9C1BA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490520" y="3387510"/>
            <a:ext cx="5994729" cy="285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976AC-D995-4699-ADBE-A629224528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52437" y="4511470"/>
            <a:ext cx="7550950" cy="61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9">
            <a:extLst>
              <a:ext uri="{FF2B5EF4-FFF2-40B4-BE49-F238E27FC236}">
                <a16:creationId xmlns:a16="http://schemas.microsoft.com/office/drawing/2014/main" id="{EC57A4D3-4D84-47BC-AE30-7B48FDDFD3EF}"/>
              </a:ext>
            </a:extLst>
          </p:cNvPr>
          <p:cNvSpPr txBox="1">
            <a:spLocks/>
          </p:cNvSpPr>
          <p:nvPr/>
        </p:nvSpPr>
        <p:spPr bwMode="auto">
          <a:xfrm>
            <a:off x="381000" y="872360"/>
            <a:ext cx="8686800" cy="53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Bertrand-</a:t>
            </a:r>
            <a:r>
              <a:rPr lang="en-US" altLang="en-US" sz="2200" dirty="0" err="1">
                <a:solidFill>
                  <a:schemeClr val="tx2"/>
                </a:solidFill>
              </a:rPr>
              <a:t>Darboux</a:t>
            </a:r>
            <a:r>
              <a:rPr lang="en-US" altLang="en-US" sz="2200" dirty="0">
                <a:solidFill>
                  <a:schemeClr val="tx2"/>
                </a:solidFill>
              </a:rPr>
              <a:t> Equation: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solution emerges from elliptic coordinates:</a:t>
            </a:r>
          </a:p>
        </p:txBody>
      </p:sp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Second-Invariant, elliptic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E7976AC-D995-4699-ADBE-A629224528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2437" y="1416022"/>
            <a:ext cx="7550950" cy="618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CA4E1-16A3-4B8C-B5D1-D1ECEB4D26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98242" y="2989297"/>
            <a:ext cx="4171769" cy="1266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C818EF-ED38-4E91-B648-D479078C06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8242" y="4727537"/>
            <a:ext cx="2379295" cy="588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90ACC3-41E7-4CDF-AFEB-10F9B1DB52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98242" y="5599676"/>
            <a:ext cx="6381878" cy="6081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BF1AD8-303F-43BB-B620-117A173468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9551" y="2691382"/>
            <a:ext cx="3475849" cy="26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Linearized Particle Accelerator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Most particle accelerators are based around proximity to linear integrable optics. The linear accelerator Hamiltonian: 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Each transverse degree of freedom is a linear oscillation with a time-dependent focusing. We can normalize the phase-space coordinates and write in terms of action-angle: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No resonances, two degrees of freedom, two action invariants.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EBC73B-8448-4C16-8D09-56F2626A9E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72777" y="1900034"/>
            <a:ext cx="1515068" cy="246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7EBAC5-36E8-4E88-B42A-84D7FCD1C3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72777" y="2292790"/>
            <a:ext cx="2495137" cy="513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284F89-2649-4E65-904C-052C5D68C0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50976" y="2292790"/>
            <a:ext cx="2467702" cy="51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74281-940B-4149-AEB1-BB09E48FBF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03533" y="4963965"/>
            <a:ext cx="2461607" cy="560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B6F77D-C998-4376-B955-12FE33D088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4400" y="4038344"/>
            <a:ext cx="1853445" cy="646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0ED220-348F-46BA-B9AD-C4ACD856406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03533" y="4038343"/>
            <a:ext cx="4275421" cy="646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D44461-CF48-49B7-A51B-EBAEF60B4EA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34400" y="4929892"/>
            <a:ext cx="2030254" cy="5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77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Second-Invariant with magnets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 1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86800" cy="50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If we want a potential we can implement with magnets, we have to further impose Laplace’s Equation: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If there is any dipole-term, this will immediately generate dispersion, so we should further impose: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1646C9A-80F3-4285-BEFA-3A183BB047D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65335" y="1042988"/>
            <a:ext cx="2379295" cy="588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EAAC7-061C-4D76-8D35-0D28C9BA7E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48237" y="2321422"/>
            <a:ext cx="1556221" cy="285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D8A855-0C91-4641-A120-47EFC9D036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65335" y="2732642"/>
            <a:ext cx="2379296" cy="513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C01D75-07B1-493F-93FF-8EEA947C647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087482" y="2712785"/>
            <a:ext cx="2362531" cy="513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763F51-22FE-4917-8C6B-BD034ADAC6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518697" y="3537045"/>
            <a:ext cx="2182673" cy="2850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A361D1-608C-4715-995B-139BAE7875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197037" y="3534433"/>
            <a:ext cx="2228399" cy="285028"/>
          </a:xfrm>
          <a:prstGeom prst="rect">
            <a:avLst/>
          </a:prstGeom>
        </p:spPr>
      </p:pic>
      <p:pic>
        <p:nvPicPr>
          <p:cNvPr id="30728" name="Picture 30727">
            <a:extLst>
              <a:ext uri="{FF2B5EF4-FFF2-40B4-BE49-F238E27FC236}">
                <a16:creationId xmlns:a16="http://schemas.microsoft.com/office/drawing/2014/main" id="{53B6A6A7-F93B-464A-B4A2-33175C41857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959951" y="4094026"/>
            <a:ext cx="3679451" cy="307891"/>
          </a:xfrm>
          <a:prstGeom prst="rect">
            <a:avLst/>
          </a:prstGeom>
        </p:spPr>
      </p:pic>
      <p:pic>
        <p:nvPicPr>
          <p:cNvPr id="30726" name="Picture 30725">
            <a:extLst>
              <a:ext uri="{FF2B5EF4-FFF2-40B4-BE49-F238E27FC236}">
                <a16:creationId xmlns:a16="http://schemas.microsoft.com/office/drawing/2014/main" id="{C81545C2-A369-40B5-B472-23B907A1900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942803" y="4724440"/>
            <a:ext cx="3560563" cy="307891"/>
          </a:xfrm>
          <a:prstGeom prst="rect">
            <a:avLst/>
          </a:prstGeom>
        </p:spPr>
      </p:pic>
      <p:sp>
        <p:nvSpPr>
          <p:cNvPr id="33" name="Content Placeholder 29 2">
            <a:extLst>
              <a:ext uri="{FF2B5EF4-FFF2-40B4-BE49-F238E27FC236}">
                <a16:creationId xmlns:a16="http://schemas.microsoft.com/office/drawing/2014/main" id="{571E75C6-874F-4497-82C8-9036A9F4B94B}"/>
              </a:ext>
            </a:extLst>
          </p:cNvPr>
          <p:cNvSpPr txBox="1">
            <a:spLocks/>
          </p:cNvSpPr>
          <p:nvPr/>
        </p:nvSpPr>
        <p:spPr bwMode="auto">
          <a:xfrm>
            <a:off x="617796" y="3478626"/>
            <a:ext cx="2316070" cy="11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Linear term: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400" b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accent3"/>
                </a:solidFill>
              </a:rPr>
              <a:t>Nonlinear term: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D869633-4705-4DA5-B049-3CA1AE35D0F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167227" y="5808188"/>
            <a:ext cx="1909839" cy="2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87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Nonlinear Elliptic Potential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2 1">
            <a:extLst>
              <a:ext uri="{FF2B5EF4-FFF2-40B4-BE49-F238E27FC236}">
                <a16:creationId xmlns:a16="http://schemas.microsoft.com/office/drawing/2014/main" id="{88A18740-1B6F-4780-AD60-100781F1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07" y="3508004"/>
            <a:ext cx="3095028" cy="267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62ADF545-DB8C-4C52-B9FE-4606DA92C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5514"/>
            <a:ext cx="3095027" cy="283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A8368-28BA-4F8C-A43A-E889C5FF1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09" y="4040372"/>
            <a:ext cx="4155586" cy="20616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CDF3FAD-3CE8-4E01-AD94-C64699E08E00}"/>
              </a:ext>
            </a:extLst>
          </p:cNvPr>
          <p:cNvGrpSpPr/>
          <p:nvPr/>
        </p:nvGrpSpPr>
        <p:grpSpPr>
          <a:xfrm>
            <a:off x="4572000" y="1771506"/>
            <a:ext cx="3792243" cy="959595"/>
            <a:chOff x="4572000" y="1856565"/>
            <a:chExt cx="3792243" cy="9595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004F5D-5D4C-4057-9B6A-501CDD37590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4572000" y="1856565"/>
              <a:ext cx="2918868" cy="3078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5DF398-7B34-4640-AB3C-123971EBABD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572000" y="2351275"/>
              <a:ext cx="3792243" cy="46488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06DD21A-1305-43FA-93D1-CC43B92D12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72000" y="307751"/>
            <a:ext cx="4171769" cy="1266621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D564FB-2821-4F78-A0D8-3A75595309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7403" y="2907773"/>
            <a:ext cx="5296366" cy="5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1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Segmented Elliptic Magnet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8116E-3FA7-447E-A587-798CBF277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37" y="872359"/>
            <a:ext cx="8639238" cy="51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59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AB8D-9D0E-49DF-A9C7-2ECA7D31305B}"/>
              </a:ext>
            </a:extLst>
          </p:cNvPr>
          <p:cNvGrpSpPr/>
          <p:nvPr/>
        </p:nvGrpSpPr>
        <p:grpSpPr>
          <a:xfrm>
            <a:off x="1216331" y="1193480"/>
            <a:ext cx="6711337" cy="4328225"/>
            <a:chOff x="1216331" y="1193480"/>
            <a:chExt cx="6711337" cy="43282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8644D5-EAF7-4F09-A90C-91A5FDBC0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6331" y="2503171"/>
              <a:ext cx="6711337" cy="30185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668C80-C79A-4C5F-80DE-61D1D080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7650" y="1193480"/>
              <a:ext cx="2568701" cy="2124167"/>
            </a:xfrm>
            <a:prstGeom prst="rect">
              <a:avLst/>
            </a:prstGeom>
            <a:ln w="38100">
              <a:solidFill>
                <a:schemeClr val="accent6"/>
              </a:solidFill>
            </a:ln>
          </p:spPr>
        </p:pic>
        <p:sp>
          <p:nvSpPr>
            <p:cNvPr id="10" name="Arrow: Bent-Up 9">
              <a:extLst>
                <a:ext uri="{FF2B5EF4-FFF2-40B4-BE49-F238E27FC236}">
                  <a16:creationId xmlns:a16="http://schemas.microsoft.com/office/drawing/2014/main" id="{240DC6C2-4063-476E-B9FB-3A905C3DF435}"/>
                </a:ext>
              </a:extLst>
            </p:cNvPr>
            <p:cNvSpPr/>
            <p:nvPr/>
          </p:nvSpPr>
          <p:spPr>
            <a:xfrm rot="10800000" flipH="1">
              <a:off x="5958069" y="2000251"/>
              <a:ext cx="1005840" cy="1005840"/>
            </a:xfrm>
            <a:prstGeom prst="bentUpArrow">
              <a:avLst>
                <a:gd name="adj1" fmla="val 7162"/>
                <a:gd name="adj2" fmla="val 9463"/>
                <a:gd name="adj3" fmla="val 27302"/>
              </a:avLst>
            </a:prstGeom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12037CDA-EDE9-4705-88BF-06C2F81E2C3E}"/>
                </a:ext>
              </a:extLst>
            </p:cNvPr>
            <p:cNvSpPr/>
            <p:nvPr/>
          </p:nvSpPr>
          <p:spPr>
            <a:xfrm rot="10800000">
              <a:off x="2231045" y="2000251"/>
              <a:ext cx="1005840" cy="1005840"/>
            </a:xfrm>
            <a:prstGeom prst="bentUpArrow">
              <a:avLst>
                <a:gd name="adj1" fmla="val 7162"/>
                <a:gd name="adj2" fmla="val 9463"/>
                <a:gd name="adj3" fmla="val 27302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8D9EAD-2214-426D-AF9E-1967528BCC42}"/>
                </a:ext>
              </a:extLst>
            </p:cNvPr>
            <p:cNvSpPr txBox="1"/>
            <p:nvPr/>
          </p:nvSpPr>
          <p:spPr>
            <a:xfrm>
              <a:off x="1668295" y="1618067"/>
              <a:ext cx="1619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Nonlinear insert: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IOTA Lattice with NL Insert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5C99133-529B-4CAA-8946-F397E40BCAF7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16E8D16-192E-4932-B8EE-58200C18A34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710CFB-4A77-45A1-8B8D-CF77CB4B41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88FA187-9215-4CF1-A418-53B6B24683A0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6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Landau Damping vs. </a:t>
            </a:r>
            <a:r>
              <a:rPr lang="en-US" sz="2400" dirty="0" err="1"/>
              <a:t>Antidamper</a:t>
            </a:r>
            <a:endParaRPr lang="en-US" sz="2400" dirty="0"/>
          </a:p>
        </p:txBody>
      </p:sp>
      <p:sp>
        <p:nvSpPr>
          <p:cNvPr id="13" name="Content Placeholder 29">
            <a:extLst>
              <a:ext uri="{FF2B5EF4-FFF2-40B4-BE49-F238E27FC236}">
                <a16:creationId xmlns:a16="http://schemas.microsoft.com/office/drawing/2014/main" id="{6BDE81A7-3697-4816-A125-C580C23B845D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Emulate a collective instability with an anti-damper: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Nonlinear element reduces max centroid oscillation by factor of 50 and reduces particle loss by factor 100.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978E5E-3F99-49BD-9D7E-B9B723C0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6" y="2791780"/>
            <a:ext cx="8110643" cy="3475783"/>
          </a:xfrm>
          <a:prstGeom prst="rect">
            <a:avLst/>
          </a:prstGeom>
        </p:spPr>
      </p:pic>
      <p:sp>
        <p:nvSpPr>
          <p:cNvPr id="22" name="AutoShape 5">
            <a:extLst>
              <a:ext uri="{FF2B5EF4-FFF2-40B4-BE49-F238E27FC236}">
                <a16:creationId xmlns:a16="http://schemas.microsoft.com/office/drawing/2014/main" id="{8DEA9814-BCED-4B0C-AED7-62D7C4D67F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54959" y="3863485"/>
            <a:ext cx="3922379" cy="46889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600" b="1" dirty="0">
                <a:solidFill>
                  <a:srgbClr val="B3B3B3"/>
                </a:solidFill>
              </a:rPr>
              <a:t>Stern, Amundson, </a:t>
            </a:r>
            <a:r>
              <a:rPr lang="en-US" altLang="en-US" sz="1600" b="1" dirty="0" err="1">
                <a:solidFill>
                  <a:srgbClr val="B3B3B3"/>
                </a:solidFill>
              </a:rPr>
              <a:t>Macridin</a:t>
            </a:r>
            <a:r>
              <a:rPr lang="en-US" altLang="en-US" sz="1600" b="1" dirty="0">
                <a:solidFill>
                  <a:srgbClr val="B3B3B3"/>
                </a:solidFill>
              </a:rPr>
              <a:t>, IPAC 2018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F204F8-371A-4E32-A82F-7945351AC4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27166" y="964939"/>
            <a:ext cx="1319968" cy="574628"/>
          </a:xfrm>
          <a:prstGeom prst="rect">
            <a:avLst/>
          </a:prstGeom>
        </p:spPr>
      </p:pic>
      <p:sp>
        <p:nvSpPr>
          <p:cNvPr id="25" name="Content Placeholder 29">
            <a:extLst>
              <a:ext uri="{FF2B5EF4-FFF2-40B4-BE49-F238E27FC236}">
                <a16:creationId xmlns:a16="http://schemas.microsoft.com/office/drawing/2014/main" id="{5884F702-32ED-4C92-80CE-66583C25614B}"/>
              </a:ext>
            </a:extLst>
          </p:cNvPr>
          <p:cNvSpPr txBox="1">
            <a:spLocks/>
          </p:cNvSpPr>
          <p:nvPr/>
        </p:nvSpPr>
        <p:spPr bwMode="auto">
          <a:xfrm>
            <a:off x="542260" y="2525233"/>
            <a:ext cx="8511253" cy="3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6"/>
                </a:solidFill>
              </a:rPr>
              <a:t>IOTA with </a:t>
            </a:r>
            <a:r>
              <a:rPr lang="en-US" altLang="en-US" sz="1400" b="1" dirty="0" err="1">
                <a:solidFill>
                  <a:schemeClr val="accent6"/>
                </a:solidFill>
              </a:rPr>
              <a:t>sextupoles</a:t>
            </a:r>
            <a:r>
              <a:rPr lang="en-US" altLang="en-US" sz="1400" b="1" dirty="0">
                <a:solidFill>
                  <a:schemeClr val="accent6"/>
                </a:solidFill>
              </a:rPr>
              <a:t>                                                     IOTA with nonlinear insert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BD4B571A-B9D6-4315-BAAB-6D904AB6711B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97C6DBF-78C1-41DB-BD0A-CEEB25122FD9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3C3BDAB-4DAF-4F2A-8696-7BEB60E1621A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1E89E0D-9B9F-4454-A84A-61DC73BD6782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5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Damping Performance vs. Octupole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963987"/>
            <a:ext cx="8686800" cy="75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For an initially displaced beam: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E1441AA-B0E5-41AE-8E3F-B7333A703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09" y="1461975"/>
            <a:ext cx="6887598" cy="4578205"/>
          </a:xfrm>
          <a:prstGeom prst="rect">
            <a:avLst/>
          </a:prstGeom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E0E595B4-7909-47DC-A68B-1D09BD930A1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320511" y="3645630"/>
            <a:ext cx="3922379" cy="46889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600" b="1" dirty="0" err="1">
                <a:solidFill>
                  <a:srgbClr val="B3B3B3"/>
                </a:solidFill>
              </a:rPr>
              <a:t>Chirs</a:t>
            </a:r>
            <a:r>
              <a:rPr lang="en-US" altLang="en-US" sz="1600" b="1" dirty="0">
                <a:solidFill>
                  <a:srgbClr val="B3B3B3"/>
                </a:solidFill>
              </a:rPr>
              <a:t> Hall, </a:t>
            </a:r>
            <a:r>
              <a:rPr lang="en-US" altLang="en-US" sz="1600" b="1" dirty="0" err="1">
                <a:solidFill>
                  <a:srgbClr val="B3B3B3"/>
                </a:solidFill>
              </a:rPr>
              <a:t>Radiasoft</a:t>
            </a:r>
            <a:r>
              <a:rPr lang="en-US" altLang="en-US" sz="1600" b="1" dirty="0">
                <a:solidFill>
                  <a:srgbClr val="B3B3B3"/>
                </a:solidFill>
              </a:rPr>
              <a:t>, IOTA 2017</a:t>
            </a:r>
          </a:p>
        </p:txBody>
      </p:sp>
    </p:spTree>
    <p:extLst>
      <p:ext uri="{BB962C8B-B14F-4D97-AF65-F5344CB8AC3E}">
        <p14:creationId xmlns:p14="http://schemas.microsoft.com/office/powerpoint/2010/main" val="597001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Damping Animation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test2">
            <a:hlinkClick r:id="" action="ppaction://media"/>
            <a:extLst>
              <a:ext uri="{FF2B5EF4-FFF2-40B4-BE49-F238E27FC236}">
                <a16:creationId xmlns:a16="http://schemas.microsoft.com/office/drawing/2014/main" id="{635B7DE4-CE7C-432D-9FAE-C1BA9A1A7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37" y="1033501"/>
            <a:ext cx="5143500" cy="5143500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3A9E12C4-D2CD-43D7-9DEB-E24188714AC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27018" y="3261054"/>
            <a:ext cx="4522314" cy="46889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 err="1">
                <a:solidFill>
                  <a:srgbClr val="B3B3B3"/>
                </a:solidFill>
              </a:rPr>
              <a:t>Chirs</a:t>
            </a:r>
            <a:r>
              <a:rPr lang="en-US" altLang="en-US" sz="2000" b="1" dirty="0">
                <a:solidFill>
                  <a:srgbClr val="B3B3B3"/>
                </a:solidFill>
              </a:rPr>
              <a:t> Hall, </a:t>
            </a:r>
            <a:r>
              <a:rPr lang="en-US" altLang="en-US" sz="2000" b="1" dirty="0" err="1">
                <a:solidFill>
                  <a:srgbClr val="B3B3B3"/>
                </a:solidFill>
              </a:rPr>
              <a:t>Radiasoft</a:t>
            </a:r>
            <a:r>
              <a:rPr lang="en-US" altLang="en-US" sz="2000" b="1" dirty="0">
                <a:solidFill>
                  <a:srgbClr val="B3B3B3"/>
                </a:solidFill>
              </a:rPr>
              <a:t>, IOTA 2017</a:t>
            </a:r>
          </a:p>
        </p:txBody>
      </p:sp>
    </p:spTree>
    <p:extLst>
      <p:ext uri="{BB962C8B-B14F-4D97-AF65-F5344CB8AC3E}">
        <p14:creationId xmlns:p14="http://schemas.microsoft.com/office/powerpoint/2010/main" val="1064943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Nonlinear Electron Lens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for Integrable Optics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18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Second-Invariant, Polar coordinates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86800" cy="50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6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i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c=0: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Imposing Laplace’s equation may be too constraining: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So look for solutions without Laplace’s equation.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Use an electron lens to make an arbitrary circular potential f(r).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14:cNvPr>
              <p14:cNvContentPartPr/>
              <p14:nvPr/>
            </p14:nvContentPartPr>
            <p14:xfrm>
              <a:off x="3970976" y="4178420"/>
              <a:ext cx="360" cy="360"/>
            </p14:xfrm>
          </p:contentPart>
        </mc:Choice>
        <mc:Fallback xmlns="">
          <p:pic>
            <p:nvPicPr>
              <p:cNvPr id="30737" name="Ink 30736">
                <a:extLst>
                  <a:ext uri="{FF2B5EF4-FFF2-40B4-BE49-F238E27FC236}">
                    <a16:creationId xmlns:a16="http://schemas.microsoft.com/office/drawing/2014/main" id="{D6AEA071-F156-4048-B23F-8C8503C9301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61976" y="4169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FE53D76-98BF-4190-8F2B-C1D2C9E86E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77088" y="1053058"/>
            <a:ext cx="1025795" cy="253019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A8106-8D28-44C0-816D-0BCC6E955C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05282" y="1014590"/>
            <a:ext cx="5531368" cy="321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B732D-A661-41C4-8C7D-7908CC9C1BA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9966" y="1548870"/>
            <a:ext cx="5994729" cy="285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EADF3F-AD34-40EB-86B8-AB1A5B74337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03095" y="2261911"/>
            <a:ext cx="3560561" cy="580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6A3D2-3367-417F-993C-073BE9689F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469040" y="2404425"/>
            <a:ext cx="2726816" cy="2956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6CA437-81B4-4EB3-9938-C99BAF0D1D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12316" y="3576591"/>
            <a:ext cx="5078675" cy="2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278B5-E6D5-4DB4-8ACB-F1BA8221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7" y="2241904"/>
            <a:ext cx="8615425" cy="3905279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8B5A294B-7A39-4668-BBFF-D5841A0CBF27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17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Intense electron beam created at high voltage.</a:t>
            </a: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E-beam profile shaped by electrodes.</a:t>
            </a: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E-beam transported with strong solenoid.</a:t>
            </a: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114300" indent="-457200">
              <a:spcBef>
                <a:spcPct val="0"/>
              </a:spcBef>
              <a:buClrTx/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Electrons collected after single pass.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Electron Lens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106BAFD2-EF73-4C68-B61D-8F4CE9789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500" y="5613399"/>
            <a:ext cx="1528548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B3B3B3"/>
                </a:solidFill>
              </a:rPr>
              <a:t>Stancari</a:t>
            </a:r>
            <a:endParaRPr lang="en-US" altLang="en-US" b="1" dirty="0">
              <a:solidFill>
                <a:srgbClr val="B3B3B3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2B430F2-8F3C-48F9-9423-ADEE263FADA6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C45CE5-A43C-4F9A-8CE3-0B62174E3E71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7B1CF89-8957-4D2D-BFE4-4AF9B9F09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9BFE62C-451B-4C9F-8C02-B9A6485DE06E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14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Aberrations on Linear Accelerator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2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Particle accelerators aren’t just perfect continuous focusing: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400" dirty="0"/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Discrete elements lead to time-dependence (s-dependence).</a:t>
            </a:r>
          </a:p>
          <a:p>
            <a:pPr marL="0">
              <a:spcBef>
                <a:spcPct val="0"/>
              </a:spcBef>
            </a:pPr>
            <a:endParaRPr lang="en-US" altLang="en-US" sz="400" dirty="0"/>
          </a:p>
          <a:p>
            <a:pPr marL="0">
              <a:spcBef>
                <a:spcPct val="0"/>
              </a:spcBef>
            </a:pPr>
            <a:r>
              <a:rPr lang="en-US" altLang="en-US" sz="2200" dirty="0" err="1"/>
              <a:t>Sextupoles</a:t>
            </a:r>
            <a:r>
              <a:rPr lang="en-US" altLang="en-US" sz="2200" dirty="0"/>
              <a:t> for chromaticity correction.</a:t>
            </a:r>
          </a:p>
          <a:p>
            <a:pPr marL="0">
              <a:spcBef>
                <a:spcPct val="0"/>
              </a:spcBef>
            </a:pPr>
            <a:endParaRPr lang="en-US" altLang="en-US" sz="400" dirty="0"/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Octupoles for nonlinear focusing.</a:t>
            </a:r>
          </a:p>
          <a:p>
            <a:pPr marL="0">
              <a:spcBef>
                <a:spcPct val="0"/>
              </a:spcBef>
            </a:pPr>
            <a:endParaRPr lang="en-US" altLang="en-US" sz="400" dirty="0"/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Magnet field quality &amp; fringe-field effects.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There will be many higher-order resonances, tune-shift with amplitude, and x-y coupling.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 the general case, there are no invariants and there is not any guarantee of stable motion for all initial conditions.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Leads to confined operating space called “dynamic aperture”.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A51A9-F003-497D-B524-B6B33E05BB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6275" y="4260463"/>
            <a:ext cx="6858960" cy="2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51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Round, Thick-Lens Kick</a:t>
            </a:r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2A2E7B84-0D8F-45C6-BD97-65D2E9775A74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686800" cy="50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Following the previous recipe, the electron beam should be tapered to match the proton beam size. But this is may be difficult.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Instead, use the solenoid to maintain constant beta functions of the proton beam and then apply a constant electron beam.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electron beam distribution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can be any round distribution.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e.g. Gaussian profile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34B621-14B6-4255-8A43-141869AC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498" y="2919110"/>
            <a:ext cx="3226509" cy="3226509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797F28E-43C8-4BF7-8EB5-3159E4D73019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74475D2-66D6-4CE8-94FE-D0FD38FF4AE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90F45D6-34C9-4313-84B9-E48696E57EE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4968031-1F12-4394-8CF4-58697CF7370B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51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McMillan-Type Thin Kick</a:t>
            </a:r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2A2E7B84-0D8F-45C6-BD97-65D2E9775A74}"/>
              </a:ext>
            </a:extLst>
          </p:cNvPr>
          <p:cNvSpPr txBox="1">
            <a:spLocks/>
          </p:cNvSpPr>
          <p:nvPr/>
        </p:nvSpPr>
        <p:spPr bwMode="auto">
          <a:xfrm>
            <a:off x="260605" y="1042988"/>
            <a:ext cx="8686800" cy="50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We can also use the electron lens to implement the McMillan Map: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electron lens should be a thin kick, </a:t>
            </a:r>
            <a:r>
              <a:rPr lang="el-GR" altLang="en-US" sz="2200" dirty="0"/>
              <a:t>β</a:t>
            </a:r>
            <a:r>
              <a:rPr lang="en-US" altLang="en-US" sz="2200" dirty="0"/>
              <a:t> &gt; 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96C19-39E2-47CF-A36A-5F8993624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84" y="1478147"/>
            <a:ext cx="3557397" cy="32482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E6F372-7EA7-43FA-8157-EF52A0E46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99" y="4809210"/>
            <a:ext cx="2883417" cy="679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28C30A-2699-437B-A168-98E55D778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664" y="4726394"/>
            <a:ext cx="2184968" cy="989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D44B52-9461-43C4-AFC0-564E14E4A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552" y="1533039"/>
            <a:ext cx="4388013" cy="13131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4AA773-C0F7-4C7B-9C38-53FE04754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6706" y="2955533"/>
            <a:ext cx="3381375" cy="1590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D124EB-CA83-42C7-AF57-61E6448ABA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64232" y="3315207"/>
            <a:ext cx="1911363" cy="12910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777DF371-437A-4570-BE0D-83632AC2FD8B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BE00B6A-48F9-49E7-8E65-73616402B16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98A1637-0B09-4309-894C-AC26605937E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8CF90FA0-5B86-444F-8359-14512AB073AE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77462-8864-4C29-AC9D-546BEB4E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A477-7D29-47C9-A6AC-045D483BD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Freemire &amp; J. Eldred | Integrable Optics Test Accelerator | NuFact'18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0599B-BF20-4589-A27B-5E19955DF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Implementation in IOTA 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630203-7E76-4F30-B287-55C7BB8F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9591"/>
            <a:ext cx="8686801" cy="52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49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Implementation in IOTA 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B5A5B-8F1A-4265-90B4-8B6F9543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017036"/>
            <a:ext cx="8407173" cy="5170784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1B343CE-85D3-409C-B066-F60B7685933E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FADAE42-CEC6-4AAC-9666-DA18941027F6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5D0AB72-8A76-4E3D-BF1E-66BFB3C351A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3AB3F4A-BDC6-40CA-91B0-203AF1A77308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13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EAC8CD-1D89-4048-B0A0-AE0D3016440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Simulation HL-LHC with Electron Lens Landau Damping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9C5EAD-277A-4120-8E1E-85445689E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5" y="1142999"/>
            <a:ext cx="4492417" cy="4890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A9C53-5651-4BC8-9E93-CAB65B87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49" y="1168251"/>
            <a:ext cx="4356424" cy="4840471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:a16="http://schemas.microsoft.com/office/drawing/2014/main" id="{CA949C6E-2E74-4635-BED9-4717DA5E0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759" y="5943431"/>
            <a:ext cx="421858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B3B3B3"/>
                </a:solidFill>
              </a:rPr>
              <a:t>Shiltsev</a:t>
            </a:r>
            <a:r>
              <a:rPr lang="en-US" altLang="en-US" b="1" dirty="0">
                <a:solidFill>
                  <a:srgbClr val="B3B3B3"/>
                </a:solidFill>
              </a:rPr>
              <a:t> PRL 2017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0BA100D-779D-4190-A261-76051E95EEE2}"/>
              </a:ext>
            </a:extLst>
          </p:cNvPr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457200" algn="l" defTabSz="457200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 marL="914400" algn="l" defTabSz="457200" rtl="0" fontAlgn="base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 marL="1371600" algn="l" defTabSz="457200" rtl="0" fontAlgn="base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 marL="1828800" algn="l" defTabSz="457200" rtl="0" fontAlgn="base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algn="l" defTabSz="457200" rtl="0" eaLnBrk="0" fontAlgn="base" latinLnBrk="0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kern="12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CECA6B-422D-4FA2-B586-608C47A50442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345FB18-6618-46AC-957A-32A53797BA18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43065FC-9778-43DC-9821-9139CF36A028}"/>
              </a:ext>
            </a:extLst>
          </p:cNvPr>
          <p:cNvSpPr txBox="1">
            <a:spLocks/>
          </p:cNvSpPr>
          <p:nvPr/>
        </p:nvSpPr>
        <p:spPr bwMode="auto">
          <a:xfrm>
            <a:off x="6450013" y="6541375"/>
            <a:ext cx="107632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66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Several Methods for Nonlinear Integrable Optics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FE6A7-0950-45F2-889C-9CA07970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9" y="1137683"/>
            <a:ext cx="8662057" cy="4773811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E4485DD-3F70-491A-B9B9-E71C8ABB6C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447675" cy="241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2D45E01-A4B4-4F6C-A3E4-F5C83A8F54D0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1BF845B-981D-4A83-9781-BBF6F8069B8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70CE1F5-19C3-4F1D-945C-379167A97B1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52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Steepness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A25248D1-28B8-4D95-8800-F1BD1E91E085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 err="1"/>
              <a:t>Nekhoroshev</a:t>
            </a:r>
            <a:r>
              <a:rPr lang="en-US" altLang="en-US" sz="2200" dirty="0"/>
              <a:t> – Russian Math. Surveys 32:6 (1977), 1-65: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i="1" dirty="0"/>
              <a:t>“An Exponential Estimate of the Time of Stability of Nearly Integrable Hamiltonian Systems”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400" i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Integrable system with a periodic perturbation: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i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i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800" i="1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Then action-invariants are bounded by: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           over the time interval: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If H(I) meets a certain criteria called </a:t>
            </a:r>
            <a:r>
              <a:rPr lang="en-US" altLang="en-US" sz="2200" dirty="0">
                <a:solidFill>
                  <a:schemeClr val="tx2"/>
                </a:solidFill>
              </a:rPr>
              <a:t>steepness</a:t>
            </a:r>
            <a:r>
              <a:rPr lang="en-US" altLang="en-US" sz="2200" dirty="0"/>
              <a:t>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1D steepness is given by: 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Multi-dimensional similar idea, but not simple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51B454-4586-4054-A2E8-915BF2A9A7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736887" y="5119408"/>
            <a:ext cx="2124296" cy="6790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632EC-9D1F-4F53-A0E9-FDE1FEA373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83201" y="3453256"/>
            <a:ext cx="1885451" cy="28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3CFD6-E6E8-457F-B9F5-70A679525D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82427" y="3872577"/>
            <a:ext cx="1778756" cy="605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B79F22-0413-48EB-B18F-E416CAEEEC2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95150" y="2596800"/>
            <a:ext cx="2778641" cy="2530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20A6FF-B2D3-4242-ACCC-749F4E57DD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56890" y="2596800"/>
            <a:ext cx="3577327" cy="2240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0F6984-993D-41A6-88C5-83845AE1E6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95150" y="3033743"/>
            <a:ext cx="4482711" cy="2271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64F6D4-3486-4F90-A63D-F1C9B47949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0013" y="3906728"/>
            <a:ext cx="2574599" cy="23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31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Collective-Instabilities &amp; Landau Damping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 addition to the single-particle effects from external field, there are </a:t>
            </a:r>
            <a:r>
              <a:rPr lang="en-US" altLang="en-US" sz="2200" b="1" dirty="0">
                <a:solidFill>
                  <a:schemeClr val="tx2"/>
                </a:solidFill>
              </a:rPr>
              <a:t>collective effects</a:t>
            </a:r>
            <a:r>
              <a:rPr lang="en-US" altLang="en-US" sz="2200" b="1" dirty="0"/>
              <a:t>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4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beam itself generates EM fields, which interact with the environment and then back on the beam. Every beam mode represents a feedback loop that can become unstable.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These instabilities can be suppressed by either: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/>
          </a:p>
          <a:p>
            <a:pPr marL="1143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b="1" dirty="0">
                <a:solidFill>
                  <a:schemeClr val="tx2"/>
                </a:solidFill>
              </a:rPr>
              <a:t>External damping system </a:t>
            </a:r>
            <a:r>
              <a:rPr lang="en-US" altLang="en-US" sz="2200" dirty="0"/>
              <a:t>–an external kickers system which needs to be activated with the requisite gain and bandwidth.</a:t>
            </a:r>
          </a:p>
          <a:p>
            <a:pPr marL="114300" indent="-457200">
              <a:spcBef>
                <a:spcPct val="0"/>
              </a:spcBef>
              <a:buFont typeface="+mj-lt"/>
              <a:buAutoNum type="arabicPeriod"/>
            </a:pPr>
            <a:endParaRPr lang="en-US" altLang="en-US" sz="800" dirty="0"/>
          </a:p>
          <a:p>
            <a:pPr marL="1143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b="1" dirty="0">
                <a:solidFill>
                  <a:schemeClr val="tx2"/>
                </a:solidFill>
              </a:rPr>
              <a:t>Landau damping </a:t>
            </a:r>
            <a:r>
              <a:rPr lang="en-US" altLang="en-US" sz="2200" dirty="0"/>
              <a:t>– an active decoherent effects from the tune-spread of the </a:t>
            </a:r>
            <a:r>
              <a:rPr lang="en-US" altLang="en-US" sz="2200" dirty="0" err="1"/>
              <a:t>betatron</a:t>
            </a:r>
            <a:r>
              <a:rPr lang="en-US" altLang="en-US" sz="2200" dirty="0"/>
              <a:t> oscillation. </a:t>
            </a:r>
            <a:r>
              <a:rPr lang="en-US" altLang="en-US" sz="2200" b="1" dirty="0">
                <a:solidFill>
                  <a:schemeClr val="tx2"/>
                </a:solidFill>
              </a:rPr>
              <a:t>Nonlinear focusing </a:t>
            </a:r>
            <a:r>
              <a:rPr lang="en-US" altLang="en-US" sz="2200" dirty="0"/>
              <a:t>has an inherently stabilizing effect on the beam!</a:t>
            </a:r>
          </a:p>
        </p:txBody>
      </p:sp>
    </p:spTree>
    <p:extLst>
      <p:ext uri="{BB962C8B-B14F-4D97-AF65-F5344CB8AC3E}">
        <p14:creationId xmlns:p14="http://schemas.microsoft.com/office/powerpoint/2010/main" val="2704685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New Paradigm – Nonlinear Integrable Optics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975411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Instead of trying to make a perfect linear system and then compensate all the defects, start from something more robust!</a:t>
            </a:r>
            <a:br>
              <a:rPr lang="en-US" altLang="en-US" sz="2200" dirty="0"/>
            </a:br>
            <a:br>
              <a:rPr lang="en-US" altLang="en-US" sz="2200" dirty="0"/>
            </a:br>
            <a:r>
              <a:rPr lang="en-US" altLang="en-US" sz="2200" dirty="0"/>
              <a:t>The accelerators optics should be: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4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2D Integrable </a:t>
            </a:r>
            <a:r>
              <a:rPr lang="en-US" altLang="en-US" sz="2200" dirty="0"/>
              <a:t>– no resonances or dynamical chaos.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Widely Stable </a:t>
            </a:r>
            <a:r>
              <a:rPr lang="en-US" altLang="en-US" sz="2200" dirty="0"/>
              <a:t>– no scattering trajectories or separatrices.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Strongly Nonlinear </a:t>
            </a:r>
            <a:r>
              <a:rPr lang="en-US" altLang="en-US" sz="2200" dirty="0"/>
              <a:t>– robust to perturbations, external &amp; collective.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A2574A64-CCD8-4BD8-A4DA-94809EE1C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15" y="3827267"/>
            <a:ext cx="2567725" cy="234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EF05B6-ED9D-4B8C-B3C6-C31D3059C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88" y="3708687"/>
            <a:ext cx="2466754" cy="246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43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Several Methods for Nonlinear Integrable Optics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FE6A7-0950-45F2-889C-9CA07970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9" y="1137683"/>
            <a:ext cx="8662057" cy="47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23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FAST/IOTA Facility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59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Fermilab AST Facility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Integrable Particle Dynamics in Accelerators | Jan 2019 USPAS 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1/30/2019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B7D5C-0857-41CF-9E26-F6F7D8EC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8387"/>
            <a:ext cx="9144000" cy="2381041"/>
          </a:xfrm>
          <a:prstGeom prst="rect">
            <a:avLst/>
          </a:prstGeom>
        </p:spPr>
      </p:pic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E5A1B58E-13F7-437B-B138-05983125A754}"/>
              </a:ext>
            </a:extLst>
          </p:cNvPr>
          <p:cNvSpPr txBox="1">
            <a:spLocks/>
          </p:cNvSpPr>
          <p:nvPr/>
        </p:nvSpPr>
        <p:spPr bwMode="auto">
          <a:xfrm>
            <a:off x="228600" y="3651470"/>
            <a:ext cx="8537028" cy="275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FAST: </a:t>
            </a:r>
            <a:r>
              <a:rPr lang="en-US" altLang="en-US" sz="2200" dirty="0"/>
              <a:t>Fermilab Accelerator Science and Technology</a:t>
            </a:r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300 MeV electron superconducting linac</a:t>
            </a:r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2.5 MeV proton normal-conducting RFQ (early 2020)</a:t>
            </a:r>
          </a:p>
          <a:p>
            <a:pPr marL="0">
              <a:spcBef>
                <a:spcPct val="0"/>
              </a:spcBef>
            </a:pPr>
            <a:r>
              <a:rPr lang="en-US" altLang="en-US" sz="2200" dirty="0"/>
              <a:t>IOTA ring for beam physics experiments </a:t>
            </a:r>
          </a:p>
          <a:p>
            <a:pPr marL="800100" lvl="2">
              <a:spcBef>
                <a:spcPct val="0"/>
              </a:spcBef>
            </a:pPr>
            <a:r>
              <a:rPr lang="en-US" altLang="en-US" sz="2200" dirty="0"/>
              <a:t>To be operated with either protons or electrons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IOTA: </a:t>
            </a:r>
            <a:r>
              <a:rPr lang="en-US" altLang="en-US" sz="2200" dirty="0"/>
              <a:t>Integrable Optics Test Accelerator</a:t>
            </a:r>
          </a:p>
        </p:txBody>
      </p:sp>
    </p:spTree>
    <p:extLst>
      <p:ext uri="{BB962C8B-B14F-4D97-AF65-F5344CB8AC3E}">
        <p14:creationId xmlns:p14="http://schemas.microsoft.com/office/powerpoint/2010/main" val="2054409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169"/>
  <p:tag name="ORIGINALWIDTH" val="745.604"/>
  <p:tag name="LATEXADDIN" val="\documentclass{article}&#10;\usepackage{amsmath}&#10;\pagestyle{empty}&#10;\begin{document}&#10;&#10;\begin{align} \nonumber&#10;&amp;H = H_{x} + H_{y}&#10;\end{align}&#10;&#10;\end{document}"/>
  <p:tag name="IGUANATEXSIZE" val="20"/>
  <p:tag name="IGUANATEXCURSOR" val="12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927.8795"/>
  <p:tag name="LATEXADDIN" val="\documentclass{article}&#10;\usepackage{amsmath}&#10;\pagestyle{empty}&#10;\begin{document}&#10;&#10;\begin{align} \nonumber&#10;\vert J(t) - J(0) \vert &lt; \epsilon^{b} &#10;\end{align}&#10;&#10;\end{document}"/>
  <p:tag name="IGUANATEXSIZE" val="20"/>
  <p:tag name="IGUANATEXCURSOR" val="11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875.3721"/>
  <p:tag name="LATEXADDIN" val="\documentclass{article}&#10;\usepackage{amsmath}&#10;\pagestyle{empty}&#10;\begin{document}&#10;&#10;\begin{align} \nonumber&#10;T = \frac{1}{\epsilon} \exp \left( \frac{1}{\epsilon^{a}} \right)&#10;\end{align}&#10;&#10;\end{document}"/>
  <p:tag name="IGUANATEXSIZE" val="20"/>
  <p:tag name="IGUANATEXCURSOR" val="161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367.441"/>
  <p:tag name="LATEXADDIN" val="\documentclass{article}&#10;\usepackage{amsmath}&#10;\pagestyle{empty}&#10;\begin{document}&#10;&#10;\begin{align} \nonumber&#10;H = H_{0}(J) + \epsilon H_{1}(J, \psi, t)&#10;\end{align}&#10;&#10;\end{document}"/>
  <p:tag name="IGUANATEXSIZE" val="20"/>
  <p:tag name="IGUANATEXCURSOR" val="13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1760.496"/>
  <p:tag name="LATEXADDIN" val="\documentclass{article}&#10;\usepackage{amsmath}&#10;\pagestyle{empty}&#10;\begin{document}&#10;&#10;\begin{align} \nonumber&#10;H_{1}~\text{periodic in t over}~2\pi~\text{interval}&#10;\end{align}&#10;&#10;\end{document}"/>
  <p:tag name="IGUANATEXSIZE" val="20"/>
  <p:tag name="IGUANATEXCURSOR" val="157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206.058"/>
  <p:tag name="LATEXADDIN" val="\documentclass{article}&#10;\usepackage{amsmath}&#10;\pagestyle{empty}&#10;\begin{document}&#10;&#10;\begin{align} \nonumber&#10;\text{actions}~J_{1},J_{2},\dots \quad \text{and angles}~\psi_{1},\psi_{2},\dots&#10;\end{align}&#10;&#10;\end{document}"/>
  <p:tag name="IGUANATEXSIZE" val="20"/>
  <p:tag name="IGUANATEXCURSOR" val="17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911"/>
  <p:tag name="ORIGINALWIDTH" val="999.1395"/>
  <p:tag name="LATEXADDIN" val="\documentclass{article}&#10;\usepackage{amsmath}&#10;\pagestyle{empty}&#10;\begin{document}&#10;&#10;\begin{align} \nonumber&#10;\psi_{x}(s) = \int_{0}^{s} \frac{ds^{\prime}}{\beta_{x}(s^{\prime})} &#10;\end{align}&#10;&#10;\end{document}"/>
  <p:tag name="IGUANATEXSIZE" val="20"/>
  <p:tag name="IGUANATEXCURSOR" val="10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0444"/>
  <p:tag name="ORIGINALWIDTH" val="912.1273"/>
  <p:tag name="LATEXADDIN" val="\documentclass{article}&#10;\usepackage{amsmath}&#10;\pagestyle{empty}&#10;\begin{document}&#10;&#10;\begin{align} \nonumber&#10;x_{N}(s) = \frac{x(s)}{\sqrt{\beta_{x}(s)}}&#10;\end{align}&#10;&#10;\end{document}"/>
  <p:tag name="IGUANATEXSIZE" val="20"/>
  <p:tag name="IGUANATEXCURSOR" val="10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0444"/>
  <p:tag name="ORIGINALWIDTH" val="2104.044"/>
  <p:tag name="LATEXADDIN" val="\documentclass{article}&#10;\usepackage{amsmath}&#10;\pagestyle{empty}&#10;\begin{document}&#10;&#10;\begin{align} \nonumber&#10;p_{xN}(s) = \sqrt{\beta_{x}(s)} p_{x}(s) - \frac{\beta_{x}^{\prime}(s)}{2 \sqrt{\beta_{x}(s)}}x(s)&#10;\end{align}&#10;&#10;\end{document}"/>
  <p:tag name="IGUANATEXSIZE" val="20"/>
  <p:tag name="IGUANATEXCURSOR" val="11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5425"/>
  <p:tag name="ORIGINALWIDTH" val="2464.844"/>
  <p:tag name="LATEXADDIN" val="\documentclass{article}&#10;\usepackage{amsmath}&#10;\pagestyle{empty}&#10;\begin{document}&#10;&#10;\begin{align} \nonumber&#10;H = \frac{p_{x}}{2} + \frac{p_{y}}{2} + K(s) \left( \frac{x^{2}}{2} + \frac{y^{2}}{2} \right) + V(x,y,s)&#10;\end{align}&#10;&#10;\end{document}"/>
  <p:tag name="IGUANATEXSIZE" val="20"/>
  <p:tag name="IGUANATEXCURSOR" val="20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3778.277"/>
  <p:tag name="LATEXADDIN" val="\documentclass{article}&#10;\usepackage{amsmath}&#10;\pagestyle{empty}&#10;\begin{document}&#10;&#10;\begin{align} \nonumber&#10;H_{N} = \frac{p_{xN}}{2} + \frac{p_{yN}}{2} + \frac{x_{N}^{2}}{2} + \frac{y_{N}^{2}}{2} + \beta(\psi) \cdot V[\sqrt{\beta(\psi)}x_{N},\sqrt{\beta(\psi)}y_{N},s(\psi)]&#10;\end{align}&#10;&#10;\end{document}"/>
  <p:tag name="IGUANATEXSIZE" val="20"/>
  <p:tag name="IGUANATEXCURSOR" val="11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227.921"/>
  <p:tag name="LATEXADDIN" val="\documentclass{article}&#10;\usepackage{amsmath}&#10;\pagestyle{empty}&#10;\begin{document}&#10;&#10;\begin{align} \nonumber&#10;H_{x} = \frac{1}{2} p_{x}^{2} + \frac{1}{2} K_{x}(s) x^{2} &#10;\end{align}&#10;&#10;\end{document}"/>
  <p:tag name="IGUANATEXSIZE" val="20"/>
  <p:tag name="IGUANATEXCURSOR" val="105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2392.834"/>
  <p:tag name="LATEXADDIN" val="\documentclass{article}&#10;\usepackage{amsmath}&#10;\pagestyle{empty}&#10;\begin{document}&#10;&#10;\begin{align} \nonumber&#10;H_{N} = \frac{p_{xN}}{2} + \frac{p_{yN}}{2} + \frac{x_{N}^{2}}{2} + \frac{y_{N}^{2}}{2} + U(x_{N},y_{N})&#10;\end{align}&#10;&#10;\end{document}"/>
  <p:tag name="IGUANATEXSIZE" val="20"/>
  <p:tag name="IGUANATEXCURSOR" val="20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0381"/>
  <p:tag name="ORIGINALWIDTH" val="2390.584"/>
  <p:tag name="LATEXADDIN" val="\documentclass{article}&#10;\usepackage{amsmath}&#10;\pagestyle{empty}&#10;\begin{document}&#10;&#10;\begin{align} \nonumber&#10;H_{N} = U(x_{N},y_{N}) + \frac{p_{xN}}{2} + \frac{p_{yN}}{2} + \frac{x_{N}^{2}}{2} + \frac{y_{N}^{2}}{2}&#10;\end{align}&#10;&#10;\end{document}"/>
  <p:tag name="IGUANATEXSIZE" val="20"/>
  <p:tag name="IGUANATEXCURSOR" val="13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926"/>
  <p:tag name="ORIGINALWIDTH" val="1748.494"/>
  <p:tag name="LATEXADDIN" val="\documentclass{article}&#10;\usepackage{amsmath}&#10;\pagestyle{empty}&#10;\begin{document}&#10;&#10;\begin{align} \nonumber&#10;U(x,y) = \kappa \left( \frac{x^{4}}{4} + \frac{y^{4}}{4} - \frac{3x^{2}y^{2}}{2}\right)&#10;\end{align}&#10;&#10;\end{document}"/>
  <p:tag name="IGUANATEXSIZE" val="20"/>
  <p:tag name="IGUANATEXCURSOR" val="171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04.8205"/>
  <p:tag name="LATEXADDIN" val="\documentclass{article}&#10;\usepackage{amsmath}&#10;\pagestyle{empty}&#10;\begin{document}&#10;&#10;\begin{align} \nonumber&#10;[H,I] = 0&#10;\end{align}&#10;&#10;\end{document}"/>
  <p:tag name="IGUANATEXSIZE" val="20"/>
  <p:tag name="IGUANATEXCURSOR" val="11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04.8205"/>
  <p:tag name="LATEXADDIN" val="\documentclass{article}&#10;\usepackage{amsmath}&#10;\pagestyle{empty}&#10;\begin{document}&#10;&#10;\begin{align} \nonumber&#10;[H,I] = 0&#10;\end{align}&#10;&#10;\end{document}"/>
  <p:tag name="IGUANATEXSIZE" val="20"/>
  <p:tag name="IGUANATEXCURSOR" val="11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721"/>
  <p:tag name="ORIGINALWIDTH" val="2722.13"/>
  <p:tag name="LATEXADDIN" val="\documentclass{article}&#10;\usepackage{amsmath}&#10;\pagestyle{empty}&#10;\begin{document}&#10;&#10;\begin{align} \nonumber&#10;I = A(x,y) p_{x}^{2} + B(x,y) p_{x} p_{y} + C(x,y) p_{y}^{2} + D(x,y)&#10;\end{align}&#10;&#10;\end{document}"/>
  <p:tag name="IGUANATEXSIZE" val="20"/>
  <p:tag name="IGUANATEXCURSOR" val="17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2752.884"/>
  <p:tag name="LATEXADDIN" val="\documentclass{article}&#10;\usepackage{amsmath}&#10;\pagestyle{empty}&#10;\begin{document}&#10;&#10;\begin{align} \nonumber&#10;A(x,y) = y^{2} + c,\quad B(x,y) = -2xy,\quad C(x,y) = x^{2}&#10;\end{align}&#10;&#10;\end{document}"/>
  <p:tag name="IGUANATEXSIZE" val="20"/>
  <p:tag name="IGUANATEXCURSOR" val="15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2950.162"/>
  <p:tag name="LATEXADDIN" val="\documentclass{article}&#10;\usepackage{amsmath}&#10;\pagestyle{empty}&#10;\begin{document}&#10;&#10;\begin{align} \nonumber&#10;A(x,y) = ay^{2} + c,\quad B(x,y) = -2axy,\quad C(x,y) = ax^{2}&#10;\end{align}&#10;&#10;\end{document}"/>
  <p:tag name="IGUANATEXSIZE" val="20"/>
  <p:tag name="IGUANATEXCURSOR" val="16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5425"/>
  <p:tag name="ORIGINALWIDTH" val="3716.019"/>
  <p:tag name="LATEXADDIN" val="\documentclass{article}&#10;\usepackage{amsmath}&#10;\pagestyle{empty}&#10;\begin{document}&#10;&#10;\begin{align} \nonumber&#10;xy \left( \frac{\partial^{2}}{\partial x^{2}} - \frac{\partial^{2}}{\partial y^{2}} \right) U + (y^{2} - x^{2} + c^{2}) \frac{\partial^{2}}{\partial x \partial y} U + 3y\frac{\partial}{\partial x} U - 3x \frac{\partial}{\partial y} U = 0&#10;\end{align}&#10;&#10;\end{document}"/>
  <p:tag name="IGUANATEXSIZE" val="20"/>
  <p:tag name="IGUANATEXCURSOR" val="11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5425"/>
  <p:tag name="ORIGINALWIDTH" val="3716.019"/>
  <p:tag name="LATEXADDIN" val="\documentclass{article}&#10;\usepackage{amsmath}&#10;\pagestyle{empty}&#10;\begin{document}&#10;&#10;\begin{align} \nonumber&#10;xy \left( \frac{\partial^{2}}{\partial x^{2}} - \frac{\partial^{2}}{\partial y^{2}} \right) U + (y^{2} - x^{2} + c^{2}) \frac{\partial^{2}}{\partial x \partial y} U + 3y\frac{\partial}{\partial x} U - 3x \frac{\partial}{\partial y} U = 0&#10;\end{align}&#10;&#10;\end{document}"/>
  <p:tag name="IGUANATEXSIZE" val="20"/>
  <p:tag name="IGUANATEXCURSOR" val="11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214.419"/>
  <p:tag name="LATEXADDIN" val="\documentclass{article}&#10;\usepackage{amsmath}&#10;\pagestyle{empty}&#10;\begin{document}&#10;&#10;\begin{align} \nonumber&#10;H_{y} = \frac{1}{2} p_{y}^{2} + \frac{1}{2} K_{y}(s) y^{2} &#10;\end{align}&#10;&#10;\end{document}"/>
  <p:tag name="IGUANATEXSIZE" val="20"/>
  <p:tag name="IGUANATEXCURSOR" val="15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3.337"/>
  <p:tag name="ORIGINALWIDTH" val="2053.037"/>
  <p:tag name="LATEXADDIN" val="\documentclass{article}&#10;\usepackage{amsmath}&#10;\pagestyle{empty}&#10;\begin{document}&#10;&#10;\begin{align} \nonumber&#10;\xi = \frac{\sqrt{(x+c)^{2} + y^{2}} + \sqrt{(x-c)^{2} + y^{2}}}{2c} \\ \nonumber&#10;\eta = \frac{\sqrt{(x+c)^{2} + y^{2}} - \sqrt{(x-c)^{2} + y^{2}}}{2c}&#10;\end{align}&#10;&#10;\end{document}"/>
  <p:tag name="IGUANATEXSIZE" val="20"/>
  <p:tag name="IGUANATEXCURSOR" val="26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.5404"/>
  <p:tag name="ORIGINALWIDTH" val="1170.913"/>
  <p:tag name="LATEXADDIN" val="\documentclass{article}&#10;\usepackage{amsmath}&#10;\pagestyle{empty}&#10;\begin{document}&#10;&#10;\begin{align} \nonumber&#10;U(x,y) = \frac{f(\xi) + g(\eta)}{\xi^{2} - \eta^{2}}&#10;\end{align}&#10;&#10;\end{document}"/>
  <p:tag name="IGUANATEXSIZE" val="20"/>
  <p:tag name="IGUANATEXCURSOR" val="15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917"/>
  <p:tag name="ORIGINALWIDTH" val="3140.688"/>
  <p:tag name="LATEXADDIN" val="\documentclass{article}&#10;\usepackage{amsmath}&#10;\pagestyle{empty}&#10;\begin{document}&#10;&#10;\begin{align} \nonumber&#10;I(x,y,p_{x},p_{y}) = (xp_{y} - yp_{x})^{2} + c^{2} p_{x}^{2} + 2c^{2} \frac{f(\xi)\eta^{2} + g(\eta)\xi^{2}}{\xi^{2} - \eta^{2}}&#10;\end{align}&#10;&#10;\end{document}"/>
  <p:tag name="IGUANATEXSIZE" val="20"/>
  <p:tag name="IGUANATEXCURSOR" val="173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.5404"/>
  <p:tag name="ORIGINALWIDTH" val="1170.913"/>
  <p:tag name="LATEXADDIN" val="\documentclass{article}&#10;\usepackage{amsmath}&#10;\pagestyle{empty}&#10;\begin{document}&#10;&#10;\begin{align} \nonumber&#10;U(x,y) = \frac{f(\xi) + g(\eta)}{\xi^{2} - \eta^{2}}&#10;\end{align}&#10;&#10;\end{document}"/>
  <p:tag name="IGUANATEXSIZE" val="20"/>
  <p:tag name="IGUANATEXCURSOR" val="15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765.8569"/>
  <p:tag name="LATEXADDIN" val="\documentclass{article}&#10;\usepackage{amsmath}&#10;\pagestyle{empty}&#10;\begin{document}&#10;&#10;\begin{align} \nonumber&#10;\nabla^{2} U(x,y) = 0&#10;\end{align}&#10;&#10;\end{document}"/>
  <p:tag name="IGUANATEXSIZE" val="20"/>
  <p:tag name="IGUANATEXCURSOR" val="12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170.913"/>
  <p:tag name="LATEXADDIN" val="\documentclass{article}&#10;\usepackage{amsmath}&#10;\pagestyle{empty}&#10;\begin{document}&#10;&#10;\begin{align} \nonumber&#10;f(\xi) = \frac{1}{2}f_{1}(\xi) + f_{2}(\xi)&#10;\end{align}&#10;&#10;\end{document}"/>
  <p:tag name="IGUANATEXSIZE" val="20"/>
  <p:tag name="IGUANATEXCURSOR" val="14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162.662"/>
  <p:tag name="LATEXADDIN" val="\documentclass{article}&#10;\usepackage{amsmath}&#10;\pagestyle{empty}&#10;\begin{document}&#10;&#10;\begin{align} \nonumber&#10;g(\xi) = \frac{1}{2}g_{1}(\xi) + g_{2}(\xi)&#10;\end{align}&#10;&#10;\end{document}"/>
  <p:tag name="IGUANATEXSIZE" val="20"/>
  <p:tag name="IGUANATEXCURSOR" val="13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1074.15"/>
  <p:tag name="LATEXADDIN" val="\documentclass{article}&#10;\usepackage{amsmath}&#10;\pagestyle{empty}&#10;\begin{document}&#10;&#10;\begin{align} \nonumber&#10;f_{1}(\xi) = c^{2} \xi^{2} (\xi^{2} - 1)&#10;\end{align}&#10;&#10;\end{document}"/>
  <p:tag name="IGUANATEXSIZE" val="20"/>
  <p:tag name="IGUANATEXCURSOR" val="145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1096.653"/>
  <p:tag name="LATEXADDIN" val="\documentclass{article}&#10;\usepackage{amsmath}&#10;\pagestyle{empty}&#10;\begin{document}&#10;&#10;\begin{align} \nonumber&#10;g_{1}(\eta) = c^{2} \eta^{2} (1 - \eta^{2})&#10;\end{align}&#10;&#10;\end{document}"/>
  <p:tag name="IGUANATEXSIZE" val="20"/>
  <p:tag name="IGUANATEXCURSOR" val="147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5212"/>
  <p:tag name="ORIGINALWIDTH" val="1810.753"/>
  <p:tag name="LATEXADDIN" val="\documentclass{article}&#10;\usepackage{amsmath}&#10;\pagestyle{empty}&#10;\begin{document}&#10;&#10;\begin{align} \nonumber&#10;f_{2}(\xi) = \xi \sqrt{\xi^{2} - 1} [d + t \cdot\text{acosh}(\xi)]&#10;\end{align}&#10;&#10;\end{document}"/>
  <p:tag name="IGUANATEXSIZE" val="20"/>
  <p:tag name="IGUANATEXCURSOR" val="153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0385"/>
  <p:tag name="ORIGINALWIDTH" val="1211.419"/>
  <p:tag name="LATEXADDIN" val="\documentclass{article}&#10;\usepackage{amsmath}&#10;\pagestyle{empty}&#10;\begin{document}&#10;&#10;\begin{align} \nonumber&#10;J_{x}(s) = \frac{1}{2\pi} \oint p_{xN} dx_{N}&#10;\end{align}&#10;&#10;\end{document}"/>
  <p:tag name="IGUANATEXSIZE" val="20"/>
  <p:tag name="IGUANATEXCURSOR" val="14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5212"/>
  <p:tag name="ORIGINALWIDTH" val="1752.245"/>
  <p:tag name="LATEXADDIN" val="\documentclass{article}&#10;\usepackage{amsmath}&#10;\pagestyle{empty}&#10;\begin{document}&#10;&#10;\begin{align} \nonumber&#10;g_{2}(\xi) = \eta \sqrt{1 - \eta^{2}} [b + t \cdot \text{acos}(\eta)]&#10;\end{align}&#10;&#10;\end{document}"/>
  <p:tag name="IGUANATEXSIZE" val="20"/>
  <p:tag name="IGUANATEXCURSOR" val="14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39.8812"/>
  <p:tag name="LATEXADDIN" val="\documentclass{article}&#10;\usepackage{amsmath}&#10;\pagestyle{empty}&#10;\begin{document}&#10;&#10;\begin{align} \nonumber&#10;d=0,~ b = - t \pi/2&#10;\end{align}&#10;&#10;\end{document}"/>
  <p:tag name="IGUANATEXSIZE" val="20"/>
  <p:tag name="IGUANATEXCURSOR" val="11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3.337"/>
  <p:tag name="ORIGINALWIDTH" val="2053.037"/>
  <p:tag name="LATEXADDIN" val="\documentclass{article}&#10;\usepackage{amsmath}&#10;\pagestyle{empty}&#10;\begin{document}&#10;&#10;\begin{align} \nonumber&#10;\xi = \frac{\sqrt{(x+c)^{2} + y^{2}} + \sqrt{(x-c)^{2} + y^{2}}}{2c} \\ \nonumber&#10;\eta = \frac{\sqrt{(x+c)^{2} + y^{2}} - \sqrt{(x-c)^{2} + y^{2}}}{2c}&#10;\end{align}&#10;&#10;\end{document}"/>
  <p:tag name="IGUANATEXSIZE" val="20"/>
  <p:tag name="IGUANATEXCURSOR" val="26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.5212"/>
  <p:tag name="ORIGINALWIDTH" val="1436.45"/>
  <p:tag name="LATEXADDIN" val="\documentclass{article}&#10;\usepackage{amsmath}&#10;\pagestyle{empty}&#10;\begin{document}&#10;&#10;\begin{align} \nonumber&#10;f_{2}(\xi) = t \xi \sqrt{\xi^{2} - 1} \text{acosh}(\xi)&#10;\end{align}&#10;&#10;\end{document}"/>
  <p:tag name="IGUANATEXSIZE" val="20"/>
  <p:tag name="IGUANATEXCURSOR" val="161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.7819"/>
  <p:tag name="ORIGINALWIDTH" val="1866.26"/>
  <p:tag name="LATEXADDIN" val="\documentclass{article}&#10;\usepackage{amsmath}&#10;\pagestyle{empty}&#10;\begin{document}&#10;&#10;\begin{align} \nonumber&#10;g_{2}(\xi) = t \eta \sqrt{1 - \eta^{2}} \left[-\frac{\pi}{2} + \text{acos}(\eta)\right]&#10;\end{align}&#10;&#10;\end{document}"/>
  <p:tag name="IGUANATEXSIZE" val="20"/>
  <p:tag name="IGUANATEXCURSOR" val="16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7895"/>
  <p:tag name="ORIGINALWIDTH" val="649.5906"/>
  <p:tag name="LATEXADDIN" val="\documentclass{article}&#10;\usepackage{amsmath}&#10;\pagestyle{empty}&#10;\begin{document}&#10;&#10;\begin{align} \nonumber&#10;\frac{\Delta p_{\perp}}{p_{0}} = g \langle x \rangle&#10;\end{align}&#10;&#10;\end{document}"/>
  <p:tag name="IGUANATEXSIZE" val="20"/>
  <p:tag name="IGUANATEXCURSOR" val="117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04.8205"/>
  <p:tag name="LATEXADDIN" val="\documentclass{article}&#10;\usepackage{amsmath}&#10;\pagestyle{empty}&#10;\begin{document}&#10;&#10;\begin{align} \nonumber&#10;[H,I] = 0&#10;\end{align}&#10;&#10;\end{document}"/>
  <p:tag name="IGUANATEXSIZE" val="20"/>
  <p:tag name="IGUANATEXCURSOR" val="11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721"/>
  <p:tag name="ORIGINALWIDTH" val="2722.13"/>
  <p:tag name="LATEXADDIN" val="\documentclass{article}&#10;\usepackage{amsmath}&#10;\pagestyle{empty}&#10;\begin{document}&#10;&#10;\begin{align} \nonumber&#10;I = A(x,y) p_{x}^{2} + B(x,y) p_{x} p_{y} + C(x,y) p_{y}^{2} + D(x,y)&#10;\end{align}&#10;&#10;\end{document}"/>
  <p:tag name="IGUANATEXSIZE" val="20"/>
  <p:tag name="IGUANATEXCURSOR" val="17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2950.162"/>
  <p:tag name="LATEXADDIN" val="\documentclass{article}&#10;\usepackage{amsmath}&#10;\pagestyle{empty}&#10;\begin{document}&#10;&#10;\begin{align} \nonumber&#10;A(x,y) = ay^{2} + c,\quad B(x,y) = -2axy,\quad C(x,y) = ax^{2}&#10;\end{align}&#10;&#10;\end{document}"/>
  <p:tag name="IGUANATEXSIZE" val="20"/>
  <p:tag name="IGUANATEXCURSOR" val="16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899"/>
  <p:tag name="ORIGINALWIDTH" val="1752.245"/>
  <p:tag name="LATEXADDIN" val="\documentclass{article}&#10;\usepackage{amsmath}&#10;\pagestyle{empty}&#10;\begin{document}&#10;&#10;\begin{align} \nonumber&#10;H = \frac{p_{x}^{2}}{2} + \frac{p_{y}^{2}}{2} + \frac{r}{2} + f(r) + \frac{g(\theta)}{r^{2}}&#10;\end{align}&#10;&#10;\end{document}"/>
  <p:tag name="IGUANATEXSIZE" val="20"/>
  <p:tag name="IGUANATEXCURSOR" val="171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0444"/>
  <p:tag name="ORIGINALWIDTH" val="912.1273"/>
  <p:tag name="LATEXADDIN" val="\documentclass{article}&#10;\usepackage{amsmath}&#10;\pagestyle{empty}&#10;\begin{document}&#10;&#10;\begin{align} \nonumber&#10;x_{N}(s) = \frac{x(s)}{\sqrt{\beta_{x}(s)}}&#10;\end{align}&#10;&#10;\end{document}"/>
  <p:tag name="IGUANATEXSIZE" val="20"/>
  <p:tag name="IGUANATEXCURSOR" val="10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5203"/>
  <p:tag name="ORIGINALWIDTH" val="1341.937"/>
  <p:tag name="LATEXADDIN" val="\documentclass{article}&#10;\usepackage{amsmath}&#10;\pagestyle{empty}&#10;\begin{document}&#10;&#10;\begin{align} \nonumber&#10;I = (xp_{y} - yp_{x})^{2} +2g(\theta)&#10;\end{align}&#10;&#10;\end{document}"/>
  <p:tag name="IGUANATEXSIZE" val="20"/>
  <p:tag name="IGUANATEXCURSOR" val="14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499.349"/>
  <p:tag name="LATEXADDIN" val="\documentclass{article}&#10;\usepackage{amsmath}&#10;\pagestyle{empty}&#10;\begin{document}&#10;&#10;\begin{align} \nonumber&#10;f(r) = d \ln(r),\quad \text{or}~g(\theta) = b\sin(2\theta) + t \cos(2\theta) &#10;\end{align}&#10;&#10;\end{document}"/>
  <p:tag name="IGUANATEXSIZE" val="20"/>
  <p:tag name="IGUANATEXCURSOR" val="127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5.3387"/>
  <p:tag name="ORIGINALWIDTH" val="940.6313"/>
  <p:tag name="LATEXADDIN" val="\documentclass{article}&#10;\usepackage{amsmath}&#10;\pagestyle{empty}&#10;\begin{document}&#10;&#10;\begin{align} \nonumber&#10;&amp;j(r) = \frac{j_{0}a^{4}}{(r^{2} + a^{2})^{2}} \\ \nonumber&#10;&amp;\theta (r) = \frac{k_{e}a^{2}r}{r^{2} + a^{2}}&#10;\end{align}&#10;&#10;\end{document}"/>
  <p:tag name="IGUANATEXSIZE" val="20"/>
  <p:tag name="IGUANATEXCURSOR" val="16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0444"/>
  <p:tag name="ORIGINALWIDTH" val="2104.044"/>
  <p:tag name="LATEXADDIN" val="\documentclass{article}&#10;\usepackage{amsmath}&#10;\pagestyle{empty}&#10;\begin{document}&#10;&#10;\begin{align} \nonumber&#10;p_{xN}(s) = \sqrt{\beta_{x}(s)} p_{x}(s) - \frac{\beta_{x}^{\prime}(s)}{2 \sqrt{\beta_{x}(s)}}x(s)&#10;\end{align}&#10;&#10;\end{document}"/>
  <p:tag name="IGUANATEXSIZE" val="20"/>
  <p:tag name="IGUANATEXCURSOR" val="11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911"/>
  <p:tag name="ORIGINALWIDTH" val="999.1395"/>
  <p:tag name="LATEXADDIN" val="\documentclass{article}&#10;\usepackage{amsmath}&#10;\pagestyle{empty}&#10;\begin{document}&#10;&#10;\begin{align} \nonumber&#10;\psi_{x}(s) = \int_{0}^{s} \frac{ds^{\prime}}{\beta_{x}(s^{\prime})} &#10;\end{align}&#10;&#10;\end{document}"/>
  <p:tag name="IGUANATEXSIZE" val="20"/>
  <p:tag name="IGUANATEXCURSOR" val="108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3375.471"/>
  <p:tag name="LATEXADDIN" val="\documentclass{article}&#10;\usepackage{amsmath}&#10;\pagestyle{empty}&#10;\begin{document}&#10;&#10;\begin{align} \nonumber&#10;&amp;H = H_{x} + H_{y} + V(x,y,s) \longrightarrow \nu_{x} J_{x} + \nu_{y} J_{y} + V(J_{x},J_{y},\phi_{x},\phi_{y})&#10;\end{align}&#10;&#10;\end{document}"/>
  <p:tag name="IGUANATEXSIZE" val="20"/>
  <p:tag name="IGUANATEXCURSOR" val="21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924"/>
  <p:tag name="ORIGINALWIDTH" val="950.3826"/>
  <p:tag name="LATEXADDIN" val="\documentclass{article}&#10;\usepackage{amsmath}&#10;\pagestyle{empty}&#10;\begin{document}&#10;&#10;\begin{align} \nonumber&#10;\left\vert \frac{dH_{0}(J)}{dJ} \right\vert \geq g &gt; 0&#10;\end{align}&#10;&#10;\end{document}"/>
  <p:tag name="IGUANATEXSIZE" val="22"/>
  <p:tag name="IGUANATEXCURSOR" val="135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65860</TotalTime>
  <Words>1637</Words>
  <Application>Microsoft Office PowerPoint</Application>
  <PresentationFormat>On-screen Show (4:3)</PresentationFormat>
  <Paragraphs>536</Paragraphs>
  <Slides>35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Helvetica</vt:lpstr>
      <vt:lpstr>Times New Roman</vt:lpstr>
      <vt:lpstr>FNAL_TemplateMac_060514</vt:lpstr>
      <vt:lpstr>Fermilab: Footer Only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Jeffrey Eldred</cp:lastModifiedBy>
  <cp:revision>542</cp:revision>
  <cp:lastPrinted>2014-01-20T19:40:21Z</cp:lastPrinted>
  <dcterms:created xsi:type="dcterms:W3CDTF">2016-06-09T21:29:32Z</dcterms:created>
  <dcterms:modified xsi:type="dcterms:W3CDTF">2019-01-31T00:28:50Z</dcterms:modified>
</cp:coreProperties>
</file>