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9"/>
  </p:notesMasterIdLst>
  <p:handoutMasterIdLst>
    <p:handoutMasterId r:id="rId40"/>
  </p:handoutMasterIdLst>
  <p:sldIdLst>
    <p:sldId id="423" r:id="rId3"/>
    <p:sldId id="624" r:id="rId4"/>
    <p:sldId id="623" r:id="rId5"/>
    <p:sldId id="628" r:id="rId6"/>
    <p:sldId id="654" r:id="rId7"/>
    <p:sldId id="655" r:id="rId8"/>
    <p:sldId id="629" r:id="rId9"/>
    <p:sldId id="626" r:id="rId10"/>
    <p:sldId id="621" r:id="rId11"/>
    <p:sldId id="643" r:id="rId12"/>
    <p:sldId id="632" r:id="rId13"/>
    <p:sldId id="640" r:id="rId14"/>
    <p:sldId id="641" r:id="rId15"/>
    <p:sldId id="638" r:id="rId16"/>
    <p:sldId id="653" r:id="rId17"/>
    <p:sldId id="630" r:id="rId18"/>
    <p:sldId id="561" r:id="rId19"/>
    <p:sldId id="633" r:id="rId20"/>
    <p:sldId id="635" r:id="rId21"/>
    <p:sldId id="634" r:id="rId22"/>
    <p:sldId id="636" r:id="rId23"/>
    <p:sldId id="650" r:id="rId24"/>
    <p:sldId id="648" r:id="rId25"/>
    <p:sldId id="649" r:id="rId26"/>
    <p:sldId id="631" r:id="rId27"/>
    <p:sldId id="599" r:id="rId28"/>
    <p:sldId id="652" r:id="rId29"/>
    <p:sldId id="642" r:id="rId30"/>
    <p:sldId id="646" r:id="rId31"/>
    <p:sldId id="358" r:id="rId32"/>
    <p:sldId id="383" r:id="rId33"/>
    <p:sldId id="382" r:id="rId34"/>
    <p:sldId id="384" r:id="rId35"/>
    <p:sldId id="647" r:id="rId36"/>
    <p:sldId id="394" r:id="rId37"/>
    <p:sldId id="651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561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/>
</inkml:ink>
</file>

<file path=ppt/ink/ink2.xml><?xml version="1.0" encoding="utf-8"?>
<inkml:ink xmlns:inkml="http://www.w3.org/2003/InkML">
  <inkml:definitions/>
</inkml:ink>
</file>

<file path=ppt/ink/ink3.xml><?xml version="1.0" encoding="utf-8"?>
<inkml:ink xmlns:inkml="http://www.w3.org/2003/InkML">
  <inkml:definitions/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16T05:41:52.042"/>
    </inkml:context>
    <inkml:brush xml:id="br0">
      <inkml:brushProperty name="width" value="0.03333" units="cm"/>
      <inkml:brushProperty name="height" value="0.03333" units="cm"/>
      <inkml:brushProperty name="color" value="#ED1C24"/>
    </inkml:brush>
  </inkml:definitions>
  <inkml:trace contextRef="#ctx0" brushRef="#br0">6624 1646 13376,'0'0'-960,"15"-14"-1920,0-1-768,14-15 1024,-29 15 640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45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57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24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D56790-8DFD-4001-A562-C00C46581F67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7B6EC1C-A520-43F5-9B8B-9BE29463ACC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2288962-89F8-44DE-A605-56208399527F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A764B66-4781-4FD1-A3BD-91A21C045375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946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46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06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011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50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8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71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216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50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255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92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78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778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40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902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915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50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72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1882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15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999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744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881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7751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948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08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97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06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32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12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90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70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1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1/30/2019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customXml" Target="../ink/ink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11" Type="http://schemas.openxmlformats.org/officeDocument/2006/relationships/image" Target="../media/image18.png"/><Relationship Id="rId5" Type="http://schemas.openxmlformats.org/officeDocument/2006/relationships/customXml" Target="../ink/ink3.xml"/><Relationship Id="rId10" Type="http://schemas.openxmlformats.org/officeDocument/2006/relationships/image" Target="../media/image70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://inspirehep.net/record/482157/files/PhysRevSTAB.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://inspirehep.net/record/482157/files/PhysRevSTAB.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8A2B5F-A52B-4D89-B317-C87B81693A4C}"/>
              </a:ext>
            </a:extLst>
          </p:cNvPr>
          <p:cNvSpPr txBox="1">
            <a:spLocks/>
          </p:cNvSpPr>
          <p:nvPr/>
        </p:nvSpPr>
        <p:spPr bwMode="auto">
          <a:xfrm>
            <a:off x="809297" y="2077211"/>
            <a:ext cx="8161282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000" u="sng" dirty="0">
                <a:latin typeface="Helvetica" panose="020B0604020202020204" pitchFamily="34" charset="0"/>
                <a:ea typeface="Geneva" pitchFamily="121" charset="-128"/>
              </a:rPr>
              <a:t>Integrable Ring Design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7B7F67-853B-4A65-B88F-5794DD20F346}"/>
              </a:ext>
            </a:extLst>
          </p:cNvPr>
          <p:cNvSpPr txBox="1">
            <a:spLocks/>
          </p:cNvSpPr>
          <p:nvPr/>
        </p:nvSpPr>
        <p:spPr bwMode="auto">
          <a:xfrm>
            <a:off x="806450" y="3359911"/>
            <a:ext cx="7526338" cy="27272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l"/>
            <a:r>
              <a:rPr lang="en-US" altLang="en-US" sz="2000" dirty="0">
                <a:solidFill>
                  <a:schemeClr val="accent6"/>
                </a:solidFill>
              </a:rPr>
              <a:t>Jeffrey Eldred, with Sergei </a:t>
            </a:r>
            <a:r>
              <a:rPr lang="en-US" altLang="en-US" sz="2000" dirty="0" err="1">
                <a:solidFill>
                  <a:schemeClr val="accent6"/>
                </a:solidFill>
              </a:rPr>
              <a:t>Nagaitsev</a:t>
            </a:r>
            <a:r>
              <a:rPr lang="en-US" altLang="en-US" sz="2000" dirty="0">
                <a:solidFill>
                  <a:schemeClr val="accent6"/>
                </a:solidFill>
              </a:rPr>
              <a:t> &amp; Timofey </a:t>
            </a:r>
            <a:r>
              <a:rPr lang="en-US" altLang="en-US" sz="2000" dirty="0" err="1">
                <a:solidFill>
                  <a:schemeClr val="accent6"/>
                </a:solidFill>
              </a:rPr>
              <a:t>Zolken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algn="l"/>
            <a:endParaRPr lang="en-US" altLang="en-US" sz="2000" dirty="0">
              <a:solidFill>
                <a:schemeClr val="accent6"/>
              </a:solidFill>
            </a:endParaRPr>
          </a:p>
          <a:p>
            <a:pPr algn="l"/>
            <a:r>
              <a:rPr lang="en-US" altLang="en-US" sz="2000" dirty="0">
                <a:solidFill>
                  <a:schemeClr val="accent6"/>
                </a:solidFill>
              </a:rPr>
              <a:t>Integrable Particle Dynamics in Accelerators</a:t>
            </a:r>
          </a:p>
          <a:p>
            <a:pPr algn="l"/>
            <a:r>
              <a:rPr lang="en-US" altLang="en-US" sz="2000" dirty="0">
                <a:solidFill>
                  <a:schemeClr val="accent6"/>
                </a:solidFill>
              </a:rPr>
              <a:t>January 2019 USPAS at Knoxville</a:t>
            </a:r>
          </a:p>
        </p:txBody>
      </p:sp>
    </p:spTree>
    <p:extLst>
      <p:ext uri="{BB962C8B-B14F-4D97-AF65-F5344CB8AC3E}">
        <p14:creationId xmlns:p14="http://schemas.microsoft.com/office/powerpoint/2010/main" val="1649338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Betatron</a:t>
            </a:r>
            <a:r>
              <a:rPr lang="en-US" sz="2400" dirty="0"/>
              <a:t> Tune Spread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472511B7-0E3F-4CE2-9B18-7DAE1AA6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046089"/>
            <a:ext cx="4600575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AutoShape 9">
            <a:extLst>
              <a:ext uri="{FF2B5EF4-FFF2-40B4-BE49-F238E27FC236}">
                <a16:creationId xmlns:a16="http://schemas.microsoft.com/office/drawing/2014/main" id="{B19AAFE4-A68B-4BF1-836C-157747A06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3343941"/>
            <a:ext cx="4110038" cy="2606010"/>
          </a:xfrm>
          <a:custGeom>
            <a:avLst/>
            <a:gdLst>
              <a:gd name="T0" fmla="*/ 63848 w 8228013"/>
              <a:gd name="T1" fmla="*/ 0 h 4875213"/>
              <a:gd name="T2" fmla="*/ 31924 w 8228013"/>
              <a:gd name="T3" fmla="*/ 0 h 4875213"/>
              <a:gd name="T4" fmla="*/ 0 w 8228013"/>
              <a:gd name="T5" fmla="*/ 0 h 4875213"/>
              <a:gd name="T6" fmla="*/ 31924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dirty="0"/>
              <a:t>Solutions:</a:t>
            </a:r>
          </a:p>
          <a:p>
            <a:pPr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Increase Injection Energy</a:t>
            </a:r>
          </a:p>
          <a:p>
            <a:pPr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Increase Magnet Aperture</a:t>
            </a:r>
          </a:p>
          <a:p>
            <a:pPr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/>
              <a:t>Lattice Optics</a:t>
            </a:r>
          </a:p>
          <a:p>
            <a:pPr eaLnBrk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0" indent="0" eaLnBrk="1">
              <a:spcBef>
                <a:spcPct val="0"/>
              </a:spcBef>
            </a:pPr>
            <a:r>
              <a:rPr lang="en-US" altLang="en-US" sz="2000" dirty="0"/>
              <a:t>Instead of avoiding resonance lines, can be reduce the consequences of crossing them.</a:t>
            </a:r>
          </a:p>
          <a:p>
            <a:pPr marL="0" indent="0" eaLnBrk="1">
              <a:spcBef>
                <a:spcPct val="0"/>
              </a:spcBef>
            </a:pPr>
            <a:endParaRPr lang="en-US" altLang="en-US" sz="2000" b="1" dirty="0"/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97B7A339-6A69-4789-9703-6C029FE54600}"/>
              </a:ext>
            </a:extLst>
          </p:cNvPr>
          <p:cNvGrpSpPr>
            <a:grpSpLocks/>
          </p:cNvGrpSpPr>
          <p:nvPr/>
        </p:nvGrpSpPr>
        <p:grpSpPr bwMode="auto">
          <a:xfrm>
            <a:off x="676275" y="1494733"/>
            <a:ext cx="2816225" cy="1392238"/>
            <a:chOff x="471" y="1210"/>
            <a:chExt cx="1774" cy="877"/>
          </a:xfrm>
        </p:grpSpPr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51ECF946-62E6-4DE1-BC27-DD78332DA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1513"/>
              <a:ext cx="1666" cy="574"/>
            </a:xfrm>
            <a:prstGeom prst="rect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AutoShape 8">
              <a:extLst>
                <a:ext uri="{FF2B5EF4-FFF2-40B4-BE49-F238E27FC236}">
                  <a16:creationId xmlns:a16="http://schemas.microsoft.com/office/drawing/2014/main" id="{C2905B52-C746-42A1-9C80-45BB6C9E3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210"/>
              <a:ext cx="1774" cy="301"/>
            </a:xfrm>
            <a:custGeom>
              <a:avLst/>
              <a:gdLst>
                <a:gd name="T0" fmla="*/ 0 w 8228013"/>
                <a:gd name="T1" fmla="*/ 0 h 4875213"/>
                <a:gd name="T2" fmla="*/ 0 w 8228013"/>
                <a:gd name="T3" fmla="*/ 0 h 4875213"/>
                <a:gd name="T4" fmla="*/ 0 w 8228013"/>
                <a:gd name="T5" fmla="*/ 0 h 4875213"/>
                <a:gd name="T6" fmla="*/ 0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dirty="0" err="1"/>
                <a:t>Laslett</a:t>
              </a:r>
              <a:r>
                <a:rPr lang="en-US" altLang="en-US" dirty="0"/>
                <a:t> Tune-shift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987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Lattice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16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AEBC3A-D58D-48DD-B969-CC2B5C4F60F1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446" name="Ink 15445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46" name="Ink 1544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492" name="Ink 15491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92" name="Ink 1549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504" name="Ink 15503"/>
              <p14:cNvContentPartPr/>
              <p14:nvPr/>
            </p14:nvContentPartPr>
            <p14:xfrm>
              <a:off x="3583417" y="1016580"/>
              <a:ext cx="21600" cy="27120"/>
            </p14:xfrm>
          </p:contentPart>
        </mc:Choice>
        <mc:Fallback xmlns="">
          <p:pic>
            <p:nvPicPr>
              <p:cNvPr id="15504" name="Ink 1550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7297" y="1010433"/>
                <a:ext cx="33120" cy="3869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Integral Design with Periodicity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1D3E2AC7-8D68-4CFE-BBF7-EC9FC02DBDA2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FA76436E-06F5-4AB9-A775-F934E5CCA44B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7186D0EC-25D4-4C11-94F6-BED4571283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DA5A17-2565-4546-8499-0C673A7FFD0F}"/>
              </a:ext>
            </a:extLst>
          </p:cNvPr>
          <p:cNvGrpSpPr/>
          <p:nvPr/>
        </p:nvGrpSpPr>
        <p:grpSpPr>
          <a:xfrm>
            <a:off x="1856572" y="3934405"/>
            <a:ext cx="7142956" cy="479419"/>
            <a:chOff x="859473" y="2447504"/>
            <a:chExt cx="6912285" cy="46393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AD98BBD-BB5E-4DD7-BEE0-471E95D08117}"/>
                </a:ext>
              </a:extLst>
            </p:cNvPr>
            <p:cNvSpPr txBox="1"/>
            <p:nvPr/>
          </p:nvSpPr>
          <p:spPr>
            <a:xfrm>
              <a:off x="4047984" y="2449776"/>
              <a:ext cx="526106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Q</a:t>
              </a:r>
              <a:r>
                <a:rPr lang="en-US" b="1" baseline="-25000" dirty="0">
                  <a:solidFill>
                    <a:schemeClr val="accent3"/>
                  </a:solidFill>
                </a:rPr>
                <a:t>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C575434-7DF4-432A-B739-56AF310F1CC6}"/>
                </a:ext>
              </a:extLst>
            </p:cNvPr>
            <p:cNvSpPr txBox="1"/>
            <p:nvPr/>
          </p:nvSpPr>
          <p:spPr>
            <a:xfrm>
              <a:off x="5329794" y="2449776"/>
              <a:ext cx="49084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Q</a:t>
              </a:r>
              <a:r>
                <a:rPr lang="en-US" b="1" baseline="-25000" dirty="0">
                  <a:solidFill>
                    <a:schemeClr val="accent3"/>
                  </a:solidFill>
                </a:rPr>
                <a:t>F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9796D02-E08B-4967-BFE0-3742AB6E34BC}"/>
                </a:ext>
              </a:extLst>
            </p:cNvPr>
            <p:cNvSpPr txBox="1"/>
            <p:nvPr/>
          </p:nvSpPr>
          <p:spPr>
            <a:xfrm>
              <a:off x="2810597" y="2449774"/>
              <a:ext cx="49084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Q</a:t>
              </a:r>
              <a:r>
                <a:rPr lang="en-US" b="1" baseline="-25000" dirty="0">
                  <a:solidFill>
                    <a:schemeClr val="accent3"/>
                  </a:solidFill>
                </a:rPr>
                <a:t>F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4A1C16-2CD6-47D2-A463-D101B795E128}"/>
                </a:ext>
              </a:extLst>
            </p:cNvPr>
            <p:cNvSpPr txBox="1"/>
            <p:nvPr/>
          </p:nvSpPr>
          <p:spPr>
            <a:xfrm>
              <a:off x="6576338" y="2449772"/>
              <a:ext cx="526106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Q</a:t>
              </a:r>
              <a:r>
                <a:rPr lang="en-US" b="1" baseline="-25000" dirty="0">
                  <a:solidFill>
                    <a:schemeClr val="accent3"/>
                  </a:solidFill>
                </a:rPr>
                <a:t>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7374AFE-B08D-4AA7-8C3B-D10CE3D8F332}"/>
                </a:ext>
              </a:extLst>
            </p:cNvPr>
            <p:cNvSpPr txBox="1"/>
            <p:nvPr/>
          </p:nvSpPr>
          <p:spPr>
            <a:xfrm>
              <a:off x="1528787" y="2449776"/>
              <a:ext cx="526106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Q</a:t>
              </a:r>
              <a:r>
                <a:rPr lang="en-US" b="1" baseline="-25000" dirty="0">
                  <a:solidFill>
                    <a:schemeClr val="accent3"/>
                  </a:solidFill>
                </a:rPr>
                <a:t>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6A7B9AB-D2AE-4B5F-A89C-CF347F1A4E37}"/>
                </a:ext>
              </a:extLst>
            </p:cNvPr>
            <p:cNvSpPr txBox="1"/>
            <p:nvPr/>
          </p:nvSpPr>
          <p:spPr>
            <a:xfrm>
              <a:off x="4644604" y="2449773"/>
              <a:ext cx="61908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Dip</a:t>
              </a:r>
              <a:endParaRPr lang="en-US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67354C0-F143-4BCB-B554-84FED39BCADA}"/>
                </a:ext>
              </a:extLst>
            </p:cNvPr>
            <p:cNvSpPr txBox="1"/>
            <p:nvPr/>
          </p:nvSpPr>
          <p:spPr>
            <a:xfrm>
              <a:off x="3367547" y="2449776"/>
              <a:ext cx="61908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Dip</a:t>
              </a:r>
              <a:endParaRPr lang="en-US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6828B62-977D-408F-8E53-C2967BFDC6E4}"/>
                </a:ext>
              </a:extLst>
            </p:cNvPr>
            <p:cNvSpPr txBox="1"/>
            <p:nvPr/>
          </p:nvSpPr>
          <p:spPr>
            <a:xfrm>
              <a:off x="5889792" y="2449776"/>
              <a:ext cx="61908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Dip</a:t>
              </a:r>
              <a:endParaRPr lang="en-US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E330D59-FEFB-4C00-B216-E8B1367A51C6}"/>
                </a:ext>
              </a:extLst>
            </p:cNvPr>
            <p:cNvSpPr txBox="1"/>
            <p:nvPr/>
          </p:nvSpPr>
          <p:spPr>
            <a:xfrm>
              <a:off x="2125407" y="2449775"/>
              <a:ext cx="61908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Dip</a:t>
              </a:r>
              <a:endParaRPr lang="en-US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0BFE74-23DF-43AF-9E20-330D208F6C87}"/>
                </a:ext>
              </a:extLst>
            </p:cNvPr>
            <p:cNvSpPr txBox="1"/>
            <p:nvPr/>
          </p:nvSpPr>
          <p:spPr>
            <a:xfrm>
              <a:off x="859473" y="2447504"/>
              <a:ext cx="49084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Q</a:t>
              </a:r>
              <a:r>
                <a:rPr lang="en-US" b="1" baseline="-25000" dirty="0">
                  <a:solidFill>
                    <a:schemeClr val="accent3"/>
                  </a:solidFill>
                </a:rPr>
                <a:t>F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97A8F9-6795-4082-A3DE-B4331BCFE944}"/>
                </a:ext>
              </a:extLst>
            </p:cNvPr>
            <p:cNvSpPr txBox="1"/>
            <p:nvPr/>
          </p:nvSpPr>
          <p:spPr>
            <a:xfrm>
              <a:off x="7280918" y="2449771"/>
              <a:ext cx="49084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Q</a:t>
              </a:r>
              <a:r>
                <a:rPr lang="en-US" b="1" baseline="-25000" dirty="0">
                  <a:solidFill>
                    <a:schemeClr val="accent3"/>
                  </a:solidFill>
                </a:rPr>
                <a:t>F</a:t>
              </a:r>
            </a:p>
          </p:txBody>
        </p:sp>
      </p:grpSp>
      <p:sp>
        <p:nvSpPr>
          <p:cNvPr id="46" name="Content Placeholder 29">
            <a:extLst>
              <a:ext uri="{FF2B5EF4-FFF2-40B4-BE49-F238E27FC236}">
                <a16:creationId xmlns:a16="http://schemas.microsoft.com/office/drawing/2014/main" id="{C28D3D81-1EDC-4782-A7AA-CE8C3032511C}"/>
              </a:ext>
            </a:extLst>
          </p:cNvPr>
          <p:cNvSpPr txBox="1">
            <a:spLocks/>
          </p:cNvSpPr>
          <p:nvPr/>
        </p:nvSpPr>
        <p:spPr bwMode="auto">
          <a:xfrm>
            <a:off x="2165783" y="3419010"/>
            <a:ext cx="5598432" cy="4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accent6"/>
                </a:solidFill>
              </a:rPr>
              <a:t>Standard FODO Cell: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BA69A0-4110-41BB-BDF3-ABF9FF27C0C9}"/>
              </a:ext>
            </a:extLst>
          </p:cNvPr>
          <p:cNvGrpSpPr/>
          <p:nvPr/>
        </p:nvGrpSpPr>
        <p:grpSpPr>
          <a:xfrm>
            <a:off x="108099" y="4084057"/>
            <a:ext cx="3828807" cy="2135307"/>
            <a:chOff x="97467" y="1649197"/>
            <a:chExt cx="3828807" cy="2135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F1688AB-9ACE-4030-A03B-93CDCE7390BC}"/>
                </a:ext>
              </a:extLst>
            </p:cNvPr>
            <p:cNvGrpSpPr/>
            <p:nvPr/>
          </p:nvGrpSpPr>
          <p:grpSpPr>
            <a:xfrm>
              <a:off x="118745" y="3302143"/>
              <a:ext cx="3807529" cy="482361"/>
              <a:chOff x="1876989" y="3258277"/>
              <a:chExt cx="3807529" cy="48236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42BA0EF-BAA6-4F1D-828D-A4BB9637E4BD}"/>
                  </a:ext>
                </a:extLst>
              </p:cNvPr>
              <p:cNvSpPr txBox="1"/>
              <p:nvPr/>
            </p:nvSpPr>
            <p:spPr>
              <a:xfrm>
                <a:off x="4438649" y="3258277"/>
                <a:ext cx="490840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Q</a:t>
                </a:r>
                <a:r>
                  <a:rPr lang="en-US" b="1" baseline="-25000" dirty="0">
                    <a:solidFill>
                      <a:schemeClr val="accent3"/>
                    </a:solidFill>
                  </a:rPr>
                  <a:t>F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E2442A-2D9B-45E8-A4D5-9B6A61780F26}"/>
                  </a:ext>
                </a:extLst>
              </p:cNvPr>
              <p:cNvSpPr txBox="1"/>
              <p:nvPr/>
            </p:nvSpPr>
            <p:spPr>
              <a:xfrm>
                <a:off x="5158412" y="3263567"/>
                <a:ext cx="526106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Q</a:t>
                </a:r>
                <a:r>
                  <a:rPr lang="en-US" b="1" baseline="-25000" dirty="0">
                    <a:solidFill>
                      <a:schemeClr val="accent3"/>
                    </a:solidFill>
                  </a:rPr>
                  <a:t>D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68145F-A79F-4C6C-A5F8-2BBDD16B7444}"/>
                  </a:ext>
                </a:extLst>
              </p:cNvPr>
              <p:cNvSpPr txBox="1"/>
              <p:nvPr/>
            </p:nvSpPr>
            <p:spPr>
              <a:xfrm>
                <a:off x="3290054" y="3263567"/>
                <a:ext cx="961100" cy="47707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4"/>
                    </a:solidFill>
                  </a:rPr>
                  <a:t>   NL   </a:t>
                </a:r>
                <a:endParaRPr lang="en-US" b="1" baseline="-25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2920B0-7AE2-4BDD-98AC-E1F5E673ED7F}"/>
                  </a:ext>
                </a:extLst>
              </p:cNvPr>
              <p:cNvSpPr txBox="1"/>
              <p:nvPr/>
            </p:nvSpPr>
            <p:spPr>
              <a:xfrm>
                <a:off x="1876989" y="3263567"/>
                <a:ext cx="526106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Q</a:t>
                </a:r>
                <a:r>
                  <a:rPr lang="en-US" b="1" baseline="-25000" dirty="0">
                    <a:solidFill>
                      <a:schemeClr val="accent3"/>
                    </a:solidFill>
                  </a:rPr>
                  <a:t>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4B77E7-E980-48D2-87F9-D7092FE344E7}"/>
                  </a:ext>
                </a:extLst>
              </p:cNvPr>
              <p:cNvSpPr txBox="1"/>
              <p:nvPr/>
            </p:nvSpPr>
            <p:spPr>
              <a:xfrm>
                <a:off x="2561101" y="3263567"/>
                <a:ext cx="490840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Q</a:t>
                </a:r>
                <a:r>
                  <a:rPr lang="en-US" b="1" baseline="-25000" dirty="0">
                    <a:solidFill>
                      <a:schemeClr val="accent3"/>
                    </a:solidFill>
                  </a:rPr>
                  <a:t>F</a:t>
                </a: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A49681E-2D48-4CF0-B891-E730F22D4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67" y="2002876"/>
              <a:ext cx="457095" cy="125722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A2866FD-CDCA-42EE-8AA2-8BE66C1892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27791" y="2002876"/>
              <a:ext cx="2198483" cy="125722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AA6078B-D39F-47E0-A332-99F9B1B96E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0480" y="1649197"/>
              <a:ext cx="475911" cy="1088991"/>
            </a:xfrm>
            <a:prstGeom prst="line">
              <a:avLst/>
            </a:prstGeom>
            <a:ln w="50800">
              <a:solidFill>
                <a:schemeClr val="accent4"/>
              </a:solidFill>
              <a:headEnd type="none" w="lg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87F4F-391F-4E64-BDE5-0E64CE2ECEF3}"/>
              </a:ext>
            </a:extLst>
          </p:cNvPr>
          <p:cNvGrpSpPr/>
          <p:nvPr/>
        </p:nvGrpSpPr>
        <p:grpSpPr>
          <a:xfrm>
            <a:off x="130858" y="1071926"/>
            <a:ext cx="7563640" cy="2037225"/>
            <a:chOff x="118745" y="838882"/>
            <a:chExt cx="8348662" cy="2420937"/>
          </a:xfrm>
        </p:grpSpPr>
        <p:pic>
          <p:nvPicPr>
            <p:cNvPr id="45" name="Picture 1">
              <a:extLst>
                <a:ext uri="{FF2B5EF4-FFF2-40B4-BE49-F238E27FC236}">
                  <a16:creationId xmlns:a16="http://schemas.microsoft.com/office/drawing/2014/main" id="{0E5F5E61-D63D-4969-9E5C-953985801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" y="1342119"/>
              <a:ext cx="8348662" cy="191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C1A4750-ECB1-43AB-A7B3-0A63A1C58171}"/>
                </a:ext>
              </a:extLst>
            </p:cNvPr>
            <p:cNvGrpSpPr/>
            <p:nvPr/>
          </p:nvGrpSpPr>
          <p:grpSpPr>
            <a:xfrm>
              <a:off x="427212" y="838882"/>
              <a:ext cx="6786862" cy="769937"/>
              <a:chOff x="614855" y="1554163"/>
              <a:chExt cx="6786862" cy="769937"/>
            </a:xfrm>
          </p:grpSpPr>
          <p:pic>
            <p:nvPicPr>
              <p:cNvPr id="54" name="Picture 6">
                <a:extLst>
                  <a:ext uri="{FF2B5EF4-FFF2-40B4-BE49-F238E27FC236}">
                    <a16:creationId xmlns:a16="http://schemas.microsoft.com/office/drawing/2014/main" id="{C95822C1-DCF9-4412-86A8-B905C7045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/>
              <a:stretch>
                <a:fillRect/>
              </a:stretch>
            </p:blipFill>
            <p:spPr bwMode="auto">
              <a:xfrm>
                <a:off x="614855" y="1554163"/>
                <a:ext cx="2224390" cy="76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7">
                <a:extLst>
                  <a:ext uri="{FF2B5EF4-FFF2-40B4-BE49-F238E27FC236}">
                    <a16:creationId xmlns:a16="http://schemas.microsoft.com/office/drawing/2014/main" id="{D92246BB-EB18-4E81-8A1F-309B5CBAB7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/>
              <a:stretch>
                <a:fillRect/>
              </a:stretch>
            </p:blipFill>
            <p:spPr bwMode="auto">
              <a:xfrm>
                <a:off x="2839245" y="1563688"/>
                <a:ext cx="4562472" cy="760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60404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9EB7C1DF-9F0C-45BE-8971-2E4067978BDB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537028" cy="54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Requirements</a:t>
            </a:r>
            <a:r>
              <a:rPr lang="en-US" altLang="en-US" sz="2200" dirty="0"/>
              <a:t> for DN Integrability: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Pi-phase advance between nonlinear inserts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Insertion regions dispersion-free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Matched beta functions through nonlinear inserts 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1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Further Criteria related to </a:t>
            </a:r>
            <a:r>
              <a:rPr lang="en-US" altLang="en-US" sz="2200" dirty="0">
                <a:solidFill>
                  <a:schemeClr val="tx1"/>
                </a:solidFill>
              </a:rPr>
              <a:t>Nonlinear Integrable Optics: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Large phase-advance through Nonlinear Insertion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Matched Horizontal and Vertical Chromaticity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1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Criteria related to </a:t>
            </a:r>
            <a:r>
              <a:rPr lang="en-US" altLang="en-US" sz="2200" dirty="0">
                <a:solidFill>
                  <a:schemeClr val="tx1"/>
                </a:solidFill>
              </a:rPr>
              <a:t>RCS Design: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Low momentum compaction factor.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Small maximum beta functions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High lattice </a:t>
            </a:r>
            <a:r>
              <a:rPr lang="en-US" altLang="en-US" sz="2200" dirty="0" err="1"/>
              <a:t>superperiodicity</a:t>
            </a: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Compact circumference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Insertions for RF, </a:t>
            </a:r>
            <a:r>
              <a:rPr lang="en-US" altLang="en-US" sz="2200" dirty="0" err="1"/>
              <a:t>inj</a:t>
            </a:r>
            <a:r>
              <a:rPr lang="en-US" altLang="en-US" sz="2200" dirty="0"/>
              <a:t>/ext., collimation, etc.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- Minimize required magnet strengths</a:t>
            </a:r>
          </a:p>
        </p:txBody>
      </p:sp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3B4BCE-22E3-4C5D-8790-90CE18CDB4B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Lattice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56954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Integrable RCS Lattice design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6" name="AutoShape 1">
            <a:extLst>
              <a:ext uri="{FF2B5EF4-FFF2-40B4-BE49-F238E27FC236}">
                <a16:creationId xmlns:a16="http://schemas.microsoft.com/office/drawing/2014/main" id="{5EB8C56D-8BB0-4C3C-9C84-BBE28AC1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421" y="825060"/>
            <a:ext cx="3476242" cy="4939864"/>
          </a:xfrm>
          <a:custGeom>
            <a:avLst/>
            <a:gdLst>
              <a:gd name="T0" fmla="*/ 346031 w 8228013"/>
              <a:gd name="T1" fmla="*/ 1 h 4875213"/>
              <a:gd name="T2" fmla="*/ 173016 w 8228013"/>
              <a:gd name="T3" fmla="*/ 1 h 4875213"/>
              <a:gd name="T4" fmla="*/ 0 w 8228013"/>
              <a:gd name="T5" fmla="*/ 1 h 4875213"/>
              <a:gd name="T6" fmla="*/ 173016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Periodicity: </a:t>
            </a:r>
            <a:r>
              <a:rPr lang="en-US" altLang="en-US" sz="1600" b="1" dirty="0">
                <a:solidFill>
                  <a:schemeClr val="tx1"/>
                </a:solidFill>
              </a:rPr>
              <a:t>12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Circumference: </a:t>
            </a:r>
            <a:r>
              <a:rPr lang="en-US" altLang="en-US" sz="1600" b="1" dirty="0">
                <a:solidFill>
                  <a:schemeClr val="tx1"/>
                </a:solidFill>
              </a:rPr>
              <a:t>636 m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Bend-radius rho: </a:t>
            </a:r>
            <a:r>
              <a:rPr lang="en-US" altLang="en-US" sz="1600" b="1" dirty="0">
                <a:solidFill>
                  <a:schemeClr val="tx1"/>
                </a:solidFill>
              </a:rPr>
              <a:t>15.4 m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Max Beta </a:t>
            </a:r>
            <a:r>
              <a:rPr lang="en-US" altLang="en-US" sz="1600" dirty="0" err="1">
                <a:solidFill>
                  <a:schemeClr val="tx1"/>
                </a:solidFill>
              </a:rPr>
              <a:t>x,y</a:t>
            </a:r>
            <a:r>
              <a:rPr lang="en-US" altLang="en-US" sz="1600" dirty="0">
                <a:solidFill>
                  <a:schemeClr val="tx1"/>
                </a:solidFill>
              </a:rPr>
              <a:t> function: </a:t>
            </a:r>
            <a:r>
              <a:rPr lang="en-US" altLang="en-US" sz="1600" b="1" dirty="0">
                <a:solidFill>
                  <a:schemeClr val="tx1"/>
                </a:solidFill>
              </a:rPr>
              <a:t>25 m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Max Dispersion function: </a:t>
            </a:r>
            <a:r>
              <a:rPr lang="en-US" altLang="en-US" sz="1600" b="1" dirty="0">
                <a:solidFill>
                  <a:schemeClr val="tx1"/>
                </a:solidFill>
              </a:rPr>
              <a:t>0.22 m</a:t>
            </a:r>
          </a:p>
          <a:p>
            <a:pPr eaLnBrk="1">
              <a:spcBef>
                <a:spcPct val="0"/>
              </a:spcBef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RF Insertion length: </a:t>
            </a:r>
            <a:r>
              <a:rPr lang="en-US" altLang="en-US" sz="1600" b="1" dirty="0">
                <a:solidFill>
                  <a:schemeClr val="tx1"/>
                </a:solidFill>
              </a:rPr>
              <a:t>7.2 m, 4x 1.3m</a:t>
            </a:r>
            <a:endParaRPr lang="en-US" altLang="en-US" sz="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NL Insertion length: </a:t>
            </a:r>
            <a:r>
              <a:rPr lang="en-US" altLang="en-US" sz="1600" b="1" dirty="0">
                <a:solidFill>
                  <a:schemeClr val="tx1"/>
                </a:solidFill>
              </a:rPr>
              <a:t>12.7 m</a:t>
            </a: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Insert Phase-Advance: </a:t>
            </a:r>
            <a:r>
              <a:rPr lang="en-US" altLang="en-US" sz="1600" b="1" dirty="0">
                <a:solidFill>
                  <a:schemeClr val="tx1"/>
                </a:solidFill>
              </a:rPr>
              <a:t>0.3 x 2</a:t>
            </a:r>
            <a:r>
              <a:rPr lang="el-GR" altLang="en-US" sz="1600" b="1" dirty="0">
                <a:solidFill>
                  <a:schemeClr val="tx1"/>
                </a:solidFill>
              </a:rPr>
              <a:t>π</a:t>
            </a:r>
            <a:endParaRPr lang="en-US" altLang="en-US" sz="1600" b="1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Minimum c-value: </a:t>
            </a:r>
            <a:r>
              <a:rPr lang="en-US" altLang="en-US" sz="1600" b="1" dirty="0">
                <a:solidFill>
                  <a:schemeClr val="tx1"/>
                </a:solidFill>
              </a:rPr>
              <a:t>3 cm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Beta at insert center: </a:t>
            </a:r>
            <a:r>
              <a:rPr lang="en-US" altLang="en-US" sz="1600" b="1" dirty="0">
                <a:solidFill>
                  <a:schemeClr val="tx1"/>
                </a:solidFill>
              </a:rPr>
              <a:t>5 m</a:t>
            </a:r>
          </a:p>
          <a:p>
            <a:pPr>
              <a:spcBef>
                <a:spcPct val="0"/>
              </a:spcBef>
            </a:pPr>
            <a:endParaRPr lang="en-US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 err="1">
                <a:solidFill>
                  <a:schemeClr val="tx1"/>
                </a:solidFill>
              </a:rPr>
              <a:t>Betatron</a:t>
            </a:r>
            <a:r>
              <a:rPr lang="en-US" altLang="en-US" sz="1600" dirty="0">
                <a:solidFill>
                  <a:schemeClr val="tx1"/>
                </a:solidFill>
              </a:rPr>
              <a:t> Tune: </a:t>
            </a:r>
            <a:r>
              <a:rPr lang="en-US" altLang="en-US" sz="1600" b="1" dirty="0">
                <a:solidFill>
                  <a:schemeClr val="tx1"/>
                </a:solidFill>
              </a:rPr>
              <a:t>21.6</a:t>
            </a:r>
          </a:p>
          <a:p>
            <a:pPr eaLnBrk="1">
              <a:spcBef>
                <a:spcPct val="0"/>
              </a:spcBef>
            </a:pPr>
            <a:endParaRPr lang="en-US" altLang="en-US" sz="400" b="1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Natural Chromaticity: </a:t>
            </a:r>
            <a:r>
              <a:rPr lang="en-US" altLang="en-US" sz="1600" b="1" dirty="0">
                <a:solidFill>
                  <a:schemeClr val="tx1"/>
                </a:solidFill>
              </a:rPr>
              <a:t>-79</a:t>
            </a:r>
          </a:p>
          <a:p>
            <a:pPr eaLnBrk="1">
              <a:spcBef>
                <a:spcPct val="0"/>
              </a:spcBef>
            </a:pPr>
            <a:endParaRPr lang="en-US" altLang="en-US" sz="400" b="1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Second-order Chromaticity: </a:t>
            </a:r>
            <a:r>
              <a:rPr lang="en-US" altLang="en-US" sz="1600" b="1" dirty="0">
                <a:solidFill>
                  <a:schemeClr val="tx1"/>
                </a:solidFill>
              </a:rPr>
              <a:t>1600</a:t>
            </a:r>
          </a:p>
          <a:p>
            <a:pPr eaLnBrk="1">
              <a:spcBef>
                <a:spcPct val="0"/>
              </a:spcBef>
            </a:pPr>
            <a:endParaRPr lang="en-US" altLang="en-US" sz="400" dirty="0">
              <a:solidFill>
                <a:schemeClr val="tx1"/>
              </a:solidFill>
            </a:endParaRPr>
          </a:p>
          <a:p>
            <a:pPr eaLnBrk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Synchrotron Tune: </a:t>
            </a:r>
            <a:r>
              <a:rPr lang="en-US" altLang="en-US" sz="1600" b="1" dirty="0">
                <a:solidFill>
                  <a:schemeClr val="tx1"/>
                </a:solidFill>
              </a:rPr>
              <a:t>0.08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D1E88F25-0EDE-41E2-B933-F33BD73B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27" y="6393418"/>
            <a:ext cx="4111883" cy="402312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Eldred, </a:t>
            </a:r>
            <a:r>
              <a:rPr lang="en-US" altLang="en-US" b="1" dirty="0" err="1">
                <a:solidFill>
                  <a:srgbClr val="B3B3B3"/>
                </a:solidFill>
              </a:rPr>
              <a:t>Valishev</a:t>
            </a:r>
            <a:r>
              <a:rPr lang="en-US" altLang="en-US" b="1" dirty="0">
                <a:solidFill>
                  <a:srgbClr val="B3B3B3"/>
                </a:solidFill>
              </a:rPr>
              <a:t> IPAC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953A3D-E805-4BD4-AE2B-EB53A8C98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74" y="990745"/>
            <a:ext cx="5052587" cy="51205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23F201-A313-4A29-BB1B-66BD0BBC030E}"/>
              </a:ext>
            </a:extLst>
          </p:cNvPr>
          <p:cNvGrpSpPr/>
          <p:nvPr/>
        </p:nvGrpSpPr>
        <p:grpSpPr>
          <a:xfrm>
            <a:off x="1189940" y="1434745"/>
            <a:ext cx="348172" cy="631814"/>
            <a:chOff x="5086773" y="-43577"/>
            <a:chExt cx="348172" cy="63181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4FF065-79DF-426C-8FC1-7DC5D7DE19FB}"/>
                </a:ext>
              </a:extLst>
            </p:cNvPr>
            <p:cNvCxnSpPr>
              <a:cxnSpLocks/>
            </p:cNvCxnSpPr>
            <p:nvPr/>
          </p:nvCxnSpPr>
          <p:spPr>
            <a:xfrm>
              <a:off x="5144897" y="186330"/>
              <a:ext cx="0" cy="401907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84EDB42-EC5C-4129-B1C8-39C3884B433D}"/>
                </a:ext>
              </a:extLst>
            </p:cNvPr>
            <p:cNvCxnSpPr>
              <a:cxnSpLocks/>
            </p:cNvCxnSpPr>
            <p:nvPr/>
          </p:nvCxnSpPr>
          <p:spPr>
            <a:xfrm>
              <a:off x="5260859" y="186330"/>
              <a:ext cx="0" cy="356171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B9CCA65-EEA2-45D8-B85C-0793CB30B32B}"/>
                </a:ext>
              </a:extLst>
            </p:cNvPr>
            <p:cNvCxnSpPr>
              <a:cxnSpLocks/>
            </p:cNvCxnSpPr>
            <p:nvPr/>
          </p:nvCxnSpPr>
          <p:spPr>
            <a:xfrm>
              <a:off x="5379687" y="186330"/>
              <a:ext cx="0" cy="263401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EA3E99-1673-46FE-8717-D2F9986A37C8}"/>
                </a:ext>
              </a:extLst>
            </p:cNvPr>
            <p:cNvCxnSpPr>
              <a:cxnSpLocks/>
            </p:cNvCxnSpPr>
            <p:nvPr/>
          </p:nvCxnSpPr>
          <p:spPr>
            <a:xfrm>
              <a:off x="5129917" y="199483"/>
              <a:ext cx="26402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C882B0-CFCD-4F51-B421-CD8CB6352D1D}"/>
                </a:ext>
              </a:extLst>
            </p:cNvPr>
            <p:cNvSpPr txBox="1"/>
            <p:nvPr/>
          </p:nvSpPr>
          <p:spPr>
            <a:xfrm>
              <a:off x="5086773" y="-43577"/>
              <a:ext cx="348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0BAF8B-F1F9-4524-BFC6-CFAB227F1EA3}"/>
              </a:ext>
            </a:extLst>
          </p:cNvPr>
          <p:cNvGrpSpPr/>
          <p:nvPr/>
        </p:nvGrpSpPr>
        <p:grpSpPr>
          <a:xfrm>
            <a:off x="4873373" y="1417990"/>
            <a:ext cx="348172" cy="641335"/>
            <a:chOff x="7894038" y="-43578"/>
            <a:chExt cx="348172" cy="6413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964293-3058-41F5-B3C8-0474D49CEB2F}"/>
                </a:ext>
              </a:extLst>
            </p:cNvPr>
            <p:cNvSpPr txBox="1"/>
            <p:nvPr/>
          </p:nvSpPr>
          <p:spPr>
            <a:xfrm>
              <a:off x="7894038" y="-43578"/>
              <a:ext cx="348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NL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94BB4E-F97A-4C4A-AD42-F4162FB8DD50}"/>
                </a:ext>
              </a:extLst>
            </p:cNvPr>
            <p:cNvCxnSpPr>
              <a:cxnSpLocks/>
            </p:cNvCxnSpPr>
            <p:nvPr/>
          </p:nvCxnSpPr>
          <p:spPr>
            <a:xfrm>
              <a:off x="8042157" y="181562"/>
              <a:ext cx="0" cy="356171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C1D536-96CF-4750-940B-13C2C35A3CF9}"/>
                </a:ext>
              </a:extLst>
            </p:cNvPr>
            <p:cNvCxnSpPr>
              <a:cxnSpLocks/>
            </p:cNvCxnSpPr>
            <p:nvPr/>
          </p:nvCxnSpPr>
          <p:spPr>
            <a:xfrm>
              <a:off x="7911214" y="194715"/>
              <a:ext cx="26402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D8828B2-CCA2-4C2B-BE36-8508A9BCEBFC}"/>
                </a:ext>
              </a:extLst>
            </p:cNvPr>
            <p:cNvCxnSpPr>
              <a:cxnSpLocks/>
            </p:cNvCxnSpPr>
            <p:nvPr/>
          </p:nvCxnSpPr>
          <p:spPr>
            <a:xfrm>
              <a:off x="8154800" y="195850"/>
              <a:ext cx="0" cy="401907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48B8C0C-77AA-4292-A05F-944AD04854CC}"/>
                </a:ext>
              </a:extLst>
            </p:cNvPr>
            <p:cNvCxnSpPr>
              <a:cxnSpLocks/>
            </p:cNvCxnSpPr>
            <p:nvPr/>
          </p:nvCxnSpPr>
          <p:spPr>
            <a:xfrm>
              <a:off x="7932387" y="210138"/>
              <a:ext cx="0" cy="263401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3147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9">
            <a:extLst>
              <a:ext uri="{FF2B5EF4-FFF2-40B4-BE49-F238E27FC236}">
                <a16:creationId xmlns:a16="http://schemas.microsoft.com/office/drawing/2014/main" id="{A1E603F1-32DB-4073-925B-41DD7CD8E3AC}"/>
              </a:ext>
            </a:extLst>
          </p:cNvPr>
          <p:cNvSpPr txBox="1">
            <a:spLocks/>
          </p:cNvSpPr>
          <p:nvPr/>
        </p:nvSpPr>
        <p:spPr bwMode="auto">
          <a:xfrm>
            <a:off x="228600" y="857710"/>
            <a:ext cx="8537028" cy="8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accent6"/>
                </a:solidFill>
              </a:rPr>
              <a:t>Preservation of invariants, single-particle motion, phase-errors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accent6"/>
                </a:solidFill>
              </a:rPr>
              <a:t>Perturbation of nonlinear t, phase-advance </a:t>
            </a:r>
            <a:r>
              <a:rPr lang="el-GR" altLang="en-US" sz="2200" dirty="0">
                <a:solidFill>
                  <a:schemeClr val="accent6"/>
                </a:solidFill>
              </a:rPr>
              <a:t>μ</a:t>
            </a:r>
            <a:r>
              <a:rPr lang="en-US" altLang="en-US" sz="2200" dirty="0">
                <a:solidFill>
                  <a:schemeClr val="accent6"/>
                </a:solidFill>
              </a:rPr>
              <a:t>, phase error </a:t>
            </a:r>
            <a:r>
              <a:rPr lang="el-GR" altLang="en-US" sz="2200" dirty="0">
                <a:solidFill>
                  <a:schemeClr val="accent6"/>
                </a:solidFill>
              </a:rPr>
              <a:t>Δφ</a:t>
            </a:r>
            <a:endParaRPr lang="en-US" altLang="en-US" sz="2200" dirty="0">
              <a:solidFill>
                <a:schemeClr val="accent6"/>
              </a:solidFill>
            </a:endParaRPr>
          </a:p>
        </p:txBody>
      </p:sp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Perturbative Approach to Phase-errors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17D403D3-4E44-463D-A185-077739970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8600" y="6515100"/>
            <a:ext cx="447675" cy="241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2E43E9C-C976-4E46-AEE7-4B042AE2EEF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8ACC856-62F5-43E6-8C62-90F96AD69998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5C807528-4B46-4F3C-A3AA-B8BA6CD071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ED240-3B3A-43C9-927D-9E809D3B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" y="1811525"/>
            <a:ext cx="8915400" cy="3581621"/>
          </a:xfrm>
          <a:prstGeom prst="rect">
            <a:avLst/>
          </a:prstGeom>
        </p:spPr>
      </p:pic>
      <p:sp>
        <p:nvSpPr>
          <p:cNvPr id="36" name="AutoShape 5">
            <a:extLst>
              <a:ext uri="{FF2B5EF4-FFF2-40B4-BE49-F238E27FC236}">
                <a16:creationId xmlns:a16="http://schemas.microsoft.com/office/drawing/2014/main" id="{FE9F4A93-C3C9-4DDE-A61F-C8B06D18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869" y="5808617"/>
            <a:ext cx="4111883" cy="402312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</a:rPr>
              <a:t>C. Mitchell, LBL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46E9A284-8457-4219-B942-2E8877B380A1}"/>
              </a:ext>
            </a:extLst>
          </p:cNvPr>
          <p:cNvSpPr txBox="1">
            <a:spLocks/>
          </p:cNvSpPr>
          <p:nvPr/>
        </p:nvSpPr>
        <p:spPr bwMode="auto">
          <a:xfrm>
            <a:off x="4875486" y="5173622"/>
            <a:ext cx="3949537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Perceptible:   </a:t>
            </a:r>
            <a:r>
              <a:rPr lang="en-US" altLang="en-US" sz="2200" dirty="0">
                <a:solidFill>
                  <a:schemeClr val="accent6"/>
                </a:solidFill>
              </a:rPr>
              <a:t>~0.0001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Behaved:       </a:t>
            </a:r>
            <a:r>
              <a:rPr lang="en-US" altLang="en-US" sz="2200" dirty="0">
                <a:solidFill>
                  <a:schemeClr val="accent6"/>
                </a:solidFill>
              </a:rPr>
              <a:t>~0.001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Stable:           </a:t>
            </a:r>
            <a:r>
              <a:rPr lang="en-US" altLang="en-US" sz="2200" dirty="0">
                <a:solidFill>
                  <a:schemeClr val="accent6"/>
                </a:solidFill>
              </a:rPr>
              <a:t>~0.05</a:t>
            </a:r>
          </a:p>
        </p:txBody>
      </p:sp>
    </p:spTree>
    <p:extLst>
      <p:ext uri="{BB962C8B-B14F-4D97-AF65-F5344CB8AC3E}">
        <p14:creationId xmlns:p14="http://schemas.microsoft.com/office/powerpoint/2010/main" val="3338731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Chromaticity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22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Chromaticity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40AE3E2F-4568-433A-AC7B-5411BC5D4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2" y="5780689"/>
            <a:ext cx="4206875" cy="403225"/>
          </a:xfrm>
          <a:custGeom>
            <a:avLst/>
            <a:gdLst>
              <a:gd name="T0" fmla="*/ 1358 w 8228013"/>
              <a:gd name="T1" fmla="*/ 0 h 4875213"/>
              <a:gd name="T2" fmla="*/ 679 w 8228013"/>
              <a:gd name="T3" fmla="*/ 0 h 4875213"/>
              <a:gd name="T4" fmla="*/ 0 w 8228013"/>
              <a:gd name="T5" fmla="*/ 0 h 4875213"/>
              <a:gd name="T6" fmla="*/ 67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B3B3B3"/>
                </a:solidFill>
              </a:rPr>
              <a:t>Barletta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0189965-2060-4550-A351-9948D919A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73749"/>
            <a:ext cx="764381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E0DCF8C8-727C-495E-AE02-B58459FB3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549837"/>
            <a:ext cx="2698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EDB6911-9294-4D5A-BD71-81BC7CD73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027674"/>
            <a:ext cx="1752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BCC9DF81-B49D-49B8-BF2E-9C91356DD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2040374"/>
            <a:ext cx="2089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9486AF9C-575D-4929-878C-63D8D74FD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359337"/>
            <a:ext cx="368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9">
            <a:extLst>
              <a:ext uri="{FF2B5EF4-FFF2-40B4-BE49-F238E27FC236}">
                <a16:creationId xmlns:a16="http://schemas.microsoft.com/office/drawing/2014/main" id="{219F4124-B76C-4833-8E02-15C1C97B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1018024"/>
            <a:ext cx="1798638" cy="341313"/>
          </a:xfrm>
          <a:custGeom>
            <a:avLst/>
            <a:gdLst>
              <a:gd name="T0" fmla="*/ 1 w 8228013"/>
              <a:gd name="T1" fmla="*/ 0 h 4875213"/>
              <a:gd name="T2" fmla="*/ 0 w 8228013"/>
              <a:gd name="T3" fmla="*/ 0 h 4875213"/>
              <a:gd name="T4" fmla="*/ 0 w 8228013"/>
              <a:gd name="T5" fmla="*/ 0 h 4875213"/>
              <a:gd name="T6" fmla="*/ 0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Chromaticity:</a:t>
            </a:r>
          </a:p>
        </p:txBody>
      </p:sp>
      <p:sp>
        <p:nvSpPr>
          <p:cNvPr id="29" name="AutoShape 9">
            <a:extLst>
              <a:ext uri="{FF2B5EF4-FFF2-40B4-BE49-F238E27FC236}">
                <a16:creationId xmlns:a16="http://schemas.microsoft.com/office/drawing/2014/main" id="{9121793E-36A5-4010-91E1-AD8281B5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018024"/>
            <a:ext cx="3751262" cy="341313"/>
          </a:xfrm>
          <a:custGeom>
            <a:avLst/>
            <a:gdLst>
              <a:gd name="T0" fmla="*/ 46 w 8228013"/>
              <a:gd name="T1" fmla="*/ 0 h 4875213"/>
              <a:gd name="T2" fmla="*/ 23 w 8228013"/>
              <a:gd name="T3" fmla="*/ 0 h 4875213"/>
              <a:gd name="T4" fmla="*/ 0 w 8228013"/>
              <a:gd name="T5" fmla="*/ 0 h 4875213"/>
              <a:gd name="T6" fmla="*/ 23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Change in tune with momentum:</a:t>
            </a:r>
          </a:p>
        </p:txBody>
      </p:sp>
    </p:spTree>
    <p:extLst>
      <p:ext uri="{BB962C8B-B14F-4D97-AF65-F5344CB8AC3E}">
        <p14:creationId xmlns:p14="http://schemas.microsoft.com/office/powerpoint/2010/main" val="1583252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62819E-5E3D-4C8F-AA92-759E6B81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5" y="1693348"/>
            <a:ext cx="8644269" cy="2459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3B4BCE-22E3-4C5D-8790-90CE18CDB4B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Chromatic Shifts </a:t>
            </a:r>
          </a:p>
        </p:txBody>
      </p:sp>
      <p:sp>
        <p:nvSpPr>
          <p:cNvPr id="12" name="Content Placeholder 29">
            <a:extLst>
              <a:ext uri="{FF2B5EF4-FFF2-40B4-BE49-F238E27FC236}">
                <a16:creationId xmlns:a16="http://schemas.microsoft.com/office/drawing/2014/main" id="{053C8B27-910E-4B3D-9A5B-2D024A9CAA3D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537028" cy="54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S. Webb: </a:t>
            </a:r>
            <a:r>
              <a:rPr lang="en-US" altLang="en-US" sz="2200" dirty="0"/>
              <a:t>Danilov-</a:t>
            </a:r>
            <a:r>
              <a:rPr lang="en-US" altLang="en-US" sz="2200" dirty="0" err="1"/>
              <a:t>Nagaitsev</a:t>
            </a:r>
            <a:r>
              <a:rPr lang="en-US" altLang="en-US" sz="2200" dirty="0"/>
              <a:t> Hamiltonian with chromatic shifts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Chromaticity does not have to be zero;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8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Motion is integrable if </a:t>
            </a:r>
            <a:r>
              <a:rPr lang="en-US" altLang="en-US" sz="2200" dirty="0">
                <a:solidFill>
                  <a:schemeClr val="tx1"/>
                </a:solidFill>
              </a:rPr>
              <a:t>horizontal and vertical chromaticity matched</a:t>
            </a:r>
            <a:r>
              <a:rPr lang="en-US" altLang="en-US" sz="2200" dirty="0"/>
              <a:t>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l-GR" altLang="en-US" sz="2200" dirty="0"/>
              <a:t>δ</a:t>
            </a:r>
            <a:r>
              <a:rPr lang="en-US" altLang="en-US" sz="2200" dirty="0"/>
              <a:t> is adiabatic if synchrotron tune (per nonlinear cell) is small.</a:t>
            </a:r>
          </a:p>
        </p:txBody>
      </p:sp>
    </p:spTree>
    <p:extLst>
      <p:ext uri="{BB962C8B-B14F-4D97-AF65-F5344CB8AC3E}">
        <p14:creationId xmlns:p14="http://schemas.microsoft.com/office/powerpoint/2010/main" val="604407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9EB7C1DF-9F0C-45BE-8971-2E4067978BDB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537028" cy="54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Without </a:t>
            </a:r>
            <a:r>
              <a:rPr lang="en-US" altLang="en-US" sz="2200" dirty="0" err="1"/>
              <a:t>sextupoles</a:t>
            </a:r>
            <a:r>
              <a:rPr lang="en-US" altLang="en-US" sz="2200" dirty="0"/>
              <a:t>, chromaticity is usually large and negative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But horizontal and vertical chromaticity can still be matched by adjusting peaks in beta functions.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Chromaticity is driven by peak betas and </a:t>
            </a:r>
            <a:r>
              <a:rPr lang="en-US" altLang="en-US" sz="2200" dirty="0" err="1"/>
              <a:t>betatron</a:t>
            </a:r>
            <a:r>
              <a:rPr lang="en-US" altLang="en-US" sz="2200" dirty="0"/>
              <a:t> tune is driven by minimum betas, so in principle they can be fine-tuned separately.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The nonlinear chromaticity be as similar as possible</a:t>
            </a:r>
          </a:p>
        </p:txBody>
      </p:sp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3B4BCE-22E3-4C5D-8790-90CE18CDB4B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Natural Chromaticity Matching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40A46F28-7049-4B0B-A208-722245752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2" y="1618038"/>
            <a:ext cx="368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08EE01-6957-49AC-B87E-858603B6C8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41408" y="1618038"/>
            <a:ext cx="1658345" cy="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Design Challenges</a:t>
            </a:r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EE7CF5C2-8E30-45DF-BC77-4C1DA30C0849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537028" cy="53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Applications at Fermilab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What goes into an integrable lattice design?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What happens when there is chromaticity &amp; momentum spread?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ClrTx/>
              <a:buFontTx/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What happens when there is space-charge forces?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C4DB615A-E3D6-4949-B00B-7F7A4FF21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8600" y="6515100"/>
            <a:ext cx="447675" cy="241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77918D3-C36F-4207-843A-60581FC25F5C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8B48841-165E-4C4C-A28C-FEC0936FD155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4BCD40F-F86C-4842-A5D4-EEC6B12F82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2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3B4BCE-22E3-4C5D-8790-90CE18CDB4B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Chromaticity Matching in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B7C51-80EC-4780-AF5D-936EBF628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431"/>
            <a:ext cx="9144000" cy="5093138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25631550-6AE0-40F6-9545-D68ACF43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839" y="5855246"/>
            <a:ext cx="1528548" cy="403225"/>
          </a:xfrm>
          <a:custGeom>
            <a:avLst/>
            <a:gdLst>
              <a:gd name="T0" fmla="*/ 1358 w 8228013"/>
              <a:gd name="T1" fmla="*/ 0 h 4875213"/>
              <a:gd name="T2" fmla="*/ 679 w 8228013"/>
              <a:gd name="T3" fmla="*/ 0 h 4875213"/>
              <a:gd name="T4" fmla="*/ 0 w 8228013"/>
              <a:gd name="T5" fmla="*/ 0 h 4875213"/>
              <a:gd name="T6" fmla="*/ 67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B3B3B3"/>
                </a:solidFill>
              </a:rPr>
              <a:t>Webb</a:t>
            </a:r>
          </a:p>
        </p:txBody>
      </p:sp>
    </p:spTree>
    <p:extLst>
      <p:ext uri="{BB962C8B-B14F-4D97-AF65-F5344CB8AC3E}">
        <p14:creationId xmlns:p14="http://schemas.microsoft.com/office/powerpoint/2010/main" val="1641053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3B4BCE-22E3-4C5D-8790-90CE18CDB4B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Chromaticity Matching in simulation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FCBC4-FD1C-4F08-9EB1-1127427C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61" y="962736"/>
            <a:ext cx="6793112" cy="53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62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3B4BCE-22E3-4C5D-8790-90CE18CDB4B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Stable Motion, Massive Chromatic Tune-Spread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22146-6F30-4127-AD0E-1E699E16A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390" y="1288836"/>
            <a:ext cx="4673009" cy="4516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C9DC3-67E3-433C-A364-C51012B8E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69" y="1482128"/>
            <a:ext cx="3550721" cy="42314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D348C1-14B1-46A1-ACC8-303FFF8CC028}"/>
              </a:ext>
            </a:extLst>
          </p:cNvPr>
          <p:cNvSpPr/>
          <p:nvPr/>
        </p:nvSpPr>
        <p:spPr>
          <a:xfrm>
            <a:off x="3014330" y="4795284"/>
            <a:ext cx="547577" cy="749595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3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9EB7C1DF-9F0C-45BE-8971-2E4067978BDB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537028" cy="54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dirty="0" err="1"/>
              <a:t>Sextupoles</a:t>
            </a:r>
            <a:r>
              <a:rPr lang="en-US" altLang="en-US" sz="2200" dirty="0"/>
              <a:t> are the conventional tool for tackling chromaticity: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 err="1"/>
              <a:t>Sextupoles</a:t>
            </a:r>
            <a:r>
              <a:rPr lang="en-US" altLang="en-US" sz="2200" dirty="0"/>
              <a:t> create an undesirable nonlinear third-order resonance.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Initial experiments combining strong </a:t>
            </a:r>
            <a:r>
              <a:rPr lang="en-US" altLang="en-US" sz="2200" dirty="0" err="1"/>
              <a:t>sextupoles</a:t>
            </a:r>
            <a:r>
              <a:rPr lang="en-US" altLang="en-US" sz="2200" dirty="0"/>
              <a:t> with nonlinear integrable optics were not successful.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1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Only weak </a:t>
            </a:r>
            <a:r>
              <a:rPr lang="en-US" altLang="en-US" sz="2200" dirty="0" err="1"/>
              <a:t>sextupoles</a:t>
            </a:r>
            <a:r>
              <a:rPr lang="en-US" altLang="en-US" sz="2200" dirty="0"/>
              <a:t> are needed to enforce linear chromaticity matching, and no adverse effects observed from this.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1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Strong </a:t>
            </a:r>
            <a:r>
              <a:rPr lang="en-US" altLang="en-US" sz="2200" dirty="0" err="1"/>
              <a:t>sextupoles</a:t>
            </a:r>
            <a:r>
              <a:rPr lang="en-US" altLang="en-US" sz="2200" dirty="0"/>
              <a:t> should be possible with pi-phase interleaving. </a:t>
            </a:r>
          </a:p>
        </p:txBody>
      </p:sp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3B4BCE-22E3-4C5D-8790-90CE18CDB4B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Can we use </a:t>
            </a:r>
            <a:r>
              <a:rPr lang="en-US" sz="2400" dirty="0" err="1"/>
              <a:t>Sextupoles</a:t>
            </a:r>
            <a:r>
              <a:rPr lang="en-US" sz="2400" dirty="0"/>
              <a:t>? Maybe</a:t>
            </a:r>
          </a:p>
        </p:txBody>
      </p:sp>
      <p:pic>
        <p:nvPicPr>
          <p:cNvPr id="14" name="Picture 31">
            <a:extLst>
              <a:ext uri="{FF2B5EF4-FFF2-40B4-BE49-F238E27FC236}">
                <a16:creationId xmlns:a16="http://schemas.microsoft.com/office/drawing/2014/main" id="{3853B84F-816E-4F17-8A2F-07B6BC718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3" y="3006760"/>
            <a:ext cx="30702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extLst>
              <a:ext uri="{FF2B5EF4-FFF2-40B4-BE49-F238E27FC236}">
                <a16:creationId xmlns:a16="http://schemas.microsoft.com/office/drawing/2014/main" id="{6553FBAF-370B-44ED-8941-F9F6EE294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05" y="3001997"/>
            <a:ext cx="4157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AD58A12-5042-4B35-B82C-5DC0C482F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85" y="1500085"/>
            <a:ext cx="46847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81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3B4BCE-22E3-4C5D-8790-90CE18CDB4B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Sextupoles</a:t>
            </a:r>
            <a:r>
              <a:rPr lang="en-US" sz="2400" dirty="0"/>
              <a:t> in Phase-space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081A13-0200-43A9-9FCF-EEE0C2DCB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1" y="2009324"/>
            <a:ext cx="4264829" cy="3326768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A33740BA-FC0C-445A-8060-99BB021D6C39}"/>
              </a:ext>
            </a:extLst>
          </p:cNvPr>
          <p:cNvSpPr txBox="1">
            <a:spLocks/>
          </p:cNvSpPr>
          <p:nvPr/>
        </p:nvSpPr>
        <p:spPr bwMode="auto">
          <a:xfrm>
            <a:off x="324293" y="1377913"/>
            <a:ext cx="3912782" cy="4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We can avoid this:</a:t>
            </a: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B03172E8-277C-4C23-AEB7-16C706135D8B}"/>
              </a:ext>
            </a:extLst>
          </p:cNvPr>
          <p:cNvSpPr txBox="1">
            <a:spLocks/>
          </p:cNvSpPr>
          <p:nvPr/>
        </p:nvSpPr>
        <p:spPr bwMode="auto">
          <a:xfrm>
            <a:off x="4724911" y="1377913"/>
            <a:ext cx="4703394" cy="4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…by doing this: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0A4A1A-17BE-40C4-80DD-C5F540A0FB0C}"/>
              </a:ext>
            </a:extLst>
          </p:cNvPr>
          <p:cNvGrpSpPr/>
          <p:nvPr/>
        </p:nvGrpSpPr>
        <p:grpSpPr>
          <a:xfrm>
            <a:off x="4510460" y="1899512"/>
            <a:ext cx="4553796" cy="3666335"/>
            <a:chOff x="4510460" y="1596581"/>
            <a:chExt cx="4553796" cy="36663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017195-C9BE-4506-A0B3-B39DACCCB695}"/>
                </a:ext>
              </a:extLst>
            </p:cNvPr>
            <p:cNvSpPr/>
            <p:nvPr/>
          </p:nvSpPr>
          <p:spPr>
            <a:xfrm>
              <a:off x="5892721" y="2029400"/>
              <a:ext cx="148823" cy="1196163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6298E8-9677-4138-8BA5-88B272B3F3AA}"/>
                </a:ext>
              </a:extLst>
            </p:cNvPr>
            <p:cNvSpPr/>
            <p:nvPr/>
          </p:nvSpPr>
          <p:spPr>
            <a:xfrm>
              <a:off x="6448366" y="2029399"/>
              <a:ext cx="148823" cy="1196163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A6A8E4-3A8E-4FD8-AF3D-6C364A8B39B2}"/>
                </a:ext>
              </a:extLst>
            </p:cNvPr>
            <p:cNvSpPr/>
            <p:nvPr/>
          </p:nvSpPr>
          <p:spPr>
            <a:xfrm>
              <a:off x="7509140" y="2062379"/>
              <a:ext cx="148823" cy="1196163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A1726E-CAE6-41C8-A924-7D0461A27E2B}"/>
                </a:ext>
              </a:extLst>
            </p:cNvPr>
            <p:cNvSpPr/>
            <p:nvPr/>
          </p:nvSpPr>
          <p:spPr>
            <a:xfrm>
              <a:off x="8064785" y="2062293"/>
              <a:ext cx="148823" cy="1196163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4A58C5-AEE2-40D8-9F2B-08D8B7F3E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0460" y="4457112"/>
              <a:ext cx="4473243" cy="805804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F015F4B-9CFB-445C-B7EC-EC98739D8BB3}"/>
                </a:ext>
              </a:extLst>
            </p:cNvPr>
            <p:cNvCxnSpPr>
              <a:cxnSpLocks/>
            </p:cNvCxnSpPr>
            <p:nvPr/>
          </p:nvCxnSpPr>
          <p:spPr>
            <a:xfrm>
              <a:off x="5937844" y="3433606"/>
              <a:ext cx="584933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4F07CCE-A825-4DD8-A8F3-1B7151739A13}"/>
                </a:ext>
              </a:extLst>
            </p:cNvPr>
            <p:cNvCxnSpPr>
              <a:cxnSpLocks/>
            </p:cNvCxnSpPr>
            <p:nvPr/>
          </p:nvCxnSpPr>
          <p:spPr>
            <a:xfrm>
              <a:off x="7583551" y="3429000"/>
              <a:ext cx="584933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CC17E01-C083-4F4C-AADB-2870B1FE0859}"/>
                </a:ext>
              </a:extLst>
            </p:cNvPr>
            <p:cNvCxnSpPr>
              <a:cxnSpLocks/>
            </p:cNvCxnSpPr>
            <p:nvPr/>
          </p:nvCxnSpPr>
          <p:spPr>
            <a:xfrm>
              <a:off x="6230310" y="3802902"/>
              <a:ext cx="1692597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BA430E0-2E8E-471C-B0F4-8DDCFE911806}"/>
                </a:ext>
              </a:extLst>
            </p:cNvPr>
            <p:cNvCxnSpPr>
              <a:cxnSpLocks/>
            </p:cNvCxnSpPr>
            <p:nvPr/>
          </p:nvCxnSpPr>
          <p:spPr>
            <a:xfrm>
              <a:off x="5634722" y="4137046"/>
              <a:ext cx="2795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ontent Placeholder 29">
              <a:extLst>
                <a:ext uri="{FF2B5EF4-FFF2-40B4-BE49-F238E27FC236}">
                  <a16:creationId xmlns:a16="http://schemas.microsoft.com/office/drawing/2014/main" id="{FEA45345-1841-4E83-B9EB-30D9D03FF1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41544" y="3042404"/>
              <a:ext cx="673704" cy="456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rgbClr val="595959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ct val="0"/>
                </a:spcBef>
                <a:buNone/>
              </a:pPr>
              <a:r>
                <a:rPr lang="el-GR" altLang="en-US" sz="2200" b="1" dirty="0">
                  <a:solidFill>
                    <a:schemeClr val="accent3"/>
                  </a:solidFill>
                </a:rPr>
                <a:t>π</a:t>
              </a:r>
              <a:endParaRPr lang="en-US" altLang="en-US" sz="2200" b="1" dirty="0">
                <a:solidFill>
                  <a:schemeClr val="accent3"/>
                </a:solidFill>
              </a:endParaRPr>
            </a:p>
          </p:txBody>
        </p:sp>
        <p:sp>
          <p:nvSpPr>
            <p:cNvPr id="32" name="Content Placeholder 29">
              <a:extLst>
                <a:ext uri="{FF2B5EF4-FFF2-40B4-BE49-F238E27FC236}">
                  <a16:creationId xmlns:a16="http://schemas.microsoft.com/office/drawing/2014/main" id="{5DEDE4FF-9FE2-4D9A-BA04-AC38BF3648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89660" y="3401774"/>
              <a:ext cx="673704" cy="456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rgbClr val="595959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ct val="0"/>
                </a:spcBef>
                <a:buNone/>
              </a:pPr>
              <a:r>
                <a:rPr lang="en-US" altLang="en-US" sz="2200" b="1" dirty="0">
                  <a:solidFill>
                    <a:schemeClr val="accent4"/>
                  </a:solidFill>
                </a:rPr>
                <a:t>k</a:t>
              </a:r>
              <a:r>
                <a:rPr lang="el-GR" altLang="en-US" sz="2200" b="1" dirty="0">
                  <a:solidFill>
                    <a:schemeClr val="accent4"/>
                  </a:solidFill>
                </a:rPr>
                <a:t>π</a:t>
              </a:r>
              <a:endParaRPr lang="en-US" altLang="en-US" sz="2200" b="1" dirty="0">
                <a:solidFill>
                  <a:schemeClr val="accent4"/>
                </a:solidFill>
              </a:endParaRPr>
            </a:p>
          </p:txBody>
        </p:sp>
        <p:sp>
          <p:nvSpPr>
            <p:cNvPr id="33" name="Content Placeholder 29">
              <a:extLst>
                <a:ext uri="{FF2B5EF4-FFF2-40B4-BE49-F238E27FC236}">
                  <a16:creationId xmlns:a16="http://schemas.microsoft.com/office/drawing/2014/main" id="{B7A91E03-BE16-4BA8-9357-E24C8BD75A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39756" y="4025049"/>
              <a:ext cx="673704" cy="456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rgbClr val="595959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ct val="0"/>
                </a:spcBef>
                <a:buNone/>
              </a:pPr>
              <a:r>
                <a:rPr lang="en-US" altLang="en-US" sz="2200" b="1" dirty="0">
                  <a:solidFill>
                    <a:schemeClr val="tx2"/>
                  </a:solidFill>
                </a:rPr>
                <a:t>n</a:t>
              </a:r>
              <a:r>
                <a:rPr lang="el-GR" altLang="en-US" sz="2200" b="1" dirty="0">
                  <a:solidFill>
                    <a:schemeClr val="tx2"/>
                  </a:solidFill>
                </a:rPr>
                <a:t>π</a:t>
              </a:r>
              <a:endParaRPr lang="en-US" altLang="en-US" sz="22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Content Placeholder 29">
              <a:extLst>
                <a:ext uri="{FF2B5EF4-FFF2-40B4-BE49-F238E27FC236}">
                  <a16:creationId xmlns:a16="http://schemas.microsoft.com/office/drawing/2014/main" id="{9C040A2E-47E4-4358-8154-2AD97C263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57963" y="3035811"/>
              <a:ext cx="673704" cy="456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rgbClr val="595959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ct val="0"/>
                </a:spcBef>
                <a:buNone/>
              </a:pPr>
              <a:r>
                <a:rPr lang="el-GR" altLang="en-US" sz="2200" b="1" dirty="0">
                  <a:solidFill>
                    <a:schemeClr val="accent3"/>
                  </a:solidFill>
                </a:rPr>
                <a:t>π</a:t>
              </a:r>
              <a:endParaRPr lang="en-US" altLang="en-US" sz="2200" b="1" dirty="0">
                <a:solidFill>
                  <a:schemeClr val="accent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5A70C6-DF84-45F6-9D63-6F63B0B20BF9}"/>
                </a:ext>
              </a:extLst>
            </p:cNvPr>
            <p:cNvSpPr txBox="1"/>
            <p:nvPr/>
          </p:nvSpPr>
          <p:spPr>
            <a:xfrm>
              <a:off x="4609214" y="2822790"/>
              <a:ext cx="1025508" cy="47707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   NL   </a:t>
              </a:r>
              <a:endParaRPr lang="en-US" b="1" baseline="-25000" dirty="0">
                <a:solidFill>
                  <a:schemeClr val="accent4"/>
                </a:solidFill>
              </a:endParaRPr>
            </a:p>
          </p:txBody>
        </p:sp>
        <p:sp>
          <p:nvSpPr>
            <p:cNvPr id="37" name="Content Placeholder 29">
              <a:extLst>
                <a:ext uri="{FF2B5EF4-FFF2-40B4-BE49-F238E27FC236}">
                  <a16:creationId xmlns:a16="http://schemas.microsoft.com/office/drawing/2014/main" id="{7AF4FF44-C7F5-4ED9-84BA-C70F36F8E1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03710" y="1596581"/>
              <a:ext cx="3960546" cy="456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rgbClr val="595959"/>
                  </a:solidFill>
                  <a:latin typeface="Helvetica"/>
                  <a:ea typeface="Geneva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 kern="1200">
                  <a:solidFill>
                    <a:srgbClr val="595959"/>
                  </a:solidFill>
                  <a:latin typeface="Helvetica"/>
                  <a:ea typeface="MS PGothic" panose="020B0600070205080204" pitchFamily="34" charset="-128"/>
                  <a:cs typeface="MS PGothic" panose="020B0600070205080204" pitchFamily="34" charset="-128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spcBef>
                  <a:spcPct val="0"/>
                </a:spcBef>
                <a:buNone/>
              </a:pPr>
              <a:r>
                <a:rPr lang="en-US" altLang="en-US" sz="2200" b="1" dirty="0">
                  <a:solidFill>
                    <a:schemeClr val="accent3"/>
                  </a:solidFill>
                </a:rPr>
                <a:t>Two families of </a:t>
              </a:r>
              <a:r>
                <a:rPr lang="en-US" altLang="en-US" sz="2200" b="1" dirty="0" err="1">
                  <a:solidFill>
                    <a:schemeClr val="accent3"/>
                  </a:solidFill>
                </a:rPr>
                <a:t>sextupoles</a:t>
              </a:r>
              <a:r>
                <a:rPr lang="en-US" altLang="en-US" sz="2200" b="1" dirty="0">
                  <a:solidFill>
                    <a:schemeClr val="accent3"/>
                  </a:solidFill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140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Space-charge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09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Linear Space-charge Forces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EE7CF5C2-8E30-45DF-BC77-4C1DA30C0849}"/>
              </a:ext>
            </a:extLst>
          </p:cNvPr>
          <p:cNvSpPr txBox="1">
            <a:spLocks/>
          </p:cNvSpPr>
          <p:nvPr/>
        </p:nvSpPr>
        <p:spPr bwMode="auto">
          <a:xfrm>
            <a:off x="228599" y="1042988"/>
            <a:ext cx="4890977" cy="279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For a KV-beam distribution: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1) All particles have the same H.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2) The 2D projection on the beam is a uniform ellipse.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3) Space-charge forces within the beam are linear.</a:t>
            </a:r>
          </a:p>
          <a:p>
            <a:pPr marL="0">
              <a:spcBef>
                <a:spcPct val="0"/>
              </a:spcBef>
              <a:buClrTx/>
              <a:buFontTx/>
              <a:buNone/>
            </a:pPr>
            <a:r>
              <a:rPr lang="en-US" altLang="en-US" sz="2200" dirty="0"/>
              <a:t>4) The entire beam will undergo the same tune-shift.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CB763-D0E6-4628-8A1A-FD3B6ADA7D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8371" y="5580686"/>
            <a:ext cx="2399113" cy="588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A92AB-49B7-47CC-88B5-60ECE0FCAA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5437" y="3938151"/>
            <a:ext cx="5128973" cy="1475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9B424E-F950-447B-BD3B-9D8E64420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8297" y="1256148"/>
            <a:ext cx="3517735" cy="48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77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Space-charge breaks integrability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71786-D06C-4DCC-9707-06412B5FB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1" y="1226401"/>
            <a:ext cx="4427738" cy="2725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FC7371-C6EA-4C37-98B1-4A69A4D55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78" y="1226887"/>
            <a:ext cx="4475982" cy="2724815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DD1446D7-A878-4ADE-A594-DB5C8CD6CC64}"/>
              </a:ext>
            </a:extLst>
          </p:cNvPr>
          <p:cNvSpPr txBox="1"/>
          <p:nvPr/>
        </p:nvSpPr>
        <p:spPr>
          <a:xfrm>
            <a:off x="237342" y="4013246"/>
            <a:ext cx="86135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2100" b="1" dirty="0">
                <a:solidFill>
                  <a:srgbClr val="5B9BD5"/>
                </a:solidFill>
                <a:latin typeface="Calibri" panose="020F0502020204030204"/>
              </a:rPr>
              <a:t>With space charge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214313" indent="-214313" defTabSz="685800">
              <a:buFont typeface="Arial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‘Time independence’ of Danilov &amp; Nagaitsev theory is broken</a:t>
            </a:r>
          </a:p>
          <a:p>
            <a:pPr marL="214313" indent="-214313" defTabSz="685800">
              <a:buFont typeface="Arial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Both zero-current invariants now fluctuate significantly at 2 frequencies</a:t>
            </a:r>
          </a:p>
          <a:p>
            <a:pPr marL="214313" indent="-214313" defTabSz="685800">
              <a:buFont typeface="Arial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Some ensemble properties still appear to be approximately maintained</a:t>
            </a:r>
          </a:p>
          <a:p>
            <a:pPr marL="214313" indent="-214313" defTabSz="685800">
              <a:buFont typeface="Arial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Question: Is that enough?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C8D449-A0C9-486D-8765-97C6A731E0C4}"/>
              </a:ext>
            </a:extLst>
          </p:cNvPr>
          <p:cNvSpPr/>
          <p:nvPr/>
        </p:nvSpPr>
        <p:spPr>
          <a:xfrm>
            <a:off x="384974" y="822560"/>
            <a:ext cx="4008232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  <a:ea typeface="Century Gothic" charset="0"/>
                <a:cs typeface="Century Gothic" charset="0"/>
              </a:rPr>
              <a:t>Singe-particle invariants are broken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6F1B4D-623C-426B-A5BD-17C1798CF17E}"/>
              </a:ext>
            </a:extLst>
          </p:cNvPr>
          <p:cNvSpPr/>
          <p:nvPr/>
        </p:nvSpPr>
        <p:spPr>
          <a:xfrm>
            <a:off x="4842674" y="813430"/>
            <a:ext cx="4145978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  <a:ea typeface="Century Gothic" charset="0"/>
                <a:cs typeface="Century Gothic" charset="0"/>
              </a:rPr>
              <a:t>Ensemble average is better behaved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317C08F7-699B-4294-8531-2CC17E8D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5705540"/>
            <a:ext cx="1486750" cy="403225"/>
          </a:xfrm>
          <a:custGeom>
            <a:avLst/>
            <a:gdLst>
              <a:gd name="T0" fmla="*/ 1358 w 8228013"/>
              <a:gd name="T1" fmla="*/ 0 h 4875213"/>
              <a:gd name="T2" fmla="*/ 679 w 8228013"/>
              <a:gd name="T3" fmla="*/ 0 h 4875213"/>
              <a:gd name="T4" fmla="*/ 0 w 8228013"/>
              <a:gd name="T5" fmla="*/ 0 h 4875213"/>
              <a:gd name="T6" fmla="*/ 67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B3B3B3"/>
                </a:solidFill>
              </a:rPr>
              <a:t>C. Hall</a:t>
            </a:r>
          </a:p>
        </p:txBody>
      </p:sp>
    </p:spTree>
    <p:extLst>
      <p:ext uri="{BB962C8B-B14F-4D97-AF65-F5344CB8AC3E}">
        <p14:creationId xmlns:p14="http://schemas.microsoft.com/office/powerpoint/2010/main" val="2129988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Linear Space-charge Compensation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9EE4450C-6947-4E2F-9A18-B8B518736A63}"/>
              </a:ext>
            </a:extLst>
          </p:cNvPr>
          <p:cNvSpPr txBox="1">
            <a:spLocks/>
          </p:cNvSpPr>
          <p:nvPr/>
        </p:nvSpPr>
        <p:spPr bwMode="auto">
          <a:xfrm>
            <a:off x="228600" y="1042988"/>
            <a:ext cx="8537028" cy="54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Rather than use n</a:t>
            </a:r>
            <a:r>
              <a:rPr lang="el-GR" altLang="en-US" sz="2200" dirty="0"/>
              <a:t>π</a:t>
            </a:r>
            <a:r>
              <a:rPr lang="en-US" altLang="en-US" sz="2200" dirty="0"/>
              <a:t> phase-advance between nonlinear inserts, anticipate the space-charge defocusing effect: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endParaRPr lang="en-US" altLang="en-US" sz="1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This means we will need a separate lattice solution for every operating intensity. But that’s what we do.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For a non-KV beam distribution, we can still compensate the linear part of the space-charge defocusing effect in the core of the beam. But in that case, there will be a tune-spread with some phase-error.</a:t>
            </a:r>
          </a:p>
          <a:p>
            <a:pPr marL="0">
              <a:spcBef>
                <a:spcPct val="0"/>
              </a:spcBef>
              <a:buNone/>
            </a:pPr>
            <a:endParaRPr lang="en-US" altLang="en-US" sz="2200" dirty="0"/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More nonlinear cells help with the space-charge tune-spread, the critical parameter is the </a:t>
            </a:r>
            <a:r>
              <a:rPr lang="en-US" altLang="en-US" sz="2200" dirty="0">
                <a:solidFill>
                  <a:schemeClr val="tx1"/>
                </a:solidFill>
              </a:rPr>
              <a:t>space-charge tune-spread per cell</a:t>
            </a:r>
            <a:r>
              <a:rPr lang="en-US" altLang="en-US" sz="22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E018-7634-446A-A60C-87856DB2A9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9544" y="1907362"/>
            <a:ext cx="2576988" cy="5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Performance: Halo from Mismatch Distribution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129F3-3ED7-4E86-BD46-1D13CA2A4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12" y="862544"/>
            <a:ext cx="3559496" cy="810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C6CD6-85F6-47FA-9571-90FA04292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12" y="1659910"/>
            <a:ext cx="2667354" cy="737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AA5FD-4E05-4149-B266-A569FDA36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104" y="2387751"/>
            <a:ext cx="2981872" cy="677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CD064-1BCD-44EC-A636-AF36183A8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566" y="963527"/>
            <a:ext cx="3931920" cy="25707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A08D02-EC57-4DDE-92DB-D69E0D097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" y="3687030"/>
            <a:ext cx="3931920" cy="2588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CECE95-08E8-4A5F-8F4F-F2D7DC668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566" y="3687030"/>
            <a:ext cx="3931920" cy="2550489"/>
          </a:xfrm>
          <a:prstGeom prst="rect">
            <a:avLst/>
          </a:prstGeom>
        </p:spPr>
      </p:pic>
      <p:sp>
        <p:nvSpPr>
          <p:cNvPr id="24" name="AutoShape 5">
            <a:extLst>
              <a:ext uri="{FF2B5EF4-FFF2-40B4-BE49-F238E27FC236}">
                <a16:creationId xmlns:a16="http://schemas.microsoft.com/office/drawing/2014/main" id="{2AE95ECB-1025-47B2-9004-6FC153FE8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66" y="3184378"/>
            <a:ext cx="4550980" cy="366736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  <a:hlinkClick r:id="rId9"/>
              </a:rPr>
              <a:t>T. </a:t>
            </a:r>
            <a:r>
              <a:rPr lang="en-US" altLang="en-US" b="1" dirty="0" err="1">
                <a:solidFill>
                  <a:srgbClr val="B3B3B3"/>
                </a:solidFill>
                <a:hlinkClick r:id="rId9"/>
              </a:rPr>
              <a:t>Wangler</a:t>
            </a:r>
            <a:r>
              <a:rPr lang="en-US" altLang="en-US" b="1" dirty="0">
                <a:solidFill>
                  <a:srgbClr val="B3B3B3"/>
                </a:solidFill>
                <a:hlinkClick r:id="rId9"/>
              </a:rPr>
              <a:t> et al. PRSTAB 1998</a:t>
            </a:r>
            <a:endParaRPr lang="en-US" altLang="en-US" b="1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76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Motivation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56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dirty="0">
                <a:solidFill>
                  <a:schemeClr val="accent6"/>
                </a:solidFill>
              </a:rPr>
              <a:t>Induce a 20% quadrupole mismatch, check for halo.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dirty="0">
                <a:solidFill>
                  <a:schemeClr val="accent6"/>
                </a:solidFill>
              </a:rPr>
              <a:t>Can the nonlinear decoherence of the mismatch act to mitigate the formation of the beam halo. Trick: Create pre-halo.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dirty="0">
                <a:solidFill>
                  <a:schemeClr val="accent6"/>
                </a:solidFill>
              </a:rPr>
              <a:t>Will we encounter any other difficulty from this strong nonlinearity?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b="1" dirty="0"/>
              <a:t>1 </a:t>
            </a:r>
            <a:r>
              <a:rPr lang="en-US" altLang="en-US" sz="2200" dirty="0">
                <a:solidFill>
                  <a:schemeClr val="accent3"/>
                </a:solidFill>
              </a:rPr>
              <a:t>Conventional </a:t>
            </a:r>
            <a:r>
              <a:rPr lang="en-US" altLang="en-US" sz="2200" dirty="0"/>
              <a:t>Design, </a:t>
            </a:r>
            <a:r>
              <a:rPr lang="en-US" altLang="en-US" sz="2200" dirty="0">
                <a:solidFill>
                  <a:schemeClr val="accent3"/>
                </a:solidFill>
              </a:rPr>
              <a:t>Low Intensity </a:t>
            </a:r>
            <a:r>
              <a:rPr lang="en-US" altLang="en-US" sz="2200" dirty="0"/>
              <a:t>Beam (</a:t>
            </a:r>
            <a:r>
              <a:rPr lang="en-US" altLang="en-US" sz="2200" b="1" dirty="0" err="1">
                <a:solidFill>
                  <a:schemeClr val="accent3"/>
                </a:solidFill>
              </a:rPr>
              <a:t>dQ</a:t>
            </a:r>
            <a:r>
              <a:rPr lang="en-US" altLang="en-US" sz="2200" b="1" dirty="0">
                <a:solidFill>
                  <a:schemeClr val="accent3"/>
                </a:solidFill>
              </a:rPr>
              <a:t> = -0.05</a:t>
            </a:r>
            <a:r>
              <a:rPr lang="en-US" altLang="en-US" sz="22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b="1" dirty="0"/>
              <a:t>2 </a:t>
            </a:r>
            <a:r>
              <a:rPr lang="en-US" altLang="en-US" sz="2200" dirty="0">
                <a:solidFill>
                  <a:schemeClr val="accent3"/>
                </a:solidFill>
              </a:rPr>
              <a:t>Integrable</a:t>
            </a:r>
            <a:r>
              <a:rPr lang="en-US" altLang="en-US" sz="2200" dirty="0"/>
              <a:t> Design, </a:t>
            </a:r>
            <a:r>
              <a:rPr lang="en-US" altLang="en-US" sz="2200" dirty="0">
                <a:solidFill>
                  <a:schemeClr val="accent3"/>
                </a:solidFill>
              </a:rPr>
              <a:t>Low Intensity </a:t>
            </a:r>
            <a:r>
              <a:rPr lang="en-US" altLang="en-US" sz="2200" dirty="0"/>
              <a:t>Beam (</a:t>
            </a:r>
            <a:r>
              <a:rPr lang="en-US" altLang="en-US" sz="2200" b="1" dirty="0" err="1">
                <a:solidFill>
                  <a:schemeClr val="accent3"/>
                </a:solidFill>
              </a:rPr>
              <a:t>dQ</a:t>
            </a:r>
            <a:r>
              <a:rPr lang="en-US" altLang="en-US" sz="2200" b="1" dirty="0">
                <a:solidFill>
                  <a:schemeClr val="accent3"/>
                </a:solidFill>
              </a:rPr>
              <a:t> = -0.05</a:t>
            </a:r>
            <a:r>
              <a:rPr lang="en-US" altLang="en-US" sz="22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8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b="1" dirty="0"/>
              <a:t>3 </a:t>
            </a:r>
            <a:r>
              <a:rPr lang="en-US" altLang="en-US" sz="2200" dirty="0">
                <a:solidFill>
                  <a:schemeClr val="accent3"/>
                </a:solidFill>
              </a:rPr>
              <a:t>Conventional </a:t>
            </a:r>
            <a:r>
              <a:rPr lang="en-US" altLang="en-US" sz="2200" dirty="0"/>
              <a:t>Design,</a:t>
            </a:r>
            <a:r>
              <a:rPr lang="en-US" altLang="en-US" sz="2200" dirty="0">
                <a:solidFill>
                  <a:schemeClr val="accent3"/>
                </a:solidFill>
              </a:rPr>
              <a:t> High Intensity </a:t>
            </a:r>
            <a:r>
              <a:rPr lang="en-US" altLang="en-US" sz="2200" dirty="0"/>
              <a:t>Beam (</a:t>
            </a:r>
            <a:r>
              <a:rPr lang="en-US" altLang="en-US" sz="2200" b="1" dirty="0" err="1">
                <a:solidFill>
                  <a:schemeClr val="accent3"/>
                </a:solidFill>
              </a:rPr>
              <a:t>dQ</a:t>
            </a:r>
            <a:r>
              <a:rPr lang="en-US" altLang="en-US" sz="2200" b="1" dirty="0">
                <a:solidFill>
                  <a:schemeClr val="accent3"/>
                </a:solidFill>
              </a:rPr>
              <a:t> = -0.20</a:t>
            </a:r>
            <a:r>
              <a:rPr lang="en-US" altLang="en-US" sz="22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8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b="1" dirty="0"/>
              <a:t>4 </a:t>
            </a:r>
            <a:r>
              <a:rPr lang="en-US" altLang="en-US" sz="2200" dirty="0">
                <a:solidFill>
                  <a:schemeClr val="accent3"/>
                </a:solidFill>
              </a:rPr>
              <a:t>Integrable</a:t>
            </a:r>
            <a:r>
              <a:rPr lang="en-US" altLang="en-US" sz="2200" dirty="0"/>
              <a:t> Design , </a:t>
            </a:r>
            <a:r>
              <a:rPr lang="en-US" altLang="en-US" sz="2200" dirty="0">
                <a:solidFill>
                  <a:schemeClr val="accent3"/>
                </a:solidFill>
              </a:rPr>
              <a:t>High Intensity </a:t>
            </a:r>
            <a:r>
              <a:rPr lang="en-US" altLang="en-US" sz="2200" dirty="0"/>
              <a:t>Beam (</a:t>
            </a:r>
            <a:r>
              <a:rPr lang="en-US" altLang="en-US" sz="2200" b="1" dirty="0" err="1">
                <a:solidFill>
                  <a:schemeClr val="accent3"/>
                </a:solidFill>
              </a:rPr>
              <a:t>dQ</a:t>
            </a:r>
            <a:r>
              <a:rPr lang="en-US" altLang="en-US" sz="2200" b="1" dirty="0">
                <a:solidFill>
                  <a:schemeClr val="accent3"/>
                </a:solidFill>
              </a:rPr>
              <a:t> = -0.20</a:t>
            </a:r>
            <a:r>
              <a:rPr lang="en-US" altLang="en-US" sz="2200" dirty="0">
                <a:solidFill>
                  <a:schemeClr val="accent6"/>
                </a:solidFill>
              </a:rPr>
              <a:t>)</a:t>
            </a:r>
            <a:endParaRPr lang="en-US" altLang="en-US" sz="2200" b="1" dirty="0"/>
          </a:p>
          <a:p>
            <a:pPr>
              <a:spcBef>
                <a:spcPct val="0"/>
              </a:spcBef>
              <a:defRPr/>
            </a:pPr>
            <a:endParaRPr lang="en-US" altLang="en-US" sz="2200" b="1" dirty="0"/>
          </a:p>
          <a:p>
            <a:pPr>
              <a:spcBef>
                <a:spcPct val="0"/>
              </a:spcBef>
              <a:defRPr/>
            </a:pPr>
            <a:endParaRPr lang="en-US" alt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Performance: Halo from Mismatch Distribution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05F5F1-A708-449F-819D-2DC765EE4496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841D74-44C2-43AD-9F10-082E42548FC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19AE64-434B-4C02-A06C-37E3C3D006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96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44062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Transverse Beam Halo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890" y="919655"/>
            <a:ext cx="8907517" cy="5836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53494" y="917402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1 Conventional, Low Int.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1294" y="1295667"/>
            <a:ext cx="3476211" cy="23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5137798" y="917402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2 Integrable, Low Int.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41751" y="1299761"/>
            <a:ext cx="3463903" cy="23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87376" y="3689669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3 Conventional, High Int.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5169144" y="3697826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4 Integrable, High Int.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CBCFD05-4B92-4366-8507-D58ED43A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1294" y="4088936"/>
            <a:ext cx="3476210" cy="23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87802EC-77DE-4A9B-8FEC-B7078DC8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13021" y="4088936"/>
            <a:ext cx="3476210" cy="23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EAAFA0F-04DA-46EC-8A45-0EF860A97281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1A38CEE-9466-4334-8BFF-62287717737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D20B7ED6-9A74-4394-A69D-8413BDC04A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77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RMS Beam Size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890" y="919655"/>
            <a:ext cx="8907517" cy="5836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53494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1 Conventional, Low Int.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1295" y="1348878"/>
            <a:ext cx="3476210" cy="23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5137798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2 Integrable, Low Int.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41679" y="1352924"/>
            <a:ext cx="3464047" cy="23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87376" y="3742832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3 Conventional, High Int.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5169144" y="3750989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4 Integrable, High Int.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CBCFD05-4B92-4366-8507-D58ED43A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1295" y="4142147"/>
            <a:ext cx="3476210" cy="23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87802EC-77DE-4A9B-8FEC-B7078DC8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13022" y="4142147"/>
            <a:ext cx="3476210" cy="23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A89FA1D-6966-4C6B-8410-A73A4452495D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CAA9C22-AC8F-49F7-AFAB-56D69F53C543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837A69B8-A771-47FD-B187-A5D579CD79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27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Cell </a:t>
            </a:r>
            <a:r>
              <a:rPr lang="en-US" sz="2400" dirty="0" err="1"/>
              <a:t>Betatron</a:t>
            </a:r>
            <a:r>
              <a:rPr lang="en-US" sz="2400" dirty="0"/>
              <a:t> Tune Distribution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890" y="919655"/>
            <a:ext cx="8907517" cy="5836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53494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1 Conventional, Low Int.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3589" y="1374537"/>
            <a:ext cx="3451619" cy="22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5137798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2 Integrable, Low Int.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18327" y="1356138"/>
            <a:ext cx="3510751" cy="22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87376" y="3742832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3 Conventional, High Int.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5169144" y="3750989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4 Integrable, High Int.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CBCFD05-4B92-4366-8507-D58ED43A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0433" y="4159750"/>
            <a:ext cx="3437933" cy="2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87802EC-77DE-4A9B-8FEC-B7078DC8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13021" y="4160713"/>
            <a:ext cx="3476211" cy="227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2FDF214-7418-46BF-9E3C-AA569D9E0FBC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E1B57F-359E-43E3-B0A7-2F9B8DFC95E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057BBDDF-2A31-416B-9646-02F736D7A2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0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08161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30238" y="1092640"/>
            <a:ext cx="4038600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Periodicity 6, </a:t>
            </a:r>
            <a:r>
              <a:rPr lang="en-US" altLang="en-US" sz="2000" b="1" dirty="0" err="1"/>
              <a:t>dQ</a:t>
            </a:r>
            <a:r>
              <a:rPr lang="en-US" altLang="en-US" sz="2000" b="1" dirty="0"/>
              <a:t> = 0.2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2790" y="1726020"/>
            <a:ext cx="4604901" cy="368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Mode-locking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664B8A-FA21-4D2C-84CF-A351A47DB84B}"/>
              </a:ext>
            </a:extLst>
          </p:cNvPr>
          <p:cNvSpPr txBox="1">
            <a:spLocks/>
          </p:cNvSpPr>
          <p:nvPr/>
        </p:nvSpPr>
        <p:spPr bwMode="auto">
          <a:xfrm>
            <a:off x="676275" y="644153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86E09B-E493-4320-BAA1-28B815C5315E}"/>
              </a:ext>
            </a:extLst>
          </p:cNvPr>
          <p:cNvSpPr txBox="1">
            <a:spLocks/>
          </p:cNvSpPr>
          <p:nvPr/>
        </p:nvSpPr>
        <p:spPr bwMode="auto">
          <a:xfrm>
            <a:off x="228600" y="639949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D591E2D-9C03-4B9F-B3A2-8BAAF7A7B6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42576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64DA5-D79A-46E0-BE18-796C3576F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198" y="1525467"/>
            <a:ext cx="2594564" cy="4471193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5E15E4F5-C2B2-41A4-8897-1B3298CC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753" y="1111237"/>
            <a:ext cx="2041452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Mode Locking</a:t>
            </a:r>
          </a:p>
        </p:txBody>
      </p:sp>
    </p:spTree>
    <p:extLst>
      <p:ext uri="{BB962C8B-B14F-4D97-AF65-F5344CB8AC3E}">
        <p14:creationId xmlns:p14="http://schemas.microsoft.com/office/powerpoint/2010/main" val="948410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08161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5029200" y="1059303"/>
            <a:ext cx="4038600" cy="398462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Periodicity 12, </a:t>
            </a:r>
            <a:r>
              <a:rPr lang="en-US" altLang="en-US" sz="2000" b="1" dirty="0" err="1"/>
              <a:t>dQ</a:t>
            </a:r>
            <a:r>
              <a:rPr lang="en-US" altLang="en-US" sz="2000" b="1" dirty="0"/>
              <a:t> = 0.4</a:t>
            </a: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30238" y="1092640"/>
            <a:ext cx="4038600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Periodicity 6, </a:t>
            </a:r>
            <a:r>
              <a:rPr lang="en-US" altLang="en-US" sz="2000" b="1" dirty="0" err="1"/>
              <a:t>dQ</a:t>
            </a:r>
            <a:r>
              <a:rPr lang="en-US" altLang="en-US" sz="2000" b="1" dirty="0"/>
              <a:t> = 0.2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2790" y="1726020"/>
            <a:ext cx="3972543" cy="31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65262" y="1720088"/>
            <a:ext cx="3914920" cy="30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Higher Periodicity -&gt; More Nonlinearity -&gt; Higher Charge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664B8A-FA21-4D2C-84CF-A351A47DB84B}"/>
              </a:ext>
            </a:extLst>
          </p:cNvPr>
          <p:cNvSpPr txBox="1">
            <a:spLocks/>
          </p:cNvSpPr>
          <p:nvPr/>
        </p:nvSpPr>
        <p:spPr bwMode="auto">
          <a:xfrm>
            <a:off x="676275" y="644153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86E09B-E493-4320-BAA1-28B815C5315E}"/>
              </a:ext>
            </a:extLst>
          </p:cNvPr>
          <p:cNvSpPr txBox="1">
            <a:spLocks/>
          </p:cNvSpPr>
          <p:nvPr/>
        </p:nvSpPr>
        <p:spPr bwMode="auto">
          <a:xfrm>
            <a:off x="228600" y="639949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D591E2D-9C03-4B9F-B3A2-8BAAF7A7B6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42576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02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15D04-A82D-467A-9787-6FD1524A5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12" y="859221"/>
            <a:ext cx="5118796" cy="43082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1997C3E-0035-42CF-942D-ECC66286CC8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Fermilab Loss Limits</a:t>
            </a:r>
          </a:p>
        </p:txBody>
      </p:sp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5EEDC1B7-88D0-4F4A-9858-C44776D3BB8E}"/>
              </a:ext>
            </a:extLst>
          </p:cNvPr>
          <p:cNvSpPr txBox="1">
            <a:spLocks/>
          </p:cNvSpPr>
          <p:nvPr/>
        </p:nvSpPr>
        <p:spPr bwMode="auto">
          <a:xfrm>
            <a:off x="228600" y="5196353"/>
            <a:ext cx="8537028" cy="12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Radio-activation of particle accelerator a major operation limits.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Losses must be kept within absolute limits, which mean power increases require a reduction in </a:t>
            </a:r>
            <a:r>
              <a:rPr lang="en-US" altLang="en-US" sz="2200" i="1" dirty="0"/>
              <a:t>loss rate</a:t>
            </a:r>
            <a:r>
              <a:rPr lang="en-US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327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121C0-0756-4A45-97B5-5484803D9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8" t="12015" r="2439" b="2878"/>
          <a:stretch/>
        </p:blipFill>
        <p:spPr>
          <a:xfrm>
            <a:off x="47058" y="1174896"/>
            <a:ext cx="6354778" cy="489847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F71B5E5-3D02-4043-81BD-CB9E0D02F047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Fermilab Upcoming Upgrades</a:t>
            </a:r>
          </a:p>
        </p:txBody>
      </p:sp>
    </p:spTree>
    <p:extLst>
      <p:ext uri="{BB962C8B-B14F-4D97-AF65-F5344CB8AC3E}">
        <p14:creationId xmlns:p14="http://schemas.microsoft.com/office/powerpoint/2010/main" val="107422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121C0-0756-4A45-97B5-5484803D9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8" t="12015" r="2439" b="2878"/>
          <a:stretch/>
        </p:blipFill>
        <p:spPr>
          <a:xfrm>
            <a:off x="47058" y="1174896"/>
            <a:ext cx="6354778" cy="4898475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0B338E88-126C-45F6-AE07-291DE7D7C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39" y="951142"/>
            <a:ext cx="2701603" cy="2625367"/>
          </a:xfrm>
          <a:prstGeom prst="rect">
            <a:avLst/>
          </a:prstGeom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BCECB863-B3E5-4FA5-A111-36B22B5F6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39" y="3624134"/>
            <a:ext cx="2701601" cy="262536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F71B5E5-3D02-4043-81BD-CB9E0D02F047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Fermilab Upcoming Upgrades </a:t>
            </a:r>
            <a:r>
              <a:rPr lang="en-US" sz="2400" dirty="0">
                <a:solidFill>
                  <a:schemeClr val="accent4"/>
                </a:solidFill>
              </a:rPr>
              <a:t>1.2MW, ~2026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843555A-6F9C-4871-BA21-6522B7ACF5F7}"/>
              </a:ext>
            </a:extLst>
          </p:cNvPr>
          <p:cNvCxnSpPr/>
          <p:nvPr/>
        </p:nvCxnSpPr>
        <p:spPr>
          <a:xfrm flipV="1">
            <a:off x="1430079" y="4603898"/>
            <a:ext cx="606056" cy="547576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9C2037DE-6CE0-4FEF-83A4-70BFE856211B}"/>
              </a:ext>
            </a:extLst>
          </p:cNvPr>
          <p:cNvSpPr txBox="1">
            <a:spLocks/>
          </p:cNvSpPr>
          <p:nvPr/>
        </p:nvSpPr>
        <p:spPr bwMode="auto">
          <a:xfrm>
            <a:off x="983512" y="5038553"/>
            <a:ext cx="1663995" cy="12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PIP-II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SRF Linac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0.8 GeV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669CB0-C9B3-4699-B480-5A49E6780231}"/>
              </a:ext>
            </a:extLst>
          </p:cNvPr>
          <p:cNvCxnSpPr>
            <a:cxnSpLocks/>
          </p:cNvCxnSpPr>
          <p:nvPr/>
        </p:nvCxnSpPr>
        <p:spPr>
          <a:xfrm flipH="1">
            <a:off x="452437" y="2228897"/>
            <a:ext cx="815029" cy="70926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9">
            <a:extLst>
              <a:ext uri="{FF2B5EF4-FFF2-40B4-BE49-F238E27FC236}">
                <a16:creationId xmlns:a16="http://schemas.microsoft.com/office/drawing/2014/main" id="{6C917C65-CF86-41E7-927F-B33D827B4579}"/>
              </a:ext>
            </a:extLst>
          </p:cNvPr>
          <p:cNvSpPr txBox="1">
            <a:spLocks/>
          </p:cNvSpPr>
          <p:nvPr/>
        </p:nvSpPr>
        <p:spPr bwMode="auto">
          <a:xfrm>
            <a:off x="151515" y="2092420"/>
            <a:ext cx="1007434" cy="6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1.2 MW LBNF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Neutrinos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to DUNE</a:t>
            </a:r>
          </a:p>
        </p:txBody>
      </p:sp>
    </p:spTree>
    <p:extLst>
      <p:ext uri="{BB962C8B-B14F-4D97-AF65-F5344CB8AC3E}">
        <p14:creationId xmlns:p14="http://schemas.microsoft.com/office/powerpoint/2010/main" val="3596910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121C0-0756-4A45-97B5-5484803D9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8" t="12015" r="2439" b="2878"/>
          <a:stretch/>
        </p:blipFill>
        <p:spPr>
          <a:xfrm>
            <a:off x="47058" y="1174896"/>
            <a:ext cx="6354778" cy="4898475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0B338E88-126C-45F6-AE07-291DE7D7C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39" y="951142"/>
            <a:ext cx="2701603" cy="2625367"/>
          </a:xfrm>
          <a:prstGeom prst="rect">
            <a:avLst/>
          </a:prstGeom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BCECB863-B3E5-4FA5-A111-36B22B5F6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39" y="3624134"/>
            <a:ext cx="2701601" cy="262536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F71B5E5-3D02-4043-81BD-CB9E0D02F047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Fermilab Upcoming Upgrades </a:t>
            </a:r>
            <a:r>
              <a:rPr lang="en-US" sz="2400" dirty="0">
                <a:solidFill>
                  <a:schemeClr val="accent4"/>
                </a:solidFill>
              </a:rPr>
              <a:t>2.4MW, ~2032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843555A-6F9C-4871-BA21-6522B7ACF5F7}"/>
              </a:ext>
            </a:extLst>
          </p:cNvPr>
          <p:cNvCxnSpPr/>
          <p:nvPr/>
        </p:nvCxnSpPr>
        <p:spPr>
          <a:xfrm flipV="1">
            <a:off x="1430079" y="4603898"/>
            <a:ext cx="606056" cy="547576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9C2037DE-6CE0-4FEF-83A4-70BFE856211B}"/>
              </a:ext>
            </a:extLst>
          </p:cNvPr>
          <p:cNvSpPr txBox="1">
            <a:spLocks/>
          </p:cNvSpPr>
          <p:nvPr/>
        </p:nvSpPr>
        <p:spPr bwMode="auto">
          <a:xfrm>
            <a:off x="983512" y="5038553"/>
            <a:ext cx="1663995" cy="12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PIP-II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SRF Linac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0.8 GeV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669CB0-C9B3-4699-B480-5A49E6780231}"/>
              </a:ext>
            </a:extLst>
          </p:cNvPr>
          <p:cNvCxnSpPr>
            <a:cxnSpLocks/>
          </p:cNvCxnSpPr>
          <p:nvPr/>
        </p:nvCxnSpPr>
        <p:spPr>
          <a:xfrm flipH="1">
            <a:off x="452437" y="2228897"/>
            <a:ext cx="815029" cy="70926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80ACDA41-8567-429F-89A8-E2B641128AE6}"/>
              </a:ext>
            </a:extLst>
          </p:cNvPr>
          <p:cNvSpPr txBox="1">
            <a:spLocks/>
          </p:cNvSpPr>
          <p:nvPr/>
        </p:nvSpPr>
        <p:spPr bwMode="auto">
          <a:xfrm>
            <a:off x="151515" y="2092420"/>
            <a:ext cx="1007434" cy="6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2.4 MW LBNF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Neutrinos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to DUNE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93882D-9F86-4803-9D4D-3BD1B1AC54AC}"/>
              </a:ext>
            </a:extLst>
          </p:cNvPr>
          <p:cNvSpPr/>
          <p:nvPr/>
        </p:nvSpPr>
        <p:spPr>
          <a:xfrm>
            <a:off x="1850065" y="4259319"/>
            <a:ext cx="983512" cy="858579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9">
            <a:extLst>
              <a:ext uri="{FF2B5EF4-FFF2-40B4-BE49-F238E27FC236}">
                <a16:creationId xmlns:a16="http://schemas.microsoft.com/office/drawing/2014/main" id="{32FEBE2C-0CCF-44BA-9651-E6C99BE171D4}"/>
              </a:ext>
            </a:extLst>
          </p:cNvPr>
          <p:cNvSpPr txBox="1">
            <a:spLocks/>
          </p:cNvSpPr>
          <p:nvPr/>
        </p:nvSpPr>
        <p:spPr bwMode="auto">
          <a:xfrm>
            <a:off x="2844998" y="4936851"/>
            <a:ext cx="675956" cy="42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Replace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1000" b="1" dirty="0">
                <a:solidFill>
                  <a:schemeClr val="accent4"/>
                </a:solidFill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659752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F71B5E5-3D02-4043-81BD-CB9E0D02F047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“PIP-III” New RCS to replace Booster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7AEDEC4-FC4F-4F41-9BF8-F49EF4490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814112"/>
            <a:ext cx="6976385" cy="474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843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15D04-A82D-467A-9787-6FD1524A5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12" y="859221"/>
            <a:ext cx="5118796" cy="43082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1997C3E-0035-42CF-942D-ECC66286CC8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Fermilab Loss Limits</a:t>
            </a:r>
          </a:p>
        </p:txBody>
      </p:sp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5EEDC1B7-88D0-4F4A-9858-C44776D3BB8E}"/>
              </a:ext>
            </a:extLst>
          </p:cNvPr>
          <p:cNvSpPr txBox="1">
            <a:spLocks/>
          </p:cNvSpPr>
          <p:nvPr/>
        </p:nvSpPr>
        <p:spPr bwMode="auto">
          <a:xfrm>
            <a:off x="228600" y="5196353"/>
            <a:ext cx="8537028" cy="12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Radio-activation of particle accelerator a major operation limits.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sz="2200" dirty="0"/>
              <a:t>Losses must be kept within absolute limits, which mean power increases require a reduction in </a:t>
            </a:r>
            <a:r>
              <a:rPr lang="en-US" altLang="en-US" sz="2200" i="1" dirty="0"/>
              <a:t>loss rate</a:t>
            </a:r>
            <a:r>
              <a:rPr lang="en-US" altLang="en-US" sz="2200" dirty="0"/>
              <a:t>.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A158E5BF-F41F-4BE2-9866-65375FD9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50" y="4793128"/>
            <a:ext cx="1486750" cy="403225"/>
          </a:xfrm>
          <a:custGeom>
            <a:avLst/>
            <a:gdLst>
              <a:gd name="T0" fmla="*/ 1358 w 8228013"/>
              <a:gd name="T1" fmla="*/ 0 h 4875213"/>
              <a:gd name="T2" fmla="*/ 679 w 8228013"/>
              <a:gd name="T3" fmla="*/ 0 h 4875213"/>
              <a:gd name="T4" fmla="*/ 0 w 8228013"/>
              <a:gd name="T5" fmla="*/ 0 h 4875213"/>
              <a:gd name="T6" fmla="*/ 67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solidFill>
                  <a:srgbClr val="B3B3B3"/>
                </a:solidFill>
              </a:rPr>
              <a:t>Shiltsev</a:t>
            </a:r>
            <a:endParaRPr lang="en-US" altLang="en-US" b="1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21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Core-Halo Model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2F79D48-DFA9-4065-BFB5-07DA744B229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Integrable Particle Dynamics in Accelerators | Jan 2019 USPAS </a:t>
            </a:r>
            <a:endParaRPr lang="en-US" sz="1200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92A3F5-227C-4E24-9AB1-49098E7D7DB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BC63D3E2-3D41-4DC8-A648-BCFF13273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1/30/2019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129F3-3ED7-4E86-BD46-1D13CA2A4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12" y="862544"/>
            <a:ext cx="3559496" cy="810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C6CD6-85F6-47FA-9571-90FA04292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12" y="1659910"/>
            <a:ext cx="2667354" cy="737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AA5FD-4E05-4149-B266-A569FDA36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104" y="2387751"/>
            <a:ext cx="2981872" cy="677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CD064-1BCD-44EC-A636-AF36183A8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566" y="963527"/>
            <a:ext cx="3931920" cy="25707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A08D02-EC57-4DDE-92DB-D69E0D097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" y="3687030"/>
            <a:ext cx="3931920" cy="2588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CECE95-08E8-4A5F-8F4F-F2D7DC668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566" y="3687030"/>
            <a:ext cx="3931920" cy="2550489"/>
          </a:xfrm>
          <a:prstGeom prst="rect">
            <a:avLst/>
          </a:prstGeom>
        </p:spPr>
      </p:pic>
      <p:sp>
        <p:nvSpPr>
          <p:cNvPr id="24" name="AutoShape 5">
            <a:extLst>
              <a:ext uri="{FF2B5EF4-FFF2-40B4-BE49-F238E27FC236}">
                <a16:creationId xmlns:a16="http://schemas.microsoft.com/office/drawing/2014/main" id="{2AE95ECB-1025-47B2-9004-6FC153FE8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66" y="3184378"/>
            <a:ext cx="4550980" cy="366736"/>
          </a:xfrm>
          <a:custGeom>
            <a:avLst/>
            <a:gdLst>
              <a:gd name="T0" fmla="*/ 11505 w 8228013"/>
              <a:gd name="T1" fmla="*/ 0 h 4875213"/>
              <a:gd name="T2" fmla="*/ 5752 w 8228013"/>
              <a:gd name="T3" fmla="*/ 0 h 4875213"/>
              <a:gd name="T4" fmla="*/ 0 w 8228013"/>
              <a:gd name="T5" fmla="*/ 0 h 4875213"/>
              <a:gd name="T6" fmla="*/ 575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 dirty="0">
                <a:solidFill>
                  <a:srgbClr val="B3B3B3"/>
                </a:solidFill>
                <a:hlinkClick r:id="rId9"/>
              </a:rPr>
              <a:t>T. </a:t>
            </a:r>
            <a:r>
              <a:rPr lang="en-US" altLang="en-US" b="1" dirty="0" err="1">
                <a:solidFill>
                  <a:srgbClr val="B3B3B3"/>
                </a:solidFill>
                <a:hlinkClick r:id="rId9"/>
              </a:rPr>
              <a:t>Wangler</a:t>
            </a:r>
            <a:r>
              <a:rPr lang="en-US" altLang="en-US" b="1" dirty="0">
                <a:solidFill>
                  <a:srgbClr val="B3B3B3"/>
                </a:solidFill>
                <a:hlinkClick r:id="rId9"/>
              </a:rPr>
              <a:t> et al. PRSTAB 1998</a:t>
            </a:r>
            <a:endParaRPr lang="en-US" altLang="en-US" b="1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56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6.5442"/>
  <p:tag name="ORIGINALWIDTH" val="816.1138"/>
  <p:tag name="LATEXADDIN" val="\documentclass{article}&#10;\usepackage{amsmath}&#10;\pagestyle{empty}&#10;\begin{document}&#10;&#10;\begin{align} \nonumber&#10;\nu_{x} = \int_{0}^{C} \frac{ds}{\beta_{x}(s)} &#10;\end{align}&#10;&#10;\end{document}"/>
  <p:tag name="IGUANATEXSIZE" val="20"/>
  <p:tag name="IGUANATEXCURSOR" val="136"/>
  <p:tag name="TRANSPARENCY" val="True"/>
  <p:tag name="FILENAME" val=""/>
  <p:tag name="LATEXENGINEID" val="1"/>
  <p:tag name="TEMPFOLDER" val=".\"/>
  <p:tag name="LATEXFORMHEIGHT" val="298.55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.5404"/>
  <p:tag name="ORIGINALWIDTH" val="1180.665"/>
  <p:tag name="LATEXADDIN" val="\documentclass{article}&#10;\usepackage{amsmath}&#10;\pagestyle{empty}&#10;\begin{document}&#10;&#10;\begin{align} \nonumber&#10;\Delta \nu_{sc} = \frac{I(z)}{I_{ave}} \frac{N r_{0}}{2\pi \epsilon_{N} \beta \gamma^{2}}&#10;\end{align}&#10;&#10;\end{document}"/>
  <p:tag name="IGUANATEXSIZE" val="20"/>
  <p:tag name="IGUANATEXCURSOR" val="120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6.1013"/>
  <p:tag name="ORIGINALWIDTH" val="2524.102"/>
  <p:tag name="LATEXADDIN" val="\documentclass{article}&#10;\usepackage{amsmath}&#10;\pagestyle{empty}&#10;\begin{document}&#10;&#10;\begin{align} \nonumber&#10;\rho_{4D} &amp;= \frac{q}{\pi^{2} a^{2} b^{2}} \delta \left( 1 - \frac{x^{2} + p_{x}^{2}}{a^{2}} - \frac{y^{2} + p_{y}^{2}}{b^{2}} \right) \\ \nonumber&#10;\rho_{2D}(x,y) &amp;= \frac{q}{\pi a b} \Theta \left( 1 - \frac{x^{2}}{a^{2}} - \frac{y^{2}}{b^{2}} \right)&#10;\end{align}&#10;&#10;\end{document}"/>
  <p:tag name="IGUANATEXSIZE" val="20"/>
  <p:tag name="IGUANATEXCURSOR" val="262"/>
  <p:tag name="TRANSPARENCY" val="True"/>
  <p:tag name="FILENAME" val=""/>
  <p:tag name="LATEXENGINEID" val="1"/>
  <p:tag name="TEMPFOLDER" val=".\"/>
  <p:tag name="LATEXFORMHEIGHT" val="315.7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859"/>
  <p:tag name="ORIGINALWIDTH" val="1152.911"/>
  <p:tag name="LATEXADDIN" val="\documentclass{article}&#10;\usepackage{amsmath}&#10;\pagestyle{empty}&#10;\begin{document}&#10;&#10;\begin{align} \nonumber&#10;n\pi + 2\pi \Delta \nu \frac{L}{C} \longrightarrow n\pi&#10;\end{align}&#10;&#10;\end{document}"/>
  <p:tag name="IGUANATEXSIZE" val="22"/>
  <p:tag name="IGUANATEXCURSOR" val="145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66555</TotalTime>
  <Words>1747</Words>
  <Application>Microsoft Office PowerPoint</Application>
  <PresentationFormat>On-screen Show (4:3)</PresentationFormat>
  <Paragraphs>631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Helvetica</vt:lpstr>
      <vt:lpstr>Times New Roman</vt:lpstr>
      <vt:lpstr>FNAL_TemplateMac_060514</vt:lpstr>
      <vt:lpstr>Fermilab: Footer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Jeffrey Eldred</cp:lastModifiedBy>
  <cp:revision>586</cp:revision>
  <cp:lastPrinted>2014-01-20T19:40:21Z</cp:lastPrinted>
  <dcterms:created xsi:type="dcterms:W3CDTF">2016-06-09T21:29:32Z</dcterms:created>
  <dcterms:modified xsi:type="dcterms:W3CDTF">2019-01-31T00:28:37Z</dcterms:modified>
</cp:coreProperties>
</file>