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2" r:id="rId1"/>
  </p:sldMasterIdLst>
  <p:notesMasterIdLst>
    <p:notesMasterId r:id="rId106"/>
  </p:notesMasterIdLst>
  <p:handoutMasterIdLst>
    <p:handoutMasterId r:id="rId107"/>
  </p:handoutMasterIdLst>
  <p:sldIdLst>
    <p:sldId id="384" r:id="rId2"/>
    <p:sldId id="1374" r:id="rId3"/>
    <p:sldId id="819" r:id="rId4"/>
    <p:sldId id="890" r:id="rId5"/>
    <p:sldId id="1398" r:id="rId6"/>
    <p:sldId id="1391" r:id="rId7"/>
    <p:sldId id="766" r:id="rId8"/>
    <p:sldId id="1389" r:id="rId9"/>
    <p:sldId id="1283" r:id="rId10"/>
    <p:sldId id="853" r:id="rId11"/>
    <p:sldId id="857" r:id="rId12"/>
    <p:sldId id="891" r:id="rId13"/>
    <p:sldId id="675" r:id="rId14"/>
    <p:sldId id="830" r:id="rId15"/>
    <p:sldId id="1270" r:id="rId16"/>
    <p:sldId id="678" r:id="rId17"/>
    <p:sldId id="1365" r:id="rId18"/>
    <p:sldId id="1280" r:id="rId19"/>
    <p:sldId id="699" r:id="rId20"/>
    <p:sldId id="696" r:id="rId21"/>
    <p:sldId id="1284" r:id="rId22"/>
    <p:sldId id="698" r:id="rId23"/>
    <p:sldId id="700" r:id="rId24"/>
    <p:sldId id="679" r:id="rId25"/>
    <p:sldId id="580" r:id="rId26"/>
    <p:sldId id="1392" r:id="rId27"/>
    <p:sldId id="527" r:id="rId28"/>
    <p:sldId id="1019" r:id="rId29"/>
    <p:sldId id="1021" r:id="rId30"/>
    <p:sldId id="1383" r:id="rId31"/>
    <p:sldId id="1287" r:id="rId32"/>
    <p:sldId id="1288" r:id="rId33"/>
    <p:sldId id="1292" r:id="rId34"/>
    <p:sldId id="1327" r:id="rId35"/>
    <p:sldId id="1312" r:id="rId36"/>
    <p:sldId id="1369" r:id="rId37"/>
    <p:sldId id="1311" r:id="rId38"/>
    <p:sldId id="1295" r:id="rId39"/>
    <p:sldId id="898" r:id="rId40"/>
    <p:sldId id="1381" r:id="rId41"/>
    <p:sldId id="757" r:id="rId42"/>
    <p:sldId id="720" r:id="rId43"/>
    <p:sldId id="1010" r:id="rId44"/>
    <p:sldId id="669" r:id="rId45"/>
    <p:sldId id="671" r:id="rId46"/>
    <p:sldId id="690" r:id="rId47"/>
    <p:sldId id="1368" r:id="rId48"/>
    <p:sldId id="1008" r:id="rId49"/>
    <p:sldId id="1362" r:id="rId50"/>
    <p:sldId id="1363" r:id="rId51"/>
    <p:sldId id="663" r:id="rId52"/>
    <p:sldId id="664" r:id="rId53"/>
    <p:sldId id="670" r:id="rId54"/>
    <p:sldId id="672" r:id="rId55"/>
    <p:sldId id="1380" r:id="rId56"/>
    <p:sldId id="676" r:id="rId57"/>
    <p:sldId id="1033" r:id="rId58"/>
    <p:sldId id="567" r:id="rId59"/>
    <p:sldId id="1037" r:id="rId60"/>
    <p:sldId id="1293" r:id="rId61"/>
    <p:sldId id="1038" r:id="rId62"/>
    <p:sldId id="1361" r:id="rId63"/>
    <p:sldId id="1382" r:id="rId64"/>
    <p:sldId id="1364" r:id="rId65"/>
    <p:sldId id="1371" r:id="rId66"/>
    <p:sldId id="1385" r:id="rId67"/>
    <p:sldId id="1372" r:id="rId68"/>
    <p:sldId id="1387" r:id="rId69"/>
    <p:sldId id="1386" r:id="rId70"/>
    <p:sldId id="1390" r:id="rId71"/>
    <p:sldId id="1379" r:id="rId72"/>
    <p:sldId id="1377" r:id="rId73"/>
    <p:sldId id="1375" r:id="rId74"/>
    <p:sldId id="1378" r:id="rId75"/>
    <p:sldId id="1376" r:id="rId76"/>
    <p:sldId id="1397" r:id="rId77"/>
    <p:sldId id="1393" r:id="rId78"/>
    <p:sldId id="1395" r:id="rId79"/>
    <p:sldId id="1394" r:id="rId80"/>
    <p:sldId id="1370" r:id="rId81"/>
    <p:sldId id="1396" r:id="rId82"/>
    <p:sldId id="1323" r:id="rId83"/>
    <p:sldId id="1384" r:id="rId84"/>
    <p:sldId id="1039" r:id="rId85"/>
    <p:sldId id="1388" r:id="rId86"/>
    <p:sldId id="1366" r:id="rId87"/>
    <p:sldId id="1035" r:id="rId88"/>
    <p:sldId id="1036" r:id="rId89"/>
    <p:sldId id="985" r:id="rId90"/>
    <p:sldId id="1030" r:id="rId91"/>
    <p:sldId id="1031" r:id="rId92"/>
    <p:sldId id="1324" r:id="rId93"/>
    <p:sldId id="1325" r:id="rId94"/>
    <p:sldId id="1326" r:id="rId95"/>
    <p:sldId id="1275" r:id="rId96"/>
    <p:sldId id="1276" r:id="rId97"/>
    <p:sldId id="1277" r:id="rId98"/>
    <p:sldId id="1278" r:id="rId99"/>
    <p:sldId id="1320" r:id="rId100"/>
    <p:sldId id="909" r:id="rId101"/>
    <p:sldId id="734" r:id="rId102"/>
    <p:sldId id="1000" r:id="rId103"/>
    <p:sldId id="1001" r:id="rId104"/>
    <p:sldId id="660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emis Bowcock" initials="T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934FF"/>
    <a:srgbClr val="44A50B"/>
    <a:srgbClr val="74A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8"/>
    <p:restoredTop sz="94715"/>
  </p:normalViewPr>
  <p:slideViewPr>
    <p:cSldViewPr snapToGrid="0" snapToObjects="1">
      <p:cViewPr varScale="1">
        <p:scale>
          <a:sx n="92" d="100"/>
          <a:sy n="92" d="100"/>
        </p:scale>
        <p:origin x="11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4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CB3E2-FFC3-6D43-8394-1874E02FA2CA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2A168-45A6-EC48-9EE2-B9ACB64DD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86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3D120-F2B1-DB42-8C27-74398B4E44D3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F8AFC-FE86-F143-9122-5DC77F84A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66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91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935ED1-A286-5446-A98F-5BA1536AEC39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46482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3BF34-FE24-40B9-B2FF-8E515E365E02}" type="slidenum">
              <a:rPr lang="en-US"/>
              <a:pPr/>
              <a:t>18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13250"/>
            <a:ext cx="5145088" cy="4183063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5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027482A-BBA0-C849-B427-4E437F7142CD}" type="slidenum">
              <a:rPr lang="en-US" altLang="x-none" sz="1200"/>
              <a:pPr eaLnBrk="1" hangingPunct="1"/>
              <a:t>19</a:t>
            </a:fld>
            <a:endParaRPr lang="en-US" altLang="x-none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46575"/>
            <a:ext cx="5041900" cy="412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020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defTabSz="930275"/>
            <a:r>
              <a:rPr lang="en-US" sz="1200"/>
              <a:t>Yannis Semertzidis, BNL.   ICHEP02, 31 July 2002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9244092C-DA25-4621-AFB0-BA1ADD510AD9}" type="slidenum">
              <a:rPr lang="en-US" sz="1200"/>
              <a:pPr algn="r" defTabSz="930275"/>
              <a:t>21</a:t>
            </a:fld>
            <a:endParaRPr lang="en-US" sz="1200"/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31" tIns="46516" rIns="93031" bIns="465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21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6"/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8" rIns="91411" bIns="4570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Yannis Semertzidis, BNL</a:t>
            </a:r>
          </a:p>
        </p:txBody>
      </p:sp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8" rIns="91411" bIns="4570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62B79AC6-FB53-F84B-AA6C-0BF146449317}" type="slidenum">
              <a:rPr lang="en-US" altLang="x-none" sz="1200"/>
              <a:pPr algn="r" eaLnBrk="1" hangingPunct="1"/>
              <a:t>22</a:t>
            </a:fld>
            <a:endParaRPr lang="en-US" altLang="x-none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09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6"/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8" rIns="91411" bIns="4570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Yannis Semertzidis, BNL</a:t>
            </a:r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8" rIns="91411" bIns="4570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76ADB4D4-EE30-0B4A-8718-62F683C977FF}" type="slidenum">
              <a:rPr lang="en-US" altLang="x-none" sz="1200"/>
              <a:pPr algn="r" eaLnBrk="1" hangingPunct="1"/>
              <a:t>23</a:t>
            </a:fld>
            <a:endParaRPr lang="en-US" altLang="x-none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10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DF841A-879D-7C49-A2DF-7B144BBD3845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30" y="4412981"/>
            <a:ext cx="5144605" cy="418411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35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32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C097E724-0379-B64C-AD2B-2E32BD9E4F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C2E0A310-5988-C941-9F9D-D226F369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F2CD0255-765E-5042-AB7B-2B14E8B78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D7DBCD-18CD-5342-B42A-DFD9C2C7D4E8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34365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B9F78-739A-B64F-B079-4A40438A6CFE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9394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89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defTabSz="930275"/>
            <a:r>
              <a:rPr lang="en-US" sz="1200"/>
              <a:t>Yannis Semertzidis, BNL</a:t>
            </a: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algn="r" defTabSz="930275"/>
            <a:fld id="{7FEE2974-DE90-495B-9E03-C3C4F3485DC6}" type="slidenum">
              <a:rPr lang="en-US" sz="1200"/>
              <a:pPr algn="r" defTabSz="930275"/>
              <a:t>31</a:t>
            </a:fld>
            <a:endParaRPr lang="en-US" sz="120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42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defTabSz="930275"/>
            <a:r>
              <a:rPr lang="en-US" sz="1200"/>
              <a:t>Yannis Semertzidis, BNL</a:t>
            </a: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algn="r" defTabSz="930275"/>
            <a:fld id="{1AE46FE6-FF86-4DB1-84FB-1CDCD3F67A2A}" type="slidenum">
              <a:rPr lang="en-US" sz="1200"/>
              <a:pPr algn="r" defTabSz="930275"/>
              <a:t>32</a:t>
            </a:fld>
            <a:endParaRPr lang="en-US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2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A14EE-C6CA-4B1B-8517-C2754B3581EE}" type="slidenum">
              <a:rPr lang="en-US"/>
              <a:pPr/>
              <a:t>33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0262" cy="34798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5125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42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864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ea typeface="MS PGothic" pitchFamily="34" charset="-128"/>
              </a:rPr>
              <a:t>Yannis Semertzidis, BNL</a:t>
            </a:r>
          </a:p>
        </p:txBody>
      </p:sp>
      <p:sp>
        <p:nvSpPr>
          <p:cNvPr id="1177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11BF64-CA4C-4543-8E7B-4D9E44290B8F}" type="slidenum">
              <a:rPr lang="en-US"/>
              <a:pPr/>
              <a:t>35</a:t>
            </a:fld>
            <a:endParaRPr lang="en-US"/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48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01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90879-3C4A-4D75-9F82-DE22E906DDBA}" type="slidenum">
              <a:rPr lang="en-US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97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A4CFF-BFC7-8946-9134-FF7DAFE105AE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C097E724-0379-B64C-AD2B-2E32BD9E4F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C2E0A310-5988-C941-9F9D-D226F369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F2CD0255-765E-5042-AB7B-2B14E8B78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D7DBCD-18CD-5342-B42A-DFD9C2C7D4E8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98649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715789D2-13B7-714E-B5EC-70A03CADA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1C756539-7800-C94B-88EE-06FB13BFF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368BE214-8674-2E4A-8C1C-A51EDDFFB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ECCADD-0BA6-0447-BAC1-A4887189306F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1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>
            <a:extLst>
              <a:ext uri="{FF2B5EF4-FFF2-40B4-BE49-F238E27FC236}">
                <a16:creationId xmlns:a16="http://schemas.microsoft.com/office/drawing/2014/main" id="{7A6940BF-160D-184C-A916-E3D3F1399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4258" name="Notes Placeholder 2">
            <a:extLst>
              <a:ext uri="{FF2B5EF4-FFF2-40B4-BE49-F238E27FC236}">
                <a16:creationId xmlns:a16="http://schemas.microsoft.com/office/drawing/2014/main" id="{7198D480-FFC3-BD44-99E3-2CE56DA98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4259" name="Slide Number Placeholder 3">
            <a:extLst>
              <a:ext uri="{FF2B5EF4-FFF2-40B4-BE49-F238E27FC236}">
                <a16:creationId xmlns:a16="http://schemas.microsoft.com/office/drawing/2014/main" id="{DB8B20EC-6A66-A74C-B657-CC8372033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52DAB5-FE31-1A49-8DD0-BC63D6F0CE64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10468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>
            <a:extLst>
              <a:ext uri="{FF2B5EF4-FFF2-40B4-BE49-F238E27FC236}">
                <a16:creationId xmlns:a16="http://schemas.microsoft.com/office/drawing/2014/main" id="{BFC14CB9-3EAF-DE42-9F28-3AE2534DA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7F4B94-A560-3D45-AE43-16B25C830664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  <p:sp>
        <p:nvSpPr>
          <p:cNvPr id="226306" name="Rectangle 6">
            <a:extLst>
              <a:ext uri="{FF2B5EF4-FFF2-40B4-BE49-F238E27FC236}">
                <a16:creationId xmlns:a16="http://schemas.microsoft.com/office/drawing/2014/main" id="{8F05A767-9379-4143-98BF-7E9CB33E3A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Yannis Semertzidis, BNL</a:t>
            </a:r>
          </a:p>
        </p:txBody>
      </p:sp>
      <p:sp>
        <p:nvSpPr>
          <p:cNvPr id="226307" name="Rectangle 7">
            <a:extLst>
              <a:ext uri="{FF2B5EF4-FFF2-40B4-BE49-F238E27FC236}">
                <a16:creationId xmlns:a16="http://schemas.microsoft.com/office/drawing/2014/main" id="{19F16472-E878-D548-8CA7-13069E226C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8872329-4790-674C-85BA-9163A888677F}" type="slidenum">
              <a:rPr lang="en-US" altLang="en-US" sz="1200"/>
              <a:pPr algn="r" eaLnBrk="1" hangingPunct="1"/>
              <a:t>42</a:t>
            </a:fld>
            <a:endParaRPr lang="en-US" altLang="en-US" sz="1200"/>
          </a:p>
        </p:txBody>
      </p:sp>
      <p:sp>
        <p:nvSpPr>
          <p:cNvPr id="226308" name="Rectangle 2">
            <a:extLst>
              <a:ext uri="{FF2B5EF4-FFF2-40B4-BE49-F238E27FC236}">
                <a16:creationId xmlns:a16="http://schemas.microsoft.com/office/drawing/2014/main" id="{F54B9CC8-E8E5-6140-B187-88B62AF09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9" name="Rectangle 3">
            <a:extLst>
              <a:ext uri="{FF2B5EF4-FFF2-40B4-BE49-F238E27FC236}">
                <a16:creationId xmlns:a16="http://schemas.microsoft.com/office/drawing/2014/main" id="{A50F15CA-6B0B-8440-A775-81F0E6ABB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5620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2AAB8F71-B0B8-0540-90F8-8B44F4EBA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CA82BF5A-1DA7-A24D-A9C5-DB61E8BF3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6D8B1EC7-E44A-1846-9D81-BC3899BA9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0CD193-1489-5B4E-9BB4-CA896CAA2360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53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>
            <a:extLst>
              <a:ext uri="{FF2B5EF4-FFF2-40B4-BE49-F238E27FC236}">
                <a16:creationId xmlns:a16="http://schemas.microsoft.com/office/drawing/2014/main" id="{96FE8B9F-B3FB-1F4E-AFFC-69CC14AF4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424353-9E2C-A943-83D3-8E5CEE47908F}" type="slidenum">
              <a:rPr lang="en-US" altLang="en-US" sz="1200"/>
              <a:pPr eaLnBrk="1" hangingPunct="1"/>
              <a:t>49</a:t>
            </a:fld>
            <a:endParaRPr lang="en-US" altLang="en-US" sz="1200"/>
          </a:p>
        </p:txBody>
      </p:sp>
      <p:sp>
        <p:nvSpPr>
          <p:cNvPr id="229378" name="Rectangle 7">
            <a:extLst>
              <a:ext uri="{FF2B5EF4-FFF2-40B4-BE49-F238E27FC236}">
                <a16:creationId xmlns:a16="http://schemas.microsoft.com/office/drawing/2014/main" id="{5F509C41-B897-914A-BF5E-F5CFB440F3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F86D70D-0751-7D4F-9EE6-FB42CB1FEDDD}" type="slidenum">
              <a:rPr lang="en-US" altLang="en-US" sz="1200"/>
              <a:pPr algn="r" eaLnBrk="1" hangingPunct="1"/>
              <a:t>49</a:t>
            </a:fld>
            <a:endParaRPr lang="en-US" altLang="en-US" sz="1200"/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5F8E87FF-8C2B-AE4B-9A64-F4FEDD824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679C4ECD-5FAE-1C43-B1F6-D67CA4E70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689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35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097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910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8288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6557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1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7449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487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6279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4C5A7-2216-46B0-AA06-01B0F9747551}" type="slidenum">
              <a:rPr lang="en-US">
                <a:ea typeface="ＭＳ Ｐゴシック" pitchFamily="34" charset="-128"/>
              </a:rPr>
              <a:pPr/>
              <a:t>82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928688"/>
            <a:ext cx="4243387" cy="3182937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68863" cy="3532188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747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20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34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78CFC8-D33C-4381-B6B0-DFDAFBBC02A5}" type="slidenum">
              <a:rPr lang="en-US"/>
              <a:pPr/>
              <a:t>94</a:t>
            </a:fld>
            <a:endParaRPr 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4" tIns="45537" rIns="91074" bIns="45537" anchor="b"/>
          <a:lstStyle/>
          <a:p>
            <a:pPr algn="r" defTabSz="911225" eaLnBrk="0" hangingPunct="0"/>
            <a:fld id="{05A916A0-5C0F-46D0-9999-810218CC1E43}" type="slidenum">
              <a:rPr lang="en-US" sz="1200" b="1">
                <a:solidFill>
                  <a:schemeClr val="accent1"/>
                </a:solidFill>
                <a:latin typeface="Times New Roman" charset="0"/>
              </a:rPr>
              <a:pPr algn="r" defTabSz="911225" eaLnBrk="0" hangingPunct="0"/>
              <a:t>94</a:t>
            </a:fld>
            <a:endParaRPr lang="en-US" sz="1200" b="1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668837" cy="3502025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</p:spPr>
        <p:txBody>
          <a:bodyPr lIns="91074" tIns="45537" rIns="91074" bIns="4553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46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664075" cy="34988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349" y="4412981"/>
            <a:ext cx="5142986" cy="4184112"/>
          </a:xfrm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65731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665663" cy="3498850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3063"/>
          </a:xfrm>
        </p:spPr>
        <p:txBody>
          <a:bodyPr lIns="93031" tIns="46516" rIns="93031" bIns="46516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9448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1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6FAFC39A-F97C-2344-8098-9A984975DF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7BF13456-4C1F-0147-A37B-BB28AC8E8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Footer Placeholder 3">
            <a:extLst>
              <a:ext uri="{FF2B5EF4-FFF2-40B4-BE49-F238E27FC236}">
                <a16:creationId xmlns:a16="http://schemas.microsoft.com/office/drawing/2014/main" id="{167A9F5C-4F2C-C040-A268-46EEE2C53F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latin typeface="Times New Roman" panose="02020603050405020304" pitchFamily="18" charset="0"/>
              </a:rPr>
              <a:t>Yannis Semertzidis, BNL.   ICHEP02, 31 July 2002</a:t>
            </a:r>
          </a:p>
        </p:txBody>
      </p:sp>
      <p:sp>
        <p:nvSpPr>
          <p:cNvPr id="46084" name="Slide Number Placeholder 4">
            <a:extLst>
              <a:ext uri="{FF2B5EF4-FFF2-40B4-BE49-F238E27FC236}">
                <a16:creationId xmlns:a16="http://schemas.microsoft.com/office/drawing/2014/main" id="{AB2A9B17-19C1-504D-A7AA-584CA986F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A40599-E2FF-5E47-97BF-6EFED5F4967D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13478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665663" cy="34988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3063"/>
          </a:xfrm>
          <a:noFill/>
          <a:ln/>
        </p:spPr>
        <p:txBody>
          <a:bodyPr lIns="93031" tIns="46516" rIns="93031" bIns="46516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1100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4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6">
            <a:extLst>
              <a:ext uri="{FF2B5EF4-FFF2-40B4-BE49-F238E27FC236}">
                <a16:creationId xmlns:a16="http://schemas.microsoft.com/office/drawing/2014/main" id="{6B7747E2-223A-CA43-9DE0-0ED9ADA19B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Yannis Semertzidis, BNL</a:t>
            </a:r>
          </a:p>
        </p:txBody>
      </p:sp>
      <p:sp>
        <p:nvSpPr>
          <p:cNvPr id="48130" name="Rectangle 7">
            <a:extLst>
              <a:ext uri="{FF2B5EF4-FFF2-40B4-BE49-F238E27FC236}">
                <a16:creationId xmlns:a16="http://schemas.microsoft.com/office/drawing/2014/main" id="{72BEC040-C720-E943-BD73-7F81E2402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1094CD-386C-1141-8306-DDCE3EBA73B7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5A7327B0-5B90-504E-87C8-5E7B842796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2CE6E01-03C9-B545-A9C0-6ACF034EA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96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9E87AC87-7DA4-6B40-ABBC-ABC866E00B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1DA19171-42A7-A84A-AFC4-9C7B0DA0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2227" name="Footer Placeholder 3">
            <a:extLst>
              <a:ext uri="{FF2B5EF4-FFF2-40B4-BE49-F238E27FC236}">
                <a16:creationId xmlns:a16="http://schemas.microsoft.com/office/drawing/2014/main" id="{3DD90DC0-954F-AC42-9459-F109EC3C17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latin typeface="Times New Roman" panose="02020603050405020304" pitchFamily="18" charset="0"/>
              </a:rPr>
              <a:t>Yannis Semertzidis, BNL.   ICHEP02, 31 July 2002</a:t>
            </a:r>
          </a:p>
        </p:txBody>
      </p:sp>
      <p:sp>
        <p:nvSpPr>
          <p:cNvPr id="52228" name="Slide Number Placeholder 4">
            <a:extLst>
              <a:ext uri="{FF2B5EF4-FFF2-40B4-BE49-F238E27FC236}">
                <a16:creationId xmlns:a16="http://schemas.microsoft.com/office/drawing/2014/main" id="{EEFBBD0E-B15D-9E4A-B71F-34F4EA25A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289C68-68D5-8846-9B27-6FCD63D3A064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51948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>
            <a:extLst>
              <a:ext uri="{FF2B5EF4-FFF2-40B4-BE49-F238E27FC236}">
                <a16:creationId xmlns:a16="http://schemas.microsoft.com/office/drawing/2014/main" id="{9F48A3CE-61ED-B247-BC04-DB05976429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0" name="Notes Placeholder 2">
            <a:extLst>
              <a:ext uri="{FF2B5EF4-FFF2-40B4-BE49-F238E27FC236}">
                <a16:creationId xmlns:a16="http://schemas.microsoft.com/office/drawing/2014/main" id="{76203736-CD06-7D45-838C-AF68216C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29C020D4-F4F0-9C4C-8C18-6DDDF791B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9F0ACC-7DD8-6A41-BD08-62CAE158881F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76601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>
            <a:prstTxWarp prst="textNoShape">
              <a:avLst/>
            </a:prstTxWarp>
          </a:bodyPr>
          <a:lstStyle/>
          <a:p>
            <a:pPr defTabSz="930275"/>
            <a:r>
              <a:rPr lang="en-US" sz="1200"/>
              <a:t>Yannis Semertzidis, BNL.   ICHEP02, 31 July 2002</a:t>
            </a:r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>
            <a:prstTxWarp prst="textNoShape">
              <a:avLst/>
            </a:prstTxWarp>
          </a:bodyPr>
          <a:lstStyle/>
          <a:p>
            <a:pPr algn="r" defTabSz="930275"/>
            <a:fld id="{D8ADDA96-9DF3-3E4E-A7E1-F49BE1776DB0}" type="slidenum">
              <a:rPr lang="en-US" sz="1200"/>
              <a:pPr algn="r" defTabSz="930275"/>
              <a:t>15</a:t>
            </a:fld>
            <a:endParaRPr lang="en-US" sz="1200"/>
          </a:p>
        </p:txBody>
      </p:sp>
      <p:sp>
        <p:nvSpPr>
          <p:cNvPr id="107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0262" cy="3479800"/>
          </a:xfrm>
          <a:ln/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0075"/>
            <a:ext cx="5130800" cy="4175125"/>
          </a:xfrm>
          <a:noFill/>
          <a:ln/>
        </p:spPr>
        <p:txBody>
          <a:bodyPr lIns="93031" tIns="46516" rIns="93031" bIns="46516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06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4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490-8F87-AB4D-BF40-19B6DE2C4110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9" y="4267201"/>
            <a:ext cx="7612063" cy="1100139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7"/>
            <a:ext cx="5486400" cy="3626215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9" y="5443539"/>
            <a:ext cx="7612063" cy="80486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A412-F10B-5C48-8630-37B19ADF63F6}" type="datetime1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2"/>
            <a:ext cx="3250360" cy="16319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90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B71B2024-7CE5-D543-AB05-7F2351F47DD2}" type="datetime1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3"/>
            <a:ext cx="4141140" cy="288137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2"/>
            <a:ext cx="4141140" cy="288137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4D15-6530-6A41-8755-C27FC1EEC184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1"/>
            <a:ext cx="1497106" cy="58102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9" y="457201"/>
            <a:ext cx="6513511" cy="581025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E60E-026E-4D4A-8071-14FDE82272E9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9E5723-C523-1448-A814-367F1D4D2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CD9F27-CACA-DD46-8FC4-689AAFD66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5FC05B-9883-F54A-9E0D-7BC572ECF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98B09-53F6-BE4C-9764-5D408B7E8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47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AB8-057D-6E44-BFAD-0227F2DB2C64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93" y="3774330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4152-66E0-9F42-8F6F-23D71FC68E4E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5"/>
            <a:ext cx="4142460" cy="308539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9" y="2236696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9" y="3617261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1469-6820-7148-B535-9CF654AA48FF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90"/>
            <a:ext cx="3657600" cy="4183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90"/>
            <a:ext cx="3657600" cy="4183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9A42-8BB3-B349-A95A-D5E24DCC899E}" type="datetime1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2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2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C8F8-58C3-0944-BFF5-BF3E265DA0BE}" type="datetime1">
              <a:rPr lang="en-US" smtClean="0"/>
              <a:t>4/19/19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CFBC-233A-5B4A-8680-34A6C8154C87}" type="datetime1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A40E-B2DE-D04D-AC5C-839FB85ED477}" type="datetime1">
              <a:rPr lang="en-US" smtClean="0"/>
              <a:t>4/19/19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2"/>
            <a:ext cx="3250360" cy="16319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4" y="381001"/>
            <a:ext cx="4149725" cy="58864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90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CA60E4EC-9B2F-E24C-9983-0E813A66CA91}" type="datetime1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E9B036F-6DA5-5A4C-B796-AF5E3342C7AD}" type="datetime1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.xml"/><Relationship Id="rId7" Type="http://schemas.openxmlformats.org/officeDocument/2006/relationships/image" Target="../media/image25.png"/><Relationship Id="rId12" Type="http://schemas.openxmlformats.org/officeDocument/2006/relationships/image" Target="../media/image24.emf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emf"/><Relationship Id="rId4" Type="http://schemas.openxmlformats.org/officeDocument/2006/relationships/tags" Target="../tags/tag3.xml"/><Relationship Id="rId9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slideLayout" Target="../slideLayouts/slideLayout8.xml"/><Relationship Id="rId7" Type="http://schemas.openxmlformats.org/officeDocument/2006/relationships/oleObject" Target="../embeddings/oleObject18.bin"/><Relationship Id="rId2" Type="http://schemas.openxmlformats.org/officeDocument/2006/relationships/tags" Target="../tags/tag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2.e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2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29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18.w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119.wmf"/><Relationship Id="rId5" Type="http://schemas.openxmlformats.org/officeDocument/2006/relationships/image" Target="../media/image116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118.w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3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607B15-C6AA-8A4E-AFC8-3846F06CBC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60598" cy="26386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" y="4458174"/>
            <a:ext cx="9143999" cy="2399828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The pEDM experiment at 10</a:t>
            </a:r>
            <a:r>
              <a:rPr lang="en-US" sz="2800" baseline="300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-29</a:t>
            </a: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i="1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e-</a:t>
            </a: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cm probes SUSY-like New Physics at the 10</a:t>
            </a:r>
            <a:r>
              <a:rPr lang="en-US" sz="2800" baseline="300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3</a:t>
            </a: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 TeV scale!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A new hybrid method, provides adequate symmetries, eliminating B-field systematic error sources</a:t>
            </a:r>
            <a:endParaRPr lang="en-US" sz="28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4" name="Picture 3" descr="CAPP 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281" y="4"/>
            <a:ext cx="1613723" cy="2698465"/>
          </a:xfrm>
          <a:prstGeom prst="rect">
            <a:avLst/>
          </a:prstGeom>
        </p:spPr>
      </p:pic>
      <p:pic>
        <p:nvPicPr>
          <p:cNvPr id="5" name="Picture 4" descr="KAIST_banner0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97" y="0"/>
            <a:ext cx="2489200" cy="87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401" y="253675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April 18, </a:t>
            </a:r>
            <a:r>
              <a:rPr lang="en-US" dirty="0"/>
              <a:t>2019</a:t>
            </a:r>
          </a:p>
          <a:p>
            <a:pPr algn="r"/>
            <a:r>
              <a:rPr lang="en-US" dirty="0"/>
              <a:t>APT seminar</a:t>
            </a:r>
          </a:p>
          <a:p>
            <a:pPr algn="r"/>
            <a:r>
              <a:rPr lang="en-US" dirty="0"/>
              <a:t>Fermilab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15291"/>
            <a:ext cx="8326581" cy="264768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The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>
                <a:solidFill>
                  <a:srgbClr val="0000FF"/>
                </a:solidFill>
              </a:rPr>
              <a:t>roton </a:t>
            </a:r>
            <a:r>
              <a:rPr lang="en-US" sz="3600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0000FF"/>
                </a:solidFill>
              </a:rPr>
              <a:t>lectric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0000FF"/>
                </a:solidFill>
              </a:rPr>
              <a:t>ipole </a:t>
            </a:r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dirty="0">
                <a:solidFill>
                  <a:srgbClr val="0000FF"/>
                </a:solidFill>
              </a:rPr>
              <a:t>oment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High Precision physics in storage rings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Yannis K. Semertzidis,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IBS/CAPP &amp; KAIST</a:t>
            </a:r>
          </a:p>
        </p:txBody>
      </p:sp>
    </p:spTree>
    <p:extLst>
      <p:ext uri="{BB962C8B-B14F-4D97-AF65-F5344CB8AC3E}">
        <p14:creationId xmlns:p14="http://schemas.microsoft.com/office/powerpoint/2010/main" val="40912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3">
            <a:extLst>
              <a:ext uri="{FF2B5EF4-FFF2-40B4-BE49-F238E27FC236}">
                <a16:creationId xmlns:a16="http://schemas.microsoft.com/office/drawing/2014/main" id="{819E5F4D-1933-E049-839A-2D5CEF32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400">
                <a:latin typeface="Times New Roman" panose="02020603050405020304" pitchFamily="18" charset="0"/>
              </a:rPr>
              <a:t>Yannis Semertzidis, BNL</a:t>
            </a: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0879FFA-6720-0940-B87A-189991887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310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000099"/>
                </a:solidFill>
                <a:ea typeface="ＭＳ Ｐゴシック" panose="020B0600070205080204" pitchFamily="34" charset="-128"/>
              </a:rPr>
              <a:t>The Principle of g-2</a:t>
            </a:r>
          </a:p>
        </p:txBody>
      </p:sp>
      <p:grpSp>
        <p:nvGrpSpPr>
          <p:cNvPr id="45059" name="Group 9">
            <a:extLst>
              <a:ext uri="{FF2B5EF4-FFF2-40B4-BE49-F238E27FC236}">
                <a16:creationId xmlns:a16="http://schemas.microsoft.com/office/drawing/2014/main" id="{A70897E8-3767-5541-B910-9B7C23EDF0C5}"/>
              </a:ext>
            </a:extLst>
          </p:cNvPr>
          <p:cNvGrpSpPr>
            <a:grpSpLocks/>
          </p:cNvGrpSpPr>
          <p:nvPr/>
        </p:nvGrpSpPr>
        <p:grpSpPr bwMode="auto">
          <a:xfrm>
            <a:off x="-1143000" y="2476500"/>
            <a:ext cx="4857750" cy="4581525"/>
            <a:chOff x="408" y="948"/>
            <a:chExt cx="3060" cy="2886"/>
          </a:xfrm>
        </p:grpSpPr>
        <p:sp>
          <p:nvSpPr>
            <p:cNvPr id="45075" name="Oval 4">
              <a:extLst>
                <a:ext uri="{FF2B5EF4-FFF2-40B4-BE49-F238E27FC236}">
                  <a16:creationId xmlns:a16="http://schemas.microsoft.com/office/drawing/2014/main" id="{313113CF-02BA-264C-A8FD-87634A997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5076" name="Rectangle 5">
              <a:extLst>
                <a:ext uri="{FF2B5EF4-FFF2-40B4-BE49-F238E27FC236}">
                  <a16:creationId xmlns:a16="http://schemas.microsoft.com/office/drawing/2014/main" id="{717BEF42-8D16-5A4A-A781-EF55EBA4A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5077" name="Rectangle 7">
              <a:extLst>
                <a:ext uri="{FF2B5EF4-FFF2-40B4-BE49-F238E27FC236}">
                  <a16:creationId xmlns:a16="http://schemas.microsoft.com/office/drawing/2014/main" id="{F987DDCB-9FA7-9A44-B7C4-BAC1C65ED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45060" name="Line 8">
            <a:extLst>
              <a:ext uri="{FF2B5EF4-FFF2-40B4-BE49-F238E27FC236}">
                <a16:creationId xmlns:a16="http://schemas.microsoft.com/office/drawing/2014/main" id="{0E5BEB5C-43FD-6E41-A199-4E7A91ECB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5" y="4514850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6" name="Line 10">
            <a:extLst>
              <a:ext uri="{FF2B5EF4-FFF2-40B4-BE49-F238E27FC236}">
                <a16:creationId xmlns:a16="http://schemas.microsoft.com/office/drawing/2014/main" id="{58AEC315-38D3-4648-8652-C9A1CF055D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6125" y="4314825"/>
            <a:ext cx="314325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11">
            <a:extLst>
              <a:ext uri="{FF2B5EF4-FFF2-40B4-BE49-F238E27FC236}">
                <a16:creationId xmlns:a16="http://schemas.microsoft.com/office/drawing/2014/main" id="{D2078C36-E6DC-6743-ABB5-C3270ADEC9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8750" y="2400300"/>
            <a:ext cx="8286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Text Box 14">
            <a:extLst>
              <a:ext uri="{FF2B5EF4-FFF2-40B4-BE49-F238E27FC236}">
                <a16:creationId xmlns:a16="http://schemas.microsoft.com/office/drawing/2014/main" id="{C06BA935-AE87-F648-BD94-91CFB1F99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860550"/>
            <a:ext cx="166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45064" name="Rectangle 15">
            <a:extLst>
              <a:ext uri="{FF2B5EF4-FFF2-40B4-BE49-F238E27FC236}">
                <a16:creationId xmlns:a16="http://schemas.microsoft.com/office/drawing/2014/main" id="{8AE07D5F-9A99-4741-871A-064FE90E9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79800" y="1771650"/>
            <a:ext cx="5664200" cy="6762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FF0066"/>
                </a:solidFill>
                <a:ea typeface="ＭＳ Ｐゴシック" panose="020B0600070205080204" pitchFamily="34" charset="-128"/>
              </a:rPr>
              <a:t>Moving: Thomas precession!</a:t>
            </a:r>
          </a:p>
        </p:txBody>
      </p:sp>
      <p:sp>
        <p:nvSpPr>
          <p:cNvPr id="45065" name="Text Box 16">
            <a:extLst>
              <a:ext uri="{FF2B5EF4-FFF2-40B4-BE49-F238E27FC236}">
                <a16:creationId xmlns:a16="http://schemas.microsoft.com/office/drawing/2014/main" id="{C04F6130-0D3A-1B4C-B694-FB27DCD73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3498850"/>
            <a:ext cx="569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66"/>
                </a:solidFill>
              </a:rPr>
              <a:t>• B</a:t>
            </a:r>
          </a:p>
        </p:txBody>
      </p:sp>
      <p:sp>
        <p:nvSpPr>
          <p:cNvPr id="45066" name="Oval 17">
            <a:extLst>
              <a:ext uri="{FF2B5EF4-FFF2-40B4-BE49-F238E27FC236}">
                <a16:creationId xmlns:a16="http://schemas.microsoft.com/office/drawing/2014/main" id="{8E88D78B-6DD5-0740-8B74-DAB91F221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3619500"/>
            <a:ext cx="276225" cy="257175"/>
          </a:xfrm>
          <a:prstGeom prst="ellips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aphicFrame>
        <p:nvGraphicFramePr>
          <p:cNvPr id="331794" name="Object 18">
            <a:extLst>
              <a:ext uri="{FF2B5EF4-FFF2-40B4-BE49-F238E27FC236}">
                <a16:creationId xmlns:a16="http://schemas.microsoft.com/office/drawing/2014/main" id="{BEB2BFA9-E0E2-234E-B4E5-F9F9A0CFB8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0500" y="2438400"/>
          <a:ext cx="137953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9" name="Equation" r:id="rId4" imgW="571500" imgH="444500" progId="Equation.DSMT4">
                  <p:embed/>
                </p:oleObj>
              </mc:Choice>
              <mc:Fallback>
                <p:oleObj name="Equation" r:id="rId4" imgW="571500" imgH="444500" progId="Equation.DSMT4">
                  <p:embed/>
                  <p:pic>
                    <p:nvPicPr>
                      <p:cNvPr id="331794" name="Object 18">
                        <a:extLst>
                          <a:ext uri="{FF2B5EF4-FFF2-40B4-BE49-F238E27FC236}">
                            <a16:creationId xmlns:a16="http://schemas.microsoft.com/office/drawing/2014/main" id="{BEB2BFA9-E0E2-234E-B4E5-F9F9A0CFB8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2438400"/>
                        <a:ext cx="1379538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5" name="Object 19">
            <a:extLst>
              <a:ext uri="{FF2B5EF4-FFF2-40B4-BE49-F238E27FC236}">
                <a16:creationId xmlns:a16="http://schemas.microsoft.com/office/drawing/2014/main" id="{CE2172CB-65F5-F746-B5AB-9219FBBC0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975" y="3617913"/>
          <a:ext cx="3467100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0" name="Equation" r:id="rId6" imgW="1409700" imgH="444500" progId="Equation.DSMT4">
                  <p:embed/>
                </p:oleObj>
              </mc:Choice>
              <mc:Fallback>
                <p:oleObj name="Equation" r:id="rId6" imgW="1409700" imgH="444500" progId="Equation.DSMT4">
                  <p:embed/>
                  <p:pic>
                    <p:nvPicPr>
                      <p:cNvPr id="331795" name="Object 19">
                        <a:extLst>
                          <a:ext uri="{FF2B5EF4-FFF2-40B4-BE49-F238E27FC236}">
                            <a16:creationId xmlns:a16="http://schemas.microsoft.com/office/drawing/2014/main" id="{CE2172CB-65F5-F746-B5AB-9219FBBC00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975" y="3617913"/>
                        <a:ext cx="3467100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6" name="Object 20">
            <a:extLst>
              <a:ext uri="{FF2B5EF4-FFF2-40B4-BE49-F238E27FC236}">
                <a16:creationId xmlns:a16="http://schemas.microsoft.com/office/drawing/2014/main" id="{F061E26B-88B6-5E4F-9515-A7E64A7691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44650" y="5038725"/>
          <a:ext cx="5865813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1" name="Equation" r:id="rId8" imgW="2387600" imgH="482600" progId="Equation.DSMT4">
                  <p:embed/>
                </p:oleObj>
              </mc:Choice>
              <mc:Fallback>
                <p:oleObj name="Equation" r:id="rId8" imgW="2387600" imgH="482600" progId="Equation.DSMT4">
                  <p:embed/>
                  <p:pic>
                    <p:nvPicPr>
                      <p:cNvPr id="331796" name="Object 20">
                        <a:extLst>
                          <a:ext uri="{FF2B5EF4-FFF2-40B4-BE49-F238E27FC236}">
                            <a16:creationId xmlns:a16="http://schemas.microsoft.com/office/drawing/2014/main" id="{F061E26B-88B6-5E4F-9515-A7E64A7691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650" y="5038725"/>
                        <a:ext cx="5865813" cy="118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97" name="Rectangle 21">
            <a:extLst>
              <a:ext uri="{FF2B5EF4-FFF2-40B4-BE49-F238E27FC236}">
                <a16:creationId xmlns:a16="http://schemas.microsoft.com/office/drawing/2014/main" id="{944555C1-BB1A-084B-948B-6A44951E9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029200"/>
            <a:ext cx="1704975" cy="120015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5071" name="Line 22">
            <a:extLst>
              <a:ext uri="{FF2B5EF4-FFF2-40B4-BE49-F238E27FC236}">
                <a16:creationId xmlns:a16="http://schemas.microsoft.com/office/drawing/2014/main" id="{4AB782A7-6A29-2D44-B608-E29AF4F15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2581275"/>
            <a:ext cx="82867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Text Box 23">
            <a:extLst>
              <a:ext uri="{FF2B5EF4-FFF2-40B4-BE49-F238E27FC236}">
                <a16:creationId xmlns:a16="http://schemas.microsoft.com/office/drawing/2014/main" id="{0F780C17-7725-884B-912E-325BC19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0" y="2565400"/>
            <a:ext cx="259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99"/>
                </a:solidFill>
              </a:rPr>
              <a:t>Momentum vector</a:t>
            </a:r>
          </a:p>
        </p:txBody>
      </p:sp>
      <p:graphicFrame>
        <p:nvGraphicFramePr>
          <p:cNvPr id="45073" name="Object 20">
            <a:extLst>
              <a:ext uri="{FF2B5EF4-FFF2-40B4-BE49-F238E27FC236}">
                <a16:creationId xmlns:a16="http://schemas.microsoft.com/office/drawing/2014/main" id="{A2D96897-68E0-0D4F-AB95-7A44658D6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3250" y="736600"/>
          <a:ext cx="304165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72" name="Equation" r:id="rId10" imgW="1282700" imgH="355600" progId="Equation.DSMT4">
                  <p:embed/>
                </p:oleObj>
              </mc:Choice>
              <mc:Fallback>
                <p:oleObj name="Equation" r:id="rId10" imgW="1282700" imgH="355600" progId="Equation.DSMT4">
                  <p:embed/>
                  <p:pic>
                    <p:nvPicPr>
                      <p:cNvPr id="45073" name="Object 20">
                        <a:extLst>
                          <a:ext uri="{FF2B5EF4-FFF2-40B4-BE49-F238E27FC236}">
                            <a16:creationId xmlns:a16="http://schemas.microsoft.com/office/drawing/2014/main" id="{A2D96897-68E0-0D4F-AB95-7A44658D64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0" y="736600"/>
                        <a:ext cx="304165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>
            <a:extLst>
              <a:ext uri="{FF2B5EF4-FFF2-40B4-BE49-F238E27FC236}">
                <a16:creationId xmlns:a16="http://schemas.microsoft.com/office/drawing/2014/main" id="{356C671D-B5F8-4C4C-B69E-B842570A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6181725"/>
            <a:ext cx="46085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>
                <a:solidFill>
                  <a:srgbClr val="FF0066"/>
                </a:solidFill>
              </a:rPr>
              <a:t>Independent of velocity!</a:t>
            </a:r>
          </a:p>
        </p:txBody>
      </p:sp>
    </p:spTree>
    <p:extLst>
      <p:ext uri="{BB962C8B-B14F-4D97-AF65-F5344CB8AC3E}">
        <p14:creationId xmlns:p14="http://schemas.microsoft.com/office/powerpoint/2010/main" val="38993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7" grpId="0" animBg="1"/>
      <p:bldP spid="2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itle 1">
            <a:extLst>
              <a:ext uri="{FF2B5EF4-FFF2-40B4-BE49-F238E27FC236}">
                <a16:creationId xmlns:a16="http://schemas.microsoft.com/office/drawing/2014/main" id="{9B742190-F925-D245-8685-6A978454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989993"/>
            <a:ext cx="8229600" cy="3187212"/>
          </a:xfrm>
        </p:spPr>
        <p:txBody>
          <a:bodyPr/>
          <a:lstStyle/>
          <a:p>
            <a:r>
              <a:rPr lang="en-US" altLang="en-US" sz="44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Monitoring the proton spin direction as a function of time:</a:t>
            </a:r>
            <a:b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Proton Polarimeter </a:t>
            </a:r>
          </a:p>
        </p:txBody>
      </p:sp>
    </p:spTree>
    <p:extLst>
      <p:ext uri="{BB962C8B-B14F-4D97-AF65-F5344CB8AC3E}">
        <p14:creationId xmlns:p14="http://schemas.microsoft.com/office/powerpoint/2010/main" val="24202203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lide Number Placeholder 1">
            <a:extLst>
              <a:ext uri="{FF2B5EF4-FFF2-40B4-BE49-F238E27FC236}">
                <a16:creationId xmlns:a16="http://schemas.microsoft.com/office/drawing/2014/main" id="{A30136B3-EC45-EC40-B690-5F70E8B0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93C5B10-2FDF-7943-B308-1FE3FCBC4082}" type="slidenum">
              <a:rPr lang="en-US" altLang="en-US" sz="1292"/>
              <a:pPr eaLnBrk="1" hangingPunct="1"/>
              <a:t>101</a:t>
            </a:fld>
            <a:endParaRPr lang="en-US" altLang="en-US" sz="1292"/>
          </a:p>
        </p:txBody>
      </p:sp>
      <p:pic>
        <p:nvPicPr>
          <p:cNvPr id="219138" name="Picture 2">
            <a:extLst>
              <a:ext uri="{FF2B5EF4-FFF2-40B4-BE49-F238E27FC236}">
                <a16:creationId xmlns:a16="http://schemas.microsoft.com/office/drawing/2014/main" id="{E032A130-F149-0346-9FD2-1B4442500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57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Box 3">
            <a:extLst>
              <a:ext uri="{FF2B5EF4-FFF2-40B4-BE49-F238E27FC236}">
                <a16:creationId xmlns:a16="http://schemas.microsoft.com/office/drawing/2014/main" id="{5DE87488-F785-F041-A1D3-0522112C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077" y="1409701"/>
            <a:ext cx="1628972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 dirty="0">
                <a:solidFill>
                  <a:srgbClr val="FF0000"/>
                </a:solidFill>
              </a:rPr>
              <a:t>Martin Gaisser</a:t>
            </a:r>
          </a:p>
        </p:txBody>
      </p:sp>
    </p:spTree>
    <p:extLst>
      <p:ext uri="{BB962C8B-B14F-4D97-AF65-F5344CB8AC3E}">
        <p14:creationId xmlns:p14="http://schemas.microsoft.com/office/powerpoint/2010/main" val="14784045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>
            <a:extLst>
              <a:ext uri="{FF2B5EF4-FFF2-40B4-BE49-F238E27FC236}">
                <a16:creationId xmlns:a16="http://schemas.microsoft.com/office/drawing/2014/main" id="{1BB62CF4-4374-3940-9F06-546161C637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3" y="263769"/>
            <a:ext cx="8440615" cy="607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Slide Number Placeholder 1">
            <a:extLst>
              <a:ext uri="{FF2B5EF4-FFF2-40B4-BE49-F238E27FC236}">
                <a16:creationId xmlns:a16="http://schemas.microsoft.com/office/drawing/2014/main" id="{FE049873-73FD-1B40-9B9D-D18355D1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4738E3-A15E-9A4E-AED5-D2AD4ADC572D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292"/>
          </a:p>
        </p:txBody>
      </p:sp>
      <p:sp>
        <p:nvSpPr>
          <p:cNvPr id="29699" name="TextBox 3">
            <a:extLst>
              <a:ext uri="{FF2B5EF4-FFF2-40B4-BE49-F238E27FC236}">
                <a16:creationId xmlns:a16="http://schemas.microsoft.com/office/drawing/2014/main" id="{9E7FD69D-0844-FA4C-98D9-48956A94F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008" y="1436078"/>
            <a:ext cx="300383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>
                <a:solidFill>
                  <a:srgbClr val="FF0000"/>
                </a:solidFill>
              </a:rPr>
              <a:t>Martin Gaisser, COSY/Juelich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89B40-F4E9-9C47-B3E2-4F92ACA761CC}"/>
              </a:ext>
            </a:extLst>
          </p:cNvPr>
          <p:cNvSpPr/>
          <p:nvPr/>
        </p:nvSpPr>
        <p:spPr>
          <a:xfrm>
            <a:off x="8245720" y="5981700"/>
            <a:ext cx="259373" cy="23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29701" name="TextBox 1">
            <a:extLst>
              <a:ext uri="{FF2B5EF4-FFF2-40B4-BE49-F238E27FC236}">
                <a16:creationId xmlns:a16="http://schemas.microsoft.com/office/drawing/2014/main" id="{28C0A9DA-62F4-3745-9D71-7FCDF8751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412" y="3009901"/>
            <a:ext cx="334418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54">
                <a:solidFill>
                  <a:srgbClr val="FF0000"/>
                </a:solidFill>
              </a:rPr>
              <a:t>JEDI Collaboration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BD689-14A1-CD4F-9404-7EBD13AEA34C}"/>
              </a:ext>
            </a:extLst>
          </p:cNvPr>
          <p:cNvSpPr/>
          <p:nvPr/>
        </p:nvSpPr>
        <p:spPr>
          <a:xfrm>
            <a:off x="8105043" y="263769"/>
            <a:ext cx="937846" cy="112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32606315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0A3D3D78-7404-6D4D-9372-19A9A55010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3" y="263770"/>
            <a:ext cx="8440615" cy="548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Slide Number Placeholder 1">
            <a:extLst>
              <a:ext uri="{FF2B5EF4-FFF2-40B4-BE49-F238E27FC236}">
                <a16:creationId xmlns:a16="http://schemas.microsoft.com/office/drawing/2014/main" id="{03052978-C071-1B48-AA21-7C2373CB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41C024-B2FC-AF45-B0E4-42C868AC10C5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292"/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BB9FD8B2-7762-304D-B77C-E05A29293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766" y="1358413"/>
            <a:ext cx="300383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>
                <a:solidFill>
                  <a:srgbClr val="FF0000"/>
                </a:solidFill>
              </a:rPr>
              <a:t>Martin Gaisser, COSY/Juelich</a:t>
            </a:r>
          </a:p>
        </p:txBody>
      </p:sp>
      <p:sp>
        <p:nvSpPr>
          <p:cNvPr id="30724" name="TextBox 6">
            <a:extLst>
              <a:ext uri="{FF2B5EF4-FFF2-40B4-BE49-F238E27FC236}">
                <a16:creationId xmlns:a16="http://schemas.microsoft.com/office/drawing/2014/main" id="{393FAC1E-6422-3E4E-8817-7B65C21DE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324" y="5435113"/>
            <a:ext cx="196239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/>
              <a:t>Sextupole strength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B6391-25E9-F246-86EC-82B590E387AE}"/>
              </a:ext>
            </a:extLst>
          </p:cNvPr>
          <p:cNvSpPr/>
          <p:nvPr/>
        </p:nvSpPr>
        <p:spPr>
          <a:xfrm rot="1561817">
            <a:off x="763113" y="3382804"/>
            <a:ext cx="7617791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985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SCT goal accomplished!</a:t>
            </a:r>
          </a:p>
        </p:txBody>
      </p:sp>
      <p:sp>
        <p:nvSpPr>
          <p:cNvPr id="30726" name="TextBox 6">
            <a:extLst>
              <a:ext uri="{FF2B5EF4-FFF2-40B4-BE49-F238E27FC236}">
                <a16:creationId xmlns:a16="http://schemas.microsoft.com/office/drawing/2014/main" id="{9CEB299A-9A68-2D42-B037-6C9B26AE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66" y="2287466"/>
            <a:ext cx="334418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54">
                <a:solidFill>
                  <a:srgbClr val="FF0000"/>
                </a:solidFill>
              </a:rPr>
              <a:t>JEDI Collaboration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88EAE-7D10-BE48-BF62-6684D2BAB4BD}"/>
              </a:ext>
            </a:extLst>
          </p:cNvPr>
          <p:cNvSpPr/>
          <p:nvPr/>
        </p:nvSpPr>
        <p:spPr>
          <a:xfrm>
            <a:off x="8105043" y="263769"/>
            <a:ext cx="937846" cy="112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3760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6">
            <a:extLst>
              <a:ext uri="{FF2B5EF4-FFF2-40B4-BE49-F238E27FC236}">
                <a16:creationId xmlns:a16="http://schemas.microsoft.com/office/drawing/2014/main" id="{11F086AA-DD49-604B-9206-D1626304C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828" y="732692"/>
            <a:ext cx="7070480" cy="60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4E9A9-2228-7449-8A01-61A5DC3F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769"/>
            <a:ext cx="8229600" cy="638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Systematic errors</a:t>
            </a:r>
          </a:p>
        </p:txBody>
      </p:sp>
      <p:sp>
        <p:nvSpPr>
          <p:cNvPr id="227331" name="Slide Number Placeholder 3">
            <a:extLst>
              <a:ext uri="{FF2B5EF4-FFF2-40B4-BE49-F238E27FC236}">
                <a16:creationId xmlns:a16="http://schemas.microsoft.com/office/drawing/2014/main" id="{73A02FBE-7460-2944-963A-753E0232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DC671D-6A2C-274A-8A40-4355C120BF3C}" type="slidenum">
              <a:rPr lang="en-US" altLang="en-US" sz="1292"/>
              <a:pPr eaLnBrk="1" hangingPunct="1"/>
              <a:t>104</a:t>
            </a:fld>
            <a:endParaRPr lang="en-US" altLang="en-US" sz="1292"/>
          </a:p>
        </p:txBody>
      </p:sp>
    </p:spTree>
    <p:extLst>
      <p:ext uri="{BB962C8B-B14F-4D97-AF65-F5344CB8AC3E}">
        <p14:creationId xmlns:p14="http://schemas.microsoft.com/office/powerpoint/2010/main" val="229373412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4EFD539-B63F-014D-9584-564D37D85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000099"/>
                </a:solidFill>
                <a:ea typeface="ＭＳ Ｐゴシック" panose="020B0600070205080204" pitchFamily="34" charset="-128"/>
              </a:rPr>
              <a:t>Effect of Radial Electric Field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4D18FC2-355C-B741-82E3-8A9ED76EA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81500" y="1981200"/>
            <a:ext cx="4076700" cy="4114800"/>
          </a:xfrm>
        </p:spPr>
        <p:txBody>
          <a:bodyPr/>
          <a:lstStyle/>
          <a:p>
            <a:r>
              <a:rPr lang="en-US" altLang="en-US" dirty="0">
                <a:solidFill>
                  <a:srgbClr val="CC3300"/>
                </a:solidFill>
                <a:effectLst/>
                <a:ea typeface="ＭＳ Ｐゴシック" panose="020B0600070205080204" pitchFamily="34" charset="-128"/>
              </a:rPr>
              <a:t>Low energy particle</a:t>
            </a:r>
          </a:p>
          <a:p>
            <a:endParaRPr lang="en-US" altLang="en-US" dirty="0">
              <a:solidFill>
                <a:srgbClr val="008000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FF0066"/>
                </a:solidFill>
                <a:effectLst/>
                <a:ea typeface="ＭＳ Ｐゴシック" panose="020B0600070205080204" pitchFamily="34" charset="-128"/>
              </a:rPr>
              <a:t>…just right</a:t>
            </a:r>
          </a:p>
          <a:p>
            <a:endParaRPr lang="en-US" altLang="en-US" dirty="0">
              <a:solidFill>
                <a:srgbClr val="FF0066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008000"/>
                </a:solidFill>
                <a:effectLst/>
                <a:ea typeface="ＭＳ Ｐゴシック" panose="020B0600070205080204" pitchFamily="34" charset="-128"/>
              </a:rPr>
              <a:t>High energy particle</a:t>
            </a:r>
          </a:p>
        </p:txBody>
      </p:sp>
      <p:sp>
        <p:nvSpPr>
          <p:cNvPr id="47108" name="Line 10">
            <a:extLst>
              <a:ext uri="{FF2B5EF4-FFF2-40B4-BE49-F238E27FC236}">
                <a16:creationId xmlns:a16="http://schemas.microsoft.com/office/drawing/2014/main" id="{C99F27CA-9DE5-9942-9E1E-3B077C25A4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8750" y="2400300"/>
            <a:ext cx="8286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Line 11">
            <a:extLst>
              <a:ext uri="{FF2B5EF4-FFF2-40B4-BE49-F238E27FC236}">
                <a16:creationId xmlns:a16="http://schemas.microsoft.com/office/drawing/2014/main" id="{6CDB931A-C930-3942-B9FD-5EF50EB03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257675"/>
            <a:ext cx="533400" cy="5048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Text Box 13">
            <a:extLst>
              <a:ext uri="{FF2B5EF4-FFF2-40B4-BE49-F238E27FC236}">
                <a16:creationId xmlns:a16="http://schemas.microsoft.com/office/drawing/2014/main" id="{8766BFEB-5EFC-8C47-A017-7C77DAA3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1784350"/>
            <a:ext cx="166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47111" name="Line 14">
            <a:extLst>
              <a:ext uri="{FF2B5EF4-FFF2-40B4-BE49-F238E27FC236}">
                <a16:creationId xmlns:a16="http://schemas.microsoft.com/office/drawing/2014/main" id="{9A3CE75B-941C-5843-804A-A6FBF4FAA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2571750"/>
            <a:ext cx="82867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Text Box 16">
            <a:extLst>
              <a:ext uri="{FF2B5EF4-FFF2-40B4-BE49-F238E27FC236}">
                <a16:creationId xmlns:a16="http://schemas.microsoft.com/office/drawing/2014/main" id="{973A5A29-F5BF-B74D-85C9-153757BE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427" y="2645137"/>
            <a:ext cx="259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9"/>
                </a:solidFill>
              </a:rPr>
              <a:t>Momentum vector</a:t>
            </a:r>
          </a:p>
        </p:txBody>
      </p:sp>
      <p:grpSp>
        <p:nvGrpSpPr>
          <p:cNvPr id="47113" name="Group 4">
            <a:extLst>
              <a:ext uri="{FF2B5EF4-FFF2-40B4-BE49-F238E27FC236}">
                <a16:creationId xmlns:a16="http://schemas.microsoft.com/office/drawing/2014/main" id="{628D735B-A7B7-FE4D-A987-C6847643153A}"/>
              </a:ext>
            </a:extLst>
          </p:cNvPr>
          <p:cNvGrpSpPr>
            <a:grpSpLocks/>
          </p:cNvGrpSpPr>
          <p:nvPr/>
        </p:nvGrpSpPr>
        <p:grpSpPr bwMode="auto">
          <a:xfrm>
            <a:off x="-1143000" y="2476500"/>
            <a:ext cx="4857750" cy="4581525"/>
            <a:chOff x="408" y="948"/>
            <a:chExt cx="3060" cy="2886"/>
          </a:xfrm>
        </p:grpSpPr>
        <p:sp>
          <p:nvSpPr>
            <p:cNvPr id="47117" name="Oval 5">
              <a:extLst>
                <a:ext uri="{FF2B5EF4-FFF2-40B4-BE49-F238E27FC236}">
                  <a16:creationId xmlns:a16="http://schemas.microsoft.com/office/drawing/2014/main" id="{0E29BFBA-83F4-1D4C-AF8B-E4224C049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7118" name="Rectangle 6">
              <a:extLst>
                <a:ext uri="{FF2B5EF4-FFF2-40B4-BE49-F238E27FC236}">
                  <a16:creationId xmlns:a16="http://schemas.microsoft.com/office/drawing/2014/main" id="{DC6991B2-ED34-B54B-B9CB-31C23D7D6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7119" name="Rectangle 7">
              <a:extLst>
                <a:ext uri="{FF2B5EF4-FFF2-40B4-BE49-F238E27FC236}">
                  <a16:creationId xmlns:a16="http://schemas.microsoft.com/office/drawing/2014/main" id="{B35DB1DB-395B-E24F-9BEA-0C402401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47114" name="Line 8">
            <a:extLst>
              <a:ext uri="{FF2B5EF4-FFF2-40B4-BE49-F238E27FC236}">
                <a16:creationId xmlns:a16="http://schemas.microsoft.com/office/drawing/2014/main" id="{FCB72EC2-6A32-3641-ADA3-204E8153B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5" y="4524375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Line 12">
            <a:extLst>
              <a:ext uri="{FF2B5EF4-FFF2-40B4-BE49-F238E27FC236}">
                <a16:creationId xmlns:a16="http://schemas.microsoft.com/office/drawing/2014/main" id="{6CFE83E6-2E63-3342-B311-8F4A8D9303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5175" y="4257675"/>
            <a:ext cx="219075" cy="6572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>
            <a:extLst>
              <a:ext uri="{FF2B5EF4-FFF2-40B4-BE49-F238E27FC236}">
                <a16:creationId xmlns:a16="http://schemas.microsoft.com/office/drawing/2014/main" id="{CBB36243-E6C6-FF47-98D1-394DDE107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2375" y="4210050"/>
            <a:ext cx="0" cy="75247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1">
            <a:extLst>
              <a:ext uri="{FF2B5EF4-FFF2-40B4-BE49-F238E27FC236}">
                <a16:creationId xmlns:a16="http://schemas.microsoft.com/office/drawing/2014/main" id="{50EF9C65-3B16-2F40-A4F9-B15A652B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45225"/>
            <a:ext cx="856615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The electric focusing does not influence the g-2 precession rate</a:t>
            </a:r>
          </a:p>
        </p:txBody>
      </p:sp>
      <p:sp>
        <p:nvSpPr>
          <p:cNvPr id="51202" name="Rectangle 24">
            <a:extLst>
              <a:ext uri="{FF2B5EF4-FFF2-40B4-BE49-F238E27FC236}">
                <a16:creationId xmlns:a16="http://schemas.microsoft.com/office/drawing/2014/main" id="{2EB9DF24-325C-5940-BFFA-335686999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17500"/>
            <a:ext cx="5829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2934FF"/>
                </a:solidFill>
              </a:rPr>
              <a:t>Spin Precession in g-2 Ring</a:t>
            </a:r>
            <a:br>
              <a:rPr lang="en-US" altLang="en-US" sz="3600" dirty="0">
                <a:solidFill>
                  <a:srgbClr val="2934FF"/>
                </a:solidFill>
              </a:rPr>
            </a:br>
            <a:r>
              <a:rPr lang="en-US" altLang="en-US" sz="3600" dirty="0">
                <a:solidFill>
                  <a:srgbClr val="2934FF"/>
                </a:solidFill>
              </a:rPr>
              <a:t>(Top View)</a:t>
            </a:r>
            <a:endParaRPr lang="en-US" altLang="en-US" sz="4400" dirty="0">
              <a:solidFill>
                <a:srgbClr val="2934FF"/>
              </a:solidFill>
            </a:endParaRPr>
          </a:p>
        </p:txBody>
      </p:sp>
      <p:sp>
        <p:nvSpPr>
          <p:cNvPr id="51203" name="Oval 25">
            <a:extLst>
              <a:ext uri="{FF2B5EF4-FFF2-40B4-BE49-F238E27FC236}">
                <a16:creationId xmlns:a16="http://schemas.microsoft.com/office/drawing/2014/main" id="{D8C21253-A5BD-474B-8F0A-D23A7086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2400300"/>
            <a:ext cx="3657600" cy="3733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204" name="Line 26">
            <a:extLst>
              <a:ext uri="{FF2B5EF4-FFF2-40B4-BE49-F238E27FC236}">
                <a16:creationId xmlns:a16="http://schemas.microsoft.com/office/drawing/2014/main" id="{927B594A-DD83-404F-A5B4-B2965EDEB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6450" y="2400300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Line 27">
            <a:extLst>
              <a:ext uri="{FF2B5EF4-FFF2-40B4-BE49-F238E27FC236}">
                <a16:creationId xmlns:a16="http://schemas.microsoft.com/office/drawing/2014/main" id="{184CBAE3-2C65-F549-805A-E9BB32DDC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2400300"/>
            <a:ext cx="685800" cy="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0" name="Line 28">
            <a:extLst>
              <a:ext uri="{FF2B5EF4-FFF2-40B4-BE49-F238E27FC236}">
                <a16:creationId xmlns:a16="http://schemas.microsoft.com/office/drawing/2014/main" id="{FE3158A3-69CA-3649-96AB-31C464EE9524}"/>
              </a:ext>
            </a:extLst>
          </p:cNvPr>
          <p:cNvSpPr>
            <a:spLocks noChangeShapeType="1"/>
          </p:cNvSpPr>
          <p:nvPr/>
        </p:nvSpPr>
        <p:spPr bwMode="auto">
          <a:xfrm rot="-2320868">
            <a:off x="3209925" y="2724150"/>
            <a:ext cx="685800" cy="158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1" name="Line 29">
            <a:extLst>
              <a:ext uri="{FF2B5EF4-FFF2-40B4-BE49-F238E27FC236}">
                <a16:creationId xmlns:a16="http://schemas.microsoft.com/office/drawing/2014/main" id="{3B046EC4-B3A4-1744-827B-D276F669C1D7}"/>
              </a:ext>
            </a:extLst>
          </p:cNvPr>
          <p:cNvSpPr>
            <a:spLocks noChangeShapeType="1"/>
          </p:cNvSpPr>
          <p:nvPr/>
        </p:nvSpPr>
        <p:spPr bwMode="auto">
          <a:xfrm rot="3187806">
            <a:off x="5771357" y="3220244"/>
            <a:ext cx="685800" cy="1587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2" name="Line 30">
            <a:extLst>
              <a:ext uri="{FF2B5EF4-FFF2-40B4-BE49-F238E27FC236}">
                <a16:creationId xmlns:a16="http://schemas.microsoft.com/office/drawing/2014/main" id="{106DF11C-0A18-924A-97DE-78CDAA797D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47975" y="5038725"/>
            <a:ext cx="381000" cy="49530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3" name="Line 31">
            <a:extLst>
              <a:ext uri="{FF2B5EF4-FFF2-40B4-BE49-F238E27FC236}">
                <a16:creationId xmlns:a16="http://schemas.microsoft.com/office/drawing/2014/main" id="{EAB8BF8D-A2C7-DB4F-9362-40ABCF1EDA7A}"/>
              </a:ext>
            </a:extLst>
          </p:cNvPr>
          <p:cNvSpPr>
            <a:spLocks noChangeShapeType="1"/>
          </p:cNvSpPr>
          <p:nvPr/>
        </p:nvSpPr>
        <p:spPr bwMode="auto">
          <a:xfrm rot="21391762" flipH="1">
            <a:off x="5486400" y="5572125"/>
            <a:ext cx="438150" cy="40005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4" name="Line 32">
            <a:extLst>
              <a:ext uri="{FF2B5EF4-FFF2-40B4-BE49-F238E27FC236}">
                <a16:creationId xmlns:a16="http://schemas.microsoft.com/office/drawing/2014/main" id="{4C6BC70F-3E3C-514B-959C-98CD095C4ED7}"/>
              </a:ext>
            </a:extLst>
          </p:cNvPr>
          <p:cNvSpPr>
            <a:spLocks noChangeShapeType="1"/>
          </p:cNvSpPr>
          <p:nvPr/>
        </p:nvSpPr>
        <p:spPr bwMode="auto">
          <a:xfrm rot="5383711">
            <a:off x="6095207" y="4553744"/>
            <a:ext cx="685800" cy="1587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5" name="Line 33">
            <a:extLst>
              <a:ext uri="{FF2B5EF4-FFF2-40B4-BE49-F238E27FC236}">
                <a16:creationId xmlns:a16="http://schemas.microsoft.com/office/drawing/2014/main" id="{C97E3D9B-DDCD-954D-98B4-DBE5A7C1095E}"/>
              </a:ext>
            </a:extLst>
          </p:cNvPr>
          <p:cNvSpPr>
            <a:spLocks noChangeShapeType="1"/>
          </p:cNvSpPr>
          <p:nvPr/>
        </p:nvSpPr>
        <p:spPr bwMode="auto">
          <a:xfrm rot="-5447534">
            <a:off x="2420144" y="4037806"/>
            <a:ext cx="685800" cy="158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6" name="Line 34">
            <a:extLst>
              <a:ext uri="{FF2B5EF4-FFF2-40B4-BE49-F238E27FC236}">
                <a16:creationId xmlns:a16="http://schemas.microsoft.com/office/drawing/2014/main" id="{4BC6B1D4-0721-FB44-8521-E58729D2C03C}"/>
              </a:ext>
            </a:extLst>
          </p:cNvPr>
          <p:cNvSpPr>
            <a:spLocks noChangeShapeType="1"/>
          </p:cNvSpPr>
          <p:nvPr/>
        </p:nvSpPr>
        <p:spPr bwMode="auto">
          <a:xfrm rot="10672734">
            <a:off x="4057650" y="6134100"/>
            <a:ext cx="685800" cy="158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Text Box 35">
            <a:extLst>
              <a:ext uri="{FF2B5EF4-FFF2-40B4-BE49-F238E27FC236}">
                <a16:creationId xmlns:a16="http://schemas.microsoft.com/office/drawing/2014/main" id="{D02DA8B1-BE29-BB4F-8D01-00A48472A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2101850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Symbol" pitchFamily="2" charset="2"/>
              </a:rPr>
              <a:t>m</a:t>
            </a:r>
          </a:p>
        </p:txBody>
      </p:sp>
      <p:sp>
        <p:nvSpPr>
          <p:cNvPr id="51214" name="Line 36">
            <a:extLst>
              <a:ext uri="{FF2B5EF4-FFF2-40B4-BE49-F238E27FC236}">
                <a16:creationId xmlns:a16="http://schemas.microsoft.com/office/drawing/2014/main" id="{0C77FD45-8667-4D4D-96D4-03B01DB16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8175" y="2390775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9" name="Line 37">
            <a:extLst>
              <a:ext uri="{FF2B5EF4-FFF2-40B4-BE49-F238E27FC236}">
                <a16:creationId xmlns:a16="http://schemas.microsoft.com/office/drawing/2014/main" id="{955EABAD-02E1-0B47-ACA2-9DF23EF92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4225" y="2914650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0" name="Line 38">
            <a:extLst>
              <a:ext uri="{FF2B5EF4-FFF2-40B4-BE49-F238E27FC236}">
                <a16:creationId xmlns:a16="http://schemas.microsoft.com/office/drawing/2014/main" id="{EDF08B6F-571F-AB47-8FE6-94541A91104B}"/>
              </a:ext>
            </a:extLst>
          </p:cNvPr>
          <p:cNvSpPr>
            <a:spLocks noChangeShapeType="1"/>
          </p:cNvSpPr>
          <p:nvPr/>
        </p:nvSpPr>
        <p:spPr bwMode="auto">
          <a:xfrm rot="-3451729">
            <a:off x="2637632" y="4134644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1" name="Line 39">
            <a:extLst>
              <a:ext uri="{FF2B5EF4-FFF2-40B4-BE49-F238E27FC236}">
                <a16:creationId xmlns:a16="http://schemas.microsoft.com/office/drawing/2014/main" id="{F4241963-B83D-FC48-8705-509F279A2D73}"/>
              </a:ext>
            </a:extLst>
          </p:cNvPr>
          <p:cNvSpPr>
            <a:spLocks noChangeShapeType="1"/>
          </p:cNvSpPr>
          <p:nvPr/>
        </p:nvSpPr>
        <p:spPr bwMode="auto">
          <a:xfrm rot="9561479">
            <a:off x="5419725" y="5667375"/>
            <a:ext cx="495300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2" name="Line 40">
            <a:extLst>
              <a:ext uri="{FF2B5EF4-FFF2-40B4-BE49-F238E27FC236}">
                <a16:creationId xmlns:a16="http://schemas.microsoft.com/office/drawing/2014/main" id="{008237E3-242E-8C42-8879-7194EF059FE2}"/>
              </a:ext>
            </a:extLst>
          </p:cNvPr>
          <p:cNvSpPr>
            <a:spLocks noChangeShapeType="1"/>
          </p:cNvSpPr>
          <p:nvPr/>
        </p:nvSpPr>
        <p:spPr bwMode="auto">
          <a:xfrm rot="6443357">
            <a:off x="6114257" y="4487069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3" name="Line 41">
            <a:extLst>
              <a:ext uri="{FF2B5EF4-FFF2-40B4-BE49-F238E27FC236}">
                <a16:creationId xmlns:a16="http://schemas.microsoft.com/office/drawing/2014/main" id="{14B36571-A41B-6A4D-B4ED-F57622375506}"/>
              </a:ext>
            </a:extLst>
          </p:cNvPr>
          <p:cNvSpPr>
            <a:spLocks noChangeShapeType="1"/>
          </p:cNvSpPr>
          <p:nvPr/>
        </p:nvSpPr>
        <p:spPr bwMode="auto">
          <a:xfrm rot="3816004">
            <a:off x="5771357" y="3153569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4" name="Line 42">
            <a:extLst>
              <a:ext uri="{FF2B5EF4-FFF2-40B4-BE49-F238E27FC236}">
                <a16:creationId xmlns:a16="http://schemas.microsoft.com/office/drawing/2014/main" id="{069A96D6-E8C8-F844-A5E6-AA3EC7F4CF21}"/>
              </a:ext>
            </a:extLst>
          </p:cNvPr>
          <p:cNvSpPr>
            <a:spLocks noChangeShapeType="1"/>
          </p:cNvSpPr>
          <p:nvPr/>
        </p:nvSpPr>
        <p:spPr bwMode="auto">
          <a:xfrm rot="-5681352">
            <a:off x="2923382" y="5249069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35" name="Line 43">
            <a:extLst>
              <a:ext uri="{FF2B5EF4-FFF2-40B4-BE49-F238E27FC236}">
                <a16:creationId xmlns:a16="http://schemas.microsoft.com/office/drawing/2014/main" id="{B494455A-CAB8-C543-8275-731D7FEE0298}"/>
              </a:ext>
            </a:extLst>
          </p:cNvPr>
          <p:cNvSpPr>
            <a:spLocks noChangeShapeType="1"/>
          </p:cNvSpPr>
          <p:nvPr/>
        </p:nvSpPr>
        <p:spPr bwMode="auto">
          <a:xfrm rot="-9373420">
            <a:off x="4229100" y="6019800"/>
            <a:ext cx="495300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22" name="Object 44">
            <a:extLst>
              <a:ext uri="{FF2B5EF4-FFF2-40B4-BE49-F238E27FC236}">
                <a16:creationId xmlns:a16="http://schemas.microsoft.com/office/drawing/2014/main" id="{9D611694-E4DC-4246-842F-EFEC34E567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2988" y="3708400"/>
          <a:ext cx="19018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5" name="Equation" r:id="rId4" imgW="16675100" imgH="9067800" progId="Equation.DSMT4">
                  <p:embed/>
                </p:oleObj>
              </mc:Choice>
              <mc:Fallback>
                <p:oleObj name="Equation" r:id="rId4" imgW="16675100" imgH="9067800" progId="Equation.DSMT4">
                  <p:embed/>
                  <p:pic>
                    <p:nvPicPr>
                      <p:cNvPr id="51222" name="Object 44">
                        <a:extLst>
                          <a:ext uri="{FF2B5EF4-FFF2-40B4-BE49-F238E27FC236}">
                            <a16:creationId xmlns:a16="http://schemas.microsoft.com/office/drawing/2014/main" id="{9D611694-E4DC-4246-842F-EFEC34E567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988" y="3708400"/>
                        <a:ext cx="19018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3" name="Line 45">
            <a:extLst>
              <a:ext uri="{FF2B5EF4-FFF2-40B4-BE49-F238E27FC236}">
                <a16:creationId xmlns:a16="http://schemas.microsoft.com/office/drawing/2014/main" id="{E2560686-87C1-2945-903C-1533F3E8E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9850" y="2019300"/>
            <a:ext cx="685800" cy="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Line 46">
            <a:extLst>
              <a:ext uri="{FF2B5EF4-FFF2-40B4-BE49-F238E27FC236}">
                <a16:creationId xmlns:a16="http://schemas.microsoft.com/office/drawing/2014/main" id="{4746EC27-7167-9C4B-A3F6-8D3455C53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425" y="2752725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Text Box 47">
            <a:extLst>
              <a:ext uri="{FF2B5EF4-FFF2-40B4-BE49-F238E27FC236}">
                <a16:creationId xmlns:a16="http://schemas.microsoft.com/office/drawing/2014/main" id="{0CFAAC20-C6E2-5149-BFD5-97D1520A7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25" y="1622425"/>
            <a:ext cx="1338828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2934FF"/>
                </a:solidFill>
              </a:rPr>
              <a:t>Momentum</a:t>
            </a:r>
          </a:p>
          <a:p>
            <a:pPr eaLnBrk="1" hangingPunct="1"/>
            <a:r>
              <a:rPr lang="en-US" altLang="en-US" sz="1800" dirty="0">
                <a:solidFill>
                  <a:srgbClr val="2934FF"/>
                </a:solidFill>
              </a:rPr>
              <a:t>vector</a:t>
            </a:r>
          </a:p>
        </p:txBody>
      </p:sp>
      <p:sp>
        <p:nvSpPr>
          <p:cNvPr id="51226" name="Text Box 48">
            <a:extLst>
              <a:ext uri="{FF2B5EF4-FFF2-40B4-BE49-F238E27FC236}">
                <a16:creationId xmlns:a16="http://schemas.microsoft.com/office/drawing/2014/main" id="{DEB0308A-6376-1740-AD9E-943F45F66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2536825"/>
            <a:ext cx="166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66"/>
                </a:solidFill>
              </a:rPr>
              <a:t>Spin vector</a:t>
            </a:r>
          </a:p>
        </p:txBody>
      </p:sp>
    </p:spTree>
    <p:extLst>
      <p:ext uri="{BB962C8B-B14F-4D97-AF65-F5344CB8AC3E}">
        <p14:creationId xmlns:p14="http://schemas.microsoft.com/office/powerpoint/2010/main" val="18725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33754" y="1870076"/>
            <a:ext cx="8229600" cy="3452813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Fundamental particle EDM:</a:t>
            </a:r>
            <a:b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study of CP-violation beyond the Standard Model </a:t>
            </a:r>
          </a:p>
        </p:txBody>
      </p:sp>
    </p:spTree>
    <p:extLst>
      <p:ext uri="{BB962C8B-B14F-4D97-AF65-F5344CB8AC3E}">
        <p14:creationId xmlns:p14="http://schemas.microsoft.com/office/powerpoint/2010/main" val="111794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>
            <a:extLst>
              <a:ext uri="{FF2B5EF4-FFF2-40B4-BE49-F238E27FC236}">
                <a16:creationId xmlns:a16="http://schemas.microsoft.com/office/drawing/2014/main" id="{75B72253-8ABE-6940-A820-DB7E7713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Electric Dipole Moments: P and T-violating when </a:t>
            </a:r>
            <a:r>
              <a:rPr 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// to spin</a:t>
            </a:r>
          </a:p>
        </p:txBody>
      </p:sp>
      <p:pic>
        <p:nvPicPr>
          <p:cNvPr id="164866" name="Picture 5" descr="txp_fig">
            <a:extLst>
              <a:ext uri="{FF2B5EF4-FFF2-40B4-BE49-F238E27FC236}">
                <a16:creationId xmlns:a16="http://schemas.microsoft.com/office/drawing/2014/main" id="{7D59959F-F573-4647-99BA-FDF4D4C2DB60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5458" y="1959220"/>
            <a:ext cx="4201257" cy="540726"/>
          </a:xfrm>
        </p:spPr>
      </p:pic>
      <p:pic>
        <p:nvPicPr>
          <p:cNvPr id="1030" name="Picture 6" descr="txp_fig">
            <a:extLst>
              <a:ext uri="{FF2B5EF4-FFF2-40B4-BE49-F238E27FC236}">
                <a16:creationId xmlns:a16="http://schemas.microsoft.com/office/drawing/2014/main" id="{1777E0C7-348A-3847-8480-D056E04E7D0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66" y="2842846"/>
            <a:ext cx="4372708" cy="226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4868" name="Object 2">
            <a:extLst>
              <a:ext uri="{FF2B5EF4-FFF2-40B4-BE49-F238E27FC236}">
                <a16:creationId xmlns:a16="http://schemas.microsoft.com/office/drawing/2014/main" id="{2A62E982-57A0-E447-9325-8387E1D4A7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30666" y="808359"/>
          <a:ext cx="422031" cy="600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05" name="Equation" r:id="rId9" imgW="69850" imgH="107950" progId="Equation.3">
                  <p:embed/>
                </p:oleObj>
              </mc:Choice>
              <mc:Fallback>
                <p:oleObj name="Equation" r:id="rId9" imgW="69850" imgH="107950" progId="Equation.3">
                  <p:embed/>
                  <p:pic>
                    <p:nvPicPr>
                      <p:cNvPr id="164868" name="Object 2">
                        <a:extLst>
                          <a:ext uri="{FF2B5EF4-FFF2-40B4-BE49-F238E27FC236}">
                            <a16:creationId xmlns:a16="http://schemas.microsoft.com/office/drawing/2014/main" id="{2A62E982-57A0-E447-9325-8387E1D4A7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666" y="808359"/>
                        <a:ext cx="422031" cy="600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9" name="Object 3">
            <a:extLst>
              <a:ext uri="{FF2B5EF4-FFF2-40B4-BE49-F238E27FC236}">
                <a16:creationId xmlns:a16="http://schemas.microsoft.com/office/drawing/2014/main" id="{D9D38ECF-FC90-ED45-9D12-8F61FC5ED5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6605" y="2123343"/>
          <a:ext cx="2113085" cy="2033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06" name="Equation" r:id="rId11" imgW="450850" imgH="469900" progId="Equation.3">
                  <p:embed/>
                </p:oleObj>
              </mc:Choice>
              <mc:Fallback>
                <p:oleObj name="Equation" r:id="rId11" imgW="450850" imgH="469900" progId="Equation.3">
                  <p:embed/>
                  <p:pic>
                    <p:nvPicPr>
                      <p:cNvPr id="164869" name="Object 3">
                        <a:extLst>
                          <a:ext uri="{FF2B5EF4-FFF2-40B4-BE49-F238E27FC236}">
                            <a16:creationId xmlns:a16="http://schemas.microsoft.com/office/drawing/2014/main" id="{D9D38ECF-FC90-ED45-9D12-8F61FC5ED5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05" y="2123343"/>
                        <a:ext cx="2113085" cy="2033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1FE74B8-DF5E-A048-BE98-1B40C74E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23" y="5760428"/>
            <a:ext cx="8234434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954">
                <a:solidFill>
                  <a:srgbClr val="FF0000"/>
                </a:solidFill>
              </a:rPr>
              <a:t>T-violation: assuming CPT cons. </a:t>
            </a:r>
            <a:r>
              <a:rPr lang="en-US" altLang="en-US" sz="2954">
                <a:solidFill>
                  <a:srgbClr val="FF0000"/>
                </a:solidFill>
                <a:sym typeface="Wingdings" pitchFamily="2" charset="2"/>
              </a:rPr>
              <a:t> CP-violation</a:t>
            </a:r>
            <a:endParaRPr lang="en-US" altLang="en-US" sz="2954">
              <a:solidFill>
                <a:srgbClr val="FF0000"/>
              </a:solidFill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201B06E2-FD02-644B-9539-A333023A17B0}"/>
              </a:ext>
            </a:extLst>
          </p:cNvPr>
          <p:cNvSpPr>
            <a:spLocks/>
          </p:cNvSpPr>
          <p:nvPr/>
        </p:nvSpPr>
        <p:spPr bwMode="auto">
          <a:xfrm>
            <a:off x="3979985" y="4601307"/>
            <a:ext cx="915866" cy="716574"/>
          </a:xfrm>
          <a:custGeom>
            <a:avLst/>
            <a:gdLst>
              <a:gd name="T0" fmla="*/ 0 w 992188"/>
              <a:gd name="T1" fmla="*/ 388144 h 776288"/>
              <a:gd name="T2" fmla="*/ 496094 w 992188"/>
              <a:gd name="T3" fmla="*/ 0 h 776288"/>
              <a:gd name="T4" fmla="*/ 992188 w 992188"/>
              <a:gd name="T5" fmla="*/ 388144 h 776288"/>
              <a:gd name="T6" fmla="*/ 496094 w 992188"/>
              <a:gd name="T7" fmla="*/ 776288 h 776288"/>
              <a:gd name="T8" fmla="*/ 0 w 992188"/>
              <a:gd name="T9" fmla="*/ 388144 h 776288"/>
              <a:gd name="T10" fmla="*/ 54356 w 992188"/>
              <a:gd name="T11" fmla="*/ 388144 h 776288"/>
              <a:gd name="T12" fmla="*/ 496094 w 992188"/>
              <a:gd name="T13" fmla="*/ 721932 h 776288"/>
              <a:gd name="T14" fmla="*/ 937832 w 992188"/>
              <a:gd name="T15" fmla="*/ 388144 h 776288"/>
              <a:gd name="T16" fmla="*/ 496094 w 992188"/>
              <a:gd name="T17" fmla="*/ 54356 h 776288"/>
              <a:gd name="T18" fmla="*/ 54356 w 992188"/>
              <a:gd name="T19" fmla="*/ 388144 h 7762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2188" h="776288">
                <a:moveTo>
                  <a:pt x="0" y="388144"/>
                </a:moveTo>
                <a:cubicBezTo>
                  <a:pt x="0" y="173778"/>
                  <a:pt x="222109" y="0"/>
                  <a:pt x="496094" y="0"/>
                </a:cubicBezTo>
                <a:cubicBezTo>
                  <a:pt x="770079" y="0"/>
                  <a:pt x="992188" y="173778"/>
                  <a:pt x="992188" y="388144"/>
                </a:cubicBezTo>
                <a:cubicBezTo>
                  <a:pt x="992188" y="602510"/>
                  <a:pt x="770079" y="776288"/>
                  <a:pt x="496094" y="776288"/>
                </a:cubicBezTo>
                <a:cubicBezTo>
                  <a:pt x="222109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129" y="721932"/>
                  <a:pt x="496094" y="721932"/>
                </a:cubicBezTo>
                <a:cubicBezTo>
                  <a:pt x="740059" y="721932"/>
                  <a:pt x="937832" y="572490"/>
                  <a:pt x="937832" y="388144"/>
                </a:cubicBezTo>
                <a:cubicBezTo>
                  <a:pt x="937832" y="203798"/>
                  <a:pt x="740059" y="54356"/>
                  <a:pt x="496094" y="54356"/>
                </a:cubicBezTo>
                <a:cubicBezTo>
                  <a:pt x="252129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D9D01AA3-5441-8D4A-A0AF-76C05799D9DE}"/>
              </a:ext>
            </a:extLst>
          </p:cNvPr>
          <p:cNvSpPr>
            <a:spLocks/>
          </p:cNvSpPr>
          <p:nvPr/>
        </p:nvSpPr>
        <p:spPr bwMode="auto">
          <a:xfrm>
            <a:off x="6346582" y="4585189"/>
            <a:ext cx="917331" cy="716573"/>
          </a:xfrm>
          <a:custGeom>
            <a:avLst/>
            <a:gdLst>
              <a:gd name="T0" fmla="*/ 0 w 993775"/>
              <a:gd name="T1" fmla="*/ 388144 h 776287"/>
              <a:gd name="T2" fmla="*/ 496888 w 993775"/>
              <a:gd name="T3" fmla="*/ 0 h 776287"/>
              <a:gd name="T4" fmla="*/ 993776 w 993775"/>
              <a:gd name="T5" fmla="*/ 388144 h 776287"/>
              <a:gd name="T6" fmla="*/ 496888 w 993775"/>
              <a:gd name="T7" fmla="*/ 776288 h 776287"/>
              <a:gd name="T8" fmla="*/ 0 w 993775"/>
              <a:gd name="T9" fmla="*/ 388144 h 776287"/>
              <a:gd name="T10" fmla="*/ 54356 w 993775"/>
              <a:gd name="T11" fmla="*/ 388144 h 776287"/>
              <a:gd name="T12" fmla="*/ 496888 w 993775"/>
              <a:gd name="T13" fmla="*/ 721932 h 776287"/>
              <a:gd name="T14" fmla="*/ 939420 w 993775"/>
              <a:gd name="T15" fmla="*/ 388144 h 776287"/>
              <a:gd name="T16" fmla="*/ 496888 w 993775"/>
              <a:gd name="T17" fmla="*/ 54356 h 776287"/>
              <a:gd name="T18" fmla="*/ 54356 w 993775"/>
              <a:gd name="T19" fmla="*/ 388144 h 7762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3775" h="776287">
                <a:moveTo>
                  <a:pt x="0" y="388144"/>
                </a:moveTo>
                <a:cubicBezTo>
                  <a:pt x="0" y="173778"/>
                  <a:pt x="222464" y="0"/>
                  <a:pt x="496888" y="0"/>
                </a:cubicBezTo>
                <a:cubicBezTo>
                  <a:pt x="771312" y="0"/>
                  <a:pt x="993776" y="173778"/>
                  <a:pt x="993776" y="388144"/>
                </a:cubicBezTo>
                <a:cubicBezTo>
                  <a:pt x="993776" y="602510"/>
                  <a:pt x="771312" y="776288"/>
                  <a:pt x="496888" y="776288"/>
                </a:cubicBezTo>
                <a:cubicBezTo>
                  <a:pt x="222464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484" y="721932"/>
                  <a:pt x="496888" y="721932"/>
                </a:cubicBezTo>
                <a:cubicBezTo>
                  <a:pt x="741292" y="721932"/>
                  <a:pt x="939420" y="572490"/>
                  <a:pt x="939420" y="388144"/>
                </a:cubicBezTo>
                <a:cubicBezTo>
                  <a:pt x="939420" y="203798"/>
                  <a:pt x="741292" y="54356"/>
                  <a:pt x="496888" y="54356"/>
                </a:cubicBezTo>
                <a:cubicBezTo>
                  <a:pt x="252484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7B4FEC5D-2A6D-9A49-B045-76F929711BCA}"/>
              </a:ext>
            </a:extLst>
          </p:cNvPr>
          <p:cNvSpPr>
            <a:spLocks/>
          </p:cNvSpPr>
          <p:nvPr/>
        </p:nvSpPr>
        <p:spPr bwMode="auto">
          <a:xfrm>
            <a:off x="3947747" y="3465635"/>
            <a:ext cx="917331" cy="716573"/>
          </a:xfrm>
          <a:custGeom>
            <a:avLst/>
            <a:gdLst>
              <a:gd name="T0" fmla="*/ 0 w 993775"/>
              <a:gd name="T1" fmla="*/ 388144 h 776287"/>
              <a:gd name="T2" fmla="*/ 496888 w 993775"/>
              <a:gd name="T3" fmla="*/ 0 h 776287"/>
              <a:gd name="T4" fmla="*/ 993776 w 993775"/>
              <a:gd name="T5" fmla="*/ 388144 h 776287"/>
              <a:gd name="T6" fmla="*/ 496888 w 993775"/>
              <a:gd name="T7" fmla="*/ 776288 h 776287"/>
              <a:gd name="T8" fmla="*/ 0 w 993775"/>
              <a:gd name="T9" fmla="*/ 388144 h 776287"/>
              <a:gd name="T10" fmla="*/ 54356 w 993775"/>
              <a:gd name="T11" fmla="*/ 388144 h 776287"/>
              <a:gd name="T12" fmla="*/ 496888 w 993775"/>
              <a:gd name="T13" fmla="*/ 721932 h 776287"/>
              <a:gd name="T14" fmla="*/ 939420 w 993775"/>
              <a:gd name="T15" fmla="*/ 388144 h 776287"/>
              <a:gd name="T16" fmla="*/ 496888 w 993775"/>
              <a:gd name="T17" fmla="*/ 54356 h 776287"/>
              <a:gd name="T18" fmla="*/ 54356 w 993775"/>
              <a:gd name="T19" fmla="*/ 388144 h 7762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3775" h="776287">
                <a:moveTo>
                  <a:pt x="0" y="388144"/>
                </a:moveTo>
                <a:cubicBezTo>
                  <a:pt x="0" y="173778"/>
                  <a:pt x="222464" y="0"/>
                  <a:pt x="496888" y="0"/>
                </a:cubicBezTo>
                <a:cubicBezTo>
                  <a:pt x="771312" y="0"/>
                  <a:pt x="993776" y="173778"/>
                  <a:pt x="993776" y="388144"/>
                </a:cubicBezTo>
                <a:cubicBezTo>
                  <a:pt x="993776" y="602510"/>
                  <a:pt x="771312" y="776288"/>
                  <a:pt x="496888" y="776288"/>
                </a:cubicBezTo>
                <a:cubicBezTo>
                  <a:pt x="222464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484" y="721932"/>
                  <a:pt x="496888" y="721932"/>
                </a:cubicBezTo>
                <a:cubicBezTo>
                  <a:pt x="741292" y="721932"/>
                  <a:pt x="939420" y="572490"/>
                  <a:pt x="939420" y="388144"/>
                </a:cubicBezTo>
                <a:cubicBezTo>
                  <a:pt x="939420" y="203798"/>
                  <a:pt x="741292" y="54356"/>
                  <a:pt x="496888" y="54356"/>
                </a:cubicBezTo>
                <a:cubicBezTo>
                  <a:pt x="252484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0644FDD4-6F9D-FA40-AF8D-70B5C3BA1E86}"/>
              </a:ext>
            </a:extLst>
          </p:cNvPr>
          <p:cNvSpPr>
            <a:spLocks/>
          </p:cNvSpPr>
          <p:nvPr/>
        </p:nvSpPr>
        <p:spPr bwMode="auto">
          <a:xfrm>
            <a:off x="6331927" y="3412882"/>
            <a:ext cx="918796" cy="716573"/>
          </a:xfrm>
          <a:custGeom>
            <a:avLst/>
            <a:gdLst>
              <a:gd name="T0" fmla="*/ 0 w 995362"/>
              <a:gd name="T1" fmla="*/ 388144 h 776287"/>
              <a:gd name="T2" fmla="*/ 497681 w 995362"/>
              <a:gd name="T3" fmla="*/ 0 h 776287"/>
              <a:gd name="T4" fmla="*/ 995362 w 995362"/>
              <a:gd name="T5" fmla="*/ 388144 h 776287"/>
              <a:gd name="T6" fmla="*/ 497681 w 995362"/>
              <a:gd name="T7" fmla="*/ 776288 h 776287"/>
              <a:gd name="T8" fmla="*/ 0 w 995362"/>
              <a:gd name="T9" fmla="*/ 388144 h 776287"/>
              <a:gd name="T10" fmla="*/ 54356 w 995362"/>
              <a:gd name="T11" fmla="*/ 388144 h 776287"/>
              <a:gd name="T12" fmla="*/ 497681 w 995362"/>
              <a:gd name="T13" fmla="*/ 721932 h 776287"/>
              <a:gd name="T14" fmla="*/ 941006 w 995362"/>
              <a:gd name="T15" fmla="*/ 388144 h 776287"/>
              <a:gd name="T16" fmla="*/ 497681 w 995362"/>
              <a:gd name="T17" fmla="*/ 54356 h 776287"/>
              <a:gd name="T18" fmla="*/ 54356 w 995362"/>
              <a:gd name="T19" fmla="*/ 388144 h 7762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5362" h="776287">
                <a:moveTo>
                  <a:pt x="0" y="388144"/>
                </a:moveTo>
                <a:cubicBezTo>
                  <a:pt x="0" y="173778"/>
                  <a:pt x="222819" y="0"/>
                  <a:pt x="497681" y="0"/>
                </a:cubicBezTo>
                <a:cubicBezTo>
                  <a:pt x="772543" y="0"/>
                  <a:pt x="995362" y="173778"/>
                  <a:pt x="995362" y="388144"/>
                </a:cubicBezTo>
                <a:cubicBezTo>
                  <a:pt x="995362" y="602510"/>
                  <a:pt x="772543" y="776288"/>
                  <a:pt x="497681" y="776288"/>
                </a:cubicBezTo>
                <a:cubicBezTo>
                  <a:pt x="222819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839" y="721932"/>
                  <a:pt x="497681" y="721932"/>
                </a:cubicBezTo>
                <a:cubicBezTo>
                  <a:pt x="742523" y="721932"/>
                  <a:pt x="941006" y="572490"/>
                  <a:pt x="941006" y="388144"/>
                </a:cubicBezTo>
                <a:cubicBezTo>
                  <a:pt x="941006" y="203798"/>
                  <a:pt x="742523" y="54356"/>
                  <a:pt x="497681" y="54356"/>
                </a:cubicBezTo>
                <a:cubicBezTo>
                  <a:pt x="252839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BAD6D451-A9CB-904D-A9FA-CEEFA365B791}"/>
              </a:ext>
            </a:extLst>
          </p:cNvPr>
          <p:cNvSpPr>
            <a:spLocks/>
          </p:cNvSpPr>
          <p:nvPr/>
        </p:nvSpPr>
        <p:spPr bwMode="auto">
          <a:xfrm>
            <a:off x="4884127" y="3395297"/>
            <a:ext cx="918796" cy="716573"/>
          </a:xfrm>
          <a:custGeom>
            <a:avLst/>
            <a:gdLst>
              <a:gd name="T0" fmla="*/ 0 w 995362"/>
              <a:gd name="T1" fmla="*/ 388144 h 776287"/>
              <a:gd name="T2" fmla="*/ 497681 w 995362"/>
              <a:gd name="T3" fmla="*/ 0 h 776287"/>
              <a:gd name="T4" fmla="*/ 995362 w 995362"/>
              <a:gd name="T5" fmla="*/ 388144 h 776287"/>
              <a:gd name="T6" fmla="*/ 497681 w 995362"/>
              <a:gd name="T7" fmla="*/ 776288 h 776287"/>
              <a:gd name="T8" fmla="*/ 0 w 995362"/>
              <a:gd name="T9" fmla="*/ 388144 h 776287"/>
              <a:gd name="T10" fmla="*/ 54356 w 995362"/>
              <a:gd name="T11" fmla="*/ 388144 h 776287"/>
              <a:gd name="T12" fmla="*/ 497681 w 995362"/>
              <a:gd name="T13" fmla="*/ 721932 h 776287"/>
              <a:gd name="T14" fmla="*/ 941006 w 995362"/>
              <a:gd name="T15" fmla="*/ 388144 h 776287"/>
              <a:gd name="T16" fmla="*/ 497681 w 995362"/>
              <a:gd name="T17" fmla="*/ 54356 h 776287"/>
              <a:gd name="T18" fmla="*/ 54356 w 995362"/>
              <a:gd name="T19" fmla="*/ 388144 h 7762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5362" h="776287">
                <a:moveTo>
                  <a:pt x="0" y="388144"/>
                </a:moveTo>
                <a:cubicBezTo>
                  <a:pt x="0" y="173778"/>
                  <a:pt x="222819" y="0"/>
                  <a:pt x="497681" y="0"/>
                </a:cubicBezTo>
                <a:cubicBezTo>
                  <a:pt x="772543" y="0"/>
                  <a:pt x="995362" y="173778"/>
                  <a:pt x="995362" y="388144"/>
                </a:cubicBezTo>
                <a:cubicBezTo>
                  <a:pt x="995362" y="602510"/>
                  <a:pt x="772543" y="776288"/>
                  <a:pt x="497681" y="776288"/>
                </a:cubicBezTo>
                <a:cubicBezTo>
                  <a:pt x="222819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839" y="721932"/>
                  <a:pt x="497681" y="721932"/>
                </a:cubicBezTo>
                <a:cubicBezTo>
                  <a:pt x="742523" y="721932"/>
                  <a:pt x="941006" y="572490"/>
                  <a:pt x="941006" y="388144"/>
                </a:cubicBezTo>
                <a:cubicBezTo>
                  <a:pt x="941006" y="203798"/>
                  <a:pt x="742523" y="54356"/>
                  <a:pt x="497681" y="54356"/>
                </a:cubicBezTo>
                <a:cubicBezTo>
                  <a:pt x="252839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D90F5AE0-EA3F-A149-B329-6EDA7E39F425}"/>
              </a:ext>
            </a:extLst>
          </p:cNvPr>
          <p:cNvSpPr>
            <a:spLocks/>
          </p:cNvSpPr>
          <p:nvPr/>
        </p:nvSpPr>
        <p:spPr bwMode="auto">
          <a:xfrm>
            <a:off x="4928089" y="4567605"/>
            <a:ext cx="917331" cy="716573"/>
          </a:xfrm>
          <a:custGeom>
            <a:avLst/>
            <a:gdLst>
              <a:gd name="T0" fmla="*/ 0 w 993775"/>
              <a:gd name="T1" fmla="*/ 388144 h 776287"/>
              <a:gd name="T2" fmla="*/ 496888 w 993775"/>
              <a:gd name="T3" fmla="*/ 0 h 776287"/>
              <a:gd name="T4" fmla="*/ 993776 w 993775"/>
              <a:gd name="T5" fmla="*/ 388144 h 776287"/>
              <a:gd name="T6" fmla="*/ 496888 w 993775"/>
              <a:gd name="T7" fmla="*/ 776288 h 776287"/>
              <a:gd name="T8" fmla="*/ 0 w 993775"/>
              <a:gd name="T9" fmla="*/ 388144 h 776287"/>
              <a:gd name="T10" fmla="*/ 54356 w 993775"/>
              <a:gd name="T11" fmla="*/ 388144 h 776287"/>
              <a:gd name="T12" fmla="*/ 496888 w 993775"/>
              <a:gd name="T13" fmla="*/ 721932 h 776287"/>
              <a:gd name="T14" fmla="*/ 939420 w 993775"/>
              <a:gd name="T15" fmla="*/ 388144 h 776287"/>
              <a:gd name="T16" fmla="*/ 496888 w 993775"/>
              <a:gd name="T17" fmla="*/ 54356 h 776287"/>
              <a:gd name="T18" fmla="*/ 54356 w 993775"/>
              <a:gd name="T19" fmla="*/ 388144 h 7762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3775" h="776287">
                <a:moveTo>
                  <a:pt x="0" y="388144"/>
                </a:moveTo>
                <a:cubicBezTo>
                  <a:pt x="0" y="173778"/>
                  <a:pt x="222464" y="0"/>
                  <a:pt x="496888" y="0"/>
                </a:cubicBezTo>
                <a:cubicBezTo>
                  <a:pt x="771312" y="0"/>
                  <a:pt x="993776" y="173778"/>
                  <a:pt x="993776" y="388144"/>
                </a:cubicBezTo>
                <a:cubicBezTo>
                  <a:pt x="993776" y="602510"/>
                  <a:pt x="771312" y="776288"/>
                  <a:pt x="496888" y="776288"/>
                </a:cubicBezTo>
                <a:cubicBezTo>
                  <a:pt x="222464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484" y="721932"/>
                  <a:pt x="496888" y="721932"/>
                </a:cubicBezTo>
                <a:cubicBezTo>
                  <a:pt x="741292" y="721932"/>
                  <a:pt x="939420" y="572490"/>
                  <a:pt x="939420" y="388144"/>
                </a:cubicBezTo>
                <a:cubicBezTo>
                  <a:pt x="939420" y="203798"/>
                  <a:pt x="741292" y="54356"/>
                  <a:pt x="496888" y="54356"/>
                </a:cubicBezTo>
                <a:cubicBezTo>
                  <a:pt x="252484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56541B01-385F-354C-B432-AAA830FE544F}"/>
              </a:ext>
            </a:extLst>
          </p:cNvPr>
          <p:cNvSpPr>
            <a:spLocks/>
          </p:cNvSpPr>
          <p:nvPr/>
        </p:nvSpPr>
        <p:spPr bwMode="auto">
          <a:xfrm>
            <a:off x="6355374" y="4001966"/>
            <a:ext cx="917331" cy="716573"/>
          </a:xfrm>
          <a:custGeom>
            <a:avLst/>
            <a:gdLst>
              <a:gd name="T0" fmla="*/ 0 w 993775"/>
              <a:gd name="T1" fmla="*/ 388144 h 776287"/>
              <a:gd name="T2" fmla="*/ 496888 w 993775"/>
              <a:gd name="T3" fmla="*/ 0 h 776287"/>
              <a:gd name="T4" fmla="*/ 993776 w 993775"/>
              <a:gd name="T5" fmla="*/ 388144 h 776287"/>
              <a:gd name="T6" fmla="*/ 496888 w 993775"/>
              <a:gd name="T7" fmla="*/ 776288 h 776287"/>
              <a:gd name="T8" fmla="*/ 0 w 993775"/>
              <a:gd name="T9" fmla="*/ 388144 h 776287"/>
              <a:gd name="T10" fmla="*/ 54356 w 993775"/>
              <a:gd name="T11" fmla="*/ 388144 h 776287"/>
              <a:gd name="T12" fmla="*/ 496888 w 993775"/>
              <a:gd name="T13" fmla="*/ 721932 h 776287"/>
              <a:gd name="T14" fmla="*/ 939420 w 993775"/>
              <a:gd name="T15" fmla="*/ 388144 h 776287"/>
              <a:gd name="T16" fmla="*/ 496888 w 993775"/>
              <a:gd name="T17" fmla="*/ 54356 h 776287"/>
              <a:gd name="T18" fmla="*/ 54356 w 993775"/>
              <a:gd name="T19" fmla="*/ 388144 h 7762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3775" h="776287">
                <a:moveTo>
                  <a:pt x="0" y="388144"/>
                </a:moveTo>
                <a:cubicBezTo>
                  <a:pt x="0" y="173778"/>
                  <a:pt x="222464" y="0"/>
                  <a:pt x="496888" y="0"/>
                </a:cubicBezTo>
                <a:cubicBezTo>
                  <a:pt x="771312" y="0"/>
                  <a:pt x="993776" y="173778"/>
                  <a:pt x="993776" y="388144"/>
                </a:cubicBezTo>
                <a:cubicBezTo>
                  <a:pt x="993776" y="602510"/>
                  <a:pt x="771312" y="776288"/>
                  <a:pt x="496888" y="776288"/>
                </a:cubicBezTo>
                <a:cubicBezTo>
                  <a:pt x="222464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484" y="721932"/>
                  <a:pt x="496888" y="721932"/>
                </a:cubicBezTo>
                <a:cubicBezTo>
                  <a:pt x="741292" y="721932"/>
                  <a:pt x="939420" y="572490"/>
                  <a:pt x="939420" y="388144"/>
                </a:cubicBezTo>
                <a:cubicBezTo>
                  <a:pt x="939420" y="203798"/>
                  <a:pt x="741292" y="54356"/>
                  <a:pt x="496888" y="54356"/>
                </a:cubicBezTo>
                <a:cubicBezTo>
                  <a:pt x="252484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CFD9E0A5-0465-FC4F-9C26-23E69AF845C4}"/>
              </a:ext>
            </a:extLst>
          </p:cNvPr>
          <p:cNvSpPr>
            <a:spLocks/>
          </p:cNvSpPr>
          <p:nvPr/>
        </p:nvSpPr>
        <p:spPr bwMode="auto">
          <a:xfrm>
            <a:off x="4870939" y="3988777"/>
            <a:ext cx="917331" cy="716574"/>
          </a:xfrm>
          <a:custGeom>
            <a:avLst/>
            <a:gdLst>
              <a:gd name="T0" fmla="*/ 0 w 993775"/>
              <a:gd name="T1" fmla="*/ 388144 h 776288"/>
              <a:gd name="T2" fmla="*/ 496888 w 993775"/>
              <a:gd name="T3" fmla="*/ 0 h 776288"/>
              <a:gd name="T4" fmla="*/ 993776 w 993775"/>
              <a:gd name="T5" fmla="*/ 388144 h 776288"/>
              <a:gd name="T6" fmla="*/ 496888 w 993775"/>
              <a:gd name="T7" fmla="*/ 776288 h 776288"/>
              <a:gd name="T8" fmla="*/ 0 w 993775"/>
              <a:gd name="T9" fmla="*/ 388144 h 776288"/>
              <a:gd name="T10" fmla="*/ 54356 w 993775"/>
              <a:gd name="T11" fmla="*/ 388144 h 776288"/>
              <a:gd name="T12" fmla="*/ 496888 w 993775"/>
              <a:gd name="T13" fmla="*/ 721932 h 776288"/>
              <a:gd name="T14" fmla="*/ 939420 w 993775"/>
              <a:gd name="T15" fmla="*/ 388144 h 776288"/>
              <a:gd name="T16" fmla="*/ 496888 w 993775"/>
              <a:gd name="T17" fmla="*/ 54356 h 776288"/>
              <a:gd name="T18" fmla="*/ 54356 w 993775"/>
              <a:gd name="T19" fmla="*/ 388144 h 7762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3775" h="776288">
                <a:moveTo>
                  <a:pt x="0" y="388144"/>
                </a:moveTo>
                <a:cubicBezTo>
                  <a:pt x="0" y="173778"/>
                  <a:pt x="222464" y="0"/>
                  <a:pt x="496888" y="0"/>
                </a:cubicBezTo>
                <a:cubicBezTo>
                  <a:pt x="771312" y="0"/>
                  <a:pt x="993776" y="173778"/>
                  <a:pt x="993776" y="388144"/>
                </a:cubicBezTo>
                <a:cubicBezTo>
                  <a:pt x="993776" y="602510"/>
                  <a:pt x="771312" y="776288"/>
                  <a:pt x="496888" y="776288"/>
                </a:cubicBezTo>
                <a:cubicBezTo>
                  <a:pt x="222464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484" y="721932"/>
                  <a:pt x="496888" y="721932"/>
                </a:cubicBezTo>
                <a:cubicBezTo>
                  <a:pt x="741292" y="721932"/>
                  <a:pt x="939420" y="572490"/>
                  <a:pt x="939420" y="388144"/>
                </a:cubicBezTo>
                <a:cubicBezTo>
                  <a:pt x="939420" y="203798"/>
                  <a:pt x="741292" y="54356"/>
                  <a:pt x="496888" y="54356"/>
                </a:cubicBezTo>
                <a:cubicBezTo>
                  <a:pt x="252484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1F026E99-88F4-4844-8823-8523D3E1F975}"/>
              </a:ext>
            </a:extLst>
          </p:cNvPr>
          <p:cNvSpPr>
            <a:spLocks/>
          </p:cNvSpPr>
          <p:nvPr/>
        </p:nvSpPr>
        <p:spPr bwMode="auto">
          <a:xfrm>
            <a:off x="3915508" y="4041531"/>
            <a:ext cx="917331" cy="716574"/>
          </a:xfrm>
          <a:custGeom>
            <a:avLst/>
            <a:gdLst>
              <a:gd name="T0" fmla="*/ 0 w 993775"/>
              <a:gd name="T1" fmla="*/ 388144 h 776288"/>
              <a:gd name="T2" fmla="*/ 496888 w 993775"/>
              <a:gd name="T3" fmla="*/ 0 h 776288"/>
              <a:gd name="T4" fmla="*/ 993776 w 993775"/>
              <a:gd name="T5" fmla="*/ 388144 h 776288"/>
              <a:gd name="T6" fmla="*/ 496888 w 993775"/>
              <a:gd name="T7" fmla="*/ 776288 h 776288"/>
              <a:gd name="T8" fmla="*/ 0 w 993775"/>
              <a:gd name="T9" fmla="*/ 388144 h 776288"/>
              <a:gd name="T10" fmla="*/ 54356 w 993775"/>
              <a:gd name="T11" fmla="*/ 388144 h 776288"/>
              <a:gd name="T12" fmla="*/ 496888 w 993775"/>
              <a:gd name="T13" fmla="*/ 721932 h 776288"/>
              <a:gd name="T14" fmla="*/ 939420 w 993775"/>
              <a:gd name="T15" fmla="*/ 388144 h 776288"/>
              <a:gd name="T16" fmla="*/ 496888 w 993775"/>
              <a:gd name="T17" fmla="*/ 54356 h 776288"/>
              <a:gd name="T18" fmla="*/ 54356 w 993775"/>
              <a:gd name="T19" fmla="*/ 388144 h 7762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93775" h="776288">
                <a:moveTo>
                  <a:pt x="0" y="388144"/>
                </a:moveTo>
                <a:cubicBezTo>
                  <a:pt x="0" y="173778"/>
                  <a:pt x="222464" y="0"/>
                  <a:pt x="496888" y="0"/>
                </a:cubicBezTo>
                <a:cubicBezTo>
                  <a:pt x="771312" y="0"/>
                  <a:pt x="993776" y="173778"/>
                  <a:pt x="993776" y="388144"/>
                </a:cubicBezTo>
                <a:cubicBezTo>
                  <a:pt x="993776" y="602510"/>
                  <a:pt x="771312" y="776288"/>
                  <a:pt x="496888" y="776288"/>
                </a:cubicBezTo>
                <a:cubicBezTo>
                  <a:pt x="222464" y="776288"/>
                  <a:pt x="0" y="602510"/>
                  <a:pt x="0" y="388144"/>
                </a:cubicBezTo>
                <a:close/>
                <a:moveTo>
                  <a:pt x="54356" y="388144"/>
                </a:moveTo>
                <a:cubicBezTo>
                  <a:pt x="54356" y="572490"/>
                  <a:pt x="252484" y="721932"/>
                  <a:pt x="496888" y="721932"/>
                </a:cubicBezTo>
                <a:cubicBezTo>
                  <a:pt x="741292" y="721932"/>
                  <a:pt x="939420" y="572490"/>
                  <a:pt x="939420" y="388144"/>
                </a:cubicBezTo>
                <a:cubicBezTo>
                  <a:pt x="939420" y="203798"/>
                  <a:pt x="741292" y="54356"/>
                  <a:pt x="496888" y="54356"/>
                </a:cubicBezTo>
                <a:cubicBezTo>
                  <a:pt x="252484" y="54356"/>
                  <a:pt x="54356" y="203798"/>
                  <a:pt x="54356" y="3881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16613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5263" y="428625"/>
            <a:ext cx="8339137" cy="1227138"/>
            <a:chOff x="295" y="284"/>
            <a:chExt cx="5085" cy="992"/>
          </a:xfrm>
        </p:grpSpPr>
        <p:sp>
          <p:nvSpPr>
            <p:cNvPr id="29701" name="Text Box 3"/>
            <p:cNvSpPr txBox="1">
              <a:spLocks noChangeArrowheads="1"/>
            </p:cNvSpPr>
            <p:nvPr/>
          </p:nvSpPr>
          <p:spPr bwMode="auto">
            <a:xfrm>
              <a:off x="295" y="506"/>
              <a:ext cx="5085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Palatino Linotype" pitchFamily="18" charset="0"/>
                </a:rPr>
                <a:t>T-Violation                                                  CP-Violation</a:t>
              </a:r>
            </a:p>
          </p:txBody>
        </p:sp>
        <p:sp>
          <p:nvSpPr>
            <p:cNvPr id="29702" name="Text Box 4"/>
            <p:cNvSpPr txBox="1">
              <a:spLocks noChangeArrowheads="1"/>
            </p:cNvSpPr>
            <p:nvPr/>
          </p:nvSpPr>
          <p:spPr bwMode="auto">
            <a:xfrm>
              <a:off x="1790" y="987"/>
              <a:ext cx="1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9703" name="Line 5"/>
            <p:cNvSpPr>
              <a:spLocks noChangeShapeType="1"/>
            </p:cNvSpPr>
            <p:nvPr/>
          </p:nvSpPr>
          <p:spPr bwMode="auto">
            <a:xfrm>
              <a:off x="1320" y="719"/>
              <a:ext cx="2138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Text Box 6"/>
            <p:cNvSpPr txBox="1">
              <a:spLocks noChangeArrowheads="1"/>
            </p:cNvSpPr>
            <p:nvPr/>
          </p:nvSpPr>
          <p:spPr bwMode="auto">
            <a:xfrm>
              <a:off x="2225" y="284"/>
              <a:ext cx="510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Palatino Linotype" pitchFamily="18" charset="0"/>
                </a:rPr>
                <a:t>CPT</a:t>
              </a:r>
            </a:p>
          </p:txBody>
        </p:sp>
      </p:grp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1649413" y="2703513"/>
            <a:ext cx="7494587" cy="4154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/>
            <a:r>
              <a:rPr lang="en-US" sz="2800" dirty="0">
                <a:solidFill>
                  <a:srgbClr val="CC3300"/>
                </a:solidFill>
              </a:rPr>
              <a:t>     </a:t>
            </a:r>
            <a:r>
              <a:rPr lang="en-US" sz="2800" u="sng" dirty="0">
                <a:solidFill>
                  <a:srgbClr val="FF0000"/>
                </a:solidFill>
              </a:rPr>
              <a:t>Andrei Sakharov 1967:</a:t>
            </a:r>
          </a:p>
          <a:p>
            <a:pPr marL="457200" indent="-457200"/>
            <a:endParaRPr lang="en-US" dirty="0">
              <a:solidFill>
                <a:srgbClr val="CC3300"/>
              </a:solidFill>
              <a:latin typeface="Webdings" charset="2"/>
            </a:endParaRPr>
          </a:p>
          <a:p>
            <a:pPr marL="457200" indent="-457200"/>
            <a:r>
              <a:rPr lang="en-US" sz="3600" dirty="0">
                <a:solidFill>
                  <a:srgbClr val="000099"/>
                </a:solidFill>
                <a:latin typeface="Vladimir Script" pitchFamily="66" charset="0"/>
              </a:rPr>
              <a:t>   </a:t>
            </a:r>
            <a:r>
              <a:rPr lang="en-US" sz="3600" dirty="0">
                <a:solidFill>
                  <a:srgbClr val="000099"/>
                </a:solidFill>
                <a:latin typeface="Brush Script MT Italic"/>
                <a:cs typeface="Brush Script MT Italic"/>
              </a:rPr>
              <a:t>CP-Violation is one of three conditions to enable</a:t>
            </a:r>
            <a:r>
              <a:rPr lang="en-US" sz="3600" dirty="0">
                <a:solidFill>
                  <a:srgbClr val="000099"/>
                </a:solidFill>
                <a:latin typeface="Brush Script MT Italic"/>
                <a:ea typeface="Times New Roman" charset="0"/>
                <a:cs typeface="Brush Script MT Italic"/>
              </a:rPr>
              <a:t> a universe containing initially equal amounts of matter and antimatter to evolve into a matter-dominated universe, which we see today….</a:t>
            </a:r>
            <a:endParaRPr lang="en-US" sz="3600" dirty="0">
              <a:solidFill>
                <a:srgbClr val="CC3300"/>
              </a:solidFill>
              <a:latin typeface="Brush Script MT Italic"/>
              <a:cs typeface="Brush Script MT Italic"/>
            </a:endParaRPr>
          </a:p>
        </p:txBody>
      </p:sp>
      <p:pic>
        <p:nvPicPr>
          <p:cNvPr id="8" name="Picture 7" descr="saharo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11438"/>
            <a:ext cx="1973263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8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303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solidFill>
                  <a:srgbClr val="2934FF"/>
                </a:solidFill>
                <a:ea typeface="ＭＳ Ｐゴシック" charset="-128"/>
                <a:cs typeface="ＭＳ Ｐゴシック" charset="-128"/>
              </a:rPr>
              <a:t>Why is there so much matter after the</a:t>
            </a:r>
            <a:r>
              <a:rPr lang="el-GR" sz="4000" dirty="0">
                <a:solidFill>
                  <a:srgbClr val="2934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solidFill>
                  <a:srgbClr val="2934FF"/>
                </a:solidFill>
                <a:ea typeface="ＭＳ Ｐゴシック" charset="-128"/>
                <a:cs typeface="ＭＳ Ｐゴシック" charset="-128"/>
              </a:rPr>
              <a:t>Big Bang:</a:t>
            </a:r>
          </a:p>
        </p:txBody>
      </p:sp>
      <p:pic>
        <p:nvPicPr>
          <p:cNvPr id="68610" name="Content Placeholder 5" descr="historyuniverse.jp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00" r="-25600"/>
          <a:stretch>
            <a:fillRect/>
          </a:stretch>
        </p:blipFill>
        <p:spPr>
          <a:xfrm>
            <a:off x="-1116623" y="1216026"/>
            <a:ext cx="10260623" cy="5641975"/>
          </a:xfrm>
        </p:spPr>
      </p:pic>
      <p:graphicFrame>
        <p:nvGraphicFramePr>
          <p:cNvPr id="68611" name="Object 2"/>
          <p:cNvGraphicFramePr>
            <a:graphicFrameLocks noChangeAspect="1"/>
          </p:cNvGraphicFramePr>
          <p:nvPr/>
        </p:nvGraphicFramePr>
        <p:xfrm>
          <a:off x="6315808" y="2616200"/>
          <a:ext cx="282819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29" name="Equation" r:id="rId5" imgW="1587500" imgH="406400" progId="Equation.3">
                  <p:embed/>
                </p:oleObj>
              </mc:Choice>
              <mc:Fallback>
                <p:oleObj name="Equation" r:id="rId5" imgW="1587500" imgH="406400" progId="Equation.3">
                  <p:embed/>
                  <p:pic>
                    <p:nvPicPr>
                      <p:cNvPr id="686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808" y="2616200"/>
                        <a:ext cx="2828192" cy="723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3"/>
          <p:cNvGraphicFramePr>
            <a:graphicFrameLocks noChangeAspect="1"/>
          </p:cNvGraphicFramePr>
          <p:nvPr/>
        </p:nvGraphicFramePr>
        <p:xfrm>
          <a:off x="7389936" y="4762500"/>
          <a:ext cx="115179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0" name="Equation" r:id="rId7" imgW="647700" imgH="406400" progId="Equation.3">
                  <p:embed/>
                </p:oleObj>
              </mc:Choice>
              <mc:Fallback>
                <p:oleObj name="Equation" r:id="rId7" imgW="647700" imgH="406400" progId="Equation.3">
                  <p:embed/>
                  <p:pic>
                    <p:nvPicPr>
                      <p:cNvPr id="686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9936" y="4762500"/>
                        <a:ext cx="1151792" cy="723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TextBox 5"/>
          <p:cNvSpPr txBox="1">
            <a:spLocks noChangeArrowheads="1"/>
          </p:cNvSpPr>
          <p:nvPr/>
        </p:nvSpPr>
        <p:spPr bwMode="auto">
          <a:xfrm>
            <a:off x="7683012" y="2087564"/>
            <a:ext cx="10271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We see:</a:t>
            </a:r>
          </a:p>
        </p:txBody>
      </p:sp>
      <p:sp>
        <p:nvSpPr>
          <p:cNvPr id="68614" name="TextBox 6"/>
          <p:cNvSpPr txBox="1">
            <a:spLocks noChangeArrowheads="1"/>
          </p:cNvSpPr>
          <p:nvPr/>
        </p:nvSpPr>
        <p:spPr bwMode="auto">
          <a:xfrm>
            <a:off x="7425105" y="4291014"/>
            <a:ext cx="158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From the SM:</a:t>
            </a:r>
          </a:p>
        </p:txBody>
      </p:sp>
    </p:spTree>
    <p:extLst>
      <p:ext uri="{BB962C8B-B14F-4D97-AF65-F5344CB8AC3E}">
        <p14:creationId xmlns:p14="http://schemas.microsoft.com/office/powerpoint/2010/main" val="288479689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Proton EDM proposal</a:t>
            </a:r>
            <a:r>
              <a:rPr lang="el-GR" sz="4000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4000" i="1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4000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l-GR" sz="4000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l-GR" sz="4000" baseline="30000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-29</a:t>
            </a:r>
            <a:r>
              <a:rPr lang="en-US" sz="4000" i="1" dirty="0" err="1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1800" dirty="0" err="1">
                <a:solidFill>
                  <a:srgbClr val="2934FF"/>
                </a:solidFill>
                <a:latin typeface="Wingdings" charset="0"/>
                <a:ea typeface="ＭＳ Ｐゴシック" charset="0"/>
                <a:cs typeface="Wingdings" charset="0"/>
              </a:rPr>
              <a:t></a:t>
            </a:r>
            <a:r>
              <a:rPr lang="en-US" sz="4000" dirty="0" err="1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endParaRPr lang="en-US" sz="4000" dirty="0">
              <a:solidFill>
                <a:srgbClr val="2934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3999" cy="2362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High sensitivity experiment: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Blowing up the proton to become as large as the sun, the sensitivity to charge separation along N-S would be r &lt; 0.1</a:t>
            </a:r>
            <a:r>
              <a:rPr lang="el-GR" dirty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μ</a:t>
            </a:r>
            <a:r>
              <a:rPr lang="en-US" dirty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m!</a:t>
            </a:r>
            <a:endParaRPr lang="el-GR" dirty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15" name="Group 7"/>
          <p:cNvGrpSpPr>
            <a:grpSpLocks/>
          </p:cNvGrpSpPr>
          <p:nvPr/>
        </p:nvGrpSpPr>
        <p:grpSpPr bwMode="auto">
          <a:xfrm>
            <a:off x="4991100" y="3898900"/>
            <a:ext cx="2605454" cy="2540000"/>
            <a:chOff x="787400" y="4038600"/>
            <a:chExt cx="2605128" cy="2540000"/>
          </a:xfrm>
        </p:grpSpPr>
        <p:pic>
          <p:nvPicPr>
            <p:cNvPr id="6452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4038600"/>
              <a:ext cx="2605128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2" name="Picture 5" descr="equiv5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275" y="4749422"/>
              <a:ext cx="1133323" cy="110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4516" name="Object 6"/>
          <p:cNvGraphicFramePr>
            <a:graphicFrameLocks noChangeAspect="1"/>
          </p:cNvGraphicFramePr>
          <p:nvPr/>
        </p:nvGraphicFramePr>
        <p:xfrm>
          <a:off x="7630258" y="4654551"/>
          <a:ext cx="132617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7" name="Equation" r:id="rId6" imgW="444500" imgH="241300" progId="Equation.3">
                  <p:embed/>
                </p:oleObj>
              </mc:Choice>
              <mc:Fallback>
                <p:oleObj name="Equation" r:id="rId6" imgW="444500" imgH="241300" progId="Equation.3">
                  <p:embed/>
                  <p:pic>
                    <p:nvPicPr>
                      <p:cNvPr id="6451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0258" y="4654551"/>
                        <a:ext cx="132617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2628900" y="5156200"/>
            <a:ext cx="1994389" cy="1588"/>
          </a:xfrm>
          <a:prstGeom prst="straightConnector1">
            <a:avLst/>
          </a:prstGeom>
          <a:ln w="76200" cap="flat" cmpd="sng" algn="ctr">
            <a:solidFill>
              <a:srgbClr val="E51B3D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634513" y="4013201"/>
            <a:ext cx="1057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E51B3D"/>
                </a:solidFill>
              </a:rPr>
              <a:t>proton</a:t>
            </a:r>
          </a:p>
        </p:txBody>
      </p:sp>
      <p:sp>
        <p:nvSpPr>
          <p:cNvPr id="64519" name="TextBox 12"/>
          <p:cNvSpPr txBox="1">
            <a:spLocks noChangeArrowheads="1"/>
          </p:cNvSpPr>
          <p:nvPr/>
        </p:nvSpPr>
        <p:spPr bwMode="auto">
          <a:xfrm>
            <a:off x="5715000" y="3416300"/>
            <a:ext cx="7322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E51B3D"/>
                </a:solidFill>
              </a:rPr>
              <a:t>Sun</a:t>
            </a:r>
          </a:p>
        </p:txBody>
      </p:sp>
      <p:pic>
        <p:nvPicPr>
          <p:cNvPr id="64520" name="Picture 13" descr="250px-Quark_structure_proton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2" y="4330700"/>
            <a:ext cx="166467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3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ea typeface="MS PGothic" pitchFamily="34" charset="-128"/>
              </a:rPr>
              <a:t>Yannis Semertzidis, BNL</a:t>
            </a:r>
          </a:p>
        </p:txBody>
      </p:sp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38" y="561975"/>
            <a:ext cx="7772400" cy="1143000"/>
          </a:xfrm>
        </p:spPr>
        <p:txBody>
          <a:bodyPr/>
          <a:lstStyle/>
          <a:p>
            <a:r>
              <a:rPr lang="en-US" sz="4000" b="1" u="sng" dirty="0">
                <a:solidFill>
                  <a:srgbClr val="2934FF"/>
                </a:solidFill>
              </a:rPr>
              <a:t>The Electric Dipole Moment precesses in an Electric field</a:t>
            </a:r>
          </a:p>
        </p:txBody>
      </p:sp>
      <p:graphicFrame>
        <p:nvGraphicFramePr>
          <p:cNvPr id="124930" name="Object 2"/>
          <p:cNvGraphicFramePr>
            <a:graphicFrameLocks noChangeAspect="1"/>
          </p:cNvGraphicFramePr>
          <p:nvPr>
            <p:extLst/>
          </p:nvPr>
        </p:nvGraphicFramePr>
        <p:xfrm>
          <a:off x="2266950" y="2844800"/>
          <a:ext cx="5078413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63" name="Equation" r:id="rId4" imgW="698500" imgH="406400" progId="Equation.3">
                  <p:embed/>
                </p:oleObj>
              </mc:Choice>
              <mc:Fallback>
                <p:oleObj name="Equation" r:id="rId4" imgW="698500" imgH="406400" progId="Equation.3">
                  <p:embed/>
                  <p:pic>
                    <p:nvPicPr>
                      <p:cNvPr id="1249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2844800"/>
                        <a:ext cx="5078413" cy="29559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0" y="2008188"/>
            <a:ext cx="1670050" cy="1933575"/>
            <a:chOff x="790" y="910"/>
            <a:chExt cx="1052" cy="121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056" y="910"/>
              <a:ext cx="786" cy="1218"/>
              <a:chOff x="1044" y="1785"/>
              <a:chExt cx="786" cy="1218"/>
            </a:xfrm>
          </p:grpSpPr>
          <p:sp>
            <p:nvSpPr>
              <p:cNvPr id="124937" name="Line 12"/>
              <p:cNvSpPr>
                <a:spLocks noChangeShapeType="1"/>
              </p:cNvSpPr>
              <p:nvPr/>
            </p:nvSpPr>
            <p:spPr bwMode="auto">
              <a:xfrm flipV="1">
                <a:off x="1449" y="1785"/>
                <a:ext cx="0" cy="121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38" name="Oval 13"/>
              <p:cNvSpPr>
                <a:spLocks noChangeArrowheads="1"/>
              </p:cNvSpPr>
              <p:nvPr/>
            </p:nvSpPr>
            <p:spPr bwMode="auto">
              <a:xfrm>
                <a:off x="1044" y="2007"/>
                <a:ext cx="786" cy="794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39" name="Oval 14"/>
              <p:cNvSpPr>
                <a:spLocks noChangeArrowheads="1"/>
              </p:cNvSpPr>
              <p:nvPr/>
            </p:nvSpPr>
            <p:spPr bwMode="auto">
              <a:xfrm>
                <a:off x="1044" y="2270"/>
                <a:ext cx="786" cy="266"/>
              </a:xfrm>
              <a:prstGeom prst="ellipse">
                <a:avLst/>
              </a:prstGeom>
              <a:solidFill>
                <a:srgbClr val="008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40" name="Line 15"/>
              <p:cNvSpPr>
                <a:spLocks noChangeShapeType="1"/>
              </p:cNvSpPr>
              <p:nvPr/>
            </p:nvSpPr>
            <p:spPr bwMode="auto">
              <a:xfrm>
                <a:off x="1371" y="2527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41" name="Oval 16"/>
              <p:cNvSpPr>
                <a:spLocks noChangeArrowheads="1"/>
              </p:cNvSpPr>
              <p:nvPr/>
            </p:nvSpPr>
            <p:spPr bwMode="auto">
              <a:xfrm>
                <a:off x="1122" y="2096"/>
                <a:ext cx="642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2" name="Oval 17"/>
              <p:cNvSpPr>
                <a:spLocks noChangeArrowheads="1"/>
              </p:cNvSpPr>
              <p:nvPr/>
            </p:nvSpPr>
            <p:spPr bwMode="auto">
              <a:xfrm>
                <a:off x="1530" y="209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3" name="Oval 18"/>
              <p:cNvSpPr>
                <a:spLocks noChangeArrowheads="1"/>
              </p:cNvSpPr>
              <p:nvPr/>
            </p:nvSpPr>
            <p:spPr bwMode="auto">
              <a:xfrm>
                <a:off x="1254" y="2018"/>
                <a:ext cx="348" cy="104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4" name="Oval 19"/>
              <p:cNvSpPr>
                <a:spLocks noChangeArrowheads="1"/>
              </p:cNvSpPr>
              <p:nvPr/>
            </p:nvSpPr>
            <p:spPr bwMode="auto">
              <a:xfrm>
                <a:off x="1644" y="2210"/>
                <a:ext cx="174" cy="26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5" name="Oval 20"/>
              <p:cNvSpPr>
                <a:spLocks noChangeArrowheads="1"/>
              </p:cNvSpPr>
              <p:nvPr/>
            </p:nvSpPr>
            <p:spPr bwMode="auto">
              <a:xfrm>
                <a:off x="1350" y="2042"/>
                <a:ext cx="390" cy="39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6" name="Oval 21"/>
              <p:cNvSpPr>
                <a:spLocks noChangeArrowheads="1"/>
              </p:cNvSpPr>
              <p:nvPr/>
            </p:nvSpPr>
            <p:spPr bwMode="auto">
              <a:xfrm>
                <a:off x="1122" y="2060"/>
                <a:ext cx="366" cy="36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7" name="Oval 22"/>
              <p:cNvSpPr>
                <a:spLocks noChangeArrowheads="1"/>
              </p:cNvSpPr>
              <p:nvPr/>
            </p:nvSpPr>
            <p:spPr bwMode="auto">
              <a:xfrm>
                <a:off x="1056" y="221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8" name="Oval 23"/>
              <p:cNvSpPr>
                <a:spLocks noChangeArrowheads="1"/>
              </p:cNvSpPr>
              <p:nvPr/>
            </p:nvSpPr>
            <p:spPr bwMode="auto">
              <a:xfrm>
                <a:off x="1092" y="2138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9" name="Oval 24"/>
              <p:cNvSpPr>
                <a:spLocks noChangeArrowheads="1"/>
              </p:cNvSpPr>
              <p:nvPr/>
            </p:nvSpPr>
            <p:spPr bwMode="auto">
              <a:xfrm>
                <a:off x="1560" y="2150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50" name="Text Box 25"/>
              <p:cNvSpPr txBox="1">
                <a:spLocks noChangeArrowheads="1"/>
              </p:cNvSpPr>
              <p:nvPr/>
            </p:nvSpPr>
            <p:spPr bwMode="auto">
              <a:xfrm>
                <a:off x="1336" y="2136"/>
                <a:ext cx="2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+</a:t>
                </a:r>
              </a:p>
            </p:txBody>
          </p:sp>
          <p:sp>
            <p:nvSpPr>
              <p:cNvPr id="124951" name="Text Box 26"/>
              <p:cNvSpPr txBox="1">
                <a:spLocks noChangeArrowheads="1"/>
              </p:cNvSpPr>
              <p:nvPr/>
            </p:nvSpPr>
            <p:spPr bwMode="auto">
              <a:xfrm>
                <a:off x="1349" y="2518"/>
                <a:ext cx="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-</a:t>
                </a:r>
              </a:p>
            </p:txBody>
          </p:sp>
        </p:grpSp>
        <p:graphicFrame>
          <p:nvGraphicFramePr>
            <p:cNvPr id="124931" name="Object 3"/>
            <p:cNvGraphicFramePr>
              <a:graphicFrameLocks noChangeAspect="1"/>
            </p:cNvGraphicFramePr>
            <p:nvPr/>
          </p:nvGraphicFramePr>
          <p:xfrm>
            <a:off x="790" y="1022"/>
            <a:ext cx="358" cy="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464" name="Equation" r:id="rId6" imgW="139680" imgH="215640" progId="">
                    <p:embed/>
                  </p:oleObj>
                </mc:Choice>
                <mc:Fallback>
                  <p:oleObj name="Equation" r:id="rId6" imgW="139680" imgH="215640" progId="">
                    <p:embed/>
                    <p:pic>
                      <p:nvPicPr>
                        <p:cNvPr id="12493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0" y="1022"/>
                          <a:ext cx="358" cy="5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4935" name="Text Box 23"/>
          <p:cNvSpPr txBox="1">
            <a:spLocks noChangeArrowheads="1"/>
          </p:cNvSpPr>
          <p:nvPr/>
        </p:nvSpPr>
        <p:spPr bwMode="auto">
          <a:xfrm>
            <a:off x="1752600" y="1893888"/>
            <a:ext cx="546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EDM vector </a:t>
            </a:r>
            <a:r>
              <a:rPr lang="en-US" i="1">
                <a:solidFill>
                  <a:srgbClr val="FF3300"/>
                </a:solidFill>
              </a:rPr>
              <a:t>d</a:t>
            </a:r>
            <a:r>
              <a:rPr lang="en-US"/>
              <a:t> is along the particle spin direction</a:t>
            </a:r>
          </a:p>
        </p:txBody>
      </p:sp>
    </p:spTree>
    <p:extLst>
      <p:ext uri="{BB962C8B-B14F-4D97-AF65-F5344CB8AC3E}">
        <p14:creationId xmlns:p14="http://schemas.microsoft.com/office/powerpoint/2010/main" val="3020561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38" y="561975"/>
            <a:ext cx="7772400" cy="1143000"/>
          </a:xfrm>
        </p:spPr>
        <p:txBody>
          <a:bodyPr/>
          <a:lstStyle/>
          <a:p>
            <a:r>
              <a:rPr lang="en-US" altLang="x-none" sz="4000" b="1" u="sng" dirty="0">
                <a:solidFill>
                  <a:srgbClr val="2934FF"/>
                </a:solidFill>
                <a:ea typeface="ＭＳ Ｐゴシック" charset="-128"/>
              </a:rPr>
              <a:t>The Electric Dipole Moment precesses in an Electric field</a:t>
            </a:r>
          </a:p>
        </p:txBody>
      </p:sp>
      <p:sp>
        <p:nvSpPr>
          <p:cNvPr id="921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Yannis Semertzidis</a:t>
            </a:r>
          </a:p>
        </p:txBody>
      </p:sp>
      <p:graphicFrame>
        <p:nvGraphicFramePr>
          <p:cNvPr id="92163" name="Object 2"/>
          <p:cNvGraphicFramePr>
            <a:graphicFrameLocks noChangeAspect="1"/>
          </p:cNvGraphicFramePr>
          <p:nvPr/>
        </p:nvGraphicFramePr>
        <p:xfrm>
          <a:off x="1936750" y="2586038"/>
          <a:ext cx="5078413" cy="295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1" name="Equation" r:id="rId4" imgW="698500" imgH="406400" progId="Equation.3">
                  <p:embed/>
                </p:oleObj>
              </mc:Choice>
              <mc:Fallback>
                <p:oleObj name="Equation" r:id="rId4" imgW="698500" imgH="406400" progId="Equation.3">
                  <p:embed/>
                  <p:pic>
                    <p:nvPicPr>
                      <p:cNvPr id="9216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2586038"/>
                        <a:ext cx="5078413" cy="29575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736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1" y="928255"/>
            <a:ext cx="9143999" cy="5519307"/>
          </a:xfrm>
        </p:spPr>
        <p:txBody>
          <a:bodyPr/>
          <a:lstStyle/>
          <a:p>
            <a:pPr algn="l">
              <a:buFontTx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No clear evidence for New Physics showed up at LHC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New CP-violating source is needed to explain the matter-antimatter asymmetry mystery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Hadronic EDMs are some of the most sensitive probes we have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A natural next, after the muon g-2 experiment concludes; many techniques are similar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503A18-919F-174F-BBF2-F4BA3D552FB0}"/>
              </a:ext>
            </a:extLst>
          </p:cNvPr>
          <p:cNvSpPr txBox="1">
            <a:spLocks/>
          </p:cNvSpPr>
          <p:nvPr/>
        </p:nvSpPr>
        <p:spPr>
          <a:xfrm>
            <a:off x="0" y="235132"/>
            <a:ext cx="9144000" cy="653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Motivation, why, why here</a:t>
            </a:r>
          </a:p>
        </p:txBody>
      </p:sp>
    </p:spTree>
    <p:extLst>
      <p:ext uri="{BB962C8B-B14F-4D97-AF65-F5344CB8AC3E}">
        <p14:creationId xmlns:p14="http://schemas.microsoft.com/office/powerpoint/2010/main" val="31465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46200"/>
            <a:ext cx="6707188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160338"/>
            <a:ext cx="8229600" cy="1143000"/>
          </a:xfrm>
        </p:spPr>
        <p:txBody>
          <a:bodyPr/>
          <a:lstStyle/>
          <a:p>
            <a:r>
              <a:rPr lang="en-US" altLang="x-none" sz="3200">
                <a:solidFill>
                  <a:srgbClr val="0000FF"/>
                </a:solidFill>
                <a:ea typeface="ＭＳ Ｐゴシック" charset="-128"/>
              </a:rPr>
              <a:t>Proton storage ring EDM experiment is combination of beam + a trap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464471-E00C-5F4D-8C3E-B9045AEA4C52}" type="slidenum">
              <a:rPr lang="en-US" altLang="x-none" sz="1400"/>
              <a:pPr eaLnBrk="1" hangingPunct="1"/>
              <a:t>20</a:t>
            </a:fld>
            <a:endParaRPr lang="en-US" altLang="x-none" sz="1400"/>
          </a:p>
        </p:txBody>
      </p:sp>
      <p:sp>
        <p:nvSpPr>
          <p:cNvPr id="88068" name="TextBox 2"/>
          <p:cNvSpPr txBox="1">
            <a:spLocks noChangeArrowheads="1"/>
          </p:cNvSpPr>
          <p:nvPr/>
        </p:nvSpPr>
        <p:spPr bwMode="auto">
          <a:xfrm>
            <a:off x="831850" y="6364288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B. Morse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7863" y="6491288"/>
            <a:ext cx="309562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7732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7475" y="0"/>
            <a:ext cx="9026525" cy="1247775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A charged particle between Electric Field plates would be lost right away…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1775" y="1508125"/>
            <a:ext cx="4159250" cy="4357688"/>
            <a:chOff x="152" y="528"/>
            <a:chExt cx="2620" cy="2745"/>
          </a:xfrm>
        </p:grpSpPr>
        <p:sp>
          <p:nvSpPr>
            <p:cNvPr id="30729" name="Line 5"/>
            <p:cNvSpPr>
              <a:spLocks noChangeShapeType="1"/>
            </p:cNvSpPr>
            <p:nvPr/>
          </p:nvSpPr>
          <p:spPr bwMode="auto">
            <a:xfrm>
              <a:off x="294" y="528"/>
              <a:ext cx="0" cy="243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0" name="Line 6"/>
            <p:cNvSpPr>
              <a:spLocks noChangeShapeType="1"/>
            </p:cNvSpPr>
            <p:nvPr/>
          </p:nvSpPr>
          <p:spPr bwMode="auto">
            <a:xfrm>
              <a:off x="2586" y="546"/>
              <a:ext cx="0" cy="243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Text Box 8"/>
            <p:cNvSpPr txBox="1">
              <a:spLocks noChangeArrowheads="1"/>
            </p:cNvSpPr>
            <p:nvPr/>
          </p:nvSpPr>
          <p:spPr bwMode="auto">
            <a:xfrm>
              <a:off x="152" y="2866"/>
              <a:ext cx="21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000099"/>
                  </a:solidFill>
                </a:rPr>
                <a:t>-</a:t>
              </a:r>
            </a:p>
          </p:txBody>
        </p:sp>
        <p:sp>
          <p:nvSpPr>
            <p:cNvPr id="30732" name="Text Box 9"/>
            <p:cNvSpPr txBox="1">
              <a:spLocks noChangeArrowheads="1"/>
            </p:cNvSpPr>
            <p:nvPr/>
          </p:nvSpPr>
          <p:spPr bwMode="auto">
            <a:xfrm>
              <a:off x="2486" y="2812"/>
              <a:ext cx="28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000099"/>
                  </a:solidFill>
                </a:rPr>
                <a:t>+</a:t>
              </a:r>
            </a:p>
          </p:txBody>
        </p:sp>
      </p:grp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781175" y="4518025"/>
          <a:ext cx="620713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5" name="Equation" r:id="rId4" imgW="152280" imgH="203040" progId="">
                  <p:embed/>
                </p:oleObj>
              </mc:Choice>
              <mc:Fallback>
                <p:oleObj name="Equation" r:id="rId4" imgW="152280" imgH="203040" progId="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4518025"/>
                        <a:ext cx="620713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838325" y="1790700"/>
            <a:ext cx="1474788" cy="1524000"/>
            <a:chOff x="1158" y="1128"/>
            <a:chExt cx="929" cy="960"/>
          </a:xfrm>
        </p:grpSpPr>
        <p:sp>
          <p:nvSpPr>
            <p:cNvPr id="30727" name="Oval 13"/>
            <p:cNvSpPr>
              <a:spLocks noChangeArrowheads="1"/>
            </p:cNvSpPr>
            <p:nvPr/>
          </p:nvSpPr>
          <p:spPr bwMode="auto">
            <a:xfrm>
              <a:off x="1158" y="1506"/>
              <a:ext cx="576" cy="5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8" name="Text Box 14"/>
            <p:cNvSpPr txBox="1">
              <a:spLocks noChangeArrowheads="1"/>
            </p:cNvSpPr>
            <p:nvPr/>
          </p:nvSpPr>
          <p:spPr bwMode="auto">
            <a:xfrm>
              <a:off x="1688" y="1128"/>
              <a:ext cx="399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FF0000"/>
                  </a:solidFill>
                </a:rPr>
                <a:t>+</a:t>
              </a:r>
            </a:p>
          </p:txBody>
        </p:sp>
      </p:grp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0800000">
            <a:off x="703263" y="4343400"/>
            <a:ext cx="3128962" cy="0"/>
          </a:xfrm>
          <a:prstGeom prst="straightConnector1">
            <a:avLst/>
          </a:prstGeom>
          <a:ln>
            <a:solidFill>
              <a:srgbClr val="FF0000"/>
            </a:solidFill>
            <a:headEnd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3411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 dirty="0"/>
              <a:t>Yannis Semertzidis, IBS/CAPP &amp; KAIST</a:t>
            </a:r>
          </a:p>
        </p:txBody>
      </p:sp>
      <p:sp>
        <p:nvSpPr>
          <p:cNvPr id="9011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E6E6A59-B6A5-F64F-AF00-604EEFA92AF6}" type="slidenum">
              <a:rPr lang="en-US" altLang="x-none" sz="1400"/>
              <a:pPr eaLnBrk="1" hangingPunct="1"/>
              <a:t>22</a:t>
            </a:fld>
            <a:endParaRPr lang="en-US" altLang="x-none" sz="14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70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Stored beam: The radial E-field force is balanced by the centrifugal force.</a:t>
            </a:r>
          </a:p>
        </p:txBody>
      </p:sp>
      <p:sp>
        <p:nvSpPr>
          <p:cNvPr id="90116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90118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4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310063" y="1677988"/>
            <a:ext cx="271462" cy="2651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grpSp>
        <p:nvGrpSpPr>
          <p:cNvPr id="90127" name="Group 14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90128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TextBox 19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0133" name="TextBox 20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0134" name="TextBox 21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0135" name="TextBox 22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71890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1.11111E-6 C 0.16059 1.11111E-6 0.28056 0.15231 0.28056 0.33958 C 0.28056 0.52685 0.16059 0.6794 0.01354 0.6794 C -0.13368 0.6794 -0.25312 0.52685 -0.25312 0.33958 C -0.25312 0.15231 -0.13368 1.11111E-6 0.01354 1.11111E-6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352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 dirty="0"/>
              <a:t>Yannis Semertzidis, IBS/CAPP &amp; KAIST</a:t>
            </a:r>
          </a:p>
        </p:txBody>
      </p:sp>
      <p:sp>
        <p:nvSpPr>
          <p:cNvPr id="942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E69CBF8-8209-D549-BF18-FD7FF183D556}" type="slidenum">
              <a:rPr lang="en-US" altLang="x-none" sz="1400"/>
              <a:pPr eaLnBrk="1" hangingPunct="1"/>
              <a:t>23</a:t>
            </a:fld>
            <a:endParaRPr lang="en-US" altLang="x-none" sz="1400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altLang="x-none" sz="3200">
                <a:solidFill>
                  <a:srgbClr val="0000FF"/>
                </a:solidFill>
                <a:ea typeface="ＭＳ Ｐゴシック" charset="-128"/>
              </a:rPr>
              <a:t>The proton EDM uses an </a:t>
            </a:r>
            <a:r>
              <a:rPr lang="en-US" altLang="x-none" sz="3200">
                <a:solidFill>
                  <a:srgbClr val="FF0000"/>
                </a:solidFill>
                <a:ea typeface="ＭＳ Ｐゴシック" charset="-128"/>
              </a:rPr>
              <a:t>ALL-ELECTRIC </a:t>
            </a:r>
            <a:r>
              <a:rPr lang="en-US" altLang="x-none" sz="3200">
                <a:solidFill>
                  <a:srgbClr val="0000FF"/>
                </a:solidFill>
                <a:ea typeface="ＭＳ Ｐゴシック" charset="-128"/>
              </a:rPr>
              <a:t>ring: spin is aligned with the momentum vector</a:t>
            </a:r>
          </a:p>
        </p:txBody>
      </p:sp>
      <p:sp>
        <p:nvSpPr>
          <p:cNvPr id="94212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V="1">
            <a:off x="2882900" y="2078038"/>
            <a:ext cx="469900" cy="3714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 rot="18148271" flipH="1">
            <a:off x="1897063" y="3817938"/>
            <a:ext cx="473075" cy="2889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rot="9561479" flipV="1">
            <a:off x="5843588" y="5870575"/>
            <a:ext cx="523875" cy="203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rot="6443357" flipH="1">
            <a:off x="6746876" y="4327525"/>
            <a:ext cx="569912" cy="1920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rot="3816004" flipH="1">
            <a:off x="6223000" y="2654301"/>
            <a:ext cx="606425" cy="1206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 rot="15918648" flipH="1">
            <a:off x="2332831" y="5342732"/>
            <a:ext cx="433387" cy="2730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 rot="12226580" flipV="1">
            <a:off x="4152900" y="6357938"/>
            <a:ext cx="541338" cy="2444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4230" name="Object 2"/>
          <p:cNvGraphicFramePr>
            <a:graphicFrameLocks noChangeAspect="1"/>
          </p:cNvGraphicFramePr>
          <p:nvPr/>
        </p:nvGraphicFramePr>
        <p:xfrm>
          <a:off x="3840163" y="3429000"/>
          <a:ext cx="14652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33" name="Equation" r:id="rId5" imgW="444247" imgH="228738" progId="Equation.3">
                  <p:embed/>
                </p:oleObj>
              </mc:Choice>
              <mc:Fallback>
                <p:oleObj name="Equation" r:id="rId5" imgW="444247" imgH="228738" progId="Equation.3">
                  <p:embed/>
                  <p:pic>
                    <p:nvPicPr>
                      <p:cNvPr id="942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3429000"/>
                        <a:ext cx="1465262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4231" name="Group 23"/>
          <p:cNvGrpSpPr>
            <a:grpSpLocks/>
          </p:cNvGrpSpPr>
          <p:nvPr/>
        </p:nvGrpSpPr>
        <p:grpSpPr bwMode="auto">
          <a:xfrm>
            <a:off x="195263" y="1954213"/>
            <a:ext cx="2487612" cy="1371600"/>
            <a:chOff x="4044" y="1022"/>
            <a:chExt cx="1567" cy="864"/>
          </a:xfrm>
        </p:grpSpPr>
        <p:sp>
          <p:nvSpPr>
            <p:cNvPr id="94246" name="Line 24"/>
            <p:cNvSpPr>
              <a:spLocks noChangeShapeType="1"/>
            </p:cNvSpPr>
            <p:nvPr/>
          </p:nvSpPr>
          <p:spPr bwMode="auto">
            <a:xfrm>
              <a:off x="4044" y="1272"/>
              <a:ext cx="43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7" name="Line 25"/>
            <p:cNvSpPr>
              <a:spLocks noChangeShapeType="1"/>
            </p:cNvSpPr>
            <p:nvPr/>
          </p:nvSpPr>
          <p:spPr bwMode="auto">
            <a:xfrm>
              <a:off x="4062" y="1734"/>
              <a:ext cx="3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8" name="Text Box 26"/>
            <p:cNvSpPr txBox="1">
              <a:spLocks noChangeArrowheads="1"/>
            </p:cNvSpPr>
            <p:nvPr/>
          </p:nvSpPr>
          <p:spPr bwMode="auto">
            <a:xfrm>
              <a:off x="4526" y="1022"/>
              <a:ext cx="8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FF"/>
                  </a:solidFill>
                </a:rPr>
                <a:t>Momentum</a:t>
              </a:r>
            </a:p>
            <a:p>
              <a:pPr eaLnBrk="1" hangingPunct="1"/>
              <a:r>
                <a:rPr lang="en-US" altLang="x-none" sz="1800">
                  <a:solidFill>
                    <a:srgbClr val="0000FF"/>
                  </a:solidFill>
                </a:rPr>
                <a:t>vector</a:t>
              </a:r>
            </a:p>
          </p:txBody>
        </p:sp>
        <p:sp>
          <p:nvSpPr>
            <p:cNvPr id="94249" name="Text Box 27"/>
            <p:cNvSpPr txBox="1">
              <a:spLocks noChangeArrowheads="1"/>
            </p:cNvSpPr>
            <p:nvPr/>
          </p:nvSpPr>
          <p:spPr bwMode="auto">
            <a:xfrm>
              <a:off x="4562" y="1598"/>
              <a:ext cx="10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FF0066"/>
                  </a:solidFill>
                </a:rPr>
                <a:t>Spin vector</a:t>
              </a:r>
            </a:p>
          </p:txBody>
        </p:sp>
      </p:grpSp>
      <p:grpSp>
        <p:nvGrpSpPr>
          <p:cNvPr id="94232" name="Group 36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94238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9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0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1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2" name="TextBox 32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4243" name="TextBox 33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4244" name="TextBox 34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4245" name="TextBox 35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</p:grpSp>
      <p:graphicFrame>
        <p:nvGraphicFramePr>
          <p:cNvPr id="94233" name="Object 3"/>
          <p:cNvGraphicFramePr>
            <a:graphicFrameLocks noChangeAspect="1"/>
          </p:cNvGraphicFramePr>
          <p:nvPr/>
        </p:nvGraphicFramePr>
        <p:xfrm>
          <a:off x="3724275" y="4429125"/>
          <a:ext cx="19431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34" name="Equation" r:id="rId7" imgW="698500" imgH="406400" progId="Equation.3">
                  <p:embed/>
                </p:oleObj>
              </mc:Choice>
              <mc:Fallback>
                <p:oleObj name="Equation" r:id="rId7" imgW="698500" imgH="406400" progId="Equation.3">
                  <p:embed/>
                  <p:pic>
                    <p:nvPicPr>
                      <p:cNvPr id="942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429125"/>
                        <a:ext cx="1943100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40450" y="1368425"/>
            <a:ext cx="3003550" cy="1282700"/>
            <a:chOff x="5883275" y="1562100"/>
            <a:chExt cx="3175000" cy="1498424"/>
          </a:xfrm>
        </p:grpSpPr>
        <p:sp>
          <p:nvSpPr>
            <p:cNvPr id="94236" name="TextBox 37"/>
            <p:cNvSpPr txBox="1">
              <a:spLocks noChangeArrowheads="1"/>
            </p:cNvSpPr>
            <p:nvPr/>
          </p:nvSpPr>
          <p:spPr bwMode="auto">
            <a:xfrm>
              <a:off x="6048375" y="1562100"/>
              <a:ext cx="28396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>
                  <a:solidFill>
                    <a:srgbClr val="FF0000"/>
                  </a:solidFill>
                </a:rPr>
                <a:t>at the magic momentum</a:t>
              </a:r>
            </a:p>
          </p:txBody>
        </p:sp>
        <p:graphicFrame>
          <p:nvGraphicFramePr>
            <p:cNvPr id="94237" name="Object 39"/>
            <p:cNvGraphicFramePr>
              <a:graphicFrameLocks noChangeAspect="1"/>
            </p:cNvGraphicFramePr>
            <p:nvPr/>
          </p:nvGraphicFramePr>
          <p:xfrm>
            <a:off x="5883275" y="1960815"/>
            <a:ext cx="3175000" cy="10997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635" name="Equation" r:id="rId9" imgW="1282700" imgH="444500" progId="Equation.3">
                    <p:embed/>
                  </p:oleObj>
                </mc:Choice>
                <mc:Fallback>
                  <p:oleObj name="Equation" r:id="rId9" imgW="1282700" imgH="444500" progId="Equation.3">
                    <p:embed/>
                    <p:pic>
                      <p:nvPicPr>
                        <p:cNvPr id="94237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3275" y="1960815"/>
                          <a:ext cx="3175000" cy="10997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833993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9813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torage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ing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lectric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ipole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oments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69631" y="1009650"/>
          <a:ext cx="8528538" cy="5801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0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7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999">
                <a:tc>
                  <a:txBody>
                    <a:bodyPr/>
                    <a:lstStyle/>
                    <a:p>
                      <a:r>
                        <a:rPr lang="en-US" sz="2800" b="1" dirty="0"/>
                        <a:t>Fields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Example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EDM term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Comments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0764">
                <a:tc>
                  <a:txBody>
                    <a:bodyPr/>
                    <a:lstStyle/>
                    <a:p>
                      <a:r>
                        <a:rPr lang="en-US" sz="1800" dirty="0"/>
                        <a:t>Dipole magnetic field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(B)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Muon g-2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Tilt of the spin precession plane.  (Limited sensitivity due to spin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precession)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Eventually</a:t>
                      </a:r>
                      <a:r>
                        <a:rPr lang="en-US" sz="1800" baseline="0" dirty="0"/>
                        <a:t> limited by geometrical alignment.  Requires CW and CCW injection to eliminate systematic errors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339">
                <a:tc>
                  <a:txBody>
                    <a:bodyPr/>
                    <a:lstStyle/>
                    <a:p>
                      <a:r>
                        <a:rPr lang="en-US" sz="1800" dirty="0"/>
                        <a:t>Combination of electric and magnetic fields </a:t>
                      </a:r>
                    </a:p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(E, B)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Deuteron, </a:t>
                      </a:r>
                      <a:r>
                        <a:rPr lang="en-US" sz="1800" baseline="30000" dirty="0"/>
                        <a:t>3</a:t>
                      </a:r>
                      <a:r>
                        <a:rPr lang="en-US" sz="1800" baseline="0" dirty="0"/>
                        <a:t>He, proton, etc.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Mainly: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Most powerful. Small ring.  Need to build combined B and E-field system. Reduce</a:t>
                      </a:r>
                      <a:r>
                        <a:rPr lang="en-US" sz="1800" baseline="0" dirty="0"/>
                        <a:t> vertical E-field.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36">
                <a:tc>
                  <a:txBody>
                    <a:bodyPr/>
                    <a:lstStyle/>
                    <a:p>
                      <a:r>
                        <a:rPr lang="en-US" sz="1800" dirty="0"/>
                        <a:t>Radial Electric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field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(E)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Proton, etc. 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Large ring, CW &amp; CCW storage.  Simplest to achieve. Reduce</a:t>
                      </a:r>
                      <a:r>
                        <a:rPr lang="en-US" sz="1800" baseline="0" dirty="0"/>
                        <a:t> radial B-field.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0685" name="Object 2"/>
          <p:cNvGraphicFramePr>
            <a:graphicFrameLocks noChangeAspect="1"/>
          </p:cNvGraphicFramePr>
          <p:nvPr/>
        </p:nvGraphicFramePr>
        <p:xfrm>
          <a:off x="4363916" y="4267201"/>
          <a:ext cx="18097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21" name="Equation" r:id="rId4" imgW="1003300" imgH="406400" progId="Equation.3">
                  <p:embed/>
                </p:oleObj>
              </mc:Choice>
              <mc:Fallback>
                <p:oleObj name="Equation" r:id="rId4" imgW="1003300" imgH="406400" progId="Equation.3">
                  <p:embed/>
                  <p:pic>
                    <p:nvPicPr>
                      <p:cNvPr id="7068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3916" y="4267201"/>
                        <a:ext cx="1809750" cy="7334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86" name="Object 2"/>
          <p:cNvGraphicFramePr>
            <a:graphicFrameLocks noChangeAspect="1"/>
          </p:cNvGraphicFramePr>
          <p:nvPr/>
        </p:nvGraphicFramePr>
        <p:xfrm>
          <a:off x="4525108" y="5586414"/>
          <a:ext cx="130565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22" name="Equation" r:id="rId6" imgW="723900" imgH="419100" progId="Equation.3">
                  <p:embed/>
                </p:oleObj>
              </mc:Choice>
              <mc:Fallback>
                <p:oleObj name="Equation" r:id="rId6" imgW="723900" imgH="419100" progId="Equation.3">
                  <p:embed/>
                  <p:pic>
                    <p:nvPicPr>
                      <p:cNvPr id="706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108" y="5586414"/>
                        <a:ext cx="1305658" cy="7572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9F2DB20B-FAD5-0640-9F03-D5CAA2EED2DC}"/>
              </a:ext>
            </a:extLst>
          </p:cNvPr>
          <p:cNvSpPr/>
          <p:nvPr/>
        </p:nvSpPr>
        <p:spPr>
          <a:xfrm>
            <a:off x="0" y="5264727"/>
            <a:ext cx="8977745" cy="1593273"/>
          </a:xfrm>
          <a:prstGeom prst="frame">
            <a:avLst>
              <a:gd name="adj1" fmla="val 3256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alternating_gradient_lattice_with_inj.pdf"/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941390"/>
            <a:ext cx="6175131" cy="591661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8022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proton EDM electric ring, 500m circ.</a:t>
            </a:r>
            <a:b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Two options:</a:t>
            </a:r>
          </a:p>
        </p:txBody>
      </p:sp>
      <p:sp>
        <p:nvSpPr>
          <p:cNvPr id="164867" name="TextBox 4"/>
          <p:cNvSpPr txBox="1">
            <a:spLocks noChangeArrowheads="1"/>
          </p:cNvSpPr>
          <p:nvPr/>
        </p:nvSpPr>
        <p:spPr bwMode="auto">
          <a:xfrm>
            <a:off x="277092" y="2324100"/>
            <a:ext cx="8600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All-electric: radial E-field, plus electric focusing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Hybrid: radial E-field, plus alternating magnetic focusing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dirty="0">
                <a:solidFill>
                  <a:srgbClr val="FF0000"/>
                </a:solidFill>
              </a:rPr>
              <a:t>We first worked on the all-electric field 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1760E3-D25E-4A49-852E-B0B828E80748}"/>
              </a:ext>
            </a:extLst>
          </p:cNvPr>
          <p:cNvSpPr/>
          <p:nvPr/>
        </p:nvSpPr>
        <p:spPr>
          <a:xfrm>
            <a:off x="2259874" y="45688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Review of Scientific Instr. 87 (11), 115116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728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alternating_gradient_lattice_with_inj.pdf"/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941390"/>
            <a:ext cx="6175131" cy="591661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33003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proton EDM electric ring, 500m circ.</a:t>
            </a:r>
            <a:b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goal 10</a:t>
            </a:r>
            <a:r>
              <a:rPr lang="en-US" sz="3600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-29</a:t>
            </a:r>
            <a:r>
              <a:rPr lang="en-US" sz="3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-cm; upgraded: 10</a:t>
            </a:r>
            <a:r>
              <a:rPr lang="en-US" sz="3600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-30</a:t>
            </a:r>
            <a:r>
              <a:rPr lang="en-US" sz="3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-cm. </a:t>
            </a:r>
            <a:endParaRPr lang="en-US" sz="36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CERN_pbc-banner-smal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651" y="5190756"/>
            <a:ext cx="3817353" cy="1667245"/>
          </a:xfrm>
          <a:prstGeom prst="rect">
            <a:avLst/>
          </a:prstGeom>
        </p:spPr>
      </p:pic>
      <p:sp>
        <p:nvSpPr>
          <p:cNvPr id="164867" name="TextBox 4"/>
          <p:cNvSpPr txBox="1">
            <a:spLocks noChangeArrowheads="1"/>
          </p:cNvSpPr>
          <p:nvPr/>
        </p:nvSpPr>
        <p:spPr bwMode="auto">
          <a:xfrm>
            <a:off x="749304" y="2324100"/>
            <a:ext cx="81279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It has been approved as a PBC candidate project at CERN.  A comprehensive study is underway with the conclusions to be presented at the European Strategy meeting.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743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IMG_29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112" y="-2174874"/>
            <a:ext cx="13985632" cy="932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222135" y="138113"/>
            <a:ext cx="7785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srEDM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Collaboration Meeting at KAIST, 21 April, 2016.</a:t>
            </a:r>
          </a:p>
        </p:txBody>
      </p:sp>
    </p:spTree>
    <p:extLst>
      <p:ext uri="{BB962C8B-B14F-4D97-AF65-F5344CB8AC3E}">
        <p14:creationId xmlns:p14="http://schemas.microsoft.com/office/powerpoint/2010/main" val="16197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9B018849-A0F1-7545-A8D8-E74AF4C4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9535"/>
            <a:ext cx="9144000" cy="60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5">
            <a:extLst>
              <a:ext uri="{FF2B5EF4-FFF2-40B4-BE49-F238E27FC236}">
                <a16:creationId xmlns:a16="http://schemas.microsoft.com/office/drawing/2014/main" id="{060769CB-1B8C-CF44-945E-8890F54C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723"/>
            <a:ext cx="9144000" cy="60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303D50-C684-B745-89EE-EE7F6E7661D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63769"/>
            <a:ext cx="9144000" cy="13672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92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CPEDM collaboration, </a:t>
            </a:r>
          </a:p>
          <a:p>
            <a:pPr>
              <a:defRPr/>
            </a:pPr>
            <a:r>
              <a:rPr lang="en-US" altLang="en-US" sz="3692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Juelich, March 9, 2018</a:t>
            </a:r>
            <a:endParaRPr lang="en-US" altLang="en-US" sz="2954" kern="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0745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2">
            <a:extLst>
              <a:ext uri="{FF2B5EF4-FFF2-40B4-BE49-F238E27FC236}">
                <a16:creationId xmlns:a16="http://schemas.microsoft.com/office/drawing/2014/main" id="{040E06DD-201D-A645-8827-5E2F19FEA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066" y="638908"/>
            <a:ext cx="3199915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Mike Lamont, CERN</a:t>
            </a:r>
          </a:p>
        </p:txBody>
      </p:sp>
      <p:pic>
        <p:nvPicPr>
          <p:cNvPr id="93186" name="Picture 3">
            <a:extLst>
              <a:ext uri="{FF2B5EF4-FFF2-40B4-BE49-F238E27FC236}">
                <a16:creationId xmlns:a16="http://schemas.microsoft.com/office/drawing/2014/main" id="{F2B3DF02-D302-8649-BE50-8CDB73F9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12" y="1254370"/>
            <a:ext cx="8842131" cy="43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88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14-0261-05D.hr.jpg">
            <a:extLst>
              <a:ext uri="{FF2B5EF4-FFF2-40B4-BE49-F238E27FC236}">
                <a16:creationId xmlns:a16="http://schemas.microsoft.com/office/drawing/2014/main" id="{A2AABCC2-039E-B449-BE4D-640FF0D73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3B9D05-AA81-DC4A-B6BE-7CDDD0E4D041}"/>
              </a:ext>
            </a:extLst>
          </p:cNvPr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ring has been reassembled and fully powered to 1.45T!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871E7-C6A3-B042-9A17-72CCF26E0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0"/>
            <a:ext cx="269716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1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1" y="1397726"/>
            <a:ext cx="9143999" cy="5049836"/>
          </a:xfrm>
        </p:spPr>
        <p:txBody>
          <a:bodyPr/>
          <a:lstStyle/>
          <a:p>
            <a:pPr algn="l">
              <a:buFontTx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Seek endorsement by the European strategy meeting (2018-2020)</a:t>
            </a:r>
            <a:endParaRPr lang="en-US" sz="2800" dirty="0">
              <a:solidFill>
                <a:srgbClr val="0033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Propose to build a combined field (radial electric and dipole magnetic) ring at COSY/Germany for low energy protons and deuterons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The all-electric proton EDM ring is scheduled for CERN after 2027 (most likely to be delayed)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503A18-919F-174F-BBF2-F4BA3D552FB0}"/>
              </a:ext>
            </a:extLst>
          </p:cNvPr>
          <p:cNvSpPr txBox="1">
            <a:spLocks/>
          </p:cNvSpPr>
          <p:nvPr/>
        </p:nvSpPr>
        <p:spPr>
          <a:xfrm>
            <a:off x="0" y="235132"/>
            <a:ext cx="9144000" cy="653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The current plan of CPEDM</a:t>
            </a:r>
          </a:p>
        </p:txBody>
      </p:sp>
    </p:spTree>
    <p:extLst>
      <p:ext uri="{BB962C8B-B14F-4D97-AF65-F5344CB8AC3E}">
        <p14:creationId xmlns:p14="http://schemas.microsoft.com/office/powerpoint/2010/main" val="19707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Yannis Semertzidis</a:t>
            </a: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sz="3200">
                <a:solidFill>
                  <a:srgbClr val="E51B3D"/>
                </a:solidFill>
              </a:rPr>
              <a:t>The spin precession relative to momentum in the plane is kept near zero.  A vert. spin precession vs. time is an indication of an EDM (</a:t>
            </a:r>
            <a:r>
              <a:rPr lang="en-US" sz="3200" i="1">
                <a:solidFill>
                  <a:srgbClr val="E51B3D"/>
                </a:solidFill>
              </a:rPr>
              <a:t>d</a:t>
            </a:r>
            <a:r>
              <a:rPr lang="en-US" sz="3200">
                <a:solidFill>
                  <a:srgbClr val="E51B3D"/>
                </a:solidFill>
              </a:rPr>
              <a:t>) signal.</a:t>
            </a:r>
          </a:p>
        </p:txBody>
      </p:sp>
      <p:sp>
        <p:nvSpPr>
          <p:cNvPr id="36870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15"/>
          <p:cNvSpPr>
            <a:spLocks noChangeShapeType="1"/>
          </p:cNvSpPr>
          <p:nvPr/>
        </p:nvSpPr>
        <p:spPr bwMode="auto">
          <a:xfrm flipV="1">
            <a:off x="2882900" y="2246313"/>
            <a:ext cx="231775" cy="203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6"/>
          <p:cNvSpPr>
            <a:spLocks noChangeShapeType="1"/>
          </p:cNvSpPr>
          <p:nvPr/>
        </p:nvSpPr>
        <p:spPr bwMode="auto">
          <a:xfrm rot="18148271" flipH="1">
            <a:off x="1993106" y="3993357"/>
            <a:ext cx="269875" cy="17303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7"/>
          <p:cNvSpPr>
            <a:spLocks noChangeShapeType="1"/>
          </p:cNvSpPr>
          <p:nvPr/>
        </p:nvSpPr>
        <p:spPr bwMode="auto">
          <a:xfrm rot="9561479" flipV="1">
            <a:off x="5973763" y="5846763"/>
            <a:ext cx="381000" cy="1587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Line 18"/>
          <p:cNvSpPr>
            <a:spLocks noChangeShapeType="1"/>
          </p:cNvSpPr>
          <p:nvPr/>
        </p:nvSpPr>
        <p:spPr bwMode="auto">
          <a:xfrm rot="6443357" flipH="1">
            <a:off x="6824662" y="4270376"/>
            <a:ext cx="422275" cy="152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Line 19"/>
          <p:cNvSpPr>
            <a:spLocks noChangeShapeType="1"/>
          </p:cNvSpPr>
          <p:nvPr/>
        </p:nvSpPr>
        <p:spPr bwMode="auto">
          <a:xfrm rot="3816004" flipH="1">
            <a:off x="6227762" y="2646363"/>
            <a:ext cx="568325" cy="1079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Line 20"/>
          <p:cNvSpPr>
            <a:spLocks noChangeShapeType="1"/>
          </p:cNvSpPr>
          <p:nvPr/>
        </p:nvSpPr>
        <p:spPr bwMode="auto">
          <a:xfrm rot="15918648" flipH="1">
            <a:off x="2463800" y="5464175"/>
            <a:ext cx="273050" cy="1841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Line 21"/>
          <p:cNvSpPr>
            <a:spLocks noChangeShapeType="1"/>
          </p:cNvSpPr>
          <p:nvPr/>
        </p:nvSpPr>
        <p:spPr bwMode="auto">
          <a:xfrm rot="12226580" flipV="1">
            <a:off x="4287838" y="6386513"/>
            <a:ext cx="411162" cy="1968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840163" y="3429000"/>
          <a:ext cx="14652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59" name="Equation" r:id="rId4" imgW="444240" imgH="228600" progId="Equation.3">
                  <p:embed/>
                </p:oleObj>
              </mc:Choice>
              <mc:Fallback>
                <p:oleObj name="Equation" r:id="rId4" imgW="444240" imgH="228600" progId="Equation.3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3429000"/>
                        <a:ext cx="1465262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36889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TextBox 32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6894" name="TextBox 33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6895" name="TextBox 34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6896" name="TextBox 35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</p:grp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724275" y="4456112"/>
          <a:ext cx="1905000" cy="107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60" name="Equation" r:id="rId6" imgW="698400" imgH="393480" progId="">
                  <p:embed/>
                </p:oleObj>
              </mc:Choice>
              <mc:Fallback>
                <p:oleObj name="Equation" r:id="rId6" imgW="698400" imgH="393480" progId="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456112"/>
                        <a:ext cx="1905000" cy="1075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5625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Yannis Semertzidis</a:t>
            </a: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sz="3200" dirty="0">
                <a:solidFill>
                  <a:srgbClr val="2934FF"/>
                </a:solidFill>
              </a:rPr>
              <a:t>The spin precession relative to momentum in the plane is kept near zero.  A vert. spin precession vs. time is an indication of an EDM (</a:t>
            </a:r>
            <a:r>
              <a:rPr lang="en-US" sz="3200" i="1" dirty="0">
                <a:solidFill>
                  <a:srgbClr val="2934FF"/>
                </a:solidFill>
              </a:rPr>
              <a:t>d</a:t>
            </a:r>
            <a:r>
              <a:rPr lang="en-US" sz="3200" dirty="0">
                <a:solidFill>
                  <a:srgbClr val="2934FF"/>
                </a:solidFill>
              </a:rPr>
              <a:t>) signal.</a:t>
            </a:r>
          </a:p>
        </p:txBody>
      </p:sp>
      <p:sp>
        <p:nvSpPr>
          <p:cNvPr id="38918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5"/>
          <p:cNvSpPr>
            <a:spLocks noChangeArrowheads="1"/>
          </p:cNvSpPr>
          <p:nvPr/>
        </p:nvSpPr>
        <p:spPr bwMode="auto">
          <a:xfrm>
            <a:off x="1997075" y="1804988"/>
            <a:ext cx="5013325" cy="28416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7"/>
          <p:cNvSpPr>
            <a:spLocks noChangeShapeType="1"/>
          </p:cNvSpPr>
          <p:nvPr/>
        </p:nvSpPr>
        <p:spPr bwMode="auto">
          <a:xfrm rot="-2320868">
            <a:off x="2741613" y="1914525"/>
            <a:ext cx="863600" cy="26193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8"/>
          <p:cNvSpPr>
            <a:spLocks noChangeShapeType="1"/>
          </p:cNvSpPr>
          <p:nvPr/>
        </p:nvSpPr>
        <p:spPr bwMode="auto">
          <a:xfrm rot="3187806" flipV="1">
            <a:off x="6169820" y="2297906"/>
            <a:ext cx="671512" cy="193675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9"/>
          <p:cNvSpPr>
            <a:spLocks noChangeShapeType="1"/>
          </p:cNvSpPr>
          <p:nvPr/>
        </p:nvSpPr>
        <p:spPr bwMode="auto">
          <a:xfrm flipH="1" flipV="1">
            <a:off x="2203450" y="3843338"/>
            <a:ext cx="628650" cy="468312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0"/>
          <p:cNvSpPr>
            <a:spLocks noChangeShapeType="1"/>
          </p:cNvSpPr>
          <p:nvPr/>
        </p:nvSpPr>
        <p:spPr bwMode="auto">
          <a:xfrm rot="21391762" flipH="1">
            <a:off x="5580063" y="4202113"/>
            <a:ext cx="731837" cy="29210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1"/>
          <p:cNvSpPr>
            <a:spLocks noChangeShapeType="1"/>
          </p:cNvSpPr>
          <p:nvPr/>
        </p:nvSpPr>
        <p:spPr bwMode="auto">
          <a:xfrm rot="5383711">
            <a:off x="6662737" y="3362326"/>
            <a:ext cx="677863" cy="23812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12"/>
          <p:cNvSpPr>
            <a:spLocks noChangeShapeType="1"/>
          </p:cNvSpPr>
          <p:nvPr/>
        </p:nvSpPr>
        <p:spPr bwMode="auto">
          <a:xfrm rot="-5447534">
            <a:off x="1700213" y="2855912"/>
            <a:ext cx="693738" cy="106363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Line 13"/>
          <p:cNvSpPr>
            <a:spLocks noChangeShapeType="1"/>
          </p:cNvSpPr>
          <p:nvPr/>
        </p:nvSpPr>
        <p:spPr bwMode="auto">
          <a:xfrm rot="10672734">
            <a:off x="3952875" y="4587875"/>
            <a:ext cx="809625" cy="6350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15"/>
          <p:cNvSpPr>
            <a:spLocks noChangeShapeType="1"/>
          </p:cNvSpPr>
          <p:nvPr/>
        </p:nvSpPr>
        <p:spPr bwMode="auto">
          <a:xfrm flipV="1">
            <a:off x="2752725" y="1747838"/>
            <a:ext cx="319088" cy="4730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6"/>
          <p:cNvSpPr>
            <a:spLocks noChangeShapeType="1"/>
          </p:cNvSpPr>
          <p:nvPr/>
        </p:nvSpPr>
        <p:spPr bwMode="auto">
          <a:xfrm rot="18148271" flipH="1">
            <a:off x="1768475" y="2822576"/>
            <a:ext cx="447675" cy="2984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7"/>
          <p:cNvSpPr>
            <a:spLocks noChangeShapeType="1"/>
          </p:cNvSpPr>
          <p:nvPr/>
        </p:nvSpPr>
        <p:spPr bwMode="auto">
          <a:xfrm rot="9561479">
            <a:off x="5711825" y="3986213"/>
            <a:ext cx="546100" cy="296862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Line 18"/>
          <p:cNvSpPr>
            <a:spLocks noChangeShapeType="1"/>
          </p:cNvSpPr>
          <p:nvPr/>
        </p:nvSpPr>
        <p:spPr bwMode="auto">
          <a:xfrm rot="6443357" flipH="1">
            <a:off x="6763545" y="3225006"/>
            <a:ext cx="392112" cy="285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Line 19"/>
          <p:cNvSpPr>
            <a:spLocks noChangeShapeType="1"/>
          </p:cNvSpPr>
          <p:nvPr/>
        </p:nvSpPr>
        <p:spPr bwMode="auto">
          <a:xfrm rot="3816004" flipH="1">
            <a:off x="6281738" y="2147888"/>
            <a:ext cx="285750" cy="2476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Line 20"/>
          <p:cNvSpPr>
            <a:spLocks noChangeShapeType="1"/>
          </p:cNvSpPr>
          <p:nvPr/>
        </p:nvSpPr>
        <p:spPr bwMode="auto">
          <a:xfrm rot="15918648" flipH="1">
            <a:off x="2443957" y="3915569"/>
            <a:ext cx="496887" cy="2635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Line 21"/>
          <p:cNvSpPr>
            <a:spLocks noChangeShapeType="1"/>
          </p:cNvSpPr>
          <p:nvPr/>
        </p:nvSpPr>
        <p:spPr bwMode="auto">
          <a:xfrm rot="-9373420">
            <a:off x="3986213" y="4422775"/>
            <a:ext cx="787400" cy="412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635250" y="5208588"/>
          <a:ext cx="1465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3" name="Equation" r:id="rId4" imgW="444240" imgH="228600" progId="Equation.3">
                  <p:embed/>
                </p:oleObj>
              </mc:Choice>
              <mc:Fallback>
                <p:oleObj name="Equation" r:id="rId4" imgW="444240" imgH="228600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5208588"/>
                        <a:ext cx="1465263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6" name="Line 25"/>
          <p:cNvSpPr>
            <a:spLocks noChangeShapeType="1"/>
          </p:cNvSpPr>
          <p:nvPr/>
        </p:nvSpPr>
        <p:spPr bwMode="auto">
          <a:xfrm>
            <a:off x="2014538" y="3248025"/>
            <a:ext cx="546100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 flipH="1">
            <a:off x="6392863" y="3128963"/>
            <a:ext cx="59372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5"/>
          <p:cNvSpPr>
            <a:spLocks noChangeShapeType="1"/>
          </p:cNvSpPr>
          <p:nvPr/>
        </p:nvSpPr>
        <p:spPr bwMode="auto">
          <a:xfrm>
            <a:off x="4664075" y="1870075"/>
            <a:ext cx="3175" cy="311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Line 25"/>
          <p:cNvSpPr>
            <a:spLocks noChangeShapeType="1"/>
          </p:cNvSpPr>
          <p:nvPr/>
        </p:nvSpPr>
        <p:spPr bwMode="auto">
          <a:xfrm flipH="1" flipV="1">
            <a:off x="4732338" y="4298950"/>
            <a:ext cx="7937" cy="31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TextBox 32"/>
          <p:cNvSpPr txBox="1">
            <a:spLocks noChangeArrowheads="1"/>
          </p:cNvSpPr>
          <p:nvPr/>
        </p:nvSpPr>
        <p:spPr bwMode="auto">
          <a:xfrm>
            <a:off x="4732338" y="2073275"/>
            <a:ext cx="33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sp>
        <p:nvSpPr>
          <p:cNvPr id="38941" name="TextBox 33"/>
          <p:cNvSpPr txBox="1">
            <a:spLocks noChangeArrowheads="1"/>
          </p:cNvSpPr>
          <p:nvPr/>
        </p:nvSpPr>
        <p:spPr bwMode="auto">
          <a:xfrm>
            <a:off x="2344738" y="2909888"/>
            <a:ext cx="338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sp>
        <p:nvSpPr>
          <p:cNvPr id="38942" name="TextBox 34"/>
          <p:cNvSpPr txBox="1">
            <a:spLocks noChangeArrowheads="1"/>
          </p:cNvSpPr>
          <p:nvPr/>
        </p:nvSpPr>
        <p:spPr bwMode="auto">
          <a:xfrm>
            <a:off x="6567488" y="3084513"/>
            <a:ext cx="33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sp>
        <p:nvSpPr>
          <p:cNvPr id="38943" name="TextBox 35"/>
          <p:cNvSpPr txBox="1">
            <a:spLocks noChangeArrowheads="1"/>
          </p:cNvSpPr>
          <p:nvPr/>
        </p:nvSpPr>
        <p:spPr bwMode="auto">
          <a:xfrm>
            <a:off x="4787900" y="4170363"/>
            <a:ext cx="338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438774" y="5075238"/>
          <a:ext cx="1895475" cy="1070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4" name="Equation" r:id="rId6" imgW="698400" imgH="393480" progId="">
                  <p:embed/>
                </p:oleObj>
              </mc:Choice>
              <mc:Fallback>
                <p:oleObj name="Equation" r:id="rId6" imgW="698400" imgH="393480" progId="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8774" y="5075238"/>
                        <a:ext cx="1895475" cy="1070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6869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30" descr="polarimeter_w_elst plates 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7713" y="2447925"/>
            <a:ext cx="59451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28"/>
          <p:cNvSpPr txBox="1">
            <a:spLocks noChangeArrowheads="1"/>
          </p:cNvSpPr>
          <p:nvPr/>
        </p:nvSpPr>
        <p:spPr bwMode="auto">
          <a:xfrm>
            <a:off x="195263" y="2517775"/>
            <a:ext cx="2432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Extraction: lowering the vertical focusing</a:t>
            </a:r>
          </a:p>
        </p:txBody>
      </p:sp>
      <p:sp>
        <p:nvSpPr>
          <p:cNvPr id="40966" name="Text Box 29"/>
          <p:cNvSpPr txBox="1">
            <a:spLocks noChangeArrowheads="1"/>
          </p:cNvSpPr>
          <p:nvPr/>
        </p:nvSpPr>
        <p:spPr bwMode="auto">
          <a:xfrm>
            <a:off x="3663950" y="2017713"/>
            <a:ext cx="1860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“defining aperture”</a:t>
            </a:r>
          </a:p>
          <a:p>
            <a:r>
              <a:rPr lang="en-US" sz="1600">
                <a:solidFill>
                  <a:srgbClr val="0000FF"/>
                </a:solidFill>
              </a:rPr>
              <a:t>polarimeter target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048000" y="4819650"/>
          <a:ext cx="155733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5" name="Equation" r:id="rId5" imgW="7315200" imgH="3975100" progId="Equation.3">
                  <p:embed/>
                </p:oleObj>
              </mc:Choice>
              <mc:Fallback>
                <p:oleObj name="Equation" r:id="rId5" imgW="7315200" imgH="3975100" progId="Equation.3">
                  <p:embed/>
                  <p:pic>
                    <p:nvPicPr>
                      <p:cNvPr id="409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819650"/>
                        <a:ext cx="1557338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3011488" y="5875338"/>
          <a:ext cx="16081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6" name="Equation" r:id="rId7" imgW="7315200" imgH="3848100" progId="Equation.3">
                  <p:embed/>
                </p:oleObj>
              </mc:Choice>
              <mc:Fallback>
                <p:oleObj name="Equation" r:id="rId7" imgW="7315200" imgH="3848100" progId="Equation.3">
                  <p:embed/>
                  <p:pic>
                    <p:nvPicPr>
                      <p:cNvPr id="4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488" y="5875338"/>
                        <a:ext cx="16081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 Box 33"/>
          <p:cNvSpPr txBox="1">
            <a:spLocks noChangeArrowheads="1"/>
          </p:cNvSpPr>
          <p:nvPr/>
        </p:nvSpPr>
        <p:spPr bwMode="auto">
          <a:xfrm>
            <a:off x="5126038" y="4814888"/>
            <a:ext cx="37322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carries EDM signal</a:t>
            </a:r>
          </a:p>
          <a:p>
            <a:r>
              <a:rPr lang="en-US" sz="2400">
                <a:solidFill>
                  <a:srgbClr val="FF0000"/>
                </a:solidFill>
              </a:rPr>
              <a:t>increases slowly with time</a:t>
            </a:r>
          </a:p>
        </p:txBody>
      </p:sp>
      <p:sp>
        <p:nvSpPr>
          <p:cNvPr id="40968" name="Text Box 34"/>
          <p:cNvSpPr txBox="1">
            <a:spLocks noChangeArrowheads="1"/>
          </p:cNvSpPr>
          <p:nvPr/>
        </p:nvSpPr>
        <p:spPr bwMode="auto">
          <a:xfrm>
            <a:off x="5159375" y="5821363"/>
            <a:ext cx="34274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carries in-plane (g-2) precession signal</a:t>
            </a:r>
          </a:p>
        </p:txBody>
      </p:sp>
      <p:sp>
        <p:nvSpPr>
          <p:cNvPr id="40969" name="Text Box 35"/>
          <p:cNvSpPr txBox="1">
            <a:spLocks noChangeArrowheads="1"/>
          </p:cNvSpPr>
          <p:nvPr/>
        </p:nvSpPr>
        <p:spPr bwMode="auto">
          <a:xfrm>
            <a:off x="0" y="0"/>
            <a:ext cx="9144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>
                <a:solidFill>
                  <a:srgbClr val="FF0000"/>
                </a:solidFill>
              </a:rPr>
              <a:t>pEDM polarimeter principle (placed in a straight section in the ring): probing the proton spin components as a function of storage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2050" y="2452688"/>
            <a:ext cx="769938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3800" y="2649538"/>
            <a:ext cx="1747838" cy="3032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72" name="TextBox 9"/>
          <p:cNvSpPr txBox="1">
            <a:spLocks noChangeArrowheads="1"/>
          </p:cNvSpPr>
          <p:nvPr/>
        </p:nvSpPr>
        <p:spPr bwMode="auto">
          <a:xfrm>
            <a:off x="5970588" y="1920875"/>
            <a:ext cx="317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LISO crystals, GEMs, etc.</a:t>
            </a:r>
          </a:p>
        </p:txBody>
      </p:sp>
    </p:spTree>
    <p:extLst>
      <p:ext uri="{BB962C8B-B14F-4D97-AF65-F5344CB8AC3E}">
        <p14:creationId xmlns:p14="http://schemas.microsoft.com/office/powerpoint/2010/main" val="2185168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925B4-176F-3440-9893-60F741AD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28" y="1814285"/>
            <a:ext cx="7566407" cy="3643085"/>
          </a:xfrm>
          <a:prstGeom prst="rect">
            <a:avLst/>
          </a:prstGeom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22238"/>
            <a:ext cx="8315325" cy="1768475"/>
          </a:xfrm>
        </p:spPr>
        <p:txBody>
          <a:bodyPr/>
          <a:lstStyle/>
          <a:p>
            <a:pPr algn="l"/>
            <a:r>
              <a:rPr lang="en-US" sz="4000" u="sng" dirty="0">
                <a:solidFill>
                  <a:srgbClr val="2934FF"/>
                </a:solidFill>
                <a:ea typeface="ＭＳ Ｐゴシック" charset="-128"/>
                <a:cs typeface="ＭＳ Ｐゴシック" charset="-128"/>
              </a:rPr>
              <a:t>Polarimeter principle:</a:t>
            </a:r>
            <a:r>
              <a:rPr lang="en-US" sz="4000" dirty="0">
                <a:solidFill>
                  <a:srgbClr val="2934FF"/>
                </a:solidFill>
                <a:ea typeface="ＭＳ Ｐゴシック" charset="-128"/>
                <a:cs typeface="ＭＳ Ｐゴシック" charset="-128"/>
              </a:rPr>
              <a:t> The nuclear elastic scattering angle depends on the proton vertical spin component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4450" y="5562600"/>
            <a:ext cx="90604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934FF"/>
                </a:solidFill>
              </a:rPr>
              <a:t>In the rest frame of the proton the </a:t>
            </a:r>
            <a:r>
              <a:rPr lang="en-US" baseline="30000" dirty="0">
                <a:solidFill>
                  <a:srgbClr val="2934FF"/>
                </a:solidFill>
              </a:rPr>
              <a:t>12</a:t>
            </a:r>
            <a:r>
              <a:rPr lang="en-US" dirty="0">
                <a:solidFill>
                  <a:srgbClr val="2934FF"/>
                </a:solidFill>
              </a:rPr>
              <a:t>C nucleus is moving towards it creating a current.  </a:t>
            </a:r>
          </a:p>
          <a:p>
            <a:r>
              <a:rPr lang="en-US" dirty="0">
                <a:solidFill>
                  <a:srgbClr val="2934FF"/>
                </a:solidFill>
              </a:rPr>
              <a:t>This current creates a magnetic field that has opposite sign on either side of the </a:t>
            </a:r>
            <a:r>
              <a:rPr lang="en-US" baseline="30000" dirty="0">
                <a:solidFill>
                  <a:srgbClr val="2934FF"/>
                </a:solidFill>
              </a:rPr>
              <a:t>12</a:t>
            </a:r>
            <a:r>
              <a:rPr lang="en-US" dirty="0">
                <a:solidFill>
                  <a:srgbClr val="2934FF"/>
                </a:solidFill>
              </a:rPr>
              <a:t>C</a:t>
            </a:r>
          </a:p>
          <a:p>
            <a:r>
              <a:rPr lang="en-US" dirty="0">
                <a:solidFill>
                  <a:srgbClr val="2934FF"/>
                </a:solidFill>
              </a:rPr>
              <a:t>nucleus.  </a:t>
            </a:r>
            <a:r>
              <a:rPr lang="en-US" u="sng" dirty="0">
                <a:solidFill>
                  <a:srgbClr val="2934FF"/>
                </a:solidFill>
              </a:rPr>
              <a:t>The force on the proton spin due to the magnetic field gradient has the same </a:t>
            </a:r>
          </a:p>
          <a:p>
            <a:r>
              <a:rPr lang="en-US" u="sng" dirty="0">
                <a:solidFill>
                  <a:srgbClr val="2934FF"/>
                </a:solidFill>
              </a:rPr>
              <a:t>direction independent of the relative position between the proton and </a:t>
            </a:r>
            <a:r>
              <a:rPr lang="en-US" u="sng" baseline="30000" dirty="0">
                <a:solidFill>
                  <a:srgbClr val="2934FF"/>
                </a:solidFill>
              </a:rPr>
              <a:t>12</a:t>
            </a:r>
            <a:r>
              <a:rPr lang="en-US" u="sng" dirty="0">
                <a:solidFill>
                  <a:srgbClr val="2934FF"/>
                </a:solidFill>
              </a:rPr>
              <a:t>C nucleus</a:t>
            </a:r>
            <a:r>
              <a:rPr lang="en-US" dirty="0">
                <a:solidFill>
                  <a:srgbClr val="2934FF"/>
                </a:solidFill>
              </a:rPr>
              <a:t>.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146425" y="383698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30000">
                <a:solidFill>
                  <a:srgbClr val="009900"/>
                </a:solidFill>
              </a:rPr>
              <a:t>12</a:t>
            </a:r>
            <a:r>
              <a:rPr lang="en-US">
                <a:solidFill>
                  <a:srgbClr val="009900"/>
                </a:solidFill>
              </a:rPr>
              <a:t>C nucleus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1285875" y="2517775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Proton spin</a:t>
            </a:r>
          </a:p>
        </p:txBody>
      </p:sp>
      <p:sp>
        <p:nvSpPr>
          <p:cNvPr id="77831" name="Line 8"/>
          <p:cNvSpPr>
            <a:spLocks noChangeShapeType="1"/>
          </p:cNvSpPr>
          <p:nvPr/>
        </p:nvSpPr>
        <p:spPr bwMode="auto">
          <a:xfrm>
            <a:off x="1854200" y="2928938"/>
            <a:ext cx="152400" cy="5000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2" name="Line 9"/>
          <p:cNvSpPr>
            <a:spLocks noChangeShapeType="1"/>
          </p:cNvSpPr>
          <p:nvPr/>
        </p:nvSpPr>
        <p:spPr bwMode="auto">
          <a:xfrm flipV="1">
            <a:off x="3538538" y="3716338"/>
            <a:ext cx="17462" cy="18732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2C2DC-3858-C945-B6AF-9ABCBC8CC3CE}"/>
              </a:ext>
            </a:extLst>
          </p:cNvPr>
          <p:cNvSpPr txBox="1"/>
          <p:nvPr/>
        </p:nvSpPr>
        <p:spPr>
          <a:xfrm>
            <a:off x="6386286" y="509451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B. </a:t>
            </a:r>
            <a:r>
              <a:rPr lang="en-US" dirty="0" err="1">
                <a:solidFill>
                  <a:srgbClr val="FF0000"/>
                </a:solidFill>
              </a:rPr>
              <a:t>Khazin</a:t>
            </a:r>
            <a:r>
              <a:rPr lang="en-US" dirty="0">
                <a:solidFill>
                  <a:srgbClr val="FF0000"/>
                </a:solidFill>
              </a:rPr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31247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90650"/>
          </a:xfrm>
        </p:spPr>
        <p:txBody>
          <a:bodyPr/>
          <a:lstStyle/>
          <a:p>
            <a:r>
              <a:rPr lang="en-US" b="1">
                <a:solidFill>
                  <a:srgbClr val="000099"/>
                </a:solidFill>
              </a:rPr>
              <a:t>Is the polarimeter analyzing power good at P</a:t>
            </a:r>
            <a:r>
              <a:rPr lang="en-US" b="1" baseline="-25000">
                <a:solidFill>
                  <a:srgbClr val="000099"/>
                </a:solidFill>
              </a:rPr>
              <a:t>magic</a:t>
            </a:r>
            <a:r>
              <a:rPr lang="en-US" b="1">
                <a:solidFill>
                  <a:srgbClr val="000099"/>
                </a:solidFill>
              </a:rPr>
              <a:t>? </a:t>
            </a:r>
            <a:r>
              <a:rPr lang="en-US" b="1">
                <a:solidFill>
                  <a:srgbClr val="FF0000"/>
                </a:solidFill>
              </a:rPr>
              <a:t>YES!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162050" y="2089150"/>
            <a:ext cx="7275513" cy="4376738"/>
            <a:chOff x="1162050" y="2089150"/>
            <a:chExt cx="7275513" cy="4376738"/>
          </a:xfrm>
        </p:grpSpPr>
        <p:pic>
          <p:nvPicPr>
            <p:cNvPr id="116738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62050" y="2089150"/>
              <a:ext cx="7275513" cy="4376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rot="16200000" flipV="1">
              <a:off x="1831975" y="4094163"/>
              <a:ext cx="2597150" cy="3175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16741" name="TextBox 5"/>
          <p:cNvSpPr txBox="1">
            <a:spLocks noChangeArrowheads="1"/>
          </p:cNvSpPr>
          <p:nvPr/>
        </p:nvSpPr>
        <p:spPr bwMode="auto">
          <a:xfrm>
            <a:off x="673100" y="1812925"/>
            <a:ext cx="5059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Analyzing power can be further optimized</a:t>
            </a:r>
          </a:p>
        </p:txBody>
      </p:sp>
    </p:spTree>
    <p:extLst>
      <p:ext uri="{BB962C8B-B14F-4D97-AF65-F5344CB8AC3E}">
        <p14:creationId xmlns:p14="http://schemas.microsoft.com/office/powerpoint/2010/main" val="631774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Polarimeter rates:</a:t>
            </a:r>
          </a:p>
        </p:txBody>
      </p:sp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358775" y="769938"/>
            <a:ext cx="8101013" cy="6088062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>
                <a:solidFill>
                  <a:srgbClr val="000099"/>
                </a:solidFill>
              </a:rPr>
              <a:t>Beam intensity with 2×10</a:t>
            </a:r>
            <a:r>
              <a:rPr lang="en-US" baseline="30000">
                <a:solidFill>
                  <a:srgbClr val="000099"/>
                </a:solidFill>
              </a:rPr>
              <a:t>10</a:t>
            </a:r>
            <a:r>
              <a:rPr lang="en-US">
                <a:solidFill>
                  <a:srgbClr val="000099"/>
                </a:solidFill>
              </a:rPr>
              <a:t> pol. protons/ ~10</a:t>
            </a:r>
            <a:r>
              <a:rPr lang="en-US" baseline="30000">
                <a:solidFill>
                  <a:srgbClr val="000099"/>
                </a:solidFill>
              </a:rPr>
              <a:t>3</a:t>
            </a:r>
            <a:r>
              <a:rPr lang="en-US">
                <a:solidFill>
                  <a:srgbClr val="000099"/>
                </a:solidFill>
              </a:rPr>
              <a:t>s and a detection efficiency of 1% </a:t>
            </a:r>
            <a:r>
              <a:rPr lang="en-US">
                <a:solidFill>
                  <a:srgbClr val="000099"/>
                </a:solidFill>
                <a:sym typeface="Wingdings" charset="2"/>
              </a:rPr>
              <a:t> 200KHz for ~3000cm</a:t>
            </a:r>
            <a:r>
              <a:rPr lang="en-US" baseline="30000">
                <a:solidFill>
                  <a:srgbClr val="000099"/>
                </a:solidFill>
                <a:sym typeface="Wingdings" charset="2"/>
              </a:rPr>
              <a:t>2</a:t>
            </a:r>
            <a:r>
              <a:rPr lang="en-US">
                <a:solidFill>
                  <a:srgbClr val="000099"/>
                </a:solidFill>
                <a:sym typeface="Wingdings" charset="2"/>
              </a:rPr>
              <a:t> area, or ~100Hz/cm</a:t>
            </a:r>
            <a:r>
              <a:rPr lang="en-US" baseline="30000">
                <a:solidFill>
                  <a:srgbClr val="000099"/>
                </a:solidFill>
                <a:sym typeface="Wingdings" charset="2"/>
              </a:rPr>
              <a:t>2</a:t>
            </a:r>
            <a:r>
              <a:rPr lang="en-US">
                <a:solidFill>
                  <a:srgbClr val="000099"/>
                </a:solidFill>
                <a:sym typeface="Wingdings" charset="2"/>
              </a:rPr>
              <a:t> on average but much higher at small radius.  Design: ~1KHz/pad.</a:t>
            </a:r>
            <a:endParaRPr lang="en-US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endParaRPr lang="en-US">
              <a:solidFill>
                <a:srgbClr val="003399"/>
              </a:solidFill>
            </a:endParaRPr>
          </a:p>
        </p:txBody>
      </p:sp>
      <p:pic>
        <p:nvPicPr>
          <p:cNvPr id="122884" name="Picture 28"/>
          <p:cNvPicPr>
            <a:picLocks noChangeAspect="1" noChangeArrowheads="1"/>
          </p:cNvPicPr>
          <p:nvPr/>
        </p:nvPicPr>
        <p:blipFill>
          <a:blip r:embed="rId3"/>
          <a:srcRect l="20993" t="26199" r="38773" b="21049"/>
          <a:stretch>
            <a:fillRect/>
          </a:stretch>
        </p:blipFill>
        <p:spPr bwMode="auto">
          <a:xfrm>
            <a:off x="6797675" y="2846388"/>
            <a:ext cx="16351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 flipH="1" flipV="1">
            <a:off x="6840538" y="4532313"/>
            <a:ext cx="1571625" cy="4762"/>
          </a:xfrm>
          <a:prstGeom prst="straightConnector1">
            <a:avLst/>
          </a:prstGeom>
          <a:noFill/>
          <a:ln w="25400">
            <a:solidFill>
              <a:srgbClr val="E51B3D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2886" name="TextBox 9"/>
          <p:cNvSpPr txBox="1">
            <a:spLocks noChangeArrowheads="1"/>
          </p:cNvSpPr>
          <p:nvPr/>
        </p:nvSpPr>
        <p:spPr bwMode="auto">
          <a:xfrm>
            <a:off x="7229475" y="4667250"/>
            <a:ext cx="1022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70 cm</a:t>
            </a:r>
          </a:p>
        </p:txBody>
      </p:sp>
      <p:pic>
        <p:nvPicPr>
          <p:cNvPr id="122887" name="Picture 17"/>
          <p:cNvPicPr>
            <a:picLocks noChangeAspect="1" noChangeArrowheads="1"/>
          </p:cNvPicPr>
          <p:nvPr/>
        </p:nvPicPr>
        <p:blipFill>
          <a:blip r:embed="rId4"/>
          <a:srcRect l="19934" t="30995" r="19186" b="19679"/>
          <a:stretch>
            <a:fillRect/>
          </a:stretch>
        </p:blipFill>
        <p:spPr bwMode="auto">
          <a:xfrm>
            <a:off x="723900" y="3417888"/>
            <a:ext cx="5492750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875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3050" y="1519238"/>
            <a:ext cx="64389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413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The EDM signal: early to late change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0" y="633413"/>
            <a:ext cx="9144000" cy="1038225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  <a:effectLst/>
              </a:rPr>
              <a:t>Comparing the (left-right)/(</a:t>
            </a:r>
            <a:r>
              <a:rPr lang="en-US" dirty="0" err="1">
                <a:solidFill>
                  <a:srgbClr val="000090"/>
                </a:solidFill>
                <a:effectLst/>
              </a:rPr>
              <a:t>left+right</a:t>
            </a:r>
            <a:r>
              <a:rPr lang="en-US" dirty="0">
                <a:solidFill>
                  <a:srgbClr val="000090"/>
                </a:solidFill>
                <a:effectLst/>
              </a:rPr>
              <a:t>) counts vs. time we monitor the vertical component of spin </a:t>
            </a:r>
          </a:p>
        </p:txBody>
      </p:sp>
      <p:sp>
        <p:nvSpPr>
          <p:cNvPr id="43013" name="TextBox 11"/>
          <p:cNvSpPr txBox="1">
            <a:spLocks noChangeArrowheads="1"/>
          </p:cNvSpPr>
          <p:nvPr/>
        </p:nvSpPr>
        <p:spPr bwMode="auto">
          <a:xfrm>
            <a:off x="3516313" y="5667375"/>
            <a:ext cx="339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(L-R)/(L+R) vs. Time [s]</a:t>
            </a: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7359650" y="3224213"/>
            <a:ext cx="1185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M.C. data</a:t>
            </a:r>
          </a:p>
        </p:txBody>
      </p:sp>
    </p:spTree>
    <p:extLst>
      <p:ext uri="{BB962C8B-B14F-4D97-AF65-F5344CB8AC3E}">
        <p14:creationId xmlns:p14="http://schemas.microsoft.com/office/powerpoint/2010/main" val="338466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59063"/>
            <a:ext cx="4548188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4975" y="2157413"/>
            <a:ext cx="489902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414338" y="0"/>
            <a:ext cx="8229600" cy="99853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Optimizing the counting rate</a:t>
            </a:r>
          </a:p>
        </p:txBody>
      </p:sp>
      <p:sp>
        <p:nvSpPr>
          <p:cNvPr id="55301" name="Content Placeholder 2"/>
          <p:cNvSpPr>
            <a:spLocks noGrp="1"/>
          </p:cNvSpPr>
          <p:nvPr>
            <p:ph idx="1"/>
          </p:nvPr>
        </p:nvSpPr>
        <p:spPr>
          <a:xfrm>
            <a:off x="0" y="796925"/>
            <a:ext cx="9144000" cy="1884363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  <a:effectLst/>
                <a:ea typeface="ＭＳ Ｐゴシック" charset="-128"/>
                <a:cs typeface="ＭＳ Ｐゴシック" charset="-128"/>
              </a:rPr>
              <a:t>We can take most counts at the beginning and the end of the storage time and some in between for spin direction monitoring.</a:t>
            </a:r>
          </a:p>
        </p:txBody>
      </p:sp>
      <p:sp>
        <p:nvSpPr>
          <p:cNvPr id="55302" name="TextBox 7"/>
          <p:cNvSpPr txBox="1">
            <a:spLocks noChangeArrowheads="1"/>
          </p:cNvSpPr>
          <p:nvPr/>
        </p:nvSpPr>
        <p:spPr bwMode="auto">
          <a:xfrm>
            <a:off x="933450" y="4418013"/>
            <a:ext cx="2835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Variable counting rate</a:t>
            </a:r>
          </a:p>
          <a:p>
            <a:r>
              <a:rPr lang="en-US" sz="2000">
                <a:solidFill>
                  <a:srgbClr val="FF0000"/>
                </a:solidFill>
              </a:rPr>
              <a:t>as a function of time [s]</a:t>
            </a:r>
          </a:p>
        </p:txBody>
      </p:sp>
      <p:sp>
        <p:nvSpPr>
          <p:cNvPr id="55303" name="TextBox 8"/>
          <p:cNvSpPr txBox="1">
            <a:spLocks noChangeArrowheads="1"/>
          </p:cNvSpPr>
          <p:nvPr/>
        </p:nvSpPr>
        <p:spPr bwMode="auto">
          <a:xfrm>
            <a:off x="1031875" y="2387600"/>
            <a:ext cx="32559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Maximum rate: 4 × the</a:t>
            </a:r>
          </a:p>
          <a:p>
            <a:r>
              <a:rPr lang="en-US" sz="2400">
                <a:solidFill>
                  <a:srgbClr val="FF0000"/>
                </a:solidFill>
              </a:rPr>
              <a:t>average rate.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704850" y="2760663"/>
            <a:ext cx="369888" cy="333375"/>
          </a:xfrm>
          <a:prstGeom prst="straightConnector1">
            <a:avLst/>
          </a:prstGeom>
          <a:noFill/>
          <a:ln w="25400">
            <a:solidFill>
              <a:srgbClr val="E51B3D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5305" name="TextBox 11"/>
          <p:cNvSpPr txBox="1">
            <a:spLocks noChangeArrowheads="1"/>
          </p:cNvSpPr>
          <p:nvPr/>
        </p:nvSpPr>
        <p:spPr bwMode="auto">
          <a:xfrm>
            <a:off x="5156200" y="5395913"/>
            <a:ext cx="3390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(L-R)/(L+R) vs. Time [s]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500063" y="3159125"/>
            <a:ext cx="379412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3843338" y="3170238"/>
            <a:ext cx="379412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879475" y="6448425"/>
            <a:ext cx="29733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6200000" flipV="1">
            <a:off x="-743743" y="4804569"/>
            <a:ext cx="32686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16200000" flipV="1">
            <a:off x="2220118" y="4815682"/>
            <a:ext cx="32686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46998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Title 1">
            <a:extLst>
              <a:ext uri="{FF2B5EF4-FFF2-40B4-BE49-F238E27FC236}">
                <a16:creationId xmlns:a16="http://schemas.microsoft.com/office/drawing/2014/main" id="{209B23CA-E370-6448-B1D4-74FED2F4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69"/>
            <a:ext cx="9144000" cy="6330462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Storage Ring Proton EDM Breakthrough:</a:t>
            </a:r>
            <a:b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b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Statistics!</a:t>
            </a:r>
            <a:b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b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Instead of using the secondary, low intensity beams, use the original proton beam!</a:t>
            </a:r>
          </a:p>
        </p:txBody>
      </p:sp>
    </p:spTree>
    <p:extLst>
      <p:ext uri="{BB962C8B-B14F-4D97-AF65-F5344CB8AC3E}">
        <p14:creationId xmlns:p14="http://schemas.microsoft.com/office/powerpoint/2010/main" val="194566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B8872-2FBE-2A4A-93E6-3CD6D797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Muon g-2 ring at Fermilab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E6C6A-B8D8-1140-8F56-AD095D94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36" y="1039090"/>
            <a:ext cx="6257636" cy="46932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73A597-ABFB-9A49-A0D6-779209713621}"/>
              </a:ext>
            </a:extLst>
          </p:cNvPr>
          <p:cNvSpPr txBox="1">
            <a:spLocks/>
          </p:cNvSpPr>
          <p:nvPr/>
        </p:nvSpPr>
        <p:spPr>
          <a:xfrm>
            <a:off x="498764" y="55279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Precision Physics in storage rings</a:t>
            </a:r>
          </a:p>
        </p:txBody>
      </p:sp>
    </p:spTree>
    <p:extLst>
      <p:ext uri="{BB962C8B-B14F-4D97-AF65-F5344CB8AC3E}">
        <p14:creationId xmlns:p14="http://schemas.microsoft.com/office/powerpoint/2010/main" val="254151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alternating_gradient_lattice_with_inj.pdf">
            <a:extLst>
              <a:ext uri="{FF2B5EF4-FFF2-40B4-BE49-F238E27FC236}">
                <a16:creationId xmlns:a16="http://schemas.microsoft.com/office/drawing/2014/main" id="{41408668-8A35-4648-ACC7-016D967E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1388"/>
            <a:ext cx="6175375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6A932540-4209-7B40-B506-B550BAEDB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6925"/>
          </a:xfrm>
        </p:spPr>
        <p:txBody>
          <a:bodyPr/>
          <a:lstStyle/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The proton EDM electric ring, 500m circ.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68FA-178B-B649-8301-EF08EDECB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3821113"/>
            <a:ext cx="7235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Requirements: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Below transition (reduce IBS) </a:t>
            </a:r>
          </a:p>
        </p:txBody>
      </p:sp>
      <p:sp>
        <p:nvSpPr>
          <p:cNvPr id="21508" name="TextBox 4">
            <a:extLst>
              <a:ext uri="{FF2B5EF4-FFF2-40B4-BE49-F238E27FC236}">
                <a16:creationId xmlns:a16="http://schemas.microsoft.com/office/drawing/2014/main" id="{BA2E6680-C82C-0B46-A078-0047C3CF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2324100"/>
            <a:ext cx="4867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Straight sections are instrumented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with quads, BPMs, polarimeters,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injection points, etc, as needed.</a:t>
            </a:r>
          </a:p>
        </p:txBody>
      </p:sp>
      <p:sp>
        <p:nvSpPr>
          <p:cNvPr id="21509" name="Slide Number Placeholder 1">
            <a:extLst>
              <a:ext uri="{FF2B5EF4-FFF2-40B4-BE49-F238E27FC236}">
                <a16:creationId xmlns:a16="http://schemas.microsoft.com/office/drawing/2014/main" id="{D11114F9-7797-2045-B1C2-F2EDDA9FA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55429-7431-8A45-AFEC-893131DC947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9471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>
            <a:extLst>
              <a:ext uri="{FF2B5EF4-FFF2-40B4-BE49-F238E27FC236}">
                <a16:creationId xmlns:a16="http://schemas.microsoft.com/office/drawing/2014/main" id="{1114CCF5-4F9E-4547-883B-A6FB3DB5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69"/>
            <a:ext cx="9144000" cy="12895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2934FF"/>
                </a:solidFill>
              </a:rPr>
              <a:t>The proton EDM ring evaluation  Val Lebedev (Fermilab)</a:t>
            </a:r>
          </a:p>
        </p:txBody>
      </p:sp>
      <p:sp>
        <p:nvSpPr>
          <p:cNvPr id="223234" name="TextBox 14">
            <a:extLst>
              <a:ext uri="{FF2B5EF4-FFF2-40B4-BE49-F238E27FC236}">
                <a16:creationId xmlns:a16="http://schemas.microsoft.com/office/drawing/2014/main" id="{FE1CCD9B-B9DC-CD49-9D8B-C04BA83E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81" y="1937239"/>
            <a:ext cx="6355842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85">
                <a:solidFill>
                  <a:srgbClr val="0000FF"/>
                </a:solidFill>
              </a:rPr>
              <a:t>Beam intensity 10</a:t>
            </a:r>
            <a:r>
              <a:rPr lang="en-US" altLang="en-US" sz="2585" baseline="30000">
                <a:solidFill>
                  <a:srgbClr val="0000FF"/>
                </a:solidFill>
              </a:rPr>
              <a:t>11</a:t>
            </a:r>
            <a:r>
              <a:rPr lang="en-US" altLang="en-US" sz="2585">
                <a:solidFill>
                  <a:srgbClr val="0000FF"/>
                </a:solidFill>
              </a:rPr>
              <a:t> protons limited by IBS</a:t>
            </a:r>
          </a:p>
        </p:txBody>
      </p:sp>
      <p:pic>
        <p:nvPicPr>
          <p:cNvPr id="223235" name="Picture 7">
            <a:extLst>
              <a:ext uri="{FF2B5EF4-FFF2-40B4-BE49-F238E27FC236}">
                <a16:creationId xmlns:a16="http://schemas.microsoft.com/office/drawing/2014/main" id="{2752FDF0-0521-474B-8D6B-F32E7871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32589"/>
            <a:ext cx="9144000" cy="357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TextBox 8">
            <a:extLst>
              <a:ext uri="{FF2B5EF4-FFF2-40B4-BE49-F238E27FC236}">
                <a16:creationId xmlns:a16="http://schemas.microsoft.com/office/drawing/2014/main" id="{11CC42C3-AC53-6E4A-A365-B34356BE5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85" y="5698882"/>
            <a:ext cx="61106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>
                <a:solidFill>
                  <a:srgbClr val="0000FF"/>
                </a:solidFill>
              </a:rPr>
              <a:t>,  kV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5993C-D215-9042-B7F5-F9F1D1A70979}"/>
              </a:ext>
            </a:extLst>
          </p:cNvPr>
          <p:cNvSpPr/>
          <p:nvPr/>
        </p:nvSpPr>
        <p:spPr>
          <a:xfrm>
            <a:off x="6627936" y="2842847"/>
            <a:ext cx="2516065" cy="35271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2778267642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>
            <a:extLst>
              <a:ext uri="{FF2B5EF4-FFF2-40B4-BE49-F238E27FC236}">
                <a16:creationId xmlns:a16="http://schemas.microsoft.com/office/drawing/2014/main" id="{8C9886BB-ADC9-3546-AB5E-33B7261E3F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3769"/>
            <a:ext cx="8678008" cy="1172308"/>
          </a:xfrm>
        </p:spPr>
        <p:txBody>
          <a:bodyPr/>
          <a:lstStyle/>
          <a:p>
            <a:pPr eaLnBrk="1" hangingPunct="1"/>
            <a:r>
              <a:rPr lang="en-US" altLang="en-US" sz="4400" u="sng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Proton Statistical Error (230MeV):</a:t>
            </a:r>
          </a:p>
        </p:txBody>
      </p:sp>
      <p:sp>
        <p:nvSpPr>
          <p:cNvPr id="225282" name="Rectangle 4">
            <a:extLst>
              <a:ext uri="{FF2B5EF4-FFF2-40B4-BE49-F238E27FC236}">
                <a16:creationId xmlns:a16="http://schemas.microsoft.com/office/drawing/2014/main" id="{596D18B0-F91B-E849-8E90-72D043CB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77" y="1529862"/>
            <a:ext cx="8295543" cy="15621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662"/>
          </a:p>
        </p:txBody>
      </p:sp>
      <p:sp>
        <p:nvSpPr>
          <p:cNvPr id="225283" name="Text Box 5">
            <a:extLst>
              <a:ext uri="{FF2B5EF4-FFF2-40B4-BE49-F238E27FC236}">
                <a16:creationId xmlns:a16="http://schemas.microsoft.com/office/drawing/2014/main" id="{E45AFC55-2618-1148-855A-CD9CD452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66" y="3113943"/>
            <a:ext cx="9028234" cy="264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323" i="1">
                <a:solidFill>
                  <a:srgbClr val="FF0000"/>
                </a:solidFill>
                <a:latin typeface="Times New Roman" panose="02020603050405020304" pitchFamily="18" charset="0"/>
                <a:sym typeface="Symbol" pitchFamily="2" charset="2"/>
              </a:rPr>
              <a:t>τ</a:t>
            </a:r>
            <a:r>
              <a:rPr lang="en-US" altLang="en-US" sz="2215" i="1" baseline="-25000">
                <a:solidFill>
                  <a:srgbClr val="FF0000"/>
                </a:solidFill>
                <a:sym typeface="Symbol" pitchFamily="2" charset="2"/>
              </a:rPr>
              <a:t>p    </a:t>
            </a:r>
            <a:r>
              <a:rPr lang="en-US" altLang="en-US" sz="2215">
                <a:solidFill>
                  <a:srgbClr val="FF0000"/>
                </a:solidFill>
              </a:rPr>
              <a:t>: 10</a:t>
            </a:r>
            <a:r>
              <a:rPr lang="en-US" altLang="en-US" sz="2215" baseline="30000">
                <a:solidFill>
                  <a:srgbClr val="FF0000"/>
                </a:solidFill>
              </a:rPr>
              <a:t>3</a:t>
            </a:r>
            <a:r>
              <a:rPr lang="en-US" altLang="en-US" sz="2215">
                <a:solidFill>
                  <a:srgbClr val="FF0000"/>
                </a:solidFill>
              </a:rPr>
              <a:t>s    </a:t>
            </a:r>
            <a:r>
              <a:rPr lang="en-US" altLang="en-US" sz="2215">
                <a:solidFill>
                  <a:srgbClr val="0000FF"/>
                </a:solidFill>
              </a:rPr>
              <a:t>Polarization Lifetime (</a:t>
            </a:r>
            <a:r>
              <a:rPr lang="en-US" altLang="en-US" sz="2215">
                <a:solidFill>
                  <a:srgbClr val="FF0000"/>
                </a:solidFill>
              </a:rPr>
              <a:t>S</a:t>
            </a:r>
            <a:r>
              <a:rPr lang="en-US" altLang="en-US" sz="2215">
                <a:solidFill>
                  <a:srgbClr val="0000FF"/>
                </a:solidFill>
              </a:rPr>
              <a:t>pin</a:t>
            </a:r>
            <a:r>
              <a:rPr lang="en-US" altLang="en-US" sz="2215">
                <a:solidFill>
                  <a:schemeClr val="accent2"/>
                </a:solidFill>
              </a:rPr>
              <a:t> </a:t>
            </a:r>
            <a:r>
              <a:rPr lang="en-US" altLang="en-US" sz="2215">
                <a:solidFill>
                  <a:srgbClr val="FF0000"/>
                </a:solidFill>
              </a:rPr>
              <a:t>C</a:t>
            </a:r>
            <a:r>
              <a:rPr lang="en-US" altLang="en-US" sz="2215">
                <a:solidFill>
                  <a:srgbClr val="0000FF"/>
                </a:solidFill>
              </a:rPr>
              <a:t>oherence</a:t>
            </a:r>
            <a:r>
              <a:rPr lang="en-US" altLang="en-US" sz="2215">
                <a:solidFill>
                  <a:schemeClr val="accent2"/>
                </a:solidFill>
              </a:rPr>
              <a:t> </a:t>
            </a:r>
            <a:r>
              <a:rPr lang="en-US" altLang="en-US" sz="2215">
                <a:solidFill>
                  <a:srgbClr val="FF0000"/>
                </a:solidFill>
              </a:rPr>
              <a:t>T</a:t>
            </a:r>
            <a:r>
              <a:rPr lang="en-US" altLang="en-US" sz="2215">
                <a:solidFill>
                  <a:srgbClr val="0000FF"/>
                </a:solidFill>
              </a:rPr>
              <a:t>ime)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A   </a:t>
            </a:r>
            <a:r>
              <a:rPr lang="en-US" altLang="en-US" sz="2215">
                <a:solidFill>
                  <a:srgbClr val="FF0000"/>
                </a:solidFill>
              </a:rPr>
              <a:t>: 0.6      </a:t>
            </a:r>
            <a:r>
              <a:rPr lang="en-US" altLang="en-US" sz="2215">
                <a:solidFill>
                  <a:srgbClr val="0000FF"/>
                </a:solidFill>
              </a:rPr>
              <a:t>Left/right asymmetry observed by the polarimeter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P   </a:t>
            </a:r>
            <a:r>
              <a:rPr lang="en-US" altLang="en-US" sz="2215">
                <a:solidFill>
                  <a:srgbClr val="FF0000"/>
                </a:solidFill>
              </a:rPr>
              <a:t>: 0.8      </a:t>
            </a:r>
            <a:r>
              <a:rPr lang="en-US" altLang="en-US" sz="2215">
                <a:solidFill>
                  <a:srgbClr val="0000FF"/>
                </a:solidFill>
              </a:rPr>
              <a:t>Beam polarization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N</a:t>
            </a:r>
            <a:r>
              <a:rPr lang="en-US" altLang="en-US" sz="2215" i="1" baseline="-25000">
                <a:solidFill>
                  <a:srgbClr val="FF0000"/>
                </a:solidFill>
              </a:rPr>
              <a:t>c  </a:t>
            </a:r>
            <a:r>
              <a:rPr lang="en-US" altLang="en-US" sz="2215">
                <a:solidFill>
                  <a:srgbClr val="FF0000"/>
                </a:solidFill>
              </a:rPr>
              <a:t>: 10</a:t>
            </a:r>
            <a:r>
              <a:rPr lang="en-US" altLang="en-US" sz="2215" baseline="30000">
                <a:solidFill>
                  <a:srgbClr val="FF0000"/>
                </a:solidFill>
              </a:rPr>
              <a:t>11</a:t>
            </a:r>
            <a:r>
              <a:rPr lang="en-US" altLang="en-US" sz="2215">
                <a:solidFill>
                  <a:srgbClr val="FF0000"/>
                </a:solidFill>
              </a:rPr>
              <a:t>p/cycle    </a:t>
            </a:r>
            <a:r>
              <a:rPr lang="en-US" altLang="en-US" sz="2215">
                <a:solidFill>
                  <a:srgbClr val="0000FF"/>
                </a:solidFill>
              </a:rPr>
              <a:t>Total number of stored particles per cycle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T</a:t>
            </a:r>
            <a:r>
              <a:rPr lang="en-US" altLang="en-US" sz="2215" i="1" baseline="-25000">
                <a:solidFill>
                  <a:srgbClr val="FF0000"/>
                </a:solidFill>
              </a:rPr>
              <a:t>Tot</a:t>
            </a:r>
            <a:r>
              <a:rPr lang="en-US" altLang="en-US" sz="2215">
                <a:solidFill>
                  <a:srgbClr val="FF0000"/>
                </a:solidFill>
              </a:rPr>
              <a:t>: 10</a:t>
            </a:r>
            <a:r>
              <a:rPr lang="en-US" altLang="en-US" sz="2215" baseline="30000">
                <a:solidFill>
                  <a:srgbClr val="FF0000"/>
                </a:solidFill>
              </a:rPr>
              <a:t>7</a:t>
            </a:r>
            <a:r>
              <a:rPr lang="en-US" altLang="en-US" sz="2215">
                <a:solidFill>
                  <a:srgbClr val="FF0000"/>
                </a:solidFill>
              </a:rPr>
              <a:t>s              </a:t>
            </a:r>
            <a:r>
              <a:rPr lang="en-US" altLang="en-US" sz="2215">
                <a:solidFill>
                  <a:srgbClr val="0000FF"/>
                </a:solidFill>
              </a:rPr>
              <a:t>Total running time per year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f</a:t>
            </a:r>
            <a:r>
              <a:rPr lang="en-US" altLang="en-US" sz="2215">
                <a:solidFill>
                  <a:srgbClr val="FF0000"/>
                </a:solidFill>
              </a:rPr>
              <a:t>     : 1%                </a:t>
            </a:r>
            <a:r>
              <a:rPr lang="en-US" altLang="en-US" sz="2215">
                <a:solidFill>
                  <a:srgbClr val="0000FF"/>
                </a:solidFill>
              </a:rPr>
              <a:t>Useful event rate fraction (efficiency for EDM)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E</a:t>
            </a:r>
            <a:r>
              <a:rPr lang="en-US" altLang="en-US" sz="2215" i="1" baseline="-25000">
                <a:solidFill>
                  <a:srgbClr val="FF0000"/>
                </a:solidFill>
              </a:rPr>
              <a:t>R</a:t>
            </a:r>
            <a:r>
              <a:rPr lang="en-US" altLang="en-US" sz="2215">
                <a:solidFill>
                  <a:srgbClr val="FF0000"/>
                </a:solidFill>
              </a:rPr>
              <a:t>  : 7 MV/m         </a:t>
            </a:r>
            <a:r>
              <a:rPr lang="en-US" altLang="en-US" sz="2215">
                <a:solidFill>
                  <a:srgbClr val="0000FF"/>
                </a:solidFill>
              </a:rPr>
              <a:t>Average radial electric field strength</a:t>
            </a:r>
          </a:p>
        </p:txBody>
      </p:sp>
      <p:graphicFrame>
        <p:nvGraphicFramePr>
          <p:cNvPr id="225284" name="Object 2">
            <a:extLst>
              <a:ext uri="{FF2B5EF4-FFF2-40B4-BE49-F238E27FC236}">
                <a16:creationId xmlns:a16="http://schemas.microsoft.com/office/drawing/2014/main" id="{462347E2-A8EF-204E-880C-C00D0A0ADD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2924" y="1502020"/>
          <a:ext cx="4938346" cy="1636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48" name="Equation" r:id="rId4" imgW="723900" imgH="260350" progId="Equation.3">
                  <p:embed/>
                </p:oleObj>
              </mc:Choice>
              <mc:Fallback>
                <p:oleObj name="Equation" r:id="rId4" imgW="723900" imgH="260350" progId="Equation.3">
                  <p:embed/>
                  <p:pic>
                    <p:nvPicPr>
                      <p:cNvPr id="225284" name="Object 2">
                        <a:extLst>
                          <a:ext uri="{FF2B5EF4-FFF2-40B4-BE49-F238E27FC236}">
                            <a16:creationId xmlns:a16="http://schemas.microsoft.com/office/drawing/2014/main" id="{462347E2-A8EF-204E-880C-C00D0A0ADD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924" y="1502020"/>
                        <a:ext cx="4938346" cy="1636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85" name="TextBox 7">
            <a:extLst>
              <a:ext uri="{FF2B5EF4-FFF2-40B4-BE49-F238E27FC236}">
                <a16:creationId xmlns:a16="http://schemas.microsoft.com/office/drawing/2014/main" id="{4C369DEA-64B5-9C4A-85A9-E1D47187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6" y="5795597"/>
            <a:ext cx="4748416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954" i="1">
                <a:solidFill>
                  <a:srgbClr val="0000FF"/>
                </a:solidFill>
              </a:rPr>
              <a:t>σ</a:t>
            </a:r>
            <a:r>
              <a:rPr lang="en-US" altLang="en-US" sz="2954" i="1" baseline="-25000">
                <a:solidFill>
                  <a:srgbClr val="0000FF"/>
                </a:solidFill>
              </a:rPr>
              <a:t>d</a:t>
            </a:r>
            <a:r>
              <a:rPr lang="en-US" altLang="en-US" sz="2954" baseline="-25000">
                <a:solidFill>
                  <a:srgbClr val="0000FF"/>
                </a:solidFill>
              </a:rPr>
              <a:t> </a:t>
            </a:r>
            <a:r>
              <a:rPr lang="en-US" altLang="en-US" sz="2954">
                <a:solidFill>
                  <a:srgbClr val="0000FF"/>
                </a:solidFill>
              </a:rPr>
              <a:t>= 1.0×10</a:t>
            </a:r>
            <a:r>
              <a:rPr lang="en-US" altLang="en-US" sz="2954" baseline="30000">
                <a:solidFill>
                  <a:srgbClr val="0000FF"/>
                </a:solidFill>
              </a:rPr>
              <a:t>-29</a:t>
            </a:r>
            <a:r>
              <a:rPr lang="en-US" altLang="en-US" sz="2954">
                <a:solidFill>
                  <a:srgbClr val="0000FF"/>
                </a:solidFill>
              </a:rPr>
              <a:t> e-cm / year </a:t>
            </a:r>
          </a:p>
        </p:txBody>
      </p:sp>
    </p:spTree>
    <p:extLst>
      <p:ext uri="{BB962C8B-B14F-4D97-AF65-F5344CB8AC3E}">
        <p14:creationId xmlns:p14="http://schemas.microsoft.com/office/powerpoint/2010/main" val="3542614643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30FC045-9886-F544-9DA0-9B21718EE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723" y="263769"/>
            <a:ext cx="7596554" cy="1055077"/>
          </a:xfrm>
        </p:spPr>
        <p:txBody>
          <a:bodyPr/>
          <a:lstStyle/>
          <a:p>
            <a:r>
              <a:rPr lang="en-US" altLang="en-US" sz="40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Currently: CSR, Heidelberg,</a:t>
            </a:r>
            <a:br>
              <a:rPr lang="en-US" altLang="en-US" sz="4000" dirty="0">
                <a:solidFill>
                  <a:srgbClr val="2934FF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35 m circ., 10</a:t>
            </a:r>
            <a:r>
              <a:rPr lang="en-US" altLang="en-US" sz="4000" baseline="300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-13</a:t>
            </a:r>
            <a:r>
              <a:rPr lang="en-US" altLang="en-US" sz="40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 Torr</a:t>
            </a:r>
          </a:p>
        </p:txBody>
      </p:sp>
      <p:pic>
        <p:nvPicPr>
          <p:cNvPr id="29698" name="Content Placeholder 4" descr="131111_CSR_Lackner_Foehr_0027_8_9_HDR-Bearbeitet-2.jpg">
            <a:extLst>
              <a:ext uri="{FF2B5EF4-FFF2-40B4-BE49-F238E27FC236}">
                <a16:creationId xmlns:a16="http://schemas.microsoft.com/office/drawing/2014/main" id="{6919E302-56BF-944A-A35F-79C08EA2CD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 b="9203"/>
          <a:stretch>
            <a:fillRect/>
          </a:stretch>
        </p:blipFill>
        <p:spPr/>
      </p:pic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6E4BCC3F-68AA-C542-ACF5-2F89425E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7A948E-7145-8546-808A-9E07579F5572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92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A04C3F-1D94-2F42-BFDA-8AE8755EE983}"/>
              </a:ext>
            </a:extLst>
          </p:cNvPr>
          <p:cNvGrpSpPr>
            <a:grpSpLocks/>
          </p:cNvGrpSpPr>
          <p:nvPr/>
        </p:nvGrpSpPr>
        <p:grpSpPr bwMode="auto">
          <a:xfrm>
            <a:off x="442547" y="1787770"/>
            <a:ext cx="4281854" cy="4441581"/>
            <a:chOff x="98778" y="1651000"/>
            <a:chExt cx="4637957" cy="4811889"/>
          </a:xfrm>
        </p:grpSpPr>
        <p:pic>
          <p:nvPicPr>
            <p:cNvPr id="29701" name="Picture 5" descr="cryogenic-quadrupole-unit_of_CSR.jpg">
              <a:extLst>
                <a:ext uri="{FF2B5EF4-FFF2-40B4-BE49-F238E27FC236}">
                  <a16:creationId xmlns:a16="http://schemas.microsoft.com/office/drawing/2014/main" id="{966038F8-931C-9846-B6A3-C11B84B9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10" y="1852789"/>
              <a:ext cx="4481325" cy="458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FAA11CA-BEC0-AE4E-9283-11A743C937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2903" y="1720853"/>
              <a:ext cx="4544308" cy="14289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96E3B74-B13C-6E47-AA62-F14758083E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8778" y="1862146"/>
              <a:ext cx="14286" cy="4600743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704" name="TextBox 11">
              <a:extLst>
                <a:ext uri="{FF2B5EF4-FFF2-40B4-BE49-F238E27FC236}">
                  <a16:creationId xmlns:a16="http://schemas.microsoft.com/office/drawing/2014/main" id="{A912A593-31B6-0E46-99A3-9E7F52F89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6110" y="1651000"/>
              <a:ext cx="719183" cy="5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585" b="1">
                  <a:solidFill>
                    <a:srgbClr val="FF0000"/>
                  </a:solidFill>
                </a:rPr>
                <a:t>1m</a:t>
              </a:r>
            </a:p>
          </p:txBody>
        </p:sp>
        <p:sp>
          <p:nvSpPr>
            <p:cNvPr id="29705" name="TextBox 12">
              <a:extLst>
                <a:ext uri="{FF2B5EF4-FFF2-40B4-BE49-F238E27FC236}">
                  <a16:creationId xmlns:a16="http://schemas.microsoft.com/office/drawing/2014/main" id="{543F1680-DB65-784D-AB6A-EBF815385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78" y="3863621"/>
              <a:ext cx="719183" cy="5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585" b="1">
                  <a:solidFill>
                    <a:srgbClr val="FF0000"/>
                  </a:solidFill>
                </a:rPr>
                <a:t>1m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7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31FE023-FFA1-0044-AF4B-CB71C85B2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Important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AEDA-C168-584F-A754-9E16C1B059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66825"/>
            <a:ext cx="9144000" cy="5591175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SQUID-based BPMs, at &lt;10fT/sqrt(Hz) level</a:t>
            </a:r>
          </a:p>
          <a:p>
            <a:pPr marL="0" indent="0">
              <a:buNone/>
            </a:pPr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Magnetic field shielding &lt;10nT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Geometrical phases: 1. magnetic, 2. electric</a:t>
            </a: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Study with precision simulation tools</a:t>
            </a: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Clearly define lattice elements specs, what is possible with beam-based alignment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D59372D6-E8E5-4944-A678-9FBF6EA59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EAE182-AD5F-4641-BE01-E150E3451D6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9459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50647A2-33AB-834E-8A86-D29C063C8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Important issues, </a:t>
            </a:r>
            <a:r>
              <a:rPr lang="en-US" altLang="en-US" dirty="0" err="1">
                <a:solidFill>
                  <a:srgbClr val="3732FF"/>
                </a:solidFill>
                <a:ea typeface="ＭＳ Ｐゴシック" panose="020B0600070205080204" pitchFamily="34" charset="-128"/>
              </a:rPr>
              <a:t>con’d</a:t>
            </a:r>
            <a:endParaRPr lang="en-US" altLang="en-US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CE0BB-5391-F944-9652-75BCE9CC5C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611313"/>
            <a:ext cx="9144000" cy="5246687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Develop a robust polarimeter: deadtime-less, point back to origin, high efficiency, high analyzing power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what else can we do with this facility? Axion-dark matter: Axion-EDM project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Reliable, cheap E-bending plates: </a:t>
            </a:r>
            <a:r>
              <a:rPr lang="en-US" altLang="en-US" dirty="0" err="1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TiN</a:t>
            </a:r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-coated aluminum plates (follow J-LAB work &amp; scale up)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28B73F98-B06C-7A4A-9EAE-85E548D6C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9914D9-5E00-AF4D-9589-6CD4F7CB373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1177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16730CD-534C-7A4F-80BF-24FC234D9C13}"/>
              </a:ext>
            </a:extLst>
          </p:cNvPr>
          <p:cNvSpPr txBox="1">
            <a:spLocks/>
          </p:cNvSpPr>
          <p:nvPr/>
        </p:nvSpPr>
        <p:spPr bwMode="auto">
          <a:xfrm>
            <a:off x="0" y="263525"/>
            <a:ext cx="9144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3323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23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JLab</a:t>
            </a:r>
            <a:r>
              <a:rPr lang="en-US" sz="3323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results with </a:t>
            </a:r>
            <a:r>
              <a:rPr lang="en-US" sz="3323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TiN</a:t>
            </a:r>
            <a:r>
              <a:rPr lang="en-US" sz="3323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-coated Aluminum</a:t>
            </a:r>
          </a:p>
        </p:txBody>
      </p:sp>
      <p:grpSp>
        <p:nvGrpSpPr>
          <p:cNvPr id="25602" name="Group 1">
            <a:extLst>
              <a:ext uri="{FF2B5EF4-FFF2-40B4-BE49-F238E27FC236}">
                <a16:creationId xmlns:a16="http://schemas.microsoft.com/office/drawing/2014/main" id="{FFF24C18-4BC1-984B-A3F0-420885FD17BD}"/>
              </a:ext>
            </a:extLst>
          </p:cNvPr>
          <p:cNvGrpSpPr>
            <a:grpSpLocks/>
          </p:cNvGrpSpPr>
          <p:nvPr/>
        </p:nvGrpSpPr>
        <p:grpSpPr bwMode="auto">
          <a:xfrm>
            <a:off x="312738" y="1328738"/>
            <a:ext cx="5226050" cy="4891087"/>
            <a:chOff x="290512" y="808806"/>
            <a:chExt cx="5225929" cy="5299559"/>
          </a:xfrm>
        </p:grpSpPr>
        <p:pic>
          <p:nvPicPr>
            <p:cNvPr id="25617" name="Picture 3">
              <a:extLst>
                <a:ext uri="{FF2B5EF4-FFF2-40B4-BE49-F238E27FC236}">
                  <a16:creationId xmlns:a16="http://schemas.microsoft.com/office/drawing/2014/main" id="{D6C6CBB2-8FD0-6D4E-80B2-9194D7752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" y="808806"/>
              <a:ext cx="5225929" cy="275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4">
              <a:extLst>
                <a:ext uri="{FF2B5EF4-FFF2-40B4-BE49-F238E27FC236}">
                  <a16:creationId xmlns:a16="http://schemas.microsoft.com/office/drawing/2014/main" id="{81E97F88-BB90-FE4C-B2F9-F0B3A7D3A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" y="3559035"/>
              <a:ext cx="5052128" cy="254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27" name="TextBox 3">
            <a:extLst>
              <a:ext uri="{FF2B5EF4-FFF2-40B4-BE49-F238E27FC236}">
                <a16:creationId xmlns:a16="http://schemas.microsoft.com/office/drawing/2014/main" id="{648A3C3C-3BD9-9B46-AF52-5770D0A74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925513"/>
            <a:ext cx="80168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62"/>
              <a:t>No measureable field emission at 225 kV for gaps &gt; 40 mm, happy at high gradient</a:t>
            </a:r>
          </a:p>
        </p:txBody>
      </p:sp>
      <p:grpSp>
        <p:nvGrpSpPr>
          <p:cNvPr id="25604" name="Group 9">
            <a:extLst>
              <a:ext uri="{FF2B5EF4-FFF2-40B4-BE49-F238E27FC236}">
                <a16:creationId xmlns:a16="http://schemas.microsoft.com/office/drawing/2014/main" id="{ACD275E1-949E-674A-8081-720FB906099C}"/>
              </a:ext>
            </a:extLst>
          </p:cNvPr>
          <p:cNvGrpSpPr>
            <a:grpSpLocks/>
          </p:cNvGrpSpPr>
          <p:nvPr/>
        </p:nvGrpSpPr>
        <p:grpSpPr bwMode="auto">
          <a:xfrm>
            <a:off x="5938838" y="1379538"/>
            <a:ext cx="2913062" cy="4768850"/>
            <a:chOff x="5938131" y="1231594"/>
            <a:chExt cx="2913064" cy="5167313"/>
          </a:xfrm>
        </p:grpSpPr>
        <p:grpSp>
          <p:nvGrpSpPr>
            <p:cNvPr id="25611" name="Group 2">
              <a:extLst>
                <a:ext uri="{FF2B5EF4-FFF2-40B4-BE49-F238E27FC236}">
                  <a16:creationId xmlns:a16="http://schemas.microsoft.com/office/drawing/2014/main" id="{5EBF5A2E-0420-7441-AC3B-58D13464B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8131" y="1231594"/>
              <a:ext cx="2913064" cy="5167313"/>
              <a:chOff x="5842219" y="1425575"/>
              <a:chExt cx="2913064" cy="5167313"/>
            </a:xfrm>
          </p:grpSpPr>
          <p:pic>
            <p:nvPicPr>
              <p:cNvPr id="25613" name="Picture 4" descr="AL_3_electrode_HV_BenchMark_09X1000_01">
                <a:extLst>
                  <a:ext uri="{FF2B5EF4-FFF2-40B4-BE49-F238E27FC236}">
                    <a16:creationId xmlns:a16="http://schemas.microsoft.com/office/drawing/2014/main" id="{5F881E6A-19C8-F54D-87D0-2B7823AC6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220" y="1793875"/>
                <a:ext cx="2879725" cy="216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4" name="Picture 5" descr="Al_2_TiN coated_electrode_no_HV_spt_04_X1000_01b">
                <a:extLst>
                  <a:ext uri="{FF2B5EF4-FFF2-40B4-BE49-F238E27FC236}">
                    <a16:creationId xmlns:a16="http://schemas.microsoft.com/office/drawing/2014/main" id="{D2E59B1B-5C47-594B-9E02-3469C6F857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5558" y="4432300"/>
                <a:ext cx="2879725" cy="216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9" name="Text Box 8">
                <a:extLst>
                  <a:ext uri="{FF2B5EF4-FFF2-40B4-BE49-F238E27FC236}">
                    <a16:creationId xmlns:a16="http://schemas.microsoft.com/office/drawing/2014/main" id="{82AFF382-940B-4B4A-8E4B-748A6373B9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2219" y="1425575"/>
                <a:ext cx="2879727" cy="368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3234" tIns="43375" rIns="83234" bIns="43375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662" b="1">
                    <a:latin typeface="Palatino Linotype" panose="02040502050505030304" pitchFamily="18" charset="0"/>
                    <a:ea typeface="SimSun" panose="02010600030101010101" pitchFamily="2" charset="-122"/>
                  </a:rPr>
                  <a:t>Bare Al</a:t>
                </a:r>
              </a:p>
            </p:txBody>
          </p:sp>
          <p:sp>
            <p:nvSpPr>
              <p:cNvPr id="77840" name="Text Box 9">
                <a:extLst>
                  <a:ext uri="{FF2B5EF4-FFF2-40B4-BE49-F238E27FC236}">
                    <a16:creationId xmlns:a16="http://schemas.microsoft.com/office/drawing/2014/main" id="{BB9C7179-5622-6348-843D-636F4BE8F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2219" y="4069436"/>
                <a:ext cx="2879727" cy="368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3234" tIns="43375" rIns="83234" bIns="43375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662" b="1">
                    <a:latin typeface="Palatino Linotype" panose="02040502050505030304" pitchFamily="18" charset="0"/>
                    <a:ea typeface="SimSun" panose="02010600030101010101" pitchFamily="2" charset="-122"/>
                  </a:rPr>
                  <a:t>TiN-coated Al</a:t>
                </a:r>
              </a:p>
            </p:txBody>
          </p:sp>
        </p:grpSp>
        <p:sp>
          <p:nvSpPr>
            <p:cNvPr id="77836" name="TextBox 4">
              <a:extLst>
                <a:ext uri="{FF2B5EF4-FFF2-40B4-BE49-F238E27FC236}">
                  <a16:creationId xmlns:a16="http://schemas.microsoft.com/office/drawing/2014/main" id="{D55BE984-8F13-CD48-86BF-8C6189F5A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1468" y="4265928"/>
              <a:ext cx="2587627" cy="65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62">
                  <a:solidFill>
                    <a:srgbClr val="FF0000"/>
                  </a:solidFill>
                </a:rPr>
                <a:t>the hard coating covers defects</a:t>
              </a:r>
            </a:p>
          </p:txBody>
        </p:sp>
      </p:grp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DFFF6F59-C98F-EE49-82A1-1C85DFF3CDB0}"/>
              </a:ext>
            </a:extLst>
          </p:cNvPr>
          <p:cNvSpPr txBox="1">
            <a:spLocks/>
          </p:cNvSpPr>
          <p:nvPr/>
        </p:nvSpPr>
        <p:spPr>
          <a:xfrm>
            <a:off x="5538788" y="6180138"/>
            <a:ext cx="3413125" cy="37782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92" dirty="0">
                <a:latin typeface="Arial" charset="0"/>
                <a:ea typeface="ＭＳ Ｐゴシック" charset="0"/>
                <a:cs typeface="ＭＳ Ｐゴシック" charset="0"/>
              </a:rPr>
              <a:t>Work of Md. A. </a:t>
            </a:r>
            <a:r>
              <a:rPr lang="en-US" sz="1292" dirty="0" err="1">
                <a:latin typeface="Arial" charset="0"/>
                <a:ea typeface="ＭＳ Ｐゴシック" charset="0"/>
                <a:cs typeface="ＭＳ Ｐゴシック" charset="0"/>
              </a:rPr>
              <a:t>Mamun</a:t>
            </a:r>
            <a:r>
              <a:rPr lang="en-US" sz="1292" dirty="0">
                <a:latin typeface="Arial" charset="0"/>
                <a:ea typeface="ＭＳ Ｐゴシック" charset="0"/>
                <a:cs typeface="ＭＳ Ｐゴシック" charset="0"/>
              </a:rPr>
              <a:t> and E. Forman</a:t>
            </a:r>
          </a:p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92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30" name="TextBox 10">
            <a:extLst>
              <a:ext uri="{FF2B5EF4-FFF2-40B4-BE49-F238E27FC236}">
                <a16:creationId xmlns:a16="http://schemas.microsoft.com/office/drawing/2014/main" id="{1C0DE6A6-874D-2641-904E-4025BA7F2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167438"/>
            <a:ext cx="1323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15">
                <a:solidFill>
                  <a:srgbClr val="0000FF"/>
                </a:solidFill>
              </a:rPr>
              <a:t>15 MV/m</a:t>
            </a:r>
          </a:p>
        </p:txBody>
      </p:sp>
      <p:sp>
        <p:nvSpPr>
          <p:cNvPr id="77831" name="TextBox 16">
            <a:extLst>
              <a:ext uri="{FF2B5EF4-FFF2-40B4-BE49-F238E27FC236}">
                <a16:creationId xmlns:a16="http://schemas.microsoft.com/office/drawing/2014/main" id="{B1BCA640-D536-084B-B1B2-91F1F8BBC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88" y="6167438"/>
            <a:ext cx="13223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15">
                <a:solidFill>
                  <a:srgbClr val="0000FF"/>
                </a:solidFill>
              </a:rPr>
              <a:t>20 MV/m</a:t>
            </a:r>
          </a:p>
        </p:txBody>
      </p:sp>
      <p:sp>
        <p:nvSpPr>
          <p:cNvPr id="77832" name="Slide Number Placeholder 11">
            <a:extLst>
              <a:ext uri="{FF2B5EF4-FFF2-40B4-BE49-F238E27FC236}">
                <a16:creationId xmlns:a16="http://schemas.microsoft.com/office/drawing/2014/main" id="{CEC4D556-3AF2-C041-9337-F69AD65A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fld id="{581238D6-397A-4A43-AC82-31E4600FB8D5}" type="slidenum">
              <a:rPr lang="en-US" altLang="en-US" smtClean="0"/>
              <a:pPr eaLnBrk="1" hangingPunct="1">
                <a:defRPr/>
              </a:pPr>
              <a:t>46</a:t>
            </a:fld>
            <a:endParaRPr lang="en-US" altLang="en-US" sz="1292"/>
          </a:p>
        </p:txBody>
      </p:sp>
      <p:sp>
        <p:nvSpPr>
          <p:cNvPr id="77833" name="TextBox 12">
            <a:extLst>
              <a:ext uri="{FF2B5EF4-FFF2-40B4-BE49-F238E27FC236}">
                <a16:creationId xmlns:a16="http://schemas.microsoft.com/office/drawing/2014/main" id="{DBFDB61C-CFF0-294A-A5B8-D82F09E8A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1566863"/>
            <a:ext cx="29241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85">
                <a:solidFill>
                  <a:srgbClr val="FF0000"/>
                </a:solidFill>
              </a:rPr>
              <a:t>Matt Poelker, JLab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106E1-65B3-164B-BD0B-1BD3F531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4119563"/>
            <a:ext cx="36687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85">
                <a:solidFill>
                  <a:srgbClr val="FF0000"/>
                </a:solidFill>
                <a:latin typeface="Times New Roman" panose="02020603050405020304" pitchFamily="18" charset="0"/>
              </a:rPr>
              <a:t>We need &lt;10 MV/m </a:t>
            </a:r>
          </a:p>
          <a:p>
            <a:pPr eaLnBrk="1" hangingPunct="1">
              <a:defRPr/>
            </a:pPr>
            <a:r>
              <a:rPr lang="en-US" altLang="en-US" sz="2585">
                <a:solidFill>
                  <a:srgbClr val="FF0000"/>
                </a:solidFill>
                <a:latin typeface="Times New Roman" panose="02020603050405020304" pitchFamily="18" charset="0"/>
              </a:rPr>
              <a:t>for 30mm plate separation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930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Major systematic error: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Radial B-field</a:t>
            </a:r>
          </a:p>
        </p:txBody>
      </p:sp>
    </p:spTree>
    <p:extLst>
      <p:ext uri="{BB962C8B-B14F-4D97-AF65-F5344CB8AC3E}">
        <p14:creationId xmlns:p14="http://schemas.microsoft.com/office/powerpoint/2010/main" val="1792451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9AAEDC4-5581-844E-A682-73870E74C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9538"/>
          </a:xfrm>
        </p:spPr>
        <p:txBody>
          <a:bodyPr/>
          <a:lstStyle/>
          <a:p>
            <a:r>
              <a:rPr lang="en-US" altLang="en-US" sz="44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The all-electric proton EDM ring</a:t>
            </a:r>
          </a:p>
        </p:txBody>
      </p:sp>
      <p:grpSp>
        <p:nvGrpSpPr>
          <p:cNvPr id="33794" name="Group 13">
            <a:extLst>
              <a:ext uri="{FF2B5EF4-FFF2-40B4-BE49-F238E27FC236}">
                <a16:creationId xmlns:a16="http://schemas.microsoft.com/office/drawing/2014/main" id="{15F67068-FC24-F348-A9AD-56F37076BBCA}"/>
              </a:ext>
            </a:extLst>
          </p:cNvPr>
          <p:cNvGrpSpPr>
            <a:grpSpLocks/>
          </p:cNvGrpSpPr>
          <p:nvPr/>
        </p:nvGrpSpPr>
        <p:grpSpPr bwMode="auto">
          <a:xfrm>
            <a:off x="351692" y="1337897"/>
            <a:ext cx="4589585" cy="4495800"/>
            <a:chOff x="0" y="1164035"/>
            <a:chExt cx="4972627" cy="4870195"/>
          </a:xfrm>
        </p:grpSpPr>
        <p:pic>
          <p:nvPicPr>
            <p:cNvPr id="33797" name="Picture 10">
              <a:extLst>
                <a:ext uri="{FF2B5EF4-FFF2-40B4-BE49-F238E27FC236}">
                  <a16:creationId xmlns:a16="http://schemas.microsoft.com/office/drawing/2014/main" id="{96EB9A33-9C73-F74D-9C11-3574CA39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4035"/>
              <a:ext cx="4972627" cy="4870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482354-F37E-144B-AB49-4E29D314DC8B}"/>
                </a:ext>
              </a:extLst>
            </p:cNvPr>
            <p:cNvSpPr/>
            <p:nvPr/>
          </p:nvSpPr>
          <p:spPr>
            <a:xfrm rot="20229455">
              <a:off x="1443205" y="1708518"/>
              <a:ext cx="1270147" cy="1258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/>
            </a:p>
          </p:txBody>
        </p:sp>
      </p:grpSp>
      <p:sp>
        <p:nvSpPr>
          <p:cNvPr id="33795" name="TextBox 14">
            <a:extLst>
              <a:ext uri="{FF2B5EF4-FFF2-40B4-BE49-F238E27FC236}">
                <a16:creationId xmlns:a16="http://schemas.microsoft.com/office/drawing/2014/main" id="{6CF8515C-3F67-0445-85A4-46200F1DD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135" y="1367205"/>
            <a:ext cx="4442370" cy="12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85">
                <a:solidFill>
                  <a:srgbClr val="0000FF"/>
                </a:solidFill>
              </a:rPr>
              <a:t>Total circumference: ~400 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85">
                <a:solidFill>
                  <a:srgbClr val="0000FF"/>
                </a:solidFill>
              </a:rPr>
              <a:t>Bending radius: 40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85">
                <a:solidFill>
                  <a:srgbClr val="0000FF"/>
                </a:solidFill>
              </a:rPr>
              <a:t>E: 10 MV/m</a:t>
            </a:r>
          </a:p>
        </p:txBody>
      </p:sp>
      <p:sp>
        <p:nvSpPr>
          <p:cNvPr id="33796" name="TextBox 4">
            <a:extLst>
              <a:ext uri="{FF2B5EF4-FFF2-40B4-BE49-F238E27FC236}">
                <a16:creationId xmlns:a16="http://schemas.microsoft.com/office/drawing/2014/main" id="{2AF780D7-EC5D-8C45-8CBC-692E2A2C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684" y="4245220"/>
            <a:ext cx="4918334" cy="145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>
                <a:solidFill>
                  <a:srgbClr val="E51B3D"/>
                </a:solidFill>
              </a:rPr>
              <a:t>Allows for simultaneous clock-wise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>
                <a:solidFill>
                  <a:srgbClr val="E51B3D"/>
                </a:solidFill>
              </a:rPr>
              <a:t>and counter-clock-wise beam storage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>
                <a:solidFill>
                  <a:srgbClr val="E51B3D"/>
                </a:solidFill>
              </a:rPr>
              <a:t>Weak vertical focusing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>
                <a:solidFill>
                  <a:srgbClr val="E51B3D"/>
                </a:solidFill>
              </a:rPr>
              <a:t>Stronger horizontal focusing</a:t>
            </a:r>
          </a:p>
        </p:txBody>
      </p:sp>
    </p:spTree>
    <p:extLst>
      <p:ext uri="{BB962C8B-B14F-4D97-AF65-F5344CB8AC3E}">
        <p14:creationId xmlns:p14="http://schemas.microsoft.com/office/powerpoint/2010/main" val="2022274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7">
            <a:extLst>
              <a:ext uri="{FF2B5EF4-FFF2-40B4-BE49-F238E27FC236}">
                <a16:creationId xmlns:a16="http://schemas.microsoft.com/office/drawing/2014/main" id="{F3F81A32-14BE-2E4D-AD1C-356CC7F36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97" y="360485"/>
            <a:ext cx="8828942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585" b="1">
                <a:solidFill>
                  <a:srgbClr val="0000FF"/>
                </a:solidFill>
              </a:rPr>
              <a:t>Clock-wise (CW) &amp; Counter-Clock-wise Storage</a:t>
            </a:r>
          </a:p>
        </p:txBody>
      </p:sp>
      <p:sp>
        <p:nvSpPr>
          <p:cNvPr id="27" name="Donut 26">
            <a:extLst>
              <a:ext uri="{FF2B5EF4-FFF2-40B4-BE49-F238E27FC236}">
                <a16:creationId xmlns:a16="http://schemas.microsoft.com/office/drawing/2014/main" id="{E2F30F3B-3FFA-974A-8D64-37BFA952D336}"/>
              </a:ext>
            </a:extLst>
          </p:cNvPr>
          <p:cNvSpPr>
            <a:spLocks/>
          </p:cNvSpPr>
          <p:nvPr/>
        </p:nvSpPr>
        <p:spPr bwMode="auto">
          <a:xfrm>
            <a:off x="2032001" y="986971"/>
            <a:ext cx="5471885" cy="5399315"/>
          </a:xfrm>
          <a:custGeom>
            <a:avLst/>
            <a:gdLst>
              <a:gd name="T0" fmla="*/ 0 w 6673850"/>
              <a:gd name="T1" fmla="*/ 3003550 h 6007100"/>
              <a:gd name="T2" fmla="*/ 3336925 w 6673850"/>
              <a:gd name="T3" fmla="*/ 0 h 6007100"/>
              <a:gd name="T4" fmla="*/ 6673850 w 6673850"/>
              <a:gd name="T5" fmla="*/ 3003550 h 6007100"/>
              <a:gd name="T6" fmla="*/ 3336925 w 6673850"/>
              <a:gd name="T7" fmla="*/ 6007100 h 6007100"/>
              <a:gd name="T8" fmla="*/ 0 w 6673850"/>
              <a:gd name="T9" fmla="*/ 3003550 h 6007100"/>
              <a:gd name="T10" fmla="*/ 612544 w 6673850"/>
              <a:gd name="T11" fmla="*/ 3003550 h 6007100"/>
              <a:gd name="T12" fmla="*/ 3336925 w 6673850"/>
              <a:gd name="T13" fmla="*/ 5394556 h 6007100"/>
              <a:gd name="T14" fmla="*/ 6061306 w 6673850"/>
              <a:gd name="T15" fmla="*/ 3003550 h 6007100"/>
              <a:gd name="T16" fmla="*/ 3336925 w 6673850"/>
              <a:gd name="T17" fmla="*/ 612544 h 6007100"/>
              <a:gd name="T18" fmla="*/ 612544 w 6673850"/>
              <a:gd name="T19" fmla="*/ 3003550 h 6007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673850" h="6007100">
                <a:moveTo>
                  <a:pt x="0" y="3003550"/>
                </a:moveTo>
                <a:cubicBezTo>
                  <a:pt x="0" y="1344735"/>
                  <a:pt x="1493992" y="0"/>
                  <a:pt x="3336925" y="0"/>
                </a:cubicBezTo>
                <a:cubicBezTo>
                  <a:pt x="5179858" y="0"/>
                  <a:pt x="6673850" y="1344735"/>
                  <a:pt x="6673850" y="3003550"/>
                </a:cubicBezTo>
                <a:cubicBezTo>
                  <a:pt x="6673850" y="4662365"/>
                  <a:pt x="5179858" y="6007100"/>
                  <a:pt x="3336925" y="6007100"/>
                </a:cubicBezTo>
                <a:cubicBezTo>
                  <a:pt x="1493992" y="6007100"/>
                  <a:pt x="0" y="4662365"/>
                  <a:pt x="0" y="3003550"/>
                </a:cubicBezTo>
                <a:close/>
                <a:moveTo>
                  <a:pt x="612544" y="3003550"/>
                </a:moveTo>
                <a:cubicBezTo>
                  <a:pt x="612544" y="4324066"/>
                  <a:pt x="1832291" y="5394556"/>
                  <a:pt x="3336925" y="5394556"/>
                </a:cubicBezTo>
                <a:cubicBezTo>
                  <a:pt x="4841559" y="5394556"/>
                  <a:pt x="6061306" y="4324066"/>
                  <a:pt x="6061306" y="3003550"/>
                </a:cubicBezTo>
                <a:cubicBezTo>
                  <a:pt x="6061306" y="1683034"/>
                  <a:pt x="4841559" y="612544"/>
                  <a:pt x="3336925" y="612544"/>
                </a:cubicBezTo>
                <a:cubicBezTo>
                  <a:pt x="1832291" y="612544"/>
                  <a:pt x="612544" y="1683034"/>
                  <a:pt x="612544" y="3003550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 sz="1662"/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18D3560A-C2C1-A349-9AA1-FC873E76550E}"/>
              </a:ext>
            </a:extLst>
          </p:cNvPr>
          <p:cNvGrpSpPr>
            <a:grpSpLocks/>
          </p:cNvGrpSpPr>
          <p:nvPr/>
        </p:nvGrpSpPr>
        <p:grpSpPr bwMode="auto">
          <a:xfrm>
            <a:off x="4356589" y="1107831"/>
            <a:ext cx="825011" cy="5134708"/>
            <a:chOff x="2688" y="768"/>
            <a:chExt cx="336" cy="2352"/>
          </a:xfrm>
        </p:grpSpPr>
        <p:grpSp>
          <p:nvGrpSpPr>
            <p:cNvPr id="228364" name="Group 7">
              <a:extLst>
                <a:ext uri="{FF2B5EF4-FFF2-40B4-BE49-F238E27FC236}">
                  <a16:creationId xmlns:a16="http://schemas.microsoft.com/office/drawing/2014/main" id="{4AFC7FA6-5F9E-1D4E-8DA9-4C83922706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</p:grpSpPr>
          <p:sp>
            <p:nvSpPr>
              <p:cNvPr id="228368" name="Oval 8">
                <a:extLst>
                  <a:ext uri="{FF2B5EF4-FFF2-40B4-BE49-F238E27FC236}">
                    <a16:creationId xmlns:a16="http://schemas.microsoft.com/office/drawing/2014/main" id="{BCD0E8D6-851A-D44A-AAB8-CE2B22A7F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662"/>
              </a:p>
            </p:txBody>
          </p:sp>
          <p:sp>
            <p:nvSpPr>
              <p:cNvPr id="228369" name="Line 9">
                <a:extLst>
                  <a:ext uri="{FF2B5EF4-FFF2-40B4-BE49-F238E27FC236}">
                    <a16:creationId xmlns:a16="http://schemas.microsoft.com/office/drawing/2014/main" id="{BE0C23D4-0FD6-A940-A020-3152AA14CC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</p:grpSp>
        <p:grpSp>
          <p:nvGrpSpPr>
            <p:cNvPr id="228365" name="Group 10">
              <a:extLst>
                <a:ext uri="{FF2B5EF4-FFF2-40B4-BE49-F238E27FC236}">
                  <a16:creationId xmlns:a16="http://schemas.microsoft.com/office/drawing/2014/main" id="{CD186A59-C6AF-2E45-871F-B54EF36EF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024"/>
              <a:ext cx="288" cy="96"/>
              <a:chOff x="2736" y="768"/>
              <a:chExt cx="288" cy="96"/>
            </a:xfrm>
          </p:grpSpPr>
          <p:sp>
            <p:nvSpPr>
              <p:cNvPr id="228366" name="Oval 11">
                <a:extLst>
                  <a:ext uri="{FF2B5EF4-FFF2-40B4-BE49-F238E27FC236}">
                    <a16:creationId xmlns:a16="http://schemas.microsoft.com/office/drawing/2014/main" id="{2E045B70-6E4C-1C42-A5D9-49D937D73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662"/>
              </a:p>
            </p:txBody>
          </p:sp>
          <p:sp>
            <p:nvSpPr>
              <p:cNvPr id="228367" name="Line 12">
                <a:extLst>
                  <a:ext uri="{FF2B5EF4-FFF2-40B4-BE49-F238E27FC236}">
                    <a16:creationId xmlns:a16="http://schemas.microsoft.com/office/drawing/2014/main" id="{1450E59F-A99C-A84D-8A18-B2B7769E2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</p:grp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BDAD5B4-EA45-294B-9B79-95C4A0A79815}"/>
              </a:ext>
            </a:extLst>
          </p:cNvPr>
          <p:cNvGrpSpPr>
            <a:grpSpLocks/>
          </p:cNvGrpSpPr>
          <p:nvPr/>
        </p:nvGrpSpPr>
        <p:grpSpPr bwMode="auto">
          <a:xfrm>
            <a:off x="4432300" y="1107831"/>
            <a:ext cx="800100" cy="5133056"/>
            <a:chOff x="2722" y="768"/>
            <a:chExt cx="302" cy="2352"/>
          </a:xfrm>
          <a:solidFill>
            <a:srgbClr val="FF0000"/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7660A42-1EDD-DE46-B091-2DF1F355C0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  <a:grpFill/>
          </p:grpSpPr>
          <p:sp>
            <p:nvSpPr>
              <p:cNvPr id="24" name="Oval 8">
                <a:extLst>
                  <a:ext uri="{FF2B5EF4-FFF2-40B4-BE49-F238E27FC236}">
                    <a16:creationId xmlns:a16="http://schemas.microsoft.com/office/drawing/2014/main" id="{87C7B949-2CF0-8C47-9353-64098A9F8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62">
                  <a:latin typeface="Arial" charset="0"/>
                </a:endParaRPr>
              </a:p>
            </p:txBody>
          </p:sp>
          <p:sp>
            <p:nvSpPr>
              <p:cNvPr id="25" name="Line 9">
                <a:extLst>
                  <a:ext uri="{FF2B5EF4-FFF2-40B4-BE49-F238E27FC236}">
                    <a16:creationId xmlns:a16="http://schemas.microsoft.com/office/drawing/2014/main" id="{3109FA79-7DF1-B94F-BC4C-F570484D2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1662">
                  <a:latin typeface="Arial" charset="0"/>
                </a:endParaRPr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AE249B56-A13E-1447-93AE-983A1FA33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3024"/>
              <a:ext cx="288" cy="96"/>
              <a:chOff x="2770" y="768"/>
              <a:chExt cx="288" cy="96"/>
            </a:xfrm>
            <a:grpFill/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D41962BA-11F1-8844-A0E1-436FC1ABB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62">
                  <a:latin typeface="Arial" charset="0"/>
                </a:endParaRPr>
              </a:p>
            </p:txBody>
          </p:sp>
          <p:sp>
            <p:nvSpPr>
              <p:cNvPr id="23" name="Line 12">
                <a:extLst>
                  <a:ext uri="{FF2B5EF4-FFF2-40B4-BE49-F238E27FC236}">
                    <a16:creationId xmlns:a16="http://schemas.microsoft.com/office/drawing/2014/main" id="{EDF32FFE-F52C-5B4D-A356-D08A5AF19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2914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1662">
                  <a:latin typeface="Arial" charset="0"/>
                </a:endParaRPr>
              </a:p>
            </p:txBody>
          </p:sp>
        </p:grp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8B6B2D-F69E-0F43-8FC9-ABCAE91C3C9C}"/>
              </a:ext>
            </a:extLst>
          </p:cNvPr>
          <p:cNvCxnSpPr>
            <a:cxnSpLocks/>
          </p:cNvCxnSpPr>
          <p:nvPr/>
        </p:nvCxnSpPr>
        <p:spPr>
          <a:xfrm flipH="1">
            <a:off x="2279233" y="3707006"/>
            <a:ext cx="4905338" cy="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1ED07F-A16E-0B42-836A-D9B98A1BC64B}"/>
              </a:ext>
            </a:extLst>
          </p:cNvPr>
          <p:cNvCxnSpPr/>
          <p:nvPr/>
        </p:nvCxnSpPr>
        <p:spPr>
          <a:xfrm rot="10800000" flipH="1">
            <a:off x="6655289" y="3702538"/>
            <a:ext cx="558311" cy="5862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359" name="TextBox 30">
            <a:extLst>
              <a:ext uri="{FF2B5EF4-FFF2-40B4-BE49-F238E27FC236}">
                <a16:creationId xmlns:a16="http://schemas.microsoft.com/office/drawing/2014/main" id="{CD5D4DFF-9F18-FD41-B676-7BFC407C2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94" y="3335355"/>
            <a:ext cx="4727576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15" dirty="0">
                <a:solidFill>
                  <a:srgbClr val="0000FF"/>
                </a:solidFill>
              </a:rPr>
              <a:t>Simultaneous proton-proton storage</a:t>
            </a:r>
          </a:p>
        </p:txBody>
      </p:sp>
      <p:grpSp>
        <p:nvGrpSpPr>
          <p:cNvPr id="8" name="Group 27">
            <a:extLst>
              <a:ext uri="{FF2B5EF4-FFF2-40B4-BE49-F238E27FC236}">
                <a16:creationId xmlns:a16="http://schemas.microsoft.com/office/drawing/2014/main" id="{3AC791EA-A0FB-B24F-8CA8-AAFB44F3D294}"/>
              </a:ext>
            </a:extLst>
          </p:cNvPr>
          <p:cNvGrpSpPr>
            <a:grpSpLocks/>
          </p:cNvGrpSpPr>
          <p:nvPr/>
        </p:nvGrpSpPr>
        <p:grpSpPr bwMode="auto">
          <a:xfrm>
            <a:off x="0" y="2531069"/>
            <a:ext cx="9144000" cy="2180492"/>
            <a:chOff x="0" y="185058"/>
            <a:chExt cx="9144000" cy="2362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D4C3BD-1867-DA46-84DB-61730D67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5058"/>
              <a:ext cx="9144000" cy="2362200"/>
            </a:xfrm>
            <a:prstGeom prst="rect">
              <a:avLst/>
            </a:prstGeom>
            <a:solidFill>
              <a:srgbClr val="00B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662">
                <a:solidFill>
                  <a:srgbClr val="FFFFFF"/>
                </a:solidFill>
              </a:endParaRPr>
            </a:p>
          </p:txBody>
        </p:sp>
        <p:sp>
          <p:nvSpPr>
            <p:cNvPr id="228363" name="TextBox 20">
              <a:extLst>
                <a:ext uri="{FF2B5EF4-FFF2-40B4-BE49-F238E27FC236}">
                  <a16:creationId xmlns:a16="http://schemas.microsoft.com/office/drawing/2014/main" id="{D2B7A755-D946-694C-9760-7512E5EC6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376" y="470708"/>
              <a:ext cx="8826500" cy="176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3323" dirty="0"/>
                <a:t>Total current: zero. Any radial magnetic field in the ring sensed by the stored particles will cause their vertical splitting.  </a:t>
              </a:r>
            </a:p>
          </p:txBody>
        </p:sp>
      </p:grpSp>
      <p:sp>
        <p:nvSpPr>
          <p:cNvPr id="228361" name="Slide Number Placeholder 8">
            <a:extLst>
              <a:ext uri="{FF2B5EF4-FFF2-40B4-BE49-F238E27FC236}">
                <a16:creationId xmlns:a16="http://schemas.microsoft.com/office/drawing/2014/main" id="{43B74F85-B132-4345-A8DC-A20A5FA7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F97CBA-3C7D-BB45-AF7D-26F1638D1D89}" type="slidenum">
              <a:rPr lang="en-US" altLang="en-US" sz="1292"/>
              <a:pPr eaLnBrk="1" hangingPunct="1"/>
              <a:t>49</a:t>
            </a:fld>
            <a:endParaRPr lang="en-US" altLang="en-US" sz="1292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8676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63194-A3DF-514A-A76E-6F2CF39C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86" y="824511"/>
            <a:ext cx="7867649" cy="5728690"/>
          </a:xfrm>
          <a:prstGeom prst="rect">
            <a:avLst/>
          </a:prstGeom>
        </p:spPr>
      </p:pic>
      <p:sp>
        <p:nvSpPr>
          <p:cNvPr id="66561" name="Title 1">
            <a:extLst>
              <a:ext uri="{FF2B5EF4-FFF2-40B4-BE49-F238E27FC236}">
                <a16:creationId xmlns:a16="http://schemas.microsoft.com/office/drawing/2014/main" id="{409B8872-2FBE-2A4A-93E6-3CD6D797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Muon g-2 ring at Fermilab</a:t>
            </a:r>
          </a:p>
        </p:txBody>
      </p:sp>
    </p:spTree>
    <p:extLst>
      <p:ext uri="{BB962C8B-B14F-4D97-AF65-F5344CB8AC3E}">
        <p14:creationId xmlns:p14="http://schemas.microsoft.com/office/powerpoint/2010/main" val="1780312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31AB-27F4-A74D-9FFD-9D8FC50C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2934FF"/>
                </a:solidFill>
              </a:rPr>
              <a:t>Distortion of the closed orbit due to </a:t>
            </a:r>
            <a:r>
              <a:rPr lang="en-US" sz="4000" i="1" dirty="0">
                <a:solidFill>
                  <a:srgbClr val="2934FF"/>
                </a:solidFill>
              </a:rPr>
              <a:t>N</a:t>
            </a:r>
            <a:r>
              <a:rPr lang="en-US" sz="4000" i="1" baseline="30000" dirty="0">
                <a:solidFill>
                  <a:srgbClr val="2934FF"/>
                </a:solidFill>
              </a:rPr>
              <a:t>th</a:t>
            </a:r>
            <a:r>
              <a:rPr lang="en-US" sz="4000" dirty="0">
                <a:solidFill>
                  <a:srgbClr val="2934FF"/>
                </a:solidFill>
              </a:rPr>
              <a:t>-harmonic of radial B-field</a:t>
            </a:r>
          </a:p>
        </p:txBody>
      </p:sp>
      <p:sp>
        <p:nvSpPr>
          <p:cNvPr id="230402" name="Slide Number Placeholder 9">
            <a:extLst>
              <a:ext uri="{FF2B5EF4-FFF2-40B4-BE49-F238E27FC236}">
                <a16:creationId xmlns:a16="http://schemas.microsoft.com/office/drawing/2014/main" id="{0E2893CF-8A57-A849-B98A-BF20B3B9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2DF491-65F7-4942-A77E-96421B216FAB}" type="slidenum">
              <a:rPr lang="en-US" altLang="en-US" sz="1292"/>
              <a:pPr eaLnBrk="1" hangingPunct="1"/>
              <a:t>50</a:t>
            </a:fld>
            <a:endParaRPr lang="en-US" altLang="en-US" sz="1292"/>
          </a:p>
        </p:txBody>
      </p:sp>
      <p:pic>
        <p:nvPicPr>
          <p:cNvPr id="230403" name="Picture 2">
            <a:extLst>
              <a:ext uri="{FF2B5EF4-FFF2-40B4-BE49-F238E27FC236}">
                <a16:creationId xmlns:a16="http://schemas.microsoft.com/office/drawing/2014/main" id="{BB3FD291-DB2A-6145-B8CD-2CFB1970C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67" y="1745274"/>
            <a:ext cx="5202115" cy="109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3">
            <a:extLst>
              <a:ext uri="{FF2B5EF4-FFF2-40B4-BE49-F238E27FC236}">
                <a16:creationId xmlns:a16="http://schemas.microsoft.com/office/drawing/2014/main" id="{AD3E5ECD-BB6D-804F-914C-A56A63FA1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90" y="2697774"/>
            <a:ext cx="6726115" cy="492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TextBox 4">
            <a:extLst>
              <a:ext uri="{FF2B5EF4-FFF2-40B4-BE49-F238E27FC236}">
                <a16:creationId xmlns:a16="http://schemas.microsoft.com/office/drawing/2014/main" id="{1A1E9E64-6464-ED4D-8D71-C535A8F0D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70436"/>
            <a:ext cx="60144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/>
              <a:t>Y(</a:t>
            </a:r>
            <a:r>
              <a:rPr lang="en-US" altLang="en-US" sz="1662">
                <a:latin typeface="Lucida Grande" panose="020B0600040502020204" pitchFamily="34" charset="0"/>
              </a:rPr>
              <a:t>ϑ</a:t>
            </a:r>
            <a:r>
              <a:rPr lang="en-US" altLang="en-US" sz="1662"/>
              <a:t>)</a:t>
            </a:r>
          </a:p>
        </p:txBody>
      </p:sp>
      <p:sp>
        <p:nvSpPr>
          <p:cNvPr id="230406" name="TextBox 5">
            <a:extLst>
              <a:ext uri="{FF2B5EF4-FFF2-40B4-BE49-F238E27FC236}">
                <a16:creationId xmlns:a16="http://schemas.microsoft.com/office/drawing/2014/main" id="{608B5FB5-1953-094D-B598-16B297FA1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423" y="6252797"/>
            <a:ext cx="9350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/>
              <a:t>Time [s]</a:t>
            </a:r>
          </a:p>
        </p:txBody>
      </p:sp>
      <p:sp>
        <p:nvSpPr>
          <p:cNvPr id="230407" name="TextBox 6">
            <a:extLst>
              <a:ext uri="{FF2B5EF4-FFF2-40B4-BE49-F238E27FC236}">
                <a16:creationId xmlns:a16="http://schemas.microsoft.com/office/drawing/2014/main" id="{1D2CF6DE-5D37-6742-8196-0D0F1304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343" y="3194539"/>
            <a:ext cx="2257349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15">
                <a:solidFill>
                  <a:srgbClr val="FF0000"/>
                </a:solidFill>
              </a:rPr>
              <a:t>Clockwise beam</a:t>
            </a:r>
          </a:p>
        </p:txBody>
      </p:sp>
      <p:sp>
        <p:nvSpPr>
          <p:cNvPr id="230408" name="TextBox 7">
            <a:extLst>
              <a:ext uri="{FF2B5EF4-FFF2-40B4-BE49-F238E27FC236}">
                <a16:creationId xmlns:a16="http://schemas.microsoft.com/office/drawing/2014/main" id="{3A913BD0-AF41-4448-B85A-2676BEF45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904" y="5071697"/>
            <a:ext cx="2589170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15">
                <a:solidFill>
                  <a:srgbClr val="009900"/>
                </a:solidFill>
              </a:rPr>
              <a:t>Counter-clockwise </a:t>
            </a:r>
          </a:p>
          <a:p>
            <a:pPr eaLnBrk="1" hangingPunct="1"/>
            <a:r>
              <a:rPr lang="en-US" altLang="en-US" sz="2215">
                <a:solidFill>
                  <a:srgbClr val="009900"/>
                </a:solidFill>
              </a:rPr>
              <a:t>beam</a:t>
            </a:r>
          </a:p>
        </p:txBody>
      </p:sp>
      <p:sp>
        <p:nvSpPr>
          <p:cNvPr id="230409" name="TextBox 8">
            <a:extLst>
              <a:ext uri="{FF2B5EF4-FFF2-40B4-BE49-F238E27FC236}">
                <a16:creationId xmlns:a16="http://schemas.microsoft.com/office/drawing/2014/main" id="{ADFC36F8-14BF-BA41-BD10-55C9D604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361" y="4145574"/>
            <a:ext cx="2303836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 b="1"/>
              <a:t>The N=0 component</a:t>
            </a:r>
          </a:p>
          <a:p>
            <a:pPr eaLnBrk="1" hangingPunct="1"/>
            <a:r>
              <a:rPr lang="en-US" altLang="en-US" sz="1662" b="1"/>
              <a:t>is a first order effect!</a:t>
            </a:r>
          </a:p>
        </p:txBody>
      </p:sp>
    </p:spTree>
    <p:extLst>
      <p:ext uri="{BB962C8B-B14F-4D97-AF65-F5344CB8AC3E}">
        <p14:creationId xmlns:p14="http://schemas.microsoft.com/office/powerpoint/2010/main" val="1409760870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41A3CE3-0E38-5C4E-9134-748B338E2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769"/>
            <a:ext cx="9144000" cy="1588477"/>
          </a:xfrm>
        </p:spPr>
        <p:txBody>
          <a:bodyPr/>
          <a:lstStyle/>
          <a:p>
            <a:r>
              <a:rPr lang="en-US" altLang="en-US" sz="44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SQUID BPM to sense the vertical beam splitting at 1-10kHz</a:t>
            </a:r>
          </a:p>
        </p:txBody>
      </p:sp>
      <p:sp>
        <p:nvSpPr>
          <p:cNvPr id="38914" name="Slide Number Placeholder 2">
            <a:extLst>
              <a:ext uri="{FF2B5EF4-FFF2-40B4-BE49-F238E27FC236}">
                <a16:creationId xmlns:a16="http://schemas.microsoft.com/office/drawing/2014/main" id="{B0B4874F-A380-A043-98E9-6D982C7D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9FB413-F60F-3E49-AEB1-5B1A64B15F9F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92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F8EFA063-0BAC-CB4D-8EE9-5C4C429A4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20" y="1740877"/>
            <a:ext cx="5778011" cy="485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808081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796D5784-A71D-1D43-A181-6AA0B44B2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3769"/>
            <a:ext cx="9144000" cy="1236785"/>
          </a:xfrm>
        </p:spPr>
        <p:txBody>
          <a:bodyPr/>
          <a:lstStyle/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Total noise of (65) commercially available SQUID gradiometers at KRISS</a:t>
            </a:r>
          </a:p>
        </p:txBody>
      </p:sp>
      <p:sp>
        <p:nvSpPr>
          <p:cNvPr id="39938" name="Content Placeholder 4">
            <a:extLst>
              <a:ext uri="{FF2B5EF4-FFF2-40B4-BE49-F238E27FC236}">
                <a16:creationId xmlns:a16="http://schemas.microsoft.com/office/drawing/2014/main" id="{797949E9-0E66-8849-8186-AC4848C31D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125F7B4B-5F3D-F443-AABF-98E77C11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8B99FE-CD06-5C4E-982E-1719C230EE6F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92"/>
          </a:p>
        </p:txBody>
      </p:sp>
      <p:pic>
        <p:nvPicPr>
          <p:cNvPr id="39940" name="Picture 6">
            <a:extLst>
              <a:ext uri="{FF2B5EF4-FFF2-40B4-BE49-F238E27FC236}">
                <a16:creationId xmlns:a16="http://schemas.microsoft.com/office/drawing/2014/main" id="{6EE649C9-FB90-1C48-87B2-FA2CBF958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526931"/>
            <a:ext cx="6096000" cy="49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2">
            <a:extLst>
              <a:ext uri="{FF2B5EF4-FFF2-40B4-BE49-F238E27FC236}">
                <a16:creationId xmlns:a16="http://schemas.microsoft.com/office/drawing/2014/main" id="{542C44D1-C051-544C-9C38-895C419D7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677" y="3116874"/>
            <a:ext cx="4026359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85">
                <a:solidFill>
                  <a:srgbClr val="FF0000"/>
                </a:solidFill>
              </a:rPr>
              <a:t>From YongHo Lee’s group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85">
                <a:solidFill>
                  <a:srgbClr val="FF0000"/>
                </a:solidFill>
              </a:rPr>
              <a:t>KRISS/South Korea</a:t>
            </a:r>
          </a:p>
        </p:txBody>
      </p:sp>
    </p:spTree>
    <p:extLst>
      <p:ext uri="{BB962C8B-B14F-4D97-AF65-F5344CB8AC3E}">
        <p14:creationId xmlns:p14="http://schemas.microsoft.com/office/powerpoint/2010/main" val="2700811331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EA48CF21-45E4-9449-87C8-CBA7751EC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Projects in Korea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14615-C62F-6A4D-9DBE-196AA3B472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66825"/>
            <a:ext cx="9144000" cy="5591175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Magnetic field shielding, SQUID-based BPMs, IBS/CAPP, KRISS, TUM, …</a:t>
            </a:r>
          </a:p>
          <a:p>
            <a:pPr marL="0" indent="0">
              <a:buNone/>
            </a:pPr>
            <a:r>
              <a:rPr lang="en-US" altLang="en-US" dirty="0" err="1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Teamleader</a:t>
            </a:r>
            <a:r>
              <a:rPr lang="en-US" altLang="en-US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: Selcuk Haciomeroglu</a:t>
            </a:r>
          </a:p>
          <a:p>
            <a:endParaRPr lang="en-US" altLang="en-US" dirty="0">
              <a:solidFill>
                <a:srgbClr val="FF0000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Goal: develop a SQUID-based BPM at the 1-10fT/sqrt(Hz) level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Characterize it at IBS/CAPP for time stability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Install it at a ring for real-time testing</a:t>
            </a:r>
          </a:p>
          <a:p>
            <a:endParaRPr lang="en-US" altLang="en-US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6346FB5-4F95-5848-B6F2-C0386546B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3EEE89-CA09-BC43-BF76-B35A27D26E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4507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8B2DD8E-BB15-E24D-B897-90474BE2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3732FF"/>
                </a:solidFill>
                <a:ea typeface="ＭＳ Ｐゴシック" panose="020B0600070205080204" pitchFamily="34" charset="-128"/>
              </a:rPr>
              <a:t>Projects in Korea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DE66C6-B5FE-C140-8012-23D9AD2A71A5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0" y="1266825"/>
                <a:ext cx="9144000" cy="5591175"/>
              </a:xfrm>
            </p:spPr>
            <p:txBody>
              <a:bodyPr/>
              <a:lstStyle/>
              <a:p>
                <a:endParaRPr lang="en-US" altLang="en-US" dirty="0">
                  <a:solidFill>
                    <a:srgbClr val="3732FF"/>
                  </a:solidFill>
                  <a:ea typeface="ＭＳ Ｐゴシック" panose="020B0600070205080204" pitchFamily="34" charset="-128"/>
                </a:endParaRPr>
              </a:p>
              <a:p>
                <a:r>
                  <a:rPr lang="en-US" altLang="en-US" dirty="0">
                    <a:solidFill>
                      <a:srgbClr val="3732FF"/>
                    </a:solidFill>
                    <a:effectLst/>
                    <a:ea typeface="ＭＳ Ｐゴシック" panose="020B0600070205080204" pitchFamily="34" charset="-128"/>
                  </a:rPr>
                  <a:t>Schedule, SQUIDs:  1 full scale unit ready for testing at IBS/CAPP: fall 2018.</a:t>
                </a:r>
              </a:p>
              <a:p>
                <a:endParaRPr lang="en-US" altLang="en-US" dirty="0">
                  <a:solidFill>
                    <a:srgbClr val="3732FF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r>
                  <a:rPr lang="en-US" altLang="en-US" dirty="0">
                    <a:solidFill>
                      <a:srgbClr val="3732FF"/>
                    </a:solidFill>
                    <a:effectLst/>
                    <a:ea typeface="ＭＳ Ｐゴシック" panose="020B0600070205080204" pitchFamily="34" charset="-128"/>
                  </a:rPr>
                  <a:t>Ready for installation for testing at a storage ring in 2019-2020</a:t>
                </a:r>
              </a:p>
              <a:p>
                <a:endParaRPr lang="en-US" altLang="en-US" dirty="0">
                  <a:solidFill>
                    <a:srgbClr val="3732FF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r>
                  <a:rPr lang="en-US" altLang="en-US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SQUID-based BPMs </a:t>
                </a:r>
                <a:r>
                  <a:rPr lang="en-US" altLang="en-US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have high </a:t>
                </a:r>
                <a:r>
                  <a:rPr lang="en-US" altLang="en-US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resolution: 1-10nm/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1B2BF4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m:rPr>
                        <m:sty m:val="p"/>
                      </m:rPr>
                      <a:rPr lang="en-US" altLang="en-US">
                        <a:solidFill>
                          <a:srgbClr val="1B2BF4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endParaRPr lang="en-US" altLang="en-US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endParaRPr lang="en-US" altLang="en-US" dirty="0">
                  <a:solidFill>
                    <a:srgbClr val="3732FF"/>
                  </a:solidFill>
                  <a:effectLst/>
                  <a:ea typeface="ＭＳ Ｐゴシック" panose="020B0600070205080204" pitchFamily="34" charset="-128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DE66C6-B5FE-C140-8012-23D9AD2A71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66825"/>
                <a:ext cx="9144000" cy="5591175"/>
              </a:xfrm>
              <a:blipFill>
                <a:blip r:embed="rId2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759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839344C0-5E91-C841-AD51-BDDF006D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1265238"/>
            <a:ext cx="374332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3">
            <a:extLst>
              <a:ext uri="{FF2B5EF4-FFF2-40B4-BE49-F238E27FC236}">
                <a16:creationId xmlns:a16="http://schemas.microsoft.com/office/drawing/2014/main" id="{F1A7A4A1-0AB3-6F45-AFC6-506DD9B1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1265238"/>
            <a:ext cx="2798762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CF0E5684-00B5-D741-988C-F0B638BA9477}"/>
              </a:ext>
            </a:extLst>
          </p:cNvPr>
          <p:cNvCxnSpPr/>
          <p:nvPr/>
        </p:nvCxnSpPr>
        <p:spPr>
          <a:xfrm flipH="1">
            <a:off x="4979988" y="5332413"/>
            <a:ext cx="576262" cy="61277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TextBox 7">
            <a:extLst>
              <a:ext uri="{FF2B5EF4-FFF2-40B4-BE49-F238E27FC236}">
                <a16:creationId xmlns:a16="http://schemas.microsoft.com/office/drawing/2014/main" id="{2017A95A-DCFB-4D40-BB24-5E4BD1A9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5913438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SQUID</a:t>
            </a:r>
            <a:r>
              <a:rPr lang="ko-KR" altLang="en-US" sz="1600" b="1">
                <a:cs typeface="Arial" panose="020B0604020202020204" pitchFamily="34" charset="0"/>
              </a:rPr>
              <a:t> </a:t>
            </a:r>
            <a:r>
              <a:rPr lang="en-US" altLang="ko-KR" sz="1600" b="1">
                <a:cs typeface="Arial" panose="020B0604020202020204" pitchFamily="34" charset="0"/>
              </a:rPr>
              <a:t>magnetometer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sp>
        <p:nvSpPr>
          <p:cNvPr id="29701" name="TextBox 10">
            <a:extLst>
              <a:ext uri="{FF2B5EF4-FFF2-40B4-BE49-F238E27FC236}">
                <a16:creationId xmlns:a16="http://schemas.microsoft.com/office/drawing/2014/main" id="{34712D0C-7B3A-C04B-8970-191745B6D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5929313"/>
            <a:ext cx="1619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To p-beam line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54B0A0F-DB3B-1C41-8BAE-DDB75E335724}"/>
              </a:ext>
            </a:extLst>
          </p:cNvPr>
          <p:cNvCxnSpPr/>
          <p:nvPr/>
        </p:nvCxnSpPr>
        <p:spPr>
          <a:xfrm flipH="1" flipV="1">
            <a:off x="6827838" y="5710238"/>
            <a:ext cx="639762" cy="2794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TextBox 13">
            <a:extLst>
              <a:ext uri="{FF2B5EF4-FFF2-40B4-BE49-F238E27FC236}">
                <a16:creationId xmlns:a16="http://schemas.microsoft.com/office/drawing/2014/main" id="{DEB700C3-F66C-5D47-8FC8-6A31450E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221163"/>
            <a:ext cx="1119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Liquid He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sp>
        <p:nvSpPr>
          <p:cNvPr id="29704" name="TextBox 14">
            <a:extLst>
              <a:ext uri="{FF2B5EF4-FFF2-40B4-BE49-F238E27FC236}">
                <a16:creationId xmlns:a16="http://schemas.microsoft.com/office/drawing/2014/main" id="{BFA79019-AF8A-F54D-A479-6967B91D0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529263"/>
            <a:ext cx="969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Vacuum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sp>
        <p:nvSpPr>
          <p:cNvPr id="29705" name="TextBox 15">
            <a:extLst>
              <a:ext uri="{FF2B5EF4-FFF2-40B4-BE49-F238E27FC236}">
                <a16:creationId xmlns:a16="http://schemas.microsoft.com/office/drawing/2014/main" id="{A9544CB3-BAB3-3848-A909-CFADF5A28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60350"/>
            <a:ext cx="643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u="sng">
                <a:cs typeface="Arial" panose="020B0604020202020204" pitchFamily="34" charset="0"/>
              </a:rPr>
              <a:t>Beam position monitor: SQUID array</a:t>
            </a:r>
            <a:endParaRPr lang="ko-KR" altLang="en-US" sz="2800" b="1" u="sng">
              <a:cs typeface="Arial" panose="020B0604020202020204" pitchFamily="34" charset="0"/>
            </a:endParaRPr>
          </a:p>
        </p:txBody>
      </p:sp>
      <p:pic>
        <p:nvPicPr>
          <p:cNvPr id="29706" name="_x260189640" descr="EMB000017c00cbd">
            <a:extLst>
              <a:ext uri="{FF2B5EF4-FFF2-40B4-BE49-F238E27FC236}">
                <a16:creationId xmlns:a16="http://schemas.microsoft.com/office/drawing/2014/main" id="{96A15A1E-3400-3A4C-928F-F303F44A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4514850"/>
            <a:ext cx="213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그림 16">
            <a:extLst>
              <a:ext uri="{FF2B5EF4-FFF2-40B4-BE49-F238E27FC236}">
                <a16:creationId xmlns:a16="http://schemas.microsoft.com/office/drawing/2014/main" id="{D07A9685-77D6-6946-8814-235EBFFA6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203325"/>
            <a:ext cx="377348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Slide Number Placeholder 1">
            <a:extLst>
              <a:ext uri="{FF2B5EF4-FFF2-40B4-BE49-F238E27FC236}">
                <a16:creationId xmlns:a16="http://schemas.microsoft.com/office/drawing/2014/main" id="{CCCF712E-7735-A145-A3BD-F2B726873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81238D6-397A-4A43-AC82-31E4600FB8D5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55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412388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24E4A4A6-E778-344F-8E95-57991DA6E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pic>
        <p:nvPicPr>
          <p:cNvPr id="30722" name="_x260754136" descr="EMB000017c00d0a">
            <a:extLst>
              <a:ext uri="{FF2B5EF4-FFF2-40B4-BE49-F238E27FC236}">
                <a16:creationId xmlns:a16="http://schemas.microsoft.com/office/drawing/2014/main" id="{17CEE176-E862-5744-979A-27EAF09F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300" y="1665288"/>
            <a:ext cx="28670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_x260754536" descr="EMB000017c00d0b">
            <a:extLst>
              <a:ext uri="{FF2B5EF4-FFF2-40B4-BE49-F238E27FC236}">
                <a16:creationId xmlns:a16="http://schemas.microsoft.com/office/drawing/2014/main" id="{DBD8023E-437C-2F44-B309-667FAB9C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1682750"/>
            <a:ext cx="28305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>
            <a:extLst>
              <a:ext uri="{FF2B5EF4-FFF2-40B4-BE49-F238E27FC236}">
                <a16:creationId xmlns:a16="http://schemas.microsoft.com/office/drawing/2014/main" id="{D16A1596-EA73-064A-9188-F33725D7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sp>
        <p:nvSpPr>
          <p:cNvPr id="30725" name="Rectangle 2">
            <a:extLst>
              <a:ext uri="{FF2B5EF4-FFF2-40B4-BE49-F238E27FC236}">
                <a16:creationId xmlns:a16="http://schemas.microsoft.com/office/drawing/2014/main" id="{67207333-FD3E-8241-9BC2-ABC1945AC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15913"/>
            <a:ext cx="7086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808000"/>
                  </a:outerShdw>
                </a:effectLst>
              </a14:hiddenEffects>
            </a:ext>
          </a:extLst>
        </p:spPr>
        <p:txBody>
          <a:bodyPr wrap="none" lIns="91424" tIns="45712" rIns="91424" bIns="457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Marlett" pitchFamily="2" charset="2"/>
              <a:buNone/>
            </a:pPr>
            <a:r>
              <a:rPr kumimoji="1" lang="en-US" altLang="ko-KR" sz="2800" b="1" u="sng">
                <a:ea typeface="굴림" panose="020B0600000101010101" pitchFamily="34" charset="-127"/>
                <a:cs typeface="Arial" panose="020B0604020202020204" pitchFamily="34" charset="0"/>
              </a:rPr>
              <a:t>Cylindrical Dewar: under fabrication</a:t>
            </a:r>
          </a:p>
        </p:txBody>
      </p:sp>
      <p:sp>
        <p:nvSpPr>
          <p:cNvPr id="30726" name="Slide Number Placeholder 3">
            <a:extLst>
              <a:ext uri="{FF2B5EF4-FFF2-40B4-BE49-F238E27FC236}">
                <a16:creationId xmlns:a16="http://schemas.microsoft.com/office/drawing/2014/main" id="{1EBBC5E4-D0EA-114F-9788-C23B82A7AA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7A4F1A-1496-3D43-88D6-00CA7803B99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531263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37CF25DC-874A-9144-ADA1-AC44007D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712" y="3234105"/>
            <a:ext cx="5228492" cy="325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3">
            <a:extLst>
              <a:ext uri="{FF2B5EF4-FFF2-40B4-BE49-F238E27FC236}">
                <a16:creationId xmlns:a16="http://schemas.microsoft.com/office/drawing/2014/main" id="{8B974878-59D0-9946-A0D7-D183297D5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331" y="868974"/>
            <a:ext cx="4288353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SQUID-based BPMs, Korea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461F2F0A-29A4-E44E-9054-3FA87412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277"/>
            <a:ext cx="4783015" cy="38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>
            <a:extLst>
              <a:ext uri="{FF2B5EF4-FFF2-40B4-BE49-F238E27FC236}">
                <a16:creationId xmlns:a16="http://schemas.microsoft.com/office/drawing/2014/main" id="{3910CA29-F8B8-FF47-980C-D9493B95D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967046"/>
            <a:ext cx="4572085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Selcuk Haciomeroglu, IBS/CAPP</a:t>
            </a:r>
          </a:p>
        </p:txBody>
      </p:sp>
    </p:spTree>
    <p:extLst>
      <p:ext uri="{BB962C8B-B14F-4D97-AF65-F5344CB8AC3E}">
        <p14:creationId xmlns:p14="http://schemas.microsoft.com/office/powerpoint/2010/main" val="1965667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직사각형 76">
            <a:extLst>
              <a:ext uri="{FF2B5EF4-FFF2-40B4-BE49-F238E27FC236}">
                <a16:creationId xmlns:a16="http://schemas.microsoft.com/office/drawing/2014/main" id="{E51E00B5-BBD2-774E-9625-E88449B0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982" y="5224097"/>
            <a:ext cx="3330819" cy="10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554"/>
              </a:spcBef>
            </a:pPr>
            <a:r>
              <a:rPr lang="en-US" altLang="ko-KR" sz="1662" b="1">
                <a:solidFill>
                  <a:srgbClr val="0000FF"/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Interference-free control</a:t>
            </a:r>
          </a:p>
          <a:p>
            <a:pPr>
              <a:spcBef>
                <a:spcPts val="554"/>
              </a:spcBef>
            </a:pPr>
            <a:r>
              <a:rPr lang="en-US" altLang="ko-KR" sz="1662" b="1">
                <a:solidFill>
                  <a:srgbClr val="0000FF"/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Noise-free acquisition</a:t>
            </a:r>
          </a:p>
          <a:p>
            <a:pPr>
              <a:spcBef>
                <a:spcPts val="554"/>
              </a:spcBef>
            </a:pPr>
            <a:r>
              <a:rPr lang="en-US" altLang="ko-KR" sz="1662" b="1">
                <a:solidFill>
                  <a:srgbClr val="0000FF"/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No time-delay bet. modules</a:t>
            </a:r>
          </a:p>
        </p:txBody>
      </p:sp>
      <p:sp>
        <p:nvSpPr>
          <p:cNvPr id="45058" name="직사각형 77">
            <a:extLst>
              <a:ext uri="{FF2B5EF4-FFF2-40B4-BE49-F238E27FC236}">
                <a16:creationId xmlns:a16="http://schemas.microsoft.com/office/drawing/2014/main" id="{31B7F338-5CE1-A94E-899B-13995C2D8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866" y="2598128"/>
            <a:ext cx="1576072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846" b="1">
                <a:solidFill>
                  <a:srgbClr val="000000"/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Storage ring</a:t>
            </a:r>
          </a:p>
        </p:txBody>
      </p:sp>
      <p:sp>
        <p:nvSpPr>
          <p:cNvPr id="45059" name="computr3">
            <a:extLst>
              <a:ext uri="{FF2B5EF4-FFF2-40B4-BE49-F238E27FC236}">
                <a16:creationId xmlns:a16="http://schemas.microsoft.com/office/drawing/2014/main" id="{790E161C-21CD-B449-A742-58DE630266E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114800" y="3883269"/>
            <a:ext cx="1427285" cy="962758"/>
          </a:xfrm>
          <a:custGeom>
            <a:avLst/>
            <a:gdLst>
              <a:gd name="T0" fmla="*/ 0 w 21600"/>
              <a:gd name="T1" fmla="*/ 521387 h 21600"/>
              <a:gd name="T2" fmla="*/ 773548 w 21600"/>
              <a:gd name="T3" fmla="*/ 0 h 21600"/>
              <a:gd name="T4" fmla="*/ 773548 w 21600"/>
              <a:gd name="T5" fmla="*/ 1042773 h 21600"/>
              <a:gd name="T6" fmla="*/ 1298916 w 21600"/>
              <a:gd name="T7" fmla="*/ 5213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811 w 21600"/>
              <a:gd name="T13" fmla="*/ 2584 h 21600"/>
              <a:gd name="T14" fmla="*/ 16359 w 21600"/>
              <a:gd name="T15" fmla="*/ 117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lnTo>
                  <a:pt x="16402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lnTo>
                  <a:pt x="4043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662"/>
          </a:p>
        </p:txBody>
      </p:sp>
      <p:sp>
        <p:nvSpPr>
          <p:cNvPr id="45060" name="computr3">
            <a:extLst>
              <a:ext uri="{FF2B5EF4-FFF2-40B4-BE49-F238E27FC236}">
                <a16:creationId xmlns:a16="http://schemas.microsoft.com/office/drawing/2014/main" id="{C388CFC2-A04E-2F4C-A7D7-153A507B48B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635262" y="3892062"/>
            <a:ext cx="1427285" cy="962758"/>
          </a:xfrm>
          <a:custGeom>
            <a:avLst/>
            <a:gdLst>
              <a:gd name="T0" fmla="*/ 0 w 21600"/>
              <a:gd name="T1" fmla="*/ 521387 h 21600"/>
              <a:gd name="T2" fmla="*/ 773548 w 21600"/>
              <a:gd name="T3" fmla="*/ 0 h 21600"/>
              <a:gd name="T4" fmla="*/ 773548 w 21600"/>
              <a:gd name="T5" fmla="*/ 1042773 h 21600"/>
              <a:gd name="T6" fmla="*/ 1298916 w 21600"/>
              <a:gd name="T7" fmla="*/ 5213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811 w 21600"/>
              <a:gd name="T13" fmla="*/ 2584 h 21600"/>
              <a:gd name="T14" fmla="*/ 16359 w 21600"/>
              <a:gd name="T15" fmla="*/ 117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lnTo>
                  <a:pt x="16402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lnTo>
                  <a:pt x="4043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662"/>
          </a:p>
        </p:txBody>
      </p:sp>
      <p:sp>
        <p:nvSpPr>
          <p:cNvPr id="45061" name="직사각형 80">
            <a:extLst>
              <a:ext uri="{FF2B5EF4-FFF2-40B4-BE49-F238E27FC236}">
                <a16:creationId xmlns:a16="http://schemas.microsoft.com/office/drawing/2014/main" id="{8B3CB44F-7297-CF42-A820-6CD61F99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019" y="4916367"/>
            <a:ext cx="2409634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662" b="1">
                <a:ea typeface="맑은 고딕" panose="020B0503020000020004" pitchFamily="34" charset="-127"/>
                <a:cs typeface="Arial" panose="020B0604020202020204" pitchFamily="34" charset="0"/>
              </a:rPr>
              <a:t>&lt;Control/Acquisition&gt;</a:t>
            </a:r>
            <a:endParaRPr lang="ko-KR" altLang="en-US" sz="1662"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5062" name="직사각형 81">
            <a:extLst>
              <a:ext uri="{FF2B5EF4-FFF2-40B4-BE49-F238E27FC236}">
                <a16:creationId xmlns:a16="http://schemas.microsoft.com/office/drawing/2014/main" id="{DE2966AD-37E6-304E-B8D6-A6D69CB04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143" y="4913436"/>
            <a:ext cx="2404954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662" b="1">
                <a:ea typeface="맑은 고딕" panose="020B0503020000020004" pitchFamily="34" charset="-127"/>
                <a:cs typeface="Arial" panose="020B0604020202020204" pitchFamily="34" charset="0"/>
              </a:rPr>
              <a:t>&lt;Averaging/Analysis&gt;</a:t>
            </a:r>
          </a:p>
        </p:txBody>
      </p:sp>
      <p:sp>
        <p:nvSpPr>
          <p:cNvPr id="83" name="오른쪽 화살표 82">
            <a:extLst>
              <a:ext uri="{FF2B5EF4-FFF2-40B4-BE49-F238E27FC236}">
                <a16:creationId xmlns:a16="http://schemas.microsoft.com/office/drawing/2014/main" id="{BFB5C3D7-0ECA-924F-A979-5A152B4CC400}"/>
              </a:ext>
            </a:extLst>
          </p:cNvPr>
          <p:cNvSpPr/>
          <p:nvPr/>
        </p:nvSpPr>
        <p:spPr>
          <a:xfrm>
            <a:off x="5697416" y="4092820"/>
            <a:ext cx="630115" cy="39858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45064" name="직사각형 83">
            <a:extLst>
              <a:ext uri="{FF2B5EF4-FFF2-40B4-BE49-F238E27FC236}">
                <a16:creationId xmlns:a16="http://schemas.microsoft.com/office/drawing/2014/main" id="{E5ABFA7C-C91F-E94D-8D1C-9189DA004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966" y="3527182"/>
            <a:ext cx="2185214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662" b="1">
                <a:ea typeface="맑은 고딕" panose="020B0503020000020004" pitchFamily="34" charset="-127"/>
                <a:cs typeface="Arial" panose="020B0604020202020204" pitchFamily="34" charset="0"/>
              </a:rPr>
              <a:t>Data (1000 s/epoch)</a:t>
            </a:r>
            <a:endParaRPr lang="ko-KR" altLang="en-US" sz="1662"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072E2597-610A-594B-B887-E9C6A0294C95}"/>
              </a:ext>
            </a:extLst>
          </p:cNvPr>
          <p:cNvSpPr/>
          <p:nvPr/>
        </p:nvSpPr>
        <p:spPr>
          <a:xfrm>
            <a:off x="1421424" y="1469782"/>
            <a:ext cx="2623038" cy="262303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87" name="순서도: 직접 액세스 저장소 86">
            <a:extLst>
              <a:ext uri="{FF2B5EF4-FFF2-40B4-BE49-F238E27FC236}">
                <a16:creationId xmlns:a16="http://schemas.microsoft.com/office/drawing/2014/main" id="{7028D18E-668B-8C40-BB41-0BFA38A901C5}"/>
              </a:ext>
            </a:extLst>
          </p:cNvPr>
          <p:cNvSpPr/>
          <p:nvPr/>
        </p:nvSpPr>
        <p:spPr>
          <a:xfrm>
            <a:off x="2548305" y="1397977"/>
            <a:ext cx="395654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88" name="순서도: 직접 액세스 저장소 87">
            <a:extLst>
              <a:ext uri="{FF2B5EF4-FFF2-40B4-BE49-F238E27FC236}">
                <a16:creationId xmlns:a16="http://schemas.microsoft.com/office/drawing/2014/main" id="{260EF1F9-FA3F-CD43-9619-49DDA698A1E5}"/>
              </a:ext>
            </a:extLst>
          </p:cNvPr>
          <p:cNvSpPr/>
          <p:nvPr/>
        </p:nvSpPr>
        <p:spPr>
          <a:xfrm rot="10800000">
            <a:off x="2551236" y="4013689"/>
            <a:ext cx="394188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89" name="순서도: 직접 액세스 저장소 88">
            <a:extLst>
              <a:ext uri="{FF2B5EF4-FFF2-40B4-BE49-F238E27FC236}">
                <a16:creationId xmlns:a16="http://schemas.microsoft.com/office/drawing/2014/main" id="{21903605-0060-044E-854B-DC620C285ABA}"/>
              </a:ext>
            </a:extLst>
          </p:cNvPr>
          <p:cNvSpPr/>
          <p:nvPr/>
        </p:nvSpPr>
        <p:spPr>
          <a:xfrm rot="16200000" flipV="1">
            <a:off x="1222131" y="2693378"/>
            <a:ext cx="394188" cy="191965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0" name="순서도: 직접 액세스 저장소 89">
            <a:extLst>
              <a:ext uri="{FF2B5EF4-FFF2-40B4-BE49-F238E27FC236}">
                <a16:creationId xmlns:a16="http://schemas.microsoft.com/office/drawing/2014/main" id="{DAE87FAA-BDAE-D547-8FE2-B93BC45FA65C}"/>
              </a:ext>
            </a:extLst>
          </p:cNvPr>
          <p:cNvSpPr/>
          <p:nvPr/>
        </p:nvSpPr>
        <p:spPr>
          <a:xfrm rot="5400000">
            <a:off x="3864219" y="2691912"/>
            <a:ext cx="395654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1" name="순서도: 직접 액세스 저장소 90">
            <a:extLst>
              <a:ext uri="{FF2B5EF4-FFF2-40B4-BE49-F238E27FC236}">
                <a16:creationId xmlns:a16="http://schemas.microsoft.com/office/drawing/2014/main" id="{370C5765-D227-AA4D-AA34-0A1DFB0EBBE5}"/>
              </a:ext>
            </a:extLst>
          </p:cNvPr>
          <p:cNvSpPr/>
          <p:nvPr/>
        </p:nvSpPr>
        <p:spPr>
          <a:xfrm rot="7373445">
            <a:off x="3670789" y="3326423"/>
            <a:ext cx="394188" cy="191966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2" name="순서도: 직접 액세스 저장소 91">
            <a:extLst>
              <a:ext uri="{FF2B5EF4-FFF2-40B4-BE49-F238E27FC236}">
                <a16:creationId xmlns:a16="http://schemas.microsoft.com/office/drawing/2014/main" id="{0098B10F-A96A-4343-9F48-90BF05B4CDE9}"/>
              </a:ext>
            </a:extLst>
          </p:cNvPr>
          <p:cNvSpPr/>
          <p:nvPr/>
        </p:nvSpPr>
        <p:spPr>
          <a:xfrm rot="14338458">
            <a:off x="1419225" y="3359394"/>
            <a:ext cx="394189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3" name="순서도: 직접 액세스 저장소 92">
            <a:extLst>
              <a:ext uri="{FF2B5EF4-FFF2-40B4-BE49-F238E27FC236}">
                <a16:creationId xmlns:a16="http://schemas.microsoft.com/office/drawing/2014/main" id="{B399649D-441E-704C-97B2-C6C72132A5E1}"/>
              </a:ext>
            </a:extLst>
          </p:cNvPr>
          <p:cNvSpPr/>
          <p:nvPr/>
        </p:nvSpPr>
        <p:spPr>
          <a:xfrm rot="19329540">
            <a:off x="1872762" y="1553308"/>
            <a:ext cx="394189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4" name="순서도: 직접 액세스 저장소 93">
            <a:extLst>
              <a:ext uri="{FF2B5EF4-FFF2-40B4-BE49-F238E27FC236}">
                <a16:creationId xmlns:a16="http://schemas.microsoft.com/office/drawing/2014/main" id="{748F4B3F-5CA5-004A-BDA4-239830976C6A}"/>
              </a:ext>
            </a:extLst>
          </p:cNvPr>
          <p:cNvSpPr/>
          <p:nvPr/>
        </p:nvSpPr>
        <p:spPr>
          <a:xfrm rot="1698649">
            <a:off x="3231174" y="1572358"/>
            <a:ext cx="394188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5" name="순서도: 직접 액세스 저장소 94">
            <a:extLst>
              <a:ext uri="{FF2B5EF4-FFF2-40B4-BE49-F238E27FC236}">
                <a16:creationId xmlns:a16="http://schemas.microsoft.com/office/drawing/2014/main" id="{DDDAB027-E93C-C24B-8DBC-A0C6460FAA80}"/>
              </a:ext>
            </a:extLst>
          </p:cNvPr>
          <p:cNvSpPr/>
          <p:nvPr/>
        </p:nvSpPr>
        <p:spPr>
          <a:xfrm rot="8767336">
            <a:off x="3217985" y="3788020"/>
            <a:ext cx="394189" cy="191965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6" name="순서도: 직접 액세스 저장소 95">
            <a:extLst>
              <a:ext uri="{FF2B5EF4-FFF2-40B4-BE49-F238E27FC236}">
                <a16:creationId xmlns:a16="http://schemas.microsoft.com/office/drawing/2014/main" id="{4ECEB269-29C5-494B-9629-AA6D4A5AD5A0}"/>
              </a:ext>
            </a:extLst>
          </p:cNvPr>
          <p:cNvSpPr/>
          <p:nvPr/>
        </p:nvSpPr>
        <p:spPr>
          <a:xfrm rot="18136410">
            <a:off x="1436810" y="1980468"/>
            <a:ext cx="394188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7" name="순서도: 직접 액세스 저장소 96">
            <a:extLst>
              <a:ext uri="{FF2B5EF4-FFF2-40B4-BE49-F238E27FC236}">
                <a16:creationId xmlns:a16="http://schemas.microsoft.com/office/drawing/2014/main" id="{DA60D2A1-42B1-7644-9DB2-7206E35492DE}"/>
              </a:ext>
            </a:extLst>
          </p:cNvPr>
          <p:cNvSpPr/>
          <p:nvPr/>
        </p:nvSpPr>
        <p:spPr>
          <a:xfrm rot="12813229">
            <a:off x="1899139" y="3815861"/>
            <a:ext cx="395654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98" name="순서도: 직접 액세스 저장소 97">
            <a:extLst>
              <a:ext uri="{FF2B5EF4-FFF2-40B4-BE49-F238E27FC236}">
                <a16:creationId xmlns:a16="http://schemas.microsoft.com/office/drawing/2014/main" id="{BC3B38DB-1B3D-9841-AB73-10295FD0DC64}"/>
              </a:ext>
            </a:extLst>
          </p:cNvPr>
          <p:cNvSpPr/>
          <p:nvPr/>
        </p:nvSpPr>
        <p:spPr>
          <a:xfrm rot="3300922">
            <a:off x="3675185" y="2064727"/>
            <a:ext cx="395654" cy="193431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45078" name="직사각형 98">
            <a:extLst>
              <a:ext uri="{FF2B5EF4-FFF2-40B4-BE49-F238E27FC236}">
                <a16:creationId xmlns:a16="http://schemas.microsoft.com/office/drawing/2014/main" id="{35E589E4-36F2-9A48-B020-C426D4FAA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466" y="4466493"/>
            <a:ext cx="156649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662" b="1">
                <a:ea typeface="맑은 고딕" panose="020B0503020000020004" pitchFamily="34" charset="-127"/>
                <a:cs typeface="Arial" panose="020B0604020202020204" pitchFamily="34" charset="0"/>
              </a:rPr>
              <a:t>16-ch Module </a:t>
            </a:r>
            <a:endParaRPr lang="ko-KR" altLang="en-US" sz="1662" b="1"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00" name="자유형 99">
            <a:extLst>
              <a:ext uri="{FF2B5EF4-FFF2-40B4-BE49-F238E27FC236}">
                <a16:creationId xmlns:a16="http://schemas.microsoft.com/office/drawing/2014/main" id="{4811C900-C59E-2C48-9009-F645A8866135}"/>
              </a:ext>
            </a:extLst>
          </p:cNvPr>
          <p:cNvSpPr/>
          <p:nvPr/>
        </p:nvSpPr>
        <p:spPr>
          <a:xfrm>
            <a:off x="3962400" y="3470031"/>
            <a:ext cx="281354" cy="537797"/>
          </a:xfrm>
          <a:custGeom>
            <a:avLst/>
            <a:gdLst>
              <a:gd name="connsiteX0" fmla="*/ 0 w 290946"/>
              <a:gd name="connsiteY0" fmla="*/ 0 h 581891"/>
              <a:gd name="connsiteX1" fmla="*/ 193964 w 290946"/>
              <a:gd name="connsiteY1" fmla="*/ 138545 h 581891"/>
              <a:gd name="connsiteX2" fmla="*/ 290946 w 290946"/>
              <a:gd name="connsiteY2" fmla="*/ 581891 h 581891"/>
              <a:gd name="connsiteX0" fmla="*/ 0 w 290946"/>
              <a:gd name="connsiteY0" fmla="*/ 0 h 581891"/>
              <a:gd name="connsiteX1" fmla="*/ 248310 w 290946"/>
              <a:gd name="connsiteY1" fmla="*/ 132195 h 581891"/>
              <a:gd name="connsiteX2" fmla="*/ 290946 w 290946"/>
              <a:gd name="connsiteY2" fmla="*/ 581891 h 581891"/>
              <a:gd name="connsiteX0" fmla="*/ 0 w 291132"/>
              <a:gd name="connsiteY0" fmla="*/ 0 h 581891"/>
              <a:gd name="connsiteX1" fmla="*/ 248310 w 291132"/>
              <a:gd name="connsiteY1" fmla="*/ 132195 h 581891"/>
              <a:gd name="connsiteX2" fmla="*/ 290946 w 29113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132" h="581891">
                <a:moveTo>
                  <a:pt x="0" y="0"/>
                </a:moveTo>
                <a:cubicBezTo>
                  <a:pt x="72736" y="20781"/>
                  <a:pt x="199819" y="35213"/>
                  <a:pt x="248310" y="132195"/>
                </a:cubicBezTo>
                <a:cubicBezTo>
                  <a:pt x="296801" y="229177"/>
                  <a:pt x="290854" y="402359"/>
                  <a:pt x="290946" y="581891"/>
                </a:cubicBezTo>
              </a:path>
            </a:pathLst>
          </a:custGeom>
          <a:noFill/>
          <a:ln w="19050" cmpd="dbl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101" name="자유형 100">
            <a:extLst>
              <a:ext uri="{FF2B5EF4-FFF2-40B4-BE49-F238E27FC236}">
                <a16:creationId xmlns:a16="http://schemas.microsoft.com/office/drawing/2014/main" id="{1B424CE7-33A7-2A4B-9D52-1C91E0943644}"/>
              </a:ext>
            </a:extLst>
          </p:cNvPr>
          <p:cNvSpPr/>
          <p:nvPr/>
        </p:nvSpPr>
        <p:spPr>
          <a:xfrm>
            <a:off x="4149969" y="2768112"/>
            <a:ext cx="175846" cy="1232388"/>
          </a:xfrm>
          <a:custGeom>
            <a:avLst/>
            <a:gdLst>
              <a:gd name="connsiteX0" fmla="*/ 0 w 138986"/>
              <a:gd name="connsiteY0" fmla="*/ 753 h 1334253"/>
              <a:gd name="connsiteX1" fmla="*/ 133350 w 138986"/>
              <a:gd name="connsiteY1" fmla="*/ 216653 h 1334253"/>
              <a:gd name="connsiteX2" fmla="*/ 101600 w 138986"/>
              <a:gd name="connsiteY2" fmla="*/ 1334253 h 133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986" h="1334253">
                <a:moveTo>
                  <a:pt x="0" y="753"/>
                </a:moveTo>
                <a:cubicBezTo>
                  <a:pt x="58208" y="-2422"/>
                  <a:pt x="116417" y="-5597"/>
                  <a:pt x="133350" y="216653"/>
                </a:cubicBezTo>
                <a:cubicBezTo>
                  <a:pt x="150283" y="438903"/>
                  <a:pt x="125941" y="886578"/>
                  <a:pt x="101600" y="1334253"/>
                </a:cubicBezTo>
              </a:path>
            </a:pathLst>
          </a:custGeom>
          <a:noFill/>
          <a:ln w="19050" cmpd="dbl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102" name="자유형 101">
            <a:extLst>
              <a:ext uri="{FF2B5EF4-FFF2-40B4-BE49-F238E27FC236}">
                <a16:creationId xmlns:a16="http://schemas.microsoft.com/office/drawing/2014/main" id="{47481BA4-55B1-0C41-9E1A-80CE2E04881F}"/>
              </a:ext>
            </a:extLst>
          </p:cNvPr>
          <p:cNvSpPr/>
          <p:nvPr/>
        </p:nvSpPr>
        <p:spPr>
          <a:xfrm>
            <a:off x="3956539" y="2082312"/>
            <a:ext cx="480646" cy="1918188"/>
          </a:xfrm>
          <a:custGeom>
            <a:avLst/>
            <a:gdLst>
              <a:gd name="connsiteX0" fmla="*/ 0 w 473518"/>
              <a:gd name="connsiteY0" fmla="*/ 47188 h 2110938"/>
              <a:gd name="connsiteX1" fmla="*/ 444500 w 473518"/>
              <a:gd name="connsiteY1" fmla="*/ 269438 h 2110938"/>
              <a:gd name="connsiteX2" fmla="*/ 393700 w 473518"/>
              <a:gd name="connsiteY2" fmla="*/ 2110938 h 2110938"/>
              <a:gd name="connsiteX0" fmla="*/ 0 w 504630"/>
              <a:gd name="connsiteY0" fmla="*/ 16383 h 2080133"/>
              <a:gd name="connsiteX1" fmla="*/ 482600 w 504630"/>
              <a:gd name="connsiteY1" fmla="*/ 403733 h 2080133"/>
              <a:gd name="connsiteX2" fmla="*/ 393700 w 504630"/>
              <a:gd name="connsiteY2" fmla="*/ 2080133 h 2080133"/>
              <a:gd name="connsiteX0" fmla="*/ 0 w 520738"/>
              <a:gd name="connsiteY0" fmla="*/ 13091 h 2076841"/>
              <a:gd name="connsiteX1" fmla="*/ 482600 w 520738"/>
              <a:gd name="connsiteY1" fmla="*/ 400441 h 2076841"/>
              <a:gd name="connsiteX2" fmla="*/ 393700 w 520738"/>
              <a:gd name="connsiteY2" fmla="*/ 2076841 h 20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738" h="2076841">
                <a:moveTo>
                  <a:pt x="0" y="13091"/>
                </a:moveTo>
                <a:cubicBezTo>
                  <a:pt x="189441" y="-47763"/>
                  <a:pt x="378883" y="107283"/>
                  <a:pt x="482600" y="400441"/>
                </a:cubicBezTo>
                <a:cubicBezTo>
                  <a:pt x="586317" y="693599"/>
                  <a:pt x="451908" y="1328070"/>
                  <a:pt x="393700" y="2076841"/>
                </a:cubicBezTo>
              </a:path>
            </a:pathLst>
          </a:custGeom>
          <a:noFill/>
          <a:ln w="19050" cmpd="dbl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103" name="자유형 102">
            <a:extLst>
              <a:ext uri="{FF2B5EF4-FFF2-40B4-BE49-F238E27FC236}">
                <a16:creationId xmlns:a16="http://schemas.microsoft.com/office/drawing/2014/main" id="{A1D7DC74-2EA9-424D-AFED-F016B4573AFC}"/>
              </a:ext>
            </a:extLst>
          </p:cNvPr>
          <p:cNvSpPr/>
          <p:nvPr/>
        </p:nvSpPr>
        <p:spPr>
          <a:xfrm>
            <a:off x="3500804" y="1575289"/>
            <a:ext cx="994996" cy="1516673"/>
          </a:xfrm>
          <a:custGeom>
            <a:avLst/>
            <a:gdLst>
              <a:gd name="connsiteX0" fmla="*/ 0 w 1092348"/>
              <a:gd name="connsiteY0" fmla="*/ 12426 h 972546"/>
              <a:gd name="connsiteX1" fmla="*/ 922020 w 1092348"/>
              <a:gd name="connsiteY1" fmla="*/ 134346 h 972546"/>
              <a:gd name="connsiteX2" fmla="*/ 1089660 w 1092348"/>
              <a:gd name="connsiteY2" fmla="*/ 972546 h 972546"/>
              <a:gd name="connsiteX0" fmla="*/ 0 w 1092348"/>
              <a:gd name="connsiteY0" fmla="*/ 18777 h 1132190"/>
              <a:gd name="connsiteX1" fmla="*/ 922020 w 1092348"/>
              <a:gd name="connsiteY1" fmla="*/ 140697 h 1132190"/>
              <a:gd name="connsiteX2" fmla="*/ 1089660 w 1092348"/>
              <a:gd name="connsiteY2" fmla="*/ 1132190 h 1132190"/>
              <a:gd name="connsiteX0" fmla="*/ 0 w 1091266"/>
              <a:gd name="connsiteY0" fmla="*/ 8844 h 1122257"/>
              <a:gd name="connsiteX1" fmla="*/ 906780 w 1091266"/>
              <a:gd name="connsiteY1" fmla="*/ 170753 h 1122257"/>
              <a:gd name="connsiteX2" fmla="*/ 1089660 w 1091266"/>
              <a:gd name="connsiteY2" fmla="*/ 1122257 h 1122257"/>
              <a:gd name="connsiteX0" fmla="*/ 0 w 1077108"/>
              <a:gd name="connsiteY0" fmla="*/ 8844 h 1415513"/>
              <a:gd name="connsiteX1" fmla="*/ 906780 w 1077108"/>
              <a:gd name="connsiteY1" fmla="*/ 170753 h 1415513"/>
              <a:gd name="connsiteX2" fmla="*/ 1074420 w 1077108"/>
              <a:gd name="connsiteY2" fmla="*/ 1415513 h 1415513"/>
              <a:gd name="connsiteX0" fmla="*/ 0 w 1093917"/>
              <a:gd name="connsiteY0" fmla="*/ 8844 h 1415513"/>
              <a:gd name="connsiteX1" fmla="*/ 906780 w 1093917"/>
              <a:gd name="connsiteY1" fmla="*/ 170753 h 1415513"/>
              <a:gd name="connsiteX2" fmla="*/ 1074420 w 1093917"/>
              <a:gd name="connsiteY2" fmla="*/ 1415513 h 1415513"/>
              <a:gd name="connsiteX0" fmla="*/ 0 w 1077621"/>
              <a:gd name="connsiteY0" fmla="*/ 8844 h 1437729"/>
              <a:gd name="connsiteX1" fmla="*/ 906780 w 1077621"/>
              <a:gd name="connsiteY1" fmla="*/ 170753 h 1437729"/>
              <a:gd name="connsiteX2" fmla="*/ 1054100 w 1077621"/>
              <a:gd name="connsiteY2" fmla="*/ 1437729 h 143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621" h="1437729">
                <a:moveTo>
                  <a:pt x="0" y="8844"/>
                </a:moveTo>
                <a:cubicBezTo>
                  <a:pt x="370205" y="-10206"/>
                  <a:pt x="725170" y="-14816"/>
                  <a:pt x="906780" y="170753"/>
                </a:cubicBezTo>
                <a:cubicBezTo>
                  <a:pt x="1088390" y="356322"/>
                  <a:pt x="1101725" y="1094196"/>
                  <a:pt x="1054100" y="1437729"/>
                </a:cubicBezTo>
              </a:path>
            </a:pathLst>
          </a:custGeom>
          <a:noFill/>
          <a:ln w="19050" cmpd="dbl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62">
              <a:cs typeface="Arial" panose="020B0604020202020204" pitchFamily="34" charset="0"/>
            </a:endParaRPr>
          </a:p>
        </p:txBody>
      </p:sp>
      <p:sp>
        <p:nvSpPr>
          <p:cNvPr id="45083" name="직사각형 103">
            <a:extLst>
              <a:ext uri="{FF2B5EF4-FFF2-40B4-BE49-F238E27FC236}">
                <a16:creationId xmlns:a16="http://schemas.microsoft.com/office/drawing/2014/main" id="{B1A69882-CC33-6543-9D2E-EB75B6CCF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912" y="1104901"/>
            <a:ext cx="421910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846" b="1">
                <a:solidFill>
                  <a:srgbClr val="FF0000"/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…</a:t>
            </a:r>
          </a:p>
        </p:txBody>
      </p:sp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3DBD2F68-3C19-D445-9149-6731AAFF2EBF}"/>
              </a:ext>
            </a:extLst>
          </p:cNvPr>
          <p:cNvCxnSpPr/>
          <p:nvPr/>
        </p:nvCxnSpPr>
        <p:spPr>
          <a:xfrm flipV="1">
            <a:off x="1821474" y="4000501"/>
            <a:ext cx="162657" cy="490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85" name="직사각형 1">
            <a:extLst>
              <a:ext uri="{FF2B5EF4-FFF2-40B4-BE49-F238E27FC236}">
                <a16:creationId xmlns:a16="http://schemas.microsoft.com/office/drawing/2014/main" id="{9B00B7F7-8CED-ED49-BEDE-239226F5C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620" y="1688124"/>
            <a:ext cx="3762568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662">
                <a:solidFill>
                  <a:srgbClr val="C00000"/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Optical transmission (signal &amp; control)</a:t>
            </a:r>
            <a:endParaRPr lang="ko-KR" altLang="en-US" sz="1662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5086" name="직사각형 32">
            <a:extLst>
              <a:ext uri="{FF2B5EF4-FFF2-40B4-BE49-F238E27FC236}">
                <a16:creationId xmlns:a16="http://schemas.microsoft.com/office/drawing/2014/main" id="{DC1BCB15-0A1E-E241-9938-0EB4880AC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759" y="2795955"/>
            <a:ext cx="313739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662">
                <a:solidFill>
                  <a:srgbClr val="000000"/>
                </a:solidFill>
                <a:cs typeface="Arial" panose="020B0604020202020204" pitchFamily="34" charset="0"/>
                <a:sym typeface="Wingdings" pitchFamily="2" charset="2"/>
              </a:rPr>
              <a:t>ADC: 16 bit, 10 kS/s sampling </a:t>
            </a:r>
            <a:r>
              <a:rPr lang="en-US" altLang="ko-KR" sz="1662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ko-KR" altLang="en-US" sz="1662"/>
          </a:p>
        </p:txBody>
      </p:sp>
      <p:sp>
        <p:nvSpPr>
          <p:cNvPr id="45087" name="Rectangle 50">
            <a:extLst>
              <a:ext uri="{FF2B5EF4-FFF2-40B4-BE49-F238E27FC236}">
                <a16:creationId xmlns:a16="http://schemas.microsoft.com/office/drawing/2014/main" id="{75F91F9B-FFF7-B145-9CC9-2475E8F5E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27" y="471854"/>
            <a:ext cx="7976088" cy="45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3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808000"/>
                  </a:outerShdw>
                </a:effectLst>
              </a14:hiddenEffects>
            </a:ext>
          </a:extLst>
        </p:spPr>
        <p:txBody>
          <a:bodyPr wrap="none" lIns="81213" tIns="40607" rIns="81213" bIns="40607" anchor="ctr"/>
          <a:lstStyle>
            <a:lvl1pPr defTabSz="879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79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79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79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79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  <a:buFont typeface="Marlett" pitchFamily="2" charset="2"/>
              <a:buNone/>
            </a:pPr>
            <a:r>
              <a:rPr kumimoji="1" lang="en-US" altLang="ko-KR" sz="2585" b="1">
                <a:solidFill>
                  <a:srgbClr val="000099"/>
                </a:solidFill>
                <a:ea typeface="굴림" panose="020B0600000101010101" pitchFamily="34" charset="-127"/>
              </a:rPr>
              <a:t>BMP Systems in the Storage Ring  </a:t>
            </a:r>
          </a:p>
        </p:txBody>
      </p:sp>
      <p:sp>
        <p:nvSpPr>
          <p:cNvPr id="45088" name="TextBox 33">
            <a:extLst>
              <a:ext uri="{FF2B5EF4-FFF2-40B4-BE49-F238E27FC236}">
                <a16:creationId xmlns:a16="http://schemas.microsoft.com/office/drawing/2014/main" id="{550B5D4B-C39B-DF4B-99BD-C2D5C44A8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143" y="5701812"/>
            <a:ext cx="2843792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YongHo Lee, KRISS</a:t>
            </a:r>
          </a:p>
        </p:txBody>
      </p:sp>
    </p:spTree>
    <p:extLst>
      <p:ext uri="{BB962C8B-B14F-4D97-AF65-F5344CB8AC3E}">
        <p14:creationId xmlns:p14="http://schemas.microsoft.com/office/powerpoint/2010/main" val="715109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E67B0E0E-FBCE-9E40-B3F0-1378461DF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All-electric field ring weakness: High sensitivity to B-fields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2A4F84D7-2E66-1042-824F-795ECB2FE8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&lt;10nT B-field shielding is adequate when lattice beta-functions are uniform</a:t>
            </a:r>
          </a:p>
          <a:p>
            <a:endParaRPr lang="en-US" altLang="en-US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Much stricter specs when there’s a variation of vertical beta-function.</a:t>
            </a:r>
          </a:p>
          <a:p>
            <a:endParaRPr lang="en-US" altLang="en-US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Confirmed specs with high-precision beam/spin simulations</a:t>
            </a:r>
          </a:p>
        </p:txBody>
      </p:sp>
    </p:spTree>
    <p:extLst>
      <p:ext uri="{BB962C8B-B14F-4D97-AF65-F5344CB8AC3E}">
        <p14:creationId xmlns:p14="http://schemas.microsoft.com/office/powerpoint/2010/main" val="5556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B8872-2FBE-2A4A-93E6-3CD6D797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Muon g-2 experiment: Best challenge to the Standard Model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E622DBFF-2682-1C46-BD70-039A5B687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4600"/>
            <a:ext cx="8229600" cy="1714500"/>
          </a:xfrm>
        </p:spPr>
        <p:txBody>
          <a:bodyPr/>
          <a:lstStyle/>
          <a:p>
            <a:r>
              <a:rPr lang="en-US" altLang="en-US" dirty="0">
                <a:solidFill>
                  <a:srgbClr val="E51B3D"/>
                </a:solidFill>
                <a:ea typeface="ＭＳ Ｐゴシック" panose="020B0600070205080204" pitchFamily="34" charset="-128"/>
              </a:rPr>
              <a:t>E821 at BNL: 1997-2004</a:t>
            </a:r>
          </a:p>
          <a:p>
            <a:r>
              <a:rPr lang="en-US" altLang="en-US" dirty="0">
                <a:solidFill>
                  <a:srgbClr val="E51B3D"/>
                </a:solidFill>
                <a:ea typeface="ＭＳ Ｐゴシック" panose="020B0600070205080204" pitchFamily="34" charset="-128"/>
              </a:rPr>
              <a:t>E989 at FNAL: data since 2017</a:t>
            </a:r>
          </a:p>
        </p:txBody>
      </p:sp>
      <p:pic>
        <p:nvPicPr>
          <p:cNvPr id="66563" name="Picture 3" descr="SourceofMuon.png">
            <a:extLst>
              <a:ext uri="{FF2B5EF4-FFF2-40B4-BE49-F238E27FC236}">
                <a16:creationId xmlns:a16="http://schemas.microsoft.com/office/drawing/2014/main" id="{788A0DB7-50FC-4345-BAB8-0B0D64B04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338"/>
            <a:ext cx="91440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84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2340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New breakthrough idea from IBS/CAPP:    hybrid storage ring</a:t>
            </a:r>
          </a:p>
        </p:txBody>
      </p:sp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0" y="1097281"/>
            <a:ext cx="9143999" cy="1541417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It eliminates the main systematic error sources: B-fields</a:t>
            </a:r>
          </a:p>
          <a:p>
            <a:pPr algn="l">
              <a:buFontTx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algn="l">
              <a:buFontTx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Makes the ring construction simpler</a:t>
            </a:r>
            <a:endParaRPr lang="en-US" sz="2800" dirty="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endParaRPr lang="en-US" dirty="0">
              <a:solidFill>
                <a:srgbClr val="00339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B0795-E835-6642-84A3-81C8EFCAC5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18" y="2460170"/>
            <a:ext cx="7816101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New idea: hybrid storage ring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759527"/>
            <a:ext cx="8406533" cy="4655128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Use E-field for particle bending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Alternate magnetic focusing, allows simultaneous CW/CCW storage (eliminates vertical E-field issues)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It reduces the radial B-field dependence by at least five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106285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Hybrid storage ring lattice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759527"/>
            <a:ext cx="8406533" cy="108065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Use E-field for particle bending, alternate magnetic focusing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01465-A432-6A4B-8EBD-F8911DD90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936" y="2530186"/>
            <a:ext cx="4423063" cy="3854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0F84E-8C36-FD41-81BE-3593BAB39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3" y="3105331"/>
            <a:ext cx="5191760" cy="3244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5E724-96B6-B44E-9E05-463CC4E3268B}"/>
              </a:ext>
            </a:extLst>
          </p:cNvPr>
          <p:cNvSpPr txBox="1"/>
          <p:nvPr/>
        </p:nvSpPr>
        <p:spPr>
          <a:xfrm>
            <a:off x="1280160" y="637467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Seluck</a:t>
            </a:r>
            <a:r>
              <a:rPr lang="en-US" dirty="0"/>
              <a:t> </a:t>
            </a:r>
            <a:r>
              <a:rPr lang="en-US" dirty="0" err="1"/>
              <a:t>Haciomeroglu’s</a:t>
            </a:r>
            <a:r>
              <a:rPr lang="en-US" dirty="0"/>
              <a:t>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3A634-4056-DE4B-830A-6D268DCAEFE9}"/>
              </a:ext>
            </a:extLst>
          </p:cNvPr>
          <p:cNvSpPr txBox="1"/>
          <p:nvPr/>
        </p:nvSpPr>
        <p:spPr>
          <a:xfrm>
            <a:off x="5430981" y="3823854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Quads: 0.1T/m, 0.4m</a:t>
            </a:r>
          </a:p>
        </p:txBody>
      </p:sp>
    </p:spTree>
    <p:extLst>
      <p:ext uri="{BB962C8B-B14F-4D97-AF65-F5344CB8AC3E}">
        <p14:creationId xmlns:p14="http://schemas.microsoft.com/office/powerpoint/2010/main" val="5039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Reality check: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What happens with misaligned elements?</a:t>
            </a:r>
          </a:p>
        </p:txBody>
      </p:sp>
    </p:spTree>
    <p:extLst>
      <p:ext uri="{BB962C8B-B14F-4D97-AF65-F5344CB8AC3E}">
        <p14:creationId xmlns:p14="http://schemas.microsoft.com/office/powerpoint/2010/main" val="376472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1" y="1246910"/>
            <a:ext cx="8908868" cy="803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tilted E-field 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59237-E0AC-5A46-B052-5A32AF2069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83" y="2275296"/>
            <a:ext cx="3683000" cy="290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909FC0-9910-134E-B658-9CB44FAB37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572" y="2236470"/>
            <a:ext cx="3759200" cy="29337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DB02A7-CB22-284E-AC76-CC3D04BE9EE1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3"/>
            <a:ext cx="8621485" cy="803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Clock-wise and counter-clock-wise vertical spin precessions are equal and cancel.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057D39-6480-744B-8660-BAC33FC326BC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1830057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1" y="1246910"/>
            <a:ext cx="8908868" cy="803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tilted E-field 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59237-E0AC-5A46-B052-5A32AF2069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83" y="2275296"/>
            <a:ext cx="3683000" cy="290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94254-4D71-E245-B23D-5E98A3D9F5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821" y="2145030"/>
            <a:ext cx="4330700" cy="2933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A4F30-CD16-CD41-B3A0-40206921994D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2"/>
            <a:ext cx="8621485" cy="1147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Clock-wise and counter-clock-wise vertical spin precessions are equal, shown here with 1 compensating element.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9B3FC-11D2-B745-BBE4-B2D44FDBE669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29058670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9709" y="438417"/>
            <a:ext cx="7536873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Relevant parameter: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The average vertical speed in deflectors needs to be close to zero!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4C8B9-636B-5A47-8FDB-78685F55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3692"/>
            <a:ext cx="4423063" cy="385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99C6E-91ED-AA4A-942C-FEB7574CEB80}"/>
              </a:ext>
            </a:extLst>
          </p:cNvPr>
          <p:cNvSpPr txBox="1"/>
          <p:nvPr/>
        </p:nvSpPr>
        <p:spPr>
          <a:xfrm>
            <a:off x="649580" y="5073931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Quads: 0.1T/m, 0.4m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B9670-0C4F-2C4C-AE7C-93C2645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08" y="3590472"/>
            <a:ext cx="4433030" cy="26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sz="4400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“Flattening” (on average) the ring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3691" y="1246910"/>
            <a:ext cx="8856618" cy="80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Run with </a:t>
            </a:r>
            <a:r>
              <a:rPr lang="en-US" altLang="en-US" sz="3200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radial spin direction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A4F30-CD16-CD41-B3A0-40206921994D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2"/>
            <a:ext cx="8621485" cy="1147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Cancel both CW and CCW vertical spin precessions with trim dipole 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6823F-9C47-B346-A6BD-0D7A7F533145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B6CA2-3A4F-7149-96FA-9A6F83AFA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41" y="2120323"/>
            <a:ext cx="38227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4AE86-D17F-5447-8976-8A65A1AAB0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95" y="2221923"/>
            <a:ext cx="3543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69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5854" y="1865435"/>
            <a:ext cx="7536873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How about quadrupole alignment?</a:t>
            </a:r>
          </a:p>
        </p:txBody>
      </p:sp>
    </p:spTree>
    <p:extLst>
      <p:ext uri="{BB962C8B-B14F-4D97-AF65-F5344CB8AC3E}">
        <p14:creationId xmlns:p14="http://schemas.microsoft.com/office/powerpoint/2010/main" val="2819829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3691" y="1246910"/>
            <a:ext cx="8856618" cy="8039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random positioning error of the quads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A4F30-CD16-CD41-B3A0-40206921994D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2"/>
            <a:ext cx="8621485" cy="1147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Clock-wise and counter-clock-wise vertical spin precessions are compatible with zero!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E3885-92F1-3B40-B8D6-452BB2ACFA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4" y="2052502"/>
            <a:ext cx="35433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FB090-57F7-F24D-8CD7-400CAC79A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856" y="1994263"/>
            <a:ext cx="3873500" cy="2895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6823F-9C47-B346-A6BD-0D7A7F533145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366694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E9424554-041E-5345-9BDF-1F3E51E0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Spin Precession Rate at Rest</a:t>
            </a:r>
          </a:p>
        </p:txBody>
      </p:sp>
      <p:graphicFrame>
        <p:nvGraphicFramePr>
          <p:cNvPr id="43010" name="Object 2">
            <a:extLst>
              <a:ext uri="{FF2B5EF4-FFF2-40B4-BE49-F238E27FC236}">
                <a16:creationId xmlns:a16="http://schemas.microsoft.com/office/drawing/2014/main" id="{791E555F-30B1-AB45-8734-9A00A242B4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9575" y="2209800"/>
          <a:ext cx="515620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3" name="Equation" r:id="rId4" imgW="1143000" imgH="406400" progId="Equation.3">
                  <p:embed/>
                </p:oleObj>
              </mc:Choice>
              <mc:Fallback>
                <p:oleObj name="Equation" r:id="rId4" imgW="1143000" imgH="406400" progId="Equation.3">
                  <p:embed/>
                  <p:pic>
                    <p:nvPicPr>
                      <p:cNvPr id="43010" name="Object 2">
                        <a:extLst>
                          <a:ext uri="{FF2B5EF4-FFF2-40B4-BE49-F238E27FC236}">
                            <a16:creationId xmlns:a16="http://schemas.microsoft.com/office/drawing/2014/main" id="{791E555F-30B1-AB45-8734-9A00A242B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2209800"/>
                        <a:ext cx="5156200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03D2449-B3B5-0E41-9B86-838926EC3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260850"/>
            <a:ext cx="849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FF0000"/>
                </a:solidFill>
              </a:rPr>
              <a:t>Things are more …interesting in storage rings</a:t>
            </a:r>
          </a:p>
        </p:txBody>
      </p:sp>
    </p:spTree>
    <p:extLst>
      <p:ext uri="{BB962C8B-B14F-4D97-AF65-F5344CB8AC3E}">
        <p14:creationId xmlns:p14="http://schemas.microsoft.com/office/powerpoint/2010/main" val="1297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Our conclusions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83EC5E-5131-354A-9B6E-3F0AF1DB0F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759527"/>
            <a:ext cx="8406533" cy="4655128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According to our simulations all known systematic errors are cancelled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Need to confirm with independent studies by another group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27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Beam-based alignment: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What is possible?</a:t>
            </a:r>
          </a:p>
        </p:txBody>
      </p:sp>
    </p:spTree>
    <p:extLst>
      <p:ext uri="{BB962C8B-B14F-4D97-AF65-F5344CB8AC3E}">
        <p14:creationId xmlns:p14="http://schemas.microsoft.com/office/powerpoint/2010/main" val="2478296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Beam-based alignment at COSY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22ECE-5691-4141-8A00-6F3CDBEC22C6}"/>
              </a:ext>
            </a:extLst>
          </p:cNvPr>
          <p:cNvSpPr txBox="1"/>
          <p:nvPr/>
        </p:nvSpPr>
        <p:spPr>
          <a:xfrm>
            <a:off x="734291" y="6331527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Tim Wagner, COSY/</a:t>
            </a:r>
            <a:r>
              <a:rPr lang="en-US" dirty="0" err="1"/>
              <a:t>Juelich</a:t>
            </a:r>
            <a:r>
              <a:rPr lang="en-US" dirty="0"/>
              <a:t>, March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8B03D-4D1A-B147-A671-09AF19F6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2" y="1469736"/>
            <a:ext cx="6779491" cy="44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9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Beam-based alignment at COSY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05323-CCD7-1D47-BBE3-4668FB7A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1847273"/>
            <a:ext cx="7024254" cy="422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822ECE-5691-4141-8A00-6F3CDBEC22C6}"/>
              </a:ext>
            </a:extLst>
          </p:cNvPr>
          <p:cNvSpPr txBox="1"/>
          <p:nvPr/>
        </p:nvSpPr>
        <p:spPr>
          <a:xfrm>
            <a:off x="734291" y="6331527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Tim Wagner, COSY/</a:t>
            </a:r>
            <a:r>
              <a:rPr lang="en-US" dirty="0" err="1"/>
              <a:t>Juelich</a:t>
            </a:r>
            <a:r>
              <a:rPr lang="en-US" dirty="0"/>
              <a:t>, March 2018</a:t>
            </a:r>
          </a:p>
        </p:txBody>
      </p:sp>
    </p:spTree>
    <p:extLst>
      <p:ext uri="{BB962C8B-B14F-4D97-AF65-F5344CB8AC3E}">
        <p14:creationId xmlns:p14="http://schemas.microsoft.com/office/powerpoint/2010/main" val="30877719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Beam-based alignment at COSY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22ECE-5691-4141-8A00-6F3CDBEC22C6}"/>
              </a:ext>
            </a:extLst>
          </p:cNvPr>
          <p:cNvSpPr txBox="1"/>
          <p:nvPr/>
        </p:nvSpPr>
        <p:spPr>
          <a:xfrm>
            <a:off x="734291" y="6331527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Tim Wagner, COSY/</a:t>
            </a:r>
            <a:r>
              <a:rPr lang="en-US" dirty="0" err="1"/>
              <a:t>Juelich</a:t>
            </a:r>
            <a:r>
              <a:rPr lang="en-US" dirty="0"/>
              <a:t>, March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9D96B-0238-A441-BEBD-FB2A0A2E2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647536"/>
            <a:ext cx="7550768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8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Beam-based alignment at COSY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22ECE-5691-4141-8A00-6F3CDBEC22C6}"/>
              </a:ext>
            </a:extLst>
          </p:cNvPr>
          <p:cNvSpPr txBox="1"/>
          <p:nvPr/>
        </p:nvSpPr>
        <p:spPr>
          <a:xfrm>
            <a:off x="734291" y="6331527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Tim Wagner, COSY/</a:t>
            </a:r>
            <a:r>
              <a:rPr lang="en-US" dirty="0" err="1"/>
              <a:t>Juelich</a:t>
            </a:r>
            <a:r>
              <a:rPr lang="en-US" dirty="0"/>
              <a:t>, March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6EC2F-AE1B-C84C-9858-CF27F3FB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4" y="1357744"/>
            <a:ext cx="7816823" cy="45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050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Beam-based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083EC5E-5131-354A-9B6E-3F0AF1DB0F12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63393" y="1759527"/>
                <a:ext cx="8406533" cy="465512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en-US" sz="3200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Quadrupole alignment resolution achieved at COSY: 10 microns</a:t>
                </a:r>
              </a:p>
              <a:p>
                <a:endParaRPr lang="en-US" altLang="en-US" sz="3200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r>
                  <a:rPr lang="en-US" altLang="en-US" sz="3200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Limited by the detector resolution (Rogowski coils)</a:t>
                </a:r>
              </a:p>
              <a:p>
                <a:endParaRPr lang="en-US" altLang="en-US" sz="3200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r>
                  <a:rPr lang="en-US" altLang="en-US" sz="3200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SQUID-based BPMs have much higher resolution: 1-10nm/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1B2BF4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1B2BF4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endParaRPr lang="en-US" altLang="en-US" sz="3200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083EC5E-5131-354A-9B6E-3F0AF1DB0F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393" y="1759527"/>
                <a:ext cx="8406533" cy="4655128"/>
              </a:xfrm>
              <a:blipFill>
                <a:blip r:embed="rId3"/>
                <a:stretch>
                  <a:fillRect l="-1508" t="-2725" r="-1508" b="-4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3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Symmetries during run</a:t>
            </a:r>
          </a:p>
        </p:txBody>
      </p:sp>
    </p:spTree>
    <p:extLst>
      <p:ext uri="{BB962C8B-B14F-4D97-AF65-F5344CB8AC3E}">
        <p14:creationId xmlns:p14="http://schemas.microsoft.com/office/powerpoint/2010/main" val="2406109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Keep it symmetric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83EC5E-5131-354A-9B6E-3F0AF1DB0F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80555"/>
            <a:ext cx="9144000" cy="494607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Aiming for 1-10 microns using SQUID-based BPMs. We can do better by &gt;10</a:t>
            </a:r>
            <a:r>
              <a:rPr lang="en-US" altLang="en-US" sz="3200" baseline="300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3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 if needed (stability?)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Run the experiment with </a:t>
            </a:r>
            <a:r>
              <a:rPr lang="en-US" altLang="en-US" sz="3200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longitudinal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 and </a:t>
            </a:r>
            <a:r>
              <a:rPr lang="en-US" altLang="en-US" sz="3200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radial spin directions 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in CW and CCW directions. 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Flip the current in the magnetic quadrupoles if needed.</a:t>
            </a:r>
          </a:p>
        </p:txBody>
      </p:sp>
    </p:spTree>
    <p:extLst>
      <p:ext uri="{BB962C8B-B14F-4D97-AF65-F5344CB8AC3E}">
        <p14:creationId xmlns:p14="http://schemas.microsoft.com/office/powerpoint/2010/main" val="3021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Quadrupole E-field?</a:t>
            </a:r>
          </a:p>
        </p:txBody>
      </p:sp>
    </p:spTree>
    <p:extLst>
      <p:ext uri="{BB962C8B-B14F-4D97-AF65-F5344CB8AC3E}">
        <p14:creationId xmlns:p14="http://schemas.microsoft.com/office/powerpoint/2010/main" val="147828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E9424554-041E-5345-9BDF-1F3E51E0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017" y="0"/>
            <a:ext cx="6289965" cy="1417639"/>
          </a:xfrm>
        </p:spPr>
        <p:txBody>
          <a:bodyPr/>
          <a:lstStyle/>
          <a:p>
            <a:r>
              <a:rPr lang="en-US" altLang="en-US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Spin Precession Rate in a storage 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4B05A-AEA1-2944-96B7-09F577639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77" y="1454726"/>
            <a:ext cx="7304232" cy="53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095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ED7879-BC1F-FD40-82E2-E9895D3F46EE}"/>
              </a:ext>
            </a:extLst>
          </p:cNvPr>
          <p:cNvSpPr txBox="1"/>
          <p:nvPr/>
        </p:nvSpPr>
        <p:spPr>
          <a:xfrm>
            <a:off x="274320" y="4919008"/>
            <a:ext cx="8647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2934FF"/>
                </a:solidFill>
              </a:rPr>
              <a:t>P</a:t>
            </a:r>
            <a:r>
              <a:rPr lang="en-US" sz="2000" i="1" baseline="-25000" dirty="0">
                <a:solidFill>
                  <a:srgbClr val="2934FF"/>
                </a:solidFill>
              </a:rPr>
              <a:t>m</a:t>
            </a:r>
            <a:r>
              <a:rPr lang="en-US" sz="2000" i="1" dirty="0">
                <a:solidFill>
                  <a:srgbClr val="2934FF"/>
                </a:solidFill>
              </a:rPr>
              <a:t>=1/Q</a:t>
            </a:r>
            <a:r>
              <a:rPr lang="en-US" sz="2000" i="1" baseline="30000" dirty="0">
                <a:solidFill>
                  <a:srgbClr val="2934FF"/>
                </a:solidFill>
              </a:rPr>
              <a:t>2</a:t>
            </a:r>
            <a:r>
              <a:rPr lang="en-US" sz="2000" i="1" baseline="-25000" dirty="0">
                <a:solidFill>
                  <a:srgbClr val="2934FF"/>
                </a:solidFill>
              </a:rPr>
              <a:t>y</a:t>
            </a:r>
            <a:r>
              <a:rPr lang="en-US" sz="2000" dirty="0">
                <a:solidFill>
                  <a:srgbClr val="2934FF"/>
                </a:solidFill>
              </a:rPr>
              <a:t>.  Run the experiment with different magnetic strengths.</a:t>
            </a:r>
          </a:p>
          <a:p>
            <a:endParaRPr lang="en-US" sz="2000" i="1" dirty="0">
              <a:solidFill>
                <a:srgbClr val="2934FF"/>
              </a:solidFill>
            </a:endParaRPr>
          </a:p>
          <a:p>
            <a:r>
              <a:rPr lang="en-US" sz="2000" dirty="0">
                <a:solidFill>
                  <a:srgbClr val="2934FF"/>
                </a:solidFill>
              </a:rPr>
              <a:t>The DC offset corresponds to the EDM. </a:t>
            </a:r>
          </a:p>
          <a:p>
            <a:endParaRPr lang="en-US" sz="2000" dirty="0">
              <a:solidFill>
                <a:srgbClr val="2934FF"/>
              </a:solidFill>
            </a:endParaRPr>
          </a:p>
          <a:p>
            <a:r>
              <a:rPr lang="en-US" sz="2000" dirty="0">
                <a:solidFill>
                  <a:srgbClr val="2934FF"/>
                </a:solidFill>
              </a:rPr>
              <a:t>Magnetic focusing reduces the sensitivity to radial B-field by several orders of magnitude.</a:t>
            </a:r>
          </a:p>
        </p:txBody>
      </p:sp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246909"/>
            <a:ext cx="8406533" cy="108065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electric focusing!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7FF2E-FC8A-3049-92C3-473691A4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4" y="2348592"/>
            <a:ext cx="5474279" cy="264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86247-499F-5A41-9BB6-1F5937209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09" y="1960995"/>
            <a:ext cx="6088192" cy="449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43795-4B95-9849-8789-2F08B17ECBAA}"/>
              </a:ext>
            </a:extLst>
          </p:cNvPr>
          <p:cNvSpPr txBox="1"/>
          <p:nvPr/>
        </p:nvSpPr>
        <p:spPr>
          <a:xfrm>
            <a:off x="5445552" y="335715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Seluck</a:t>
            </a:r>
            <a:r>
              <a:rPr lang="en-US" dirty="0"/>
              <a:t> </a:t>
            </a:r>
            <a:r>
              <a:rPr lang="en-US" dirty="0" err="1"/>
              <a:t>Haciomeroglu’s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1014196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Competition?</a:t>
            </a:r>
          </a:p>
        </p:txBody>
      </p:sp>
    </p:spTree>
    <p:extLst>
      <p:ext uri="{BB962C8B-B14F-4D97-AF65-F5344CB8AC3E}">
        <p14:creationId xmlns:p14="http://schemas.microsoft.com/office/powerpoint/2010/main" val="15997070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5700" y="355600"/>
            <a:ext cx="6477000" cy="4978400"/>
            <a:chOff x="528" y="512"/>
            <a:chExt cx="4560" cy="3664"/>
          </a:xfrm>
        </p:grpSpPr>
        <p:pic>
          <p:nvPicPr>
            <p:cNvPr id="73753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54" name="Freeform 4"/>
            <p:cNvSpPr>
              <a:spLocks noChangeAspect="1"/>
            </p:cNvSpPr>
            <p:nvPr/>
          </p:nvSpPr>
          <p:spPr bwMode="auto">
            <a:xfrm>
              <a:off x="4433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5" name="Freeform 5"/>
            <p:cNvSpPr>
              <a:spLocks noChangeAspect="1"/>
            </p:cNvSpPr>
            <p:nvPr/>
          </p:nvSpPr>
          <p:spPr bwMode="auto">
            <a:xfrm>
              <a:off x="4961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6"/>
            <p:cNvSpPr txBox="1">
              <a:spLocks noChangeArrowheads="1"/>
            </p:cNvSpPr>
            <p:nvPr/>
          </p:nvSpPr>
          <p:spPr bwMode="auto">
            <a:xfrm rot="5471936">
              <a:off x="4428" y="2370"/>
              <a:ext cx="74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>
                  <a:latin typeface="Times New Roman" pitchFamily="18" charset="0"/>
                </a:rPr>
                <a:t>Baryogenises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7" name="Text Box 7"/>
            <p:cNvSpPr txBox="1">
              <a:spLocks noChangeArrowheads="1"/>
            </p:cNvSpPr>
            <p:nvPr/>
          </p:nvSpPr>
          <p:spPr bwMode="auto">
            <a:xfrm rot="5471879">
              <a:off x="3977" y="2451"/>
              <a:ext cx="67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GUT SUSY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8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373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913" y="330200"/>
            <a:ext cx="3043237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0200"/>
            <a:ext cx="1905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11"/>
          <p:cNvSpPr>
            <a:spLocks noChangeArrowheads="1"/>
          </p:cNvSpPr>
          <p:nvPr/>
        </p:nvSpPr>
        <p:spPr bwMode="auto">
          <a:xfrm>
            <a:off x="4905375" y="6556375"/>
            <a:ext cx="4238625" cy="301625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buFont typeface="Time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40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J.M.Pendlebury and E.A. Hinds, NIMA 440 (2000) 471</a:t>
            </a:r>
          </a:p>
        </p:txBody>
      </p:sp>
      <p:sp>
        <p:nvSpPr>
          <p:cNvPr id="73734" name="AutoShape 12"/>
          <p:cNvSpPr>
            <a:spLocks noChangeArrowheads="1"/>
          </p:cNvSpPr>
          <p:nvPr/>
        </p:nvSpPr>
        <p:spPr bwMode="auto">
          <a:xfrm>
            <a:off x="4311650" y="6316663"/>
            <a:ext cx="751158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200" i="1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-cm</a:t>
            </a: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7450138" y="547688"/>
            <a:ext cx="1295400" cy="547687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000000"/>
                </a:solidFill>
                <a:latin typeface="Cambria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C00000"/>
                </a:solidFill>
                <a:latin typeface="Cambria" pitchFamily="18" charset="0"/>
              </a:rPr>
              <a:t>Red: Electron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28638" y="2330450"/>
            <a:ext cx="995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n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63538" y="3022600"/>
            <a:ext cx="1109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161616"/>
                </a:solidFill>
                <a:latin typeface="Cambria" pitchFamily="18" charset="0"/>
              </a:rPr>
              <a:t>n</a:t>
            </a:r>
            <a:r>
              <a:rPr lang="en-US" sz="2000" i="1" dirty="0">
                <a:solidFill>
                  <a:srgbClr val="161616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73738" name="Rectangle 18"/>
          <p:cNvSpPr>
            <a:spLocks noChangeArrowheads="1"/>
          </p:cNvSpPr>
          <p:nvPr/>
        </p:nvSpPr>
        <p:spPr bwMode="auto">
          <a:xfrm>
            <a:off x="1257300" y="42037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9"/>
          <p:cNvSpPr>
            <a:spLocks noChangeArrowheads="1"/>
          </p:cNvSpPr>
          <p:nvPr/>
        </p:nvSpPr>
        <p:spPr bwMode="auto">
          <a:xfrm>
            <a:off x="6223000" y="17145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Text Box 20"/>
          <p:cNvSpPr txBox="1">
            <a:spLocks noChangeArrowheads="1"/>
          </p:cNvSpPr>
          <p:nvPr/>
        </p:nvSpPr>
        <p:spPr bwMode="auto">
          <a:xfrm>
            <a:off x="1524000" y="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FF"/>
                </a:solidFill>
              </a:rPr>
              <a:t>Sensitivity to Rule on Several New Models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1460500" y="3884613"/>
            <a:ext cx="5867400" cy="0"/>
          </a:xfrm>
          <a:prstGeom prst="line">
            <a:avLst/>
          </a:prstGeom>
          <a:noFill/>
          <a:ln w="25400">
            <a:solidFill>
              <a:srgbClr val="FF0728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528638" y="2667000"/>
            <a:ext cx="981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e current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252413" y="3675063"/>
            <a:ext cx="108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FF0728"/>
                </a:solidFill>
                <a:latin typeface="Cambria" pitchFamily="18" charset="0"/>
              </a:rPr>
              <a:t>e</a:t>
            </a:r>
            <a:r>
              <a:rPr lang="en-US" sz="2000" i="1" dirty="0">
                <a:solidFill>
                  <a:srgbClr val="FF0728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1460500" y="35496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92088" y="3325813"/>
            <a:ext cx="134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p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, </a:t>
            </a:r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d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724400" y="2438400"/>
            <a:ext cx="241300" cy="215900"/>
          </a:xfrm>
          <a:prstGeom prst="ellipse">
            <a:avLst/>
          </a:prstGeom>
          <a:solidFill>
            <a:schemeClr val="accent4">
              <a:lumMod val="10000"/>
            </a:schemeClr>
          </a:solidFill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111461" y="3420717"/>
            <a:ext cx="241300" cy="215900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5511800" y="3019425"/>
            <a:ext cx="241300" cy="215900"/>
          </a:xfrm>
          <a:prstGeom prst="ellipse">
            <a:avLst/>
          </a:prstGeom>
          <a:gradFill flip="none" rotWithShape="1">
            <a:gsLst>
              <a:gs pos="43000">
                <a:schemeClr val="accent4">
                  <a:lumMod val="10000"/>
                  <a:alpha val="7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161616"/>
            </a:solidFill>
            <a:prstDash val="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5397500" y="3530600"/>
            <a:ext cx="711200" cy="635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728">
                <a:alpha val="94901"/>
              </a:srgb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600700" y="3479800"/>
            <a:ext cx="482600" cy="152400"/>
          </a:xfrm>
          <a:prstGeom prst="ellipse">
            <a:avLst/>
          </a:prstGeom>
          <a:gradFill flip="none" rotWithShape="1"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0099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1536700" y="3155950"/>
            <a:ext cx="5867400" cy="0"/>
          </a:xfrm>
          <a:prstGeom prst="line">
            <a:avLst/>
          </a:prstGeom>
          <a:noFill/>
          <a:ln w="25400">
            <a:solidFill>
              <a:srgbClr val="161616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31" name="TextBox 30"/>
          <p:cNvSpPr txBox="1"/>
          <p:nvPr/>
        </p:nvSpPr>
        <p:spPr>
          <a:xfrm>
            <a:off x="5505564" y="1193800"/>
            <a:ext cx="3638436" cy="120032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If found it could explain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Baryogenesis 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(</a:t>
            </a:r>
            <a:r>
              <a:rPr lang="en-US" sz="2400" b="1" dirty="0" err="1">
                <a:solidFill>
                  <a:srgbClr val="009900"/>
                </a:solidFill>
              </a:rPr>
              <a:t>p</a:t>
            </a:r>
            <a:r>
              <a:rPr lang="en-US" sz="2400" b="1" dirty="0">
                <a:solidFill>
                  <a:srgbClr val="009900"/>
                </a:solidFill>
              </a:rPr>
              <a:t>, </a:t>
            </a:r>
            <a:r>
              <a:rPr lang="en-US" sz="2400" b="1" dirty="0" err="1">
                <a:solidFill>
                  <a:srgbClr val="009900"/>
                </a:solidFill>
              </a:rPr>
              <a:t>d</a:t>
            </a:r>
            <a:r>
              <a:rPr lang="en-US" sz="2400" b="1" dirty="0">
                <a:solidFill>
                  <a:srgbClr val="009900"/>
                </a:solidFill>
              </a:rPr>
              <a:t>, </a:t>
            </a:r>
            <a:r>
              <a:rPr lang="en-US" sz="2400" b="1" dirty="0" err="1">
                <a:solidFill>
                  <a:srgbClr val="009900"/>
                </a:solidFill>
              </a:rPr>
              <a:t>n</a:t>
            </a:r>
            <a:r>
              <a:rPr lang="en-US" sz="2400" b="1" dirty="0">
                <a:solidFill>
                  <a:srgbClr val="009900"/>
                </a:solidFill>
              </a:rPr>
              <a:t> (or </a:t>
            </a:r>
            <a:r>
              <a:rPr lang="en-US" sz="2400" b="1" baseline="30000" dirty="0">
                <a:solidFill>
                  <a:srgbClr val="009900"/>
                </a:solidFill>
              </a:rPr>
              <a:t>3</a:t>
            </a:r>
            <a:r>
              <a:rPr lang="en-US" sz="2400" b="1" dirty="0">
                <a:solidFill>
                  <a:srgbClr val="009900"/>
                </a:solidFill>
              </a:rPr>
              <a:t>He))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5575300"/>
            <a:ext cx="4322367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If a pEDM is not found it can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eliminate EW-Baryogenesis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98225" y="4622800"/>
            <a:ext cx="34457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Statistics limited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273800" y="3810000"/>
            <a:ext cx="482600" cy="152400"/>
          </a:xfrm>
          <a:prstGeom prst="ellipse">
            <a:avLst/>
          </a:prstGeom>
          <a:gradFill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99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7802" y="3987800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2</a:t>
            </a:r>
            <a:r>
              <a:rPr lang="en-US" sz="2400" b="1" baseline="30000" dirty="0">
                <a:solidFill>
                  <a:srgbClr val="009900"/>
                </a:solidFill>
              </a:rPr>
              <a:t>nd</a:t>
            </a:r>
            <a:r>
              <a:rPr lang="en-US" sz="2400" b="1" dirty="0">
                <a:solidFill>
                  <a:srgbClr val="009900"/>
                </a:solidFill>
              </a:rPr>
              <a:t> phase target</a:t>
            </a: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38300" y="38798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DCF3D-4236-1740-8B12-4ADA5279A0BB}"/>
              </a:ext>
            </a:extLst>
          </p:cNvPr>
          <p:cNvSpPr txBox="1"/>
          <p:nvPr/>
        </p:nvSpPr>
        <p:spPr>
          <a:xfrm>
            <a:off x="6069496" y="6241774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Adopted from</a:t>
            </a:r>
          </a:p>
        </p:txBody>
      </p:sp>
    </p:spTree>
    <p:extLst>
      <p:ext uri="{BB962C8B-B14F-4D97-AF65-F5344CB8AC3E}">
        <p14:creationId xmlns:p14="http://schemas.microsoft.com/office/powerpoint/2010/main" val="2128225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22" grpId="0" animBg="1"/>
      <p:bldP spid="23" grpId="0"/>
      <p:bldP spid="24" grpId="0"/>
      <p:bldP spid="26" grpId="0" animBg="1"/>
      <p:bldP spid="28" grpId="0"/>
      <p:bldP spid="30" grpId="0" animBg="1"/>
      <p:bldP spid="33" grpId="0" animBg="1"/>
      <p:bldP spid="34" grpId="0" animBg="1"/>
      <p:bldP spid="36" grpId="0" animBg="1"/>
      <p:bldP spid="35" grpId="0" animBg="1"/>
      <p:bldP spid="37" grpId="0" animBg="1"/>
      <p:bldP spid="32" grpId="0" animBg="1"/>
      <p:bldP spid="38" grpId="0"/>
      <p:bldP spid="41" grpId="0" animBg="1"/>
      <p:bldP spid="42" grpId="0"/>
      <p:bldP spid="43" grpId="0" animBg="1"/>
      <p:bldP spid="43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77636"/>
            <a:ext cx="8229600" cy="3477491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4776702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24CCF8C-C38C-0C42-AE9D-EF9699935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3900"/>
          </a:xfrm>
        </p:spPr>
        <p:txBody>
          <a:bodyPr/>
          <a:lstStyle/>
          <a:p>
            <a:r>
              <a:rPr lang="en-US" altLang="en-US" sz="3692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What’s next?</a:t>
            </a:r>
            <a:endParaRPr lang="en-US" altLang="en-US" sz="2954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5E1672C-CA8C-5B47-8D87-33A974009B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12800"/>
            <a:ext cx="9144000" cy="5863771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Form a working group to study the systematic errors.  Confirm the resilience of the hybrid ring to B-fields, alignment requirements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Design a ring lattice, including injection lines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Need a high-intensity (10</a:t>
            </a:r>
            <a:r>
              <a:rPr lang="en-US" altLang="en-US" sz="3200" baseline="300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11</a:t>
            </a:r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 protons/cycle) polarized (&gt;80%) proton source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24CCF8C-C38C-0C42-AE9D-EF9699935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3900"/>
          </a:xfrm>
        </p:spPr>
        <p:txBody>
          <a:bodyPr/>
          <a:lstStyle/>
          <a:p>
            <a:r>
              <a:rPr lang="en-US" altLang="en-US" sz="3692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Summary</a:t>
            </a:r>
            <a:endParaRPr lang="en-US" altLang="en-US" sz="2954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5E1672C-CA8C-5B47-8D87-33A974009B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12800"/>
            <a:ext cx="9144000" cy="5863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   New hybrid ring design simplifies the exp.: </a:t>
            </a: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Possible and exciting, could explain the matter-antimatter asymmetry mystery!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Sensitive to New Physics at high scales 10</a:t>
            </a:r>
            <a:r>
              <a:rPr lang="en-US" altLang="en-US" sz="3200" baseline="300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3</a:t>
            </a:r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TeV, can be done at Fermilab.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Next: Complete detailed systematic error studies, proposal…</a:t>
            </a:r>
          </a:p>
        </p:txBody>
      </p:sp>
    </p:spTree>
    <p:extLst>
      <p:ext uri="{BB962C8B-B14F-4D97-AF65-F5344CB8AC3E}">
        <p14:creationId xmlns:p14="http://schemas.microsoft.com/office/powerpoint/2010/main" val="32665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24CCF8C-C38C-0C42-AE9D-EF9699935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3933371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98215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0D73C4C8-688A-AE43-8BD1-D3F80301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720" y="734159"/>
            <a:ext cx="7699131" cy="57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4">
            <a:extLst>
              <a:ext uri="{FF2B5EF4-FFF2-40B4-BE49-F238E27FC236}">
                <a16:creationId xmlns:a16="http://schemas.microsoft.com/office/drawing/2014/main" id="{0BA69A60-AE2C-5A4C-94F9-C7E4640E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770"/>
            <a:ext cx="3190297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Achieved so far: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Absolute field: &lt;1nT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Gradient field: &lt;1nT/m</a:t>
            </a:r>
          </a:p>
        </p:txBody>
      </p:sp>
    </p:spTree>
    <p:extLst>
      <p:ext uri="{BB962C8B-B14F-4D97-AF65-F5344CB8AC3E}">
        <p14:creationId xmlns:p14="http://schemas.microsoft.com/office/powerpoint/2010/main" val="42266433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>
            <a:extLst>
              <a:ext uri="{FF2B5EF4-FFF2-40B4-BE49-F238E27FC236}">
                <a16:creationId xmlns:a16="http://schemas.microsoft.com/office/drawing/2014/main" id="{F033CD85-58DF-1546-B5A9-C527E7EA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73" y="691662"/>
            <a:ext cx="7296150" cy="54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4415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AB2DB965-7969-D143-A746-59FF77298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8008" y="337038"/>
            <a:ext cx="7026520" cy="12954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Search for axion dark matter in storage rings</a:t>
            </a:r>
          </a:p>
        </p:txBody>
      </p:sp>
      <p:sp>
        <p:nvSpPr>
          <p:cNvPr id="51202" name="Slide Number Placeholder 3">
            <a:extLst>
              <a:ext uri="{FF2B5EF4-FFF2-40B4-BE49-F238E27FC236}">
                <a16:creationId xmlns:a16="http://schemas.microsoft.com/office/drawing/2014/main" id="{A1A925E7-1681-8940-8BE8-4CC06F0D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9C056D-ADF4-CF4B-8B91-22E70EB820E8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292"/>
          </a:p>
        </p:txBody>
      </p:sp>
      <p:pic>
        <p:nvPicPr>
          <p:cNvPr id="51203" name="Picture 6">
            <a:extLst>
              <a:ext uri="{FF2B5EF4-FFF2-40B4-BE49-F238E27FC236}">
                <a16:creationId xmlns:a16="http://schemas.microsoft.com/office/drawing/2014/main" id="{479AB9EE-D1CC-104D-9511-51B7A5113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3" y="1940170"/>
            <a:ext cx="8440615" cy="452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>
            <a:extLst>
              <a:ext uri="{FF2B5EF4-FFF2-40B4-BE49-F238E27FC236}">
                <a16:creationId xmlns:a16="http://schemas.microsoft.com/office/drawing/2014/main" id="{A6E20F49-1F92-0646-A434-208D7EB8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90697" y="910004"/>
            <a:ext cx="597877" cy="61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50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38263"/>
          </a:xfrm>
        </p:spPr>
        <p:txBody>
          <a:bodyPr/>
          <a:lstStyle/>
          <a:p>
            <a:r>
              <a:rPr lang="en-US" sz="3600" dirty="0">
                <a:solidFill>
                  <a:srgbClr val="000099"/>
                </a:solidFill>
              </a:rPr>
              <a:t>Breakthrough concept: Freezing the horizontal spin precession due to E-field</a:t>
            </a: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3035300"/>
            <a:ext cx="8931275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9900"/>
                </a:solidFill>
              </a:rPr>
              <a:t>  Muon g-2 focusing is electric:  The spin precession due to E-field is zero at “magic” momentum (3.1GeV/c for muons, 0.7 GeV/</a:t>
            </a:r>
            <a:r>
              <a:rPr lang="en-US" sz="2800" dirty="0" err="1">
                <a:solidFill>
                  <a:srgbClr val="009900"/>
                </a:solidFill>
              </a:rPr>
              <a:t>c</a:t>
            </a:r>
            <a:r>
              <a:rPr lang="en-US" sz="2800" dirty="0">
                <a:solidFill>
                  <a:srgbClr val="009900"/>
                </a:solidFill>
              </a:rPr>
              <a:t> for protons,…)</a:t>
            </a:r>
          </a:p>
        </p:txBody>
      </p:sp>
      <p:graphicFrame>
        <p:nvGraphicFramePr>
          <p:cNvPr id="4505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078038" y="4281488"/>
          <a:ext cx="4886325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7" name="Equation" r:id="rId4" imgW="1485720" imgH="419040" progId="">
                  <p:embed/>
                </p:oleObj>
              </mc:Choice>
              <mc:Fallback>
                <p:oleObj name="Equation" r:id="rId4" imgW="1485720" imgH="419040" progId="">
                  <p:embed/>
                  <p:pic>
                    <p:nvPicPr>
                      <p:cNvPr id="450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038" y="4281488"/>
                        <a:ext cx="4886325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872163"/>
            <a:ext cx="91440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9900"/>
                </a:solidFill>
              </a:rPr>
              <a:t>  The “magic” momentum concept was used in the muon g-2 experiments at CERN, BNL, and now at FNAL.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83100" y="1231900"/>
            <a:ext cx="2908300" cy="1701800"/>
          </a:xfrm>
          <a:prstGeom prst="line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4864100" y="1143000"/>
            <a:ext cx="2463800" cy="1892300"/>
          </a:xfrm>
          <a:prstGeom prst="line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omega_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851" y="1155756"/>
            <a:ext cx="6229697" cy="16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3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1BA155C-AE85-4A4C-864A-78D3E631B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8008" y="337038"/>
            <a:ext cx="7026520" cy="12954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Search for axion dark matter in storage rings</a:t>
            </a:r>
          </a:p>
        </p:txBody>
      </p:sp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3AF1B097-B178-574E-B6A2-1CEED52C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8F1FFF-5E43-AF40-A785-AB283F8500AC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292"/>
          </a:p>
        </p:txBody>
      </p:sp>
      <p:pic>
        <p:nvPicPr>
          <p:cNvPr id="52227" name="Picture 1">
            <a:extLst>
              <a:ext uri="{FF2B5EF4-FFF2-40B4-BE49-F238E27FC236}">
                <a16:creationId xmlns:a16="http://schemas.microsoft.com/office/drawing/2014/main" id="{E8638CB3-B6F3-5442-B31D-8ED117D7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54" y="1943100"/>
            <a:ext cx="8191500" cy="397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6">
            <a:extLst>
              <a:ext uri="{FF2B5EF4-FFF2-40B4-BE49-F238E27FC236}">
                <a16:creationId xmlns:a16="http://schemas.microsoft.com/office/drawing/2014/main" id="{2BC0801D-B74C-5045-A2F7-6362067A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13" y="5928946"/>
            <a:ext cx="4160241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SeongTae Park, IBS/CAPP</a:t>
            </a:r>
          </a:p>
        </p:txBody>
      </p:sp>
    </p:spTree>
    <p:extLst>
      <p:ext uri="{BB962C8B-B14F-4D97-AF65-F5344CB8AC3E}">
        <p14:creationId xmlns:p14="http://schemas.microsoft.com/office/powerpoint/2010/main" val="928916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5395098F-BE15-6A47-938A-CFE6876D5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8008" y="337038"/>
            <a:ext cx="7026520" cy="12954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Search for axion dark matter in storage rings</a:t>
            </a:r>
          </a:p>
        </p:txBody>
      </p:sp>
      <p:sp>
        <p:nvSpPr>
          <p:cNvPr id="53250" name="Slide Number Placeholder 3">
            <a:extLst>
              <a:ext uri="{FF2B5EF4-FFF2-40B4-BE49-F238E27FC236}">
                <a16:creationId xmlns:a16="http://schemas.microsoft.com/office/drawing/2014/main" id="{CEC43E72-9C10-B144-9A20-A9E268B2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CF9F9B-1F70-BD4C-BE5D-9462C5BC069C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292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98AA6580-610D-1E49-A24B-176B1DC7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2031024"/>
            <a:ext cx="8346831" cy="421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5">
            <a:extLst>
              <a:ext uri="{FF2B5EF4-FFF2-40B4-BE49-F238E27FC236}">
                <a16:creationId xmlns:a16="http://schemas.microsoft.com/office/drawing/2014/main" id="{A5E001AC-3FA7-DD47-8076-67B185BA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8" y="6110654"/>
            <a:ext cx="4160241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SeongTae Park, IBS/CAPP</a:t>
            </a:r>
          </a:p>
        </p:txBody>
      </p:sp>
    </p:spTree>
    <p:extLst>
      <p:ext uri="{BB962C8B-B14F-4D97-AF65-F5344CB8AC3E}">
        <p14:creationId xmlns:p14="http://schemas.microsoft.com/office/powerpoint/2010/main" val="42180511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u="sng">
                <a:solidFill>
                  <a:srgbClr val="003399"/>
                </a:solidFill>
              </a:rPr>
              <a:t>EDMs of hadronic systems are mainly sensitive to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343024"/>
            <a:ext cx="9144000" cy="4067175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Theta-QCD (part of the SM)</a:t>
            </a:r>
          </a:p>
          <a:p>
            <a:endParaRPr lang="en-US" dirty="0">
              <a:solidFill>
                <a:srgbClr val="003399"/>
              </a:solidFill>
            </a:endParaRPr>
          </a:p>
          <a:p>
            <a:r>
              <a:rPr lang="en-US" dirty="0">
                <a:solidFill>
                  <a:srgbClr val="003399"/>
                </a:solidFill>
              </a:rPr>
              <a:t>CP-violating sources beyond the SM</a:t>
            </a:r>
          </a:p>
          <a:p>
            <a:endParaRPr lang="en-US" dirty="0">
              <a:solidFill>
                <a:srgbClr val="003399"/>
              </a:solidFill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3399"/>
                </a:solidFill>
              </a:rPr>
              <a:t>   Alternative simple systems are needed to be able to </a:t>
            </a:r>
            <a:r>
              <a:rPr lang="en-US" u="sng" dirty="0">
                <a:solidFill>
                  <a:srgbClr val="FF0000"/>
                </a:solidFill>
              </a:rPr>
              <a:t>differentiate the CP-violating source </a:t>
            </a:r>
            <a:r>
              <a:rPr lang="en-US" dirty="0">
                <a:solidFill>
                  <a:srgbClr val="003399"/>
                </a:solidFill>
              </a:rPr>
              <a:t>(e.g. neutron, proton, deuteron,…).  </a:t>
            </a:r>
            <a:r>
              <a:rPr lang="en-US" dirty="0">
                <a:solidFill>
                  <a:srgbClr val="008000"/>
                </a:solidFill>
              </a:rPr>
              <a:t> 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" y="5473700"/>
            <a:ext cx="91440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FF0000"/>
                </a:solidFill>
              </a:rPr>
              <a:t>   pEDM at 10</a:t>
            </a:r>
            <a:r>
              <a:rPr lang="en-US" sz="3200" baseline="30000" dirty="0">
                <a:solidFill>
                  <a:srgbClr val="FF0000"/>
                </a:solidFill>
              </a:rPr>
              <a:t>-29</a:t>
            </a:r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  <a:latin typeface="Wingdings" charset="2"/>
              </a:rPr>
              <a:t></a:t>
            </a:r>
            <a:r>
              <a:rPr lang="en-US" sz="3200" dirty="0">
                <a:solidFill>
                  <a:srgbClr val="FF0000"/>
                </a:solidFill>
              </a:rPr>
              <a:t>cm is </a:t>
            </a:r>
            <a:r>
              <a:rPr lang="en-US" sz="3200" u="sng" dirty="0">
                <a:solidFill>
                  <a:srgbClr val="FF0000"/>
                </a:solidFill>
              </a:rPr>
              <a:t>&gt; an order of magnitude </a:t>
            </a:r>
            <a:r>
              <a:rPr lang="en-US" sz="3200" dirty="0">
                <a:solidFill>
                  <a:srgbClr val="FF0000"/>
                </a:solidFill>
              </a:rPr>
              <a:t>more </a:t>
            </a:r>
            <a:r>
              <a:rPr lang="en-US" sz="3200" dirty="0" err="1">
                <a:solidFill>
                  <a:srgbClr val="FF0000"/>
                </a:solidFill>
              </a:rPr>
              <a:t>sens</a:t>
            </a:r>
            <a:r>
              <a:rPr lang="en-US" sz="3200" dirty="0">
                <a:solidFill>
                  <a:srgbClr val="FF0000"/>
                </a:solidFill>
              </a:rPr>
              <a:t>. than the best current nEDM plans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u="sng">
                <a:solidFill>
                  <a:srgbClr val="003399"/>
                </a:solidFill>
              </a:rPr>
              <a:t>EDMs of different systems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85850"/>
            <a:ext cx="9001125" cy="74612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solidFill>
                  <a:srgbClr val="000099"/>
                </a:solidFill>
              </a:rPr>
              <a:t> Theta_QCD: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7288" y="5449888"/>
            <a:ext cx="2587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1017588"/>
            <a:ext cx="47291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8413" y="1728788"/>
            <a:ext cx="383381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2875" y="2595563"/>
            <a:ext cx="900112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>
                <a:solidFill>
                  <a:srgbClr val="000099"/>
                </a:solidFill>
              </a:rPr>
              <a:t> Super-Symmetry (SUSY) model predictions: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0450" y="3160713"/>
            <a:ext cx="735330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5" y="5546725"/>
            <a:ext cx="51117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2100" y="279400"/>
            <a:ext cx="8216900" cy="2123658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Measure all three: proton, deuteron and neutron EDMs to determine CPV source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81400"/>
            <a:ext cx="8991600" cy="1446550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Theoretical estimation on the lattice?</a:t>
            </a:r>
          </a:p>
        </p:txBody>
      </p:sp>
    </p:spTree>
    <p:extLst>
      <p:ext uri="{BB962C8B-B14F-4D97-AF65-F5344CB8AC3E}">
        <p14:creationId xmlns:p14="http://schemas.microsoft.com/office/powerpoint/2010/main" val="32368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90575"/>
          </a:xfrm>
        </p:spPr>
        <p:txBody>
          <a:bodyPr/>
          <a:lstStyle/>
          <a:p>
            <a:pPr eaLnBrk="1" hangingPunct="1"/>
            <a:r>
              <a:rPr lang="en-US" sz="4000" u="sng" dirty="0">
                <a:solidFill>
                  <a:srgbClr val="000099"/>
                </a:solidFill>
              </a:rPr>
              <a:t>Physics reach of magic pEDM </a:t>
            </a:r>
            <a:r>
              <a:rPr lang="en-US" sz="2000" dirty="0">
                <a:solidFill>
                  <a:srgbClr val="FF0000"/>
                </a:solidFill>
              </a:rPr>
              <a:t>(Marciano)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2575" y="4572000"/>
            <a:ext cx="8861425" cy="2286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000099"/>
                </a:solidFill>
              </a:rPr>
              <a:t>   The proton EDM at 10</a:t>
            </a:r>
            <a:r>
              <a:rPr lang="en-US" sz="2800" baseline="30000" dirty="0">
                <a:solidFill>
                  <a:srgbClr val="000099"/>
                </a:solidFill>
              </a:rPr>
              <a:t>-29</a:t>
            </a:r>
            <a:r>
              <a:rPr lang="en-US" sz="2800" dirty="0">
                <a:solidFill>
                  <a:srgbClr val="000099"/>
                </a:solidFill>
              </a:rPr>
              <a:t>e</a:t>
            </a: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∙cm has a reach of  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&gt;300TeV</a:t>
            </a: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 or, if new physics exists at the LHC scale, 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  <a:sym typeface="Symbol" charset="2"/>
              </a:rPr>
              <a:t>&lt;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10</a:t>
            </a:r>
            <a:r>
              <a:rPr lang="en-US" sz="2800" baseline="30000" dirty="0">
                <a:solidFill>
                  <a:srgbClr val="FF0000"/>
                </a:solidFill>
                <a:cs typeface="Times New Roman" charset="0"/>
              </a:rPr>
              <a:t>-7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-10</a:t>
            </a:r>
            <a:r>
              <a:rPr lang="en-US" sz="2800" baseline="30000" dirty="0">
                <a:solidFill>
                  <a:srgbClr val="FF0000"/>
                </a:solidFill>
                <a:cs typeface="Times New Roman" charset="0"/>
              </a:rPr>
              <a:t>-6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 rad</a:t>
            </a: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 CP-violating phase; an unprecedented sensitivity level. </a:t>
            </a:r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  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The deuteron EDM sensitivity is similar.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228600" y="2466975"/>
            <a:ext cx="84089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  <a:latin typeface="Times New Roman" charset="0"/>
              </a:rPr>
              <a:t>Sensitivity to SUSY-type new Physics:</a:t>
            </a:r>
            <a:endParaRPr lang="en-US" sz="2800" b="1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33363" y="1604963"/>
            <a:ext cx="8509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  <a:latin typeface="Times New Roman" charset="0"/>
              </a:rPr>
              <a:t>Sensitivity to new contact interaction: 3000 TeV</a:t>
            </a:r>
            <a:endParaRPr lang="en-US" sz="2800" b="1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9400" y="955675"/>
          <a:ext cx="83423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51" name="Equation" r:id="rId4" imgW="3873240" imgH="228600" progId="">
                  <p:embed/>
                </p:oleObj>
              </mc:Choice>
              <mc:Fallback>
                <p:oleObj name="Equation" r:id="rId4" imgW="3873240" imgH="22860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55675"/>
                        <a:ext cx="8342313" cy="4905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8338" y="2998788"/>
          <a:ext cx="718820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52" name="Equation" r:id="rId6" imgW="2450880" imgH="507960" progId="">
                  <p:embed/>
                </p:oleObj>
              </mc:Choice>
              <mc:Fallback>
                <p:oleObj name="Equation" r:id="rId6" imgW="2450880" imgH="50796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8" y="2998788"/>
                        <a:ext cx="7188200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5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  <p:bldP spid="1030" grpId="0"/>
      <p:bldP spid="10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048103"/>
          </a:xfrm>
        </p:spPr>
        <p:txBody>
          <a:bodyPr/>
          <a:lstStyle/>
          <a:p>
            <a:r>
              <a:rPr lang="en-US" sz="4400" dirty="0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t>Spin is the only vector defining a direction of a “fundamental” particle with spin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89125" y="2228850"/>
            <a:ext cx="1247775" cy="1933575"/>
            <a:chOff x="1190" y="748"/>
            <a:chExt cx="786" cy="1218"/>
          </a:xfrm>
        </p:grpSpPr>
        <p:sp>
          <p:nvSpPr>
            <p:cNvPr id="21528" name="Line 4"/>
            <p:cNvSpPr>
              <a:spLocks noChangeShapeType="1"/>
            </p:cNvSpPr>
            <p:nvPr/>
          </p:nvSpPr>
          <p:spPr bwMode="auto">
            <a:xfrm flipV="1">
              <a:off x="1589" y="748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Oval 5"/>
            <p:cNvSpPr>
              <a:spLocks noChangeArrowheads="1"/>
            </p:cNvSpPr>
            <p:nvPr/>
          </p:nvSpPr>
          <p:spPr bwMode="auto">
            <a:xfrm>
              <a:off x="1190" y="990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Oval 6"/>
            <p:cNvSpPr>
              <a:spLocks noChangeArrowheads="1"/>
            </p:cNvSpPr>
            <p:nvPr/>
          </p:nvSpPr>
          <p:spPr bwMode="auto">
            <a:xfrm>
              <a:off x="1190" y="1239"/>
              <a:ext cx="786" cy="266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1" name="Oval 7"/>
            <p:cNvSpPr>
              <a:spLocks noChangeArrowheads="1"/>
            </p:cNvSpPr>
            <p:nvPr/>
          </p:nvSpPr>
          <p:spPr bwMode="auto">
            <a:xfrm>
              <a:off x="1190" y="1226"/>
              <a:ext cx="786" cy="195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Line 8"/>
            <p:cNvSpPr>
              <a:spLocks noChangeShapeType="1"/>
            </p:cNvSpPr>
            <p:nvPr/>
          </p:nvSpPr>
          <p:spPr bwMode="auto">
            <a:xfrm>
              <a:off x="1556" y="149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21545" name="Object 2"/>
          <p:cNvGraphicFramePr>
            <a:graphicFrameLocks noChangeAspect="1"/>
          </p:cNvGraphicFramePr>
          <p:nvPr/>
        </p:nvGraphicFramePr>
        <p:xfrm>
          <a:off x="1897063" y="4076700"/>
          <a:ext cx="11096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94" name="Equation" r:id="rId4" imgW="368280" imgH="215640" progId="Equation.3">
                  <p:embed/>
                </p:oleObj>
              </mc:Choice>
              <mc:Fallback>
                <p:oleObj name="Equation" r:id="rId4" imgW="368280" imgH="215640" progId="Equation.3">
                  <p:embed/>
                  <p:pic>
                    <p:nvPicPr>
                      <p:cNvPr id="3215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4076700"/>
                        <a:ext cx="1109662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651125" y="2025650"/>
          <a:ext cx="4587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95" name="Equation" r:id="rId6" imgW="152280" imgH="177480" progId="Equation.3">
                  <p:embed/>
                </p:oleObj>
              </mc:Choice>
              <mc:Fallback>
                <p:oleObj name="Equation" r:id="rId6" imgW="152280" imgH="17748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2025650"/>
                        <a:ext cx="458788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99075" y="2179638"/>
            <a:ext cx="1454150" cy="2484437"/>
            <a:chOff x="3220" y="736"/>
            <a:chExt cx="916" cy="156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246" y="736"/>
              <a:ext cx="786" cy="1218"/>
              <a:chOff x="1044" y="1785"/>
              <a:chExt cx="786" cy="1218"/>
            </a:xfrm>
          </p:grpSpPr>
          <p:sp>
            <p:nvSpPr>
              <p:cNvPr id="21513" name="Line 13"/>
              <p:cNvSpPr>
                <a:spLocks noChangeShapeType="1"/>
              </p:cNvSpPr>
              <p:nvPr/>
            </p:nvSpPr>
            <p:spPr bwMode="auto">
              <a:xfrm flipV="1">
                <a:off x="1449" y="1785"/>
                <a:ext cx="0" cy="121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4" name="Oval 14"/>
              <p:cNvSpPr>
                <a:spLocks noChangeArrowheads="1"/>
              </p:cNvSpPr>
              <p:nvPr/>
            </p:nvSpPr>
            <p:spPr bwMode="auto">
              <a:xfrm>
                <a:off x="1044" y="2007"/>
                <a:ext cx="786" cy="794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5" name="Oval 15"/>
              <p:cNvSpPr>
                <a:spLocks noChangeArrowheads="1"/>
              </p:cNvSpPr>
              <p:nvPr/>
            </p:nvSpPr>
            <p:spPr bwMode="auto">
              <a:xfrm>
                <a:off x="1044" y="2270"/>
                <a:ext cx="786" cy="266"/>
              </a:xfrm>
              <a:prstGeom prst="ellipse">
                <a:avLst/>
              </a:prstGeom>
              <a:solidFill>
                <a:srgbClr val="008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6" name="Line 16"/>
              <p:cNvSpPr>
                <a:spLocks noChangeShapeType="1"/>
              </p:cNvSpPr>
              <p:nvPr/>
            </p:nvSpPr>
            <p:spPr bwMode="auto">
              <a:xfrm>
                <a:off x="1371" y="2527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7" name="Oval 17"/>
              <p:cNvSpPr>
                <a:spLocks noChangeArrowheads="1"/>
              </p:cNvSpPr>
              <p:nvPr/>
            </p:nvSpPr>
            <p:spPr bwMode="auto">
              <a:xfrm>
                <a:off x="1122" y="2096"/>
                <a:ext cx="642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18" name="Oval 18"/>
              <p:cNvSpPr>
                <a:spLocks noChangeArrowheads="1"/>
              </p:cNvSpPr>
              <p:nvPr/>
            </p:nvSpPr>
            <p:spPr bwMode="auto">
              <a:xfrm>
                <a:off x="1530" y="209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19" name="Oval 19"/>
              <p:cNvSpPr>
                <a:spLocks noChangeArrowheads="1"/>
              </p:cNvSpPr>
              <p:nvPr/>
            </p:nvSpPr>
            <p:spPr bwMode="auto">
              <a:xfrm>
                <a:off x="1254" y="2018"/>
                <a:ext cx="348" cy="104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0" name="Oval 20"/>
              <p:cNvSpPr>
                <a:spLocks noChangeArrowheads="1"/>
              </p:cNvSpPr>
              <p:nvPr/>
            </p:nvSpPr>
            <p:spPr bwMode="auto">
              <a:xfrm>
                <a:off x="1644" y="2210"/>
                <a:ext cx="174" cy="26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1" name="Oval 21"/>
              <p:cNvSpPr>
                <a:spLocks noChangeArrowheads="1"/>
              </p:cNvSpPr>
              <p:nvPr/>
            </p:nvSpPr>
            <p:spPr bwMode="auto">
              <a:xfrm>
                <a:off x="1350" y="2042"/>
                <a:ext cx="390" cy="39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2" name="Oval 22"/>
              <p:cNvSpPr>
                <a:spLocks noChangeArrowheads="1"/>
              </p:cNvSpPr>
              <p:nvPr/>
            </p:nvSpPr>
            <p:spPr bwMode="auto">
              <a:xfrm>
                <a:off x="1122" y="2060"/>
                <a:ext cx="366" cy="36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3" name="Oval 23"/>
              <p:cNvSpPr>
                <a:spLocks noChangeArrowheads="1"/>
              </p:cNvSpPr>
              <p:nvPr/>
            </p:nvSpPr>
            <p:spPr bwMode="auto">
              <a:xfrm>
                <a:off x="1056" y="221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4" name="Oval 24"/>
              <p:cNvSpPr>
                <a:spLocks noChangeArrowheads="1"/>
              </p:cNvSpPr>
              <p:nvPr/>
            </p:nvSpPr>
            <p:spPr bwMode="auto">
              <a:xfrm>
                <a:off x="1092" y="2138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5" name="Oval 25"/>
              <p:cNvSpPr>
                <a:spLocks noChangeArrowheads="1"/>
              </p:cNvSpPr>
              <p:nvPr/>
            </p:nvSpPr>
            <p:spPr bwMode="auto">
              <a:xfrm>
                <a:off x="1560" y="2150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6" name="Text Box 26"/>
              <p:cNvSpPr txBox="1">
                <a:spLocks noChangeArrowheads="1"/>
              </p:cNvSpPr>
              <p:nvPr/>
            </p:nvSpPr>
            <p:spPr bwMode="auto">
              <a:xfrm>
                <a:off x="1336" y="2136"/>
                <a:ext cx="22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 dirty="0">
                    <a:latin typeface="Times New Roman" charset="0"/>
                  </a:rPr>
                  <a:t> -</a:t>
                </a:r>
              </a:p>
            </p:txBody>
          </p:sp>
          <p:sp>
            <p:nvSpPr>
              <p:cNvPr id="21527" name="Text Box 27"/>
              <p:cNvSpPr txBox="1">
                <a:spLocks noChangeArrowheads="1"/>
              </p:cNvSpPr>
              <p:nvPr/>
            </p:nvSpPr>
            <p:spPr bwMode="auto">
              <a:xfrm>
                <a:off x="1349" y="2518"/>
                <a:ext cx="22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 dirty="0">
                    <a:latin typeface="Times New Roman" charset="0"/>
                  </a:rPr>
                  <a:t>+</a:t>
                </a:r>
              </a:p>
            </p:txBody>
          </p:sp>
        </p:grpSp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220" y="1891"/>
            <a:ext cx="916" cy="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596" name="Equation" r:id="rId8" imgW="482400" imgH="215640" progId="Equation.3">
                    <p:embed/>
                  </p:oleObj>
                </mc:Choice>
                <mc:Fallback>
                  <p:oleObj name="Equation" r:id="rId8" imgW="482400" imgH="215640" progId="Equation.3">
                    <p:embed/>
                    <p:pic>
                      <p:nvPicPr>
                        <p:cNvPr id="2150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0" y="1891"/>
                          <a:ext cx="916" cy="4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057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9225" y="160338"/>
            <a:ext cx="8809038" cy="1392237"/>
          </a:xfrm>
        </p:spPr>
        <p:txBody>
          <a:bodyPr/>
          <a:lstStyle/>
          <a:p>
            <a:r>
              <a:rPr lang="en-US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lectric</a:t>
            </a:r>
            <a:r>
              <a:rPr lang="en-US" dirty="0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D</a:t>
            </a:r>
            <a:r>
              <a:rPr lang="en-US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ipole</a:t>
            </a:r>
            <a:r>
              <a:rPr lang="en-US" dirty="0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oment: two possibilities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89125" y="2228850"/>
            <a:ext cx="1247775" cy="1933575"/>
            <a:chOff x="1190" y="748"/>
            <a:chExt cx="786" cy="1218"/>
          </a:xfrm>
        </p:grpSpPr>
        <p:sp>
          <p:nvSpPr>
            <p:cNvPr id="336900" name="Line 4"/>
            <p:cNvSpPr>
              <a:spLocks noChangeShapeType="1"/>
            </p:cNvSpPr>
            <p:nvPr/>
          </p:nvSpPr>
          <p:spPr bwMode="auto">
            <a:xfrm flipV="1">
              <a:off x="1589" y="748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1" name="Oval 5"/>
            <p:cNvSpPr>
              <a:spLocks noChangeArrowheads="1"/>
            </p:cNvSpPr>
            <p:nvPr/>
          </p:nvSpPr>
          <p:spPr bwMode="auto">
            <a:xfrm>
              <a:off x="1190" y="990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2" name="Oval 6"/>
            <p:cNvSpPr>
              <a:spLocks noChangeArrowheads="1"/>
            </p:cNvSpPr>
            <p:nvPr/>
          </p:nvSpPr>
          <p:spPr bwMode="auto">
            <a:xfrm>
              <a:off x="1190" y="1239"/>
              <a:ext cx="786" cy="266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3" name="Oval 7"/>
            <p:cNvSpPr>
              <a:spLocks noChangeArrowheads="1"/>
            </p:cNvSpPr>
            <p:nvPr/>
          </p:nvSpPr>
          <p:spPr bwMode="auto">
            <a:xfrm>
              <a:off x="1190" y="1226"/>
              <a:ext cx="786" cy="195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4" name="Line 8"/>
            <p:cNvSpPr>
              <a:spLocks noChangeShapeType="1"/>
            </p:cNvSpPr>
            <p:nvPr/>
          </p:nvSpPr>
          <p:spPr bwMode="auto">
            <a:xfrm>
              <a:off x="1556" y="149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21545" name="Object 9"/>
          <p:cNvGraphicFramePr>
            <a:graphicFrameLocks noChangeAspect="1"/>
          </p:cNvGraphicFramePr>
          <p:nvPr/>
        </p:nvGraphicFramePr>
        <p:xfrm>
          <a:off x="1897063" y="4076700"/>
          <a:ext cx="11096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821" name="Equation" r:id="rId4" imgW="368280" imgH="215640" progId="Equation.3">
                  <p:embed/>
                </p:oleObj>
              </mc:Choice>
              <mc:Fallback>
                <p:oleObj name="Equation" r:id="rId4" imgW="368280" imgH="215640" progId="Equation.3">
                  <p:embed/>
                  <p:pic>
                    <p:nvPicPr>
                      <p:cNvPr id="3215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4076700"/>
                        <a:ext cx="1109662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6" name="Object 10"/>
          <p:cNvGraphicFramePr>
            <a:graphicFrameLocks noChangeAspect="1"/>
          </p:cNvGraphicFramePr>
          <p:nvPr/>
        </p:nvGraphicFramePr>
        <p:xfrm>
          <a:off x="2651125" y="2025650"/>
          <a:ext cx="4587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822" name="Equation" r:id="rId6" imgW="152280" imgH="177480" progId="Equation.3">
                  <p:embed/>
                </p:oleObj>
              </mc:Choice>
              <mc:Fallback>
                <p:oleObj name="Equation" r:id="rId6" imgW="152280" imgH="177480" progId="Equation.3">
                  <p:embed/>
                  <p:pic>
                    <p:nvPicPr>
                      <p:cNvPr id="3369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2025650"/>
                        <a:ext cx="458788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5"/>
          <p:cNvGrpSpPr/>
          <p:nvPr/>
        </p:nvGrpSpPr>
        <p:grpSpPr>
          <a:xfrm>
            <a:off x="4406900" y="2179638"/>
            <a:ext cx="1247775" cy="1933575"/>
            <a:chOff x="4406900" y="2179638"/>
            <a:chExt cx="1247775" cy="1933575"/>
          </a:xfrm>
        </p:grpSpPr>
        <p:sp>
          <p:nvSpPr>
            <p:cNvPr id="336909" name="Line 13"/>
            <p:cNvSpPr>
              <a:spLocks noChangeShapeType="1"/>
            </p:cNvSpPr>
            <p:nvPr/>
          </p:nvSpPr>
          <p:spPr bwMode="auto">
            <a:xfrm flipV="1">
              <a:off x="5049838" y="2179638"/>
              <a:ext cx="0" cy="19335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0" name="Oval 14"/>
            <p:cNvSpPr>
              <a:spLocks noChangeArrowheads="1"/>
            </p:cNvSpPr>
            <p:nvPr/>
          </p:nvSpPr>
          <p:spPr bwMode="auto">
            <a:xfrm>
              <a:off x="4406900" y="2532063"/>
              <a:ext cx="1247775" cy="1260475"/>
            </a:xfrm>
            <a:prstGeom prst="ellipse">
              <a:avLst/>
            </a:prstGeom>
            <a:solidFill>
              <a:srgbClr val="FF072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1" name="Oval 15"/>
            <p:cNvSpPr>
              <a:spLocks noChangeArrowheads="1"/>
            </p:cNvSpPr>
            <p:nvPr/>
          </p:nvSpPr>
          <p:spPr bwMode="auto">
            <a:xfrm>
              <a:off x="4406900" y="2949576"/>
              <a:ext cx="1247775" cy="42227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2" name="Line 16"/>
            <p:cNvSpPr>
              <a:spLocks noChangeShapeType="1"/>
            </p:cNvSpPr>
            <p:nvPr/>
          </p:nvSpPr>
          <p:spPr bwMode="auto">
            <a:xfrm>
              <a:off x="4926013" y="3357563"/>
              <a:ext cx="4603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3" name="Oval 17"/>
            <p:cNvSpPr>
              <a:spLocks noChangeArrowheads="1"/>
            </p:cNvSpPr>
            <p:nvPr/>
          </p:nvSpPr>
          <p:spPr bwMode="auto">
            <a:xfrm>
              <a:off x="4530725" y="2673351"/>
              <a:ext cx="1019175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4" name="Oval 18"/>
            <p:cNvSpPr>
              <a:spLocks noChangeArrowheads="1"/>
            </p:cNvSpPr>
            <p:nvPr/>
          </p:nvSpPr>
          <p:spPr bwMode="auto">
            <a:xfrm>
              <a:off x="5178425" y="26733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5" name="Oval 19"/>
            <p:cNvSpPr>
              <a:spLocks noChangeArrowheads="1"/>
            </p:cNvSpPr>
            <p:nvPr/>
          </p:nvSpPr>
          <p:spPr bwMode="auto">
            <a:xfrm>
              <a:off x="4740275" y="2549526"/>
              <a:ext cx="552450" cy="1651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6" name="Oval 20"/>
            <p:cNvSpPr>
              <a:spLocks noChangeArrowheads="1"/>
            </p:cNvSpPr>
            <p:nvPr/>
          </p:nvSpPr>
          <p:spPr bwMode="auto">
            <a:xfrm>
              <a:off x="5359400" y="2854326"/>
              <a:ext cx="276225" cy="41275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7" name="Oval 21"/>
            <p:cNvSpPr>
              <a:spLocks noChangeArrowheads="1"/>
            </p:cNvSpPr>
            <p:nvPr/>
          </p:nvSpPr>
          <p:spPr bwMode="auto">
            <a:xfrm>
              <a:off x="4892675" y="2587626"/>
              <a:ext cx="619125" cy="6318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8" name="Oval 22"/>
            <p:cNvSpPr>
              <a:spLocks noChangeArrowheads="1"/>
            </p:cNvSpPr>
            <p:nvPr/>
          </p:nvSpPr>
          <p:spPr bwMode="auto">
            <a:xfrm>
              <a:off x="4530725" y="2616201"/>
              <a:ext cx="581025" cy="5842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9" name="Oval 23"/>
            <p:cNvSpPr>
              <a:spLocks noChangeArrowheads="1"/>
            </p:cNvSpPr>
            <p:nvPr/>
          </p:nvSpPr>
          <p:spPr bwMode="auto">
            <a:xfrm>
              <a:off x="4425950" y="28638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20" name="Oval 24"/>
            <p:cNvSpPr>
              <a:spLocks noChangeArrowheads="1"/>
            </p:cNvSpPr>
            <p:nvPr/>
          </p:nvSpPr>
          <p:spPr bwMode="auto">
            <a:xfrm>
              <a:off x="4483100" y="274002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21" name="Oval 25"/>
            <p:cNvSpPr>
              <a:spLocks noChangeArrowheads="1"/>
            </p:cNvSpPr>
            <p:nvPr/>
          </p:nvSpPr>
          <p:spPr bwMode="auto">
            <a:xfrm>
              <a:off x="5226050" y="275907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22" name="Text Box 26"/>
            <p:cNvSpPr txBox="1">
              <a:spLocks noChangeArrowheads="1"/>
            </p:cNvSpPr>
            <p:nvPr/>
          </p:nvSpPr>
          <p:spPr bwMode="auto">
            <a:xfrm>
              <a:off x="4870450" y="2736851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 -</a:t>
              </a:r>
            </a:p>
          </p:txBody>
        </p:sp>
        <p:sp>
          <p:nvSpPr>
            <p:cNvPr id="336923" name="Text Box 27"/>
            <p:cNvSpPr txBox="1">
              <a:spLocks noChangeArrowheads="1"/>
            </p:cNvSpPr>
            <p:nvPr/>
          </p:nvSpPr>
          <p:spPr bwMode="auto">
            <a:xfrm>
              <a:off x="4891088" y="3343276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+</a:t>
              </a:r>
            </a:p>
          </p:txBody>
        </p:sp>
      </p:grpSp>
      <p:graphicFrame>
        <p:nvGraphicFramePr>
          <p:cNvPr id="336924" name="Object 28"/>
          <p:cNvGraphicFramePr>
            <a:graphicFrameLocks noChangeAspect="1"/>
          </p:cNvGraphicFramePr>
          <p:nvPr/>
        </p:nvGraphicFramePr>
        <p:xfrm>
          <a:off x="4365625" y="4013200"/>
          <a:ext cx="14541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823" name="Equation" r:id="rId8" imgW="482400" imgH="215640" progId="Equation.3">
                  <p:embed/>
                </p:oleObj>
              </mc:Choice>
              <mc:Fallback>
                <p:oleObj name="Equation" r:id="rId8" imgW="482400" imgH="215640" progId="Equation.3">
                  <p:embed/>
                  <p:pic>
                    <p:nvPicPr>
                      <p:cNvPr id="33692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4013200"/>
                        <a:ext cx="1454150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8"/>
          <p:cNvGraphicFramePr>
            <a:graphicFrameLocks noChangeAspect="1"/>
          </p:cNvGraphicFramePr>
          <p:nvPr/>
        </p:nvGraphicFramePr>
        <p:xfrm>
          <a:off x="6565900" y="4003675"/>
          <a:ext cx="17605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824" name="Equation" r:id="rId10" imgW="583920" imgH="215640" progId="">
                  <p:embed/>
                </p:oleObj>
              </mc:Choice>
              <mc:Fallback>
                <p:oleObj name="Equation" r:id="rId10" imgW="583920" imgH="215640" progId="">
                  <p:embed/>
                  <p:pic>
                    <p:nvPicPr>
                      <p:cNvPr id="3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5900" y="4003675"/>
                        <a:ext cx="176053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Line 13"/>
          <p:cNvSpPr>
            <a:spLocks noChangeShapeType="1"/>
          </p:cNvSpPr>
          <p:nvPr/>
        </p:nvSpPr>
        <p:spPr bwMode="auto">
          <a:xfrm flipV="1">
            <a:off x="7653338" y="2154238"/>
            <a:ext cx="0" cy="19335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14"/>
          <p:cNvSpPr>
            <a:spLocks noChangeArrowheads="1"/>
          </p:cNvSpPr>
          <p:nvPr/>
        </p:nvSpPr>
        <p:spPr bwMode="auto">
          <a:xfrm>
            <a:off x="7010400" y="2506663"/>
            <a:ext cx="1247775" cy="12604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15"/>
          <p:cNvSpPr>
            <a:spLocks noChangeArrowheads="1"/>
          </p:cNvSpPr>
          <p:nvPr/>
        </p:nvSpPr>
        <p:spPr bwMode="auto">
          <a:xfrm>
            <a:off x="7010400" y="2924176"/>
            <a:ext cx="1247775" cy="422275"/>
          </a:xfrm>
          <a:prstGeom prst="ellipse">
            <a:avLst/>
          </a:prstGeom>
          <a:solidFill>
            <a:srgbClr val="C20616"/>
          </a:solidFill>
          <a:ln w="19050">
            <a:solidFill>
              <a:srgbClr val="00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16"/>
          <p:cNvSpPr>
            <a:spLocks noChangeShapeType="1"/>
          </p:cNvSpPr>
          <p:nvPr/>
        </p:nvSpPr>
        <p:spPr bwMode="auto">
          <a:xfrm>
            <a:off x="7529513" y="3332163"/>
            <a:ext cx="46038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17"/>
          <p:cNvSpPr>
            <a:spLocks noChangeArrowheads="1"/>
          </p:cNvSpPr>
          <p:nvPr/>
        </p:nvSpPr>
        <p:spPr bwMode="auto">
          <a:xfrm>
            <a:off x="7134225" y="2647951"/>
            <a:ext cx="1019175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69" name="Oval 18"/>
          <p:cNvSpPr>
            <a:spLocks noChangeArrowheads="1"/>
          </p:cNvSpPr>
          <p:nvPr/>
        </p:nvSpPr>
        <p:spPr bwMode="auto">
          <a:xfrm>
            <a:off x="7781925" y="2647951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0" name="Oval 19"/>
          <p:cNvSpPr>
            <a:spLocks noChangeArrowheads="1"/>
          </p:cNvSpPr>
          <p:nvPr/>
        </p:nvSpPr>
        <p:spPr bwMode="auto">
          <a:xfrm>
            <a:off x="7343775" y="2524126"/>
            <a:ext cx="552450" cy="165100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1" name="Oval 20"/>
          <p:cNvSpPr>
            <a:spLocks noChangeArrowheads="1"/>
          </p:cNvSpPr>
          <p:nvPr/>
        </p:nvSpPr>
        <p:spPr bwMode="auto">
          <a:xfrm>
            <a:off x="7962900" y="2828926"/>
            <a:ext cx="276225" cy="412750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2" name="Oval 21"/>
          <p:cNvSpPr>
            <a:spLocks noChangeArrowheads="1"/>
          </p:cNvSpPr>
          <p:nvPr/>
        </p:nvSpPr>
        <p:spPr bwMode="auto">
          <a:xfrm>
            <a:off x="7496175" y="2562226"/>
            <a:ext cx="619125" cy="6318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3" name="Oval 22"/>
          <p:cNvSpPr>
            <a:spLocks noChangeArrowheads="1"/>
          </p:cNvSpPr>
          <p:nvPr/>
        </p:nvSpPr>
        <p:spPr bwMode="auto">
          <a:xfrm>
            <a:off x="7134225" y="2590801"/>
            <a:ext cx="581025" cy="584200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4" name="Oval 23"/>
          <p:cNvSpPr>
            <a:spLocks noChangeArrowheads="1"/>
          </p:cNvSpPr>
          <p:nvPr/>
        </p:nvSpPr>
        <p:spPr bwMode="auto">
          <a:xfrm>
            <a:off x="7029450" y="2838451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5" name="Oval 24"/>
          <p:cNvSpPr>
            <a:spLocks noChangeArrowheads="1"/>
          </p:cNvSpPr>
          <p:nvPr/>
        </p:nvSpPr>
        <p:spPr bwMode="auto">
          <a:xfrm>
            <a:off x="7086600" y="2714626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6" name="Oval 25"/>
          <p:cNvSpPr>
            <a:spLocks noChangeArrowheads="1"/>
          </p:cNvSpPr>
          <p:nvPr/>
        </p:nvSpPr>
        <p:spPr bwMode="auto">
          <a:xfrm>
            <a:off x="7829550" y="2733676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7" name="Text Box 26"/>
          <p:cNvSpPr txBox="1">
            <a:spLocks noChangeArrowheads="1"/>
          </p:cNvSpPr>
          <p:nvPr/>
        </p:nvSpPr>
        <p:spPr bwMode="auto">
          <a:xfrm>
            <a:off x="7473950" y="2711451"/>
            <a:ext cx="364202" cy="461665"/>
          </a:xfrm>
          <a:prstGeom prst="rect">
            <a:avLst/>
          </a:prstGeom>
          <a:solidFill>
            <a:srgbClr val="C20616"/>
          </a:solidFill>
          <a:ln w="9525">
            <a:solidFill>
              <a:srgbClr val="C2061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>
                <a:latin typeface="Times New Roman" charset="0"/>
              </a:rPr>
              <a:t>+</a:t>
            </a: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7494588" y="3317876"/>
            <a:ext cx="287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>
                <a:latin typeface="Times New Roman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008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If we discover that the proton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9144000" cy="1193799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rgbClr val="0000FF"/>
                </a:solidFill>
                <a:effectLst/>
              </a:rPr>
              <a:t>Has a non-zero EDM value, i.e. prefers only one of the two possible states:</a:t>
            </a:r>
            <a:endParaRPr lang="el-GR" sz="11200" dirty="0">
              <a:solidFill>
                <a:srgbClr val="0000FF"/>
              </a:solidFill>
              <a:effectLst/>
            </a:endParaRPr>
          </a:p>
          <a:p>
            <a:pPr>
              <a:buNone/>
            </a:pPr>
            <a:endParaRPr lang="el-GR" dirty="0">
              <a:solidFill>
                <a:srgbClr val="0000FF"/>
              </a:solidFill>
            </a:endParaRPr>
          </a:p>
          <a:p>
            <a:pPr>
              <a:buNone/>
            </a:pPr>
            <a:endParaRPr lang="el-GR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l-GR" dirty="0">
                <a:solidFill>
                  <a:srgbClr val="0000FF"/>
                </a:solidFill>
              </a:rPr>
              <a:t>   </a:t>
            </a:r>
            <a:endParaRPr lang="el-GR" dirty="0">
              <a:solidFill>
                <a:srgbClr val="FF3300"/>
              </a:solidFill>
            </a:endParaRPr>
          </a:p>
          <a:p>
            <a:endParaRPr lang="el-GR" dirty="0"/>
          </a:p>
          <a:p>
            <a:endParaRPr lang="en-US" dirty="0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 bwMode="auto">
          <a:xfrm>
            <a:off x="0" y="4216400"/>
            <a:ext cx="9144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Then P and T symmetries are violated and through CPT, CP-symmetry is also violated.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kern="0" dirty="0">
                <a:solidFill>
                  <a:srgbClr val="0000FF"/>
                </a:solidFill>
                <a:latin typeface="+mn-lt"/>
                <a:cs typeface="MS PGothic" pitchFamily="34" charset="-128"/>
              </a:rPr>
              <a:t>CP-violation is one of three necessary conditions to obtain a matter dominated universe starting from a symmetric one…</a:t>
            </a: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   </a:t>
            </a: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" name="Group 82"/>
          <p:cNvGrpSpPr/>
          <p:nvPr/>
        </p:nvGrpSpPr>
        <p:grpSpPr>
          <a:xfrm>
            <a:off x="4025900" y="2154238"/>
            <a:ext cx="1247775" cy="1933575"/>
            <a:chOff x="7213600" y="3602038"/>
            <a:chExt cx="1247775" cy="1933575"/>
          </a:xfrm>
        </p:grpSpPr>
        <p:sp>
          <p:nvSpPr>
            <p:cNvPr id="68" name="Line 13"/>
            <p:cNvSpPr>
              <a:spLocks noChangeShapeType="1"/>
            </p:cNvSpPr>
            <p:nvPr/>
          </p:nvSpPr>
          <p:spPr bwMode="auto">
            <a:xfrm flipV="1">
              <a:off x="7856538" y="3602038"/>
              <a:ext cx="0" cy="19335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14"/>
            <p:cNvSpPr>
              <a:spLocks noChangeArrowheads="1"/>
            </p:cNvSpPr>
            <p:nvPr/>
          </p:nvSpPr>
          <p:spPr bwMode="auto">
            <a:xfrm>
              <a:off x="7213600" y="3954463"/>
              <a:ext cx="1247775" cy="12604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7213600" y="4371976"/>
              <a:ext cx="1247775" cy="422275"/>
            </a:xfrm>
            <a:prstGeom prst="ellipse">
              <a:avLst/>
            </a:prstGeom>
            <a:solidFill>
              <a:srgbClr val="C20616"/>
            </a:solidFill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16"/>
            <p:cNvSpPr>
              <a:spLocks noChangeShapeType="1"/>
            </p:cNvSpPr>
            <p:nvPr/>
          </p:nvSpPr>
          <p:spPr bwMode="auto">
            <a:xfrm>
              <a:off x="7732713" y="4779963"/>
              <a:ext cx="4603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7"/>
            <p:cNvSpPr>
              <a:spLocks noChangeArrowheads="1"/>
            </p:cNvSpPr>
            <p:nvPr/>
          </p:nvSpPr>
          <p:spPr bwMode="auto">
            <a:xfrm>
              <a:off x="7337425" y="4095751"/>
              <a:ext cx="1019175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3" name="Oval 18"/>
            <p:cNvSpPr>
              <a:spLocks noChangeArrowheads="1"/>
            </p:cNvSpPr>
            <p:nvPr/>
          </p:nvSpPr>
          <p:spPr bwMode="auto">
            <a:xfrm>
              <a:off x="7985125" y="4095751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4" name="Oval 19"/>
            <p:cNvSpPr>
              <a:spLocks noChangeArrowheads="1"/>
            </p:cNvSpPr>
            <p:nvPr/>
          </p:nvSpPr>
          <p:spPr bwMode="auto">
            <a:xfrm>
              <a:off x="7546975" y="3971926"/>
              <a:ext cx="552450" cy="165100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5" name="Oval 20"/>
            <p:cNvSpPr>
              <a:spLocks noChangeArrowheads="1"/>
            </p:cNvSpPr>
            <p:nvPr/>
          </p:nvSpPr>
          <p:spPr bwMode="auto">
            <a:xfrm>
              <a:off x="8166100" y="4276726"/>
              <a:ext cx="276225" cy="412750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" name="Oval 21"/>
            <p:cNvSpPr>
              <a:spLocks noChangeArrowheads="1"/>
            </p:cNvSpPr>
            <p:nvPr/>
          </p:nvSpPr>
          <p:spPr bwMode="auto">
            <a:xfrm>
              <a:off x="7699375" y="4010026"/>
              <a:ext cx="619125" cy="6318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7" name="Oval 22"/>
            <p:cNvSpPr>
              <a:spLocks noChangeArrowheads="1"/>
            </p:cNvSpPr>
            <p:nvPr/>
          </p:nvSpPr>
          <p:spPr bwMode="auto">
            <a:xfrm>
              <a:off x="7337425" y="4038601"/>
              <a:ext cx="581025" cy="584200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8" name="Oval 23"/>
            <p:cNvSpPr>
              <a:spLocks noChangeArrowheads="1"/>
            </p:cNvSpPr>
            <p:nvPr/>
          </p:nvSpPr>
          <p:spPr bwMode="auto">
            <a:xfrm>
              <a:off x="7232650" y="4286251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9" name="Oval 24"/>
            <p:cNvSpPr>
              <a:spLocks noChangeArrowheads="1"/>
            </p:cNvSpPr>
            <p:nvPr/>
          </p:nvSpPr>
          <p:spPr bwMode="auto">
            <a:xfrm>
              <a:off x="7289800" y="4162426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80" name="Oval 25"/>
            <p:cNvSpPr>
              <a:spLocks noChangeArrowheads="1"/>
            </p:cNvSpPr>
            <p:nvPr/>
          </p:nvSpPr>
          <p:spPr bwMode="auto">
            <a:xfrm>
              <a:off x="8032750" y="4181476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81" name="Text Box 26"/>
            <p:cNvSpPr txBox="1">
              <a:spLocks noChangeArrowheads="1"/>
            </p:cNvSpPr>
            <p:nvPr/>
          </p:nvSpPr>
          <p:spPr bwMode="auto">
            <a:xfrm>
              <a:off x="7677150" y="4159251"/>
              <a:ext cx="364202" cy="461665"/>
            </a:xfrm>
            <a:prstGeom prst="rect">
              <a:avLst/>
            </a:prstGeom>
            <a:solidFill>
              <a:srgbClr val="C20616"/>
            </a:solidFill>
            <a:ln w="9525">
              <a:solidFill>
                <a:srgbClr val="C20616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+</a:t>
              </a:r>
            </a:p>
          </p:txBody>
        </p:sp>
        <p:sp>
          <p:nvSpPr>
            <p:cNvPr id="82" name="Text Box 27"/>
            <p:cNvSpPr txBox="1">
              <a:spLocks noChangeArrowheads="1"/>
            </p:cNvSpPr>
            <p:nvPr/>
          </p:nvSpPr>
          <p:spPr bwMode="auto">
            <a:xfrm>
              <a:off x="7697788" y="4765676"/>
              <a:ext cx="287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6591300" y="2192338"/>
            <a:ext cx="1247775" cy="1933575"/>
            <a:chOff x="4406900" y="2179638"/>
            <a:chExt cx="1247775" cy="1933575"/>
          </a:xfrm>
        </p:grpSpPr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V="1">
              <a:off x="5049838" y="2179638"/>
              <a:ext cx="0" cy="19335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4406900" y="2532063"/>
              <a:ext cx="1247775" cy="1260475"/>
            </a:xfrm>
            <a:prstGeom prst="ellipse">
              <a:avLst/>
            </a:prstGeom>
            <a:solidFill>
              <a:srgbClr val="FF072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4406900" y="2949576"/>
              <a:ext cx="1247775" cy="42227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6"/>
            <p:cNvSpPr>
              <a:spLocks noChangeShapeType="1"/>
            </p:cNvSpPr>
            <p:nvPr/>
          </p:nvSpPr>
          <p:spPr bwMode="auto">
            <a:xfrm>
              <a:off x="4926013" y="3357563"/>
              <a:ext cx="4603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7"/>
            <p:cNvSpPr>
              <a:spLocks noChangeArrowheads="1"/>
            </p:cNvSpPr>
            <p:nvPr/>
          </p:nvSpPr>
          <p:spPr bwMode="auto">
            <a:xfrm>
              <a:off x="4530725" y="2673351"/>
              <a:ext cx="1019175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58" name="Oval 18"/>
            <p:cNvSpPr>
              <a:spLocks noChangeArrowheads="1"/>
            </p:cNvSpPr>
            <p:nvPr/>
          </p:nvSpPr>
          <p:spPr bwMode="auto">
            <a:xfrm>
              <a:off x="5178425" y="26733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59" name="Oval 19"/>
            <p:cNvSpPr>
              <a:spLocks noChangeArrowheads="1"/>
            </p:cNvSpPr>
            <p:nvPr/>
          </p:nvSpPr>
          <p:spPr bwMode="auto">
            <a:xfrm>
              <a:off x="4740275" y="2549526"/>
              <a:ext cx="552450" cy="1651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0" name="Oval 20"/>
            <p:cNvSpPr>
              <a:spLocks noChangeArrowheads="1"/>
            </p:cNvSpPr>
            <p:nvPr/>
          </p:nvSpPr>
          <p:spPr bwMode="auto">
            <a:xfrm>
              <a:off x="5359400" y="2854326"/>
              <a:ext cx="276225" cy="41275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1" name="Oval 21"/>
            <p:cNvSpPr>
              <a:spLocks noChangeArrowheads="1"/>
            </p:cNvSpPr>
            <p:nvPr/>
          </p:nvSpPr>
          <p:spPr bwMode="auto">
            <a:xfrm>
              <a:off x="4892675" y="2587626"/>
              <a:ext cx="619125" cy="6318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2" name="Oval 22"/>
            <p:cNvSpPr>
              <a:spLocks noChangeArrowheads="1"/>
            </p:cNvSpPr>
            <p:nvPr/>
          </p:nvSpPr>
          <p:spPr bwMode="auto">
            <a:xfrm>
              <a:off x="4530725" y="2616201"/>
              <a:ext cx="581025" cy="5842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3" name="Oval 23"/>
            <p:cNvSpPr>
              <a:spLocks noChangeArrowheads="1"/>
            </p:cNvSpPr>
            <p:nvPr/>
          </p:nvSpPr>
          <p:spPr bwMode="auto">
            <a:xfrm>
              <a:off x="4425950" y="28638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4" name="Oval 24"/>
            <p:cNvSpPr>
              <a:spLocks noChangeArrowheads="1"/>
            </p:cNvSpPr>
            <p:nvPr/>
          </p:nvSpPr>
          <p:spPr bwMode="auto">
            <a:xfrm>
              <a:off x="4483100" y="274002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5" name="Oval 25"/>
            <p:cNvSpPr>
              <a:spLocks noChangeArrowheads="1"/>
            </p:cNvSpPr>
            <p:nvPr/>
          </p:nvSpPr>
          <p:spPr bwMode="auto">
            <a:xfrm>
              <a:off x="5226050" y="275907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6" name="Text Box 26"/>
            <p:cNvSpPr txBox="1">
              <a:spLocks noChangeArrowheads="1"/>
            </p:cNvSpPr>
            <p:nvPr/>
          </p:nvSpPr>
          <p:spPr bwMode="auto">
            <a:xfrm>
              <a:off x="4870450" y="2736851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 -</a:t>
              </a:r>
            </a:p>
          </p:txBody>
        </p:sp>
        <p:sp>
          <p:nvSpPr>
            <p:cNvPr id="67" name="Text Box 27"/>
            <p:cNvSpPr txBox="1">
              <a:spLocks noChangeArrowheads="1"/>
            </p:cNvSpPr>
            <p:nvPr/>
          </p:nvSpPr>
          <p:spPr bwMode="auto">
            <a:xfrm>
              <a:off x="4891088" y="3343276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77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504825"/>
            <a:ext cx="7772400" cy="13906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 Permanent EDM Violates both T &amp; P Symmetries: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57350" y="2833688"/>
            <a:ext cx="1247775" cy="1933575"/>
            <a:chOff x="1044" y="1785"/>
            <a:chExt cx="786" cy="1218"/>
          </a:xfrm>
        </p:grpSpPr>
        <p:sp>
          <p:nvSpPr>
            <p:cNvPr id="76843" name="Line 4"/>
            <p:cNvSpPr>
              <a:spLocks noChangeShapeType="1"/>
            </p:cNvSpPr>
            <p:nvPr/>
          </p:nvSpPr>
          <p:spPr bwMode="auto">
            <a:xfrm flipV="1">
              <a:off x="1449" y="1785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4" name="Oval 5"/>
            <p:cNvSpPr>
              <a:spLocks noChangeArrowheads="1"/>
            </p:cNvSpPr>
            <p:nvPr/>
          </p:nvSpPr>
          <p:spPr bwMode="auto">
            <a:xfrm>
              <a:off x="1044" y="2007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5" name="Oval 6"/>
            <p:cNvSpPr>
              <a:spLocks noChangeArrowheads="1"/>
            </p:cNvSpPr>
            <p:nvPr/>
          </p:nvSpPr>
          <p:spPr bwMode="auto">
            <a:xfrm>
              <a:off x="1044" y="2270"/>
              <a:ext cx="786" cy="26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6" name="Line 7"/>
            <p:cNvSpPr>
              <a:spLocks noChangeShapeType="1"/>
            </p:cNvSpPr>
            <p:nvPr/>
          </p:nvSpPr>
          <p:spPr bwMode="auto">
            <a:xfrm>
              <a:off x="1371" y="252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7" name="Oval 8"/>
            <p:cNvSpPr>
              <a:spLocks noChangeArrowheads="1"/>
            </p:cNvSpPr>
            <p:nvPr/>
          </p:nvSpPr>
          <p:spPr bwMode="auto">
            <a:xfrm>
              <a:off x="1122" y="2096"/>
              <a:ext cx="642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48" name="Oval 9"/>
            <p:cNvSpPr>
              <a:spLocks noChangeArrowheads="1"/>
            </p:cNvSpPr>
            <p:nvPr/>
          </p:nvSpPr>
          <p:spPr bwMode="auto">
            <a:xfrm>
              <a:off x="1530" y="2096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49" name="Oval 10"/>
            <p:cNvSpPr>
              <a:spLocks noChangeArrowheads="1"/>
            </p:cNvSpPr>
            <p:nvPr/>
          </p:nvSpPr>
          <p:spPr bwMode="auto">
            <a:xfrm>
              <a:off x="1254" y="2018"/>
              <a:ext cx="348" cy="104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0" name="Oval 11"/>
            <p:cNvSpPr>
              <a:spLocks noChangeArrowheads="1"/>
            </p:cNvSpPr>
            <p:nvPr/>
          </p:nvSpPr>
          <p:spPr bwMode="auto">
            <a:xfrm>
              <a:off x="1644" y="2210"/>
              <a:ext cx="174" cy="26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1" name="Oval 12"/>
            <p:cNvSpPr>
              <a:spLocks noChangeArrowheads="1"/>
            </p:cNvSpPr>
            <p:nvPr/>
          </p:nvSpPr>
          <p:spPr bwMode="auto">
            <a:xfrm>
              <a:off x="1350" y="2042"/>
              <a:ext cx="390" cy="39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2" name="Oval 13"/>
            <p:cNvSpPr>
              <a:spLocks noChangeArrowheads="1"/>
            </p:cNvSpPr>
            <p:nvPr/>
          </p:nvSpPr>
          <p:spPr bwMode="auto">
            <a:xfrm>
              <a:off x="1122" y="2060"/>
              <a:ext cx="366" cy="36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3" name="Oval 14"/>
            <p:cNvSpPr>
              <a:spLocks noChangeArrowheads="1"/>
            </p:cNvSpPr>
            <p:nvPr/>
          </p:nvSpPr>
          <p:spPr bwMode="auto">
            <a:xfrm>
              <a:off x="1056" y="2216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4" name="Oval 15"/>
            <p:cNvSpPr>
              <a:spLocks noChangeArrowheads="1"/>
            </p:cNvSpPr>
            <p:nvPr/>
          </p:nvSpPr>
          <p:spPr bwMode="auto">
            <a:xfrm>
              <a:off x="1092" y="2138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5" name="Oval 16"/>
            <p:cNvSpPr>
              <a:spLocks noChangeArrowheads="1"/>
            </p:cNvSpPr>
            <p:nvPr/>
          </p:nvSpPr>
          <p:spPr bwMode="auto">
            <a:xfrm>
              <a:off x="1560" y="2150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6" name="Text Box 17"/>
            <p:cNvSpPr txBox="1">
              <a:spLocks noChangeArrowheads="1"/>
            </p:cNvSpPr>
            <p:nvPr/>
          </p:nvSpPr>
          <p:spPr bwMode="auto">
            <a:xfrm>
              <a:off x="1336" y="2136"/>
              <a:ext cx="2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+</a:t>
              </a:r>
            </a:p>
          </p:txBody>
        </p:sp>
        <p:sp>
          <p:nvSpPr>
            <p:cNvPr id="76857" name="Text Box 18"/>
            <p:cNvSpPr txBox="1">
              <a:spLocks noChangeArrowheads="1"/>
            </p:cNvSpPr>
            <p:nvPr/>
          </p:nvSpPr>
          <p:spPr bwMode="auto">
            <a:xfrm>
              <a:off x="1349" y="2518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643438" y="4103688"/>
            <a:ext cx="1247775" cy="1933575"/>
            <a:chOff x="2925" y="2585"/>
            <a:chExt cx="786" cy="1218"/>
          </a:xfrm>
        </p:grpSpPr>
        <p:sp>
          <p:nvSpPr>
            <p:cNvPr id="76828" name="Line 20"/>
            <p:cNvSpPr>
              <a:spLocks noChangeShapeType="1"/>
            </p:cNvSpPr>
            <p:nvPr/>
          </p:nvSpPr>
          <p:spPr bwMode="auto">
            <a:xfrm flipV="1">
              <a:off x="3330" y="2585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9" name="Oval 21"/>
            <p:cNvSpPr>
              <a:spLocks noChangeArrowheads="1"/>
            </p:cNvSpPr>
            <p:nvPr/>
          </p:nvSpPr>
          <p:spPr bwMode="auto">
            <a:xfrm>
              <a:off x="2925" y="2807"/>
              <a:ext cx="786" cy="79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0" name="Oval 22"/>
            <p:cNvSpPr>
              <a:spLocks noChangeArrowheads="1"/>
            </p:cNvSpPr>
            <p:nvPr/>
          </p:nvSpPr>
          <p:spPr bwMode="auto">
            <a:xfrm>
              <a:off x="2925" y="3070"/>
              <a:ext cx="786" cy="266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3246" y="3328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2" name="Oval 24"/>
            <p:cNvSpPr>
              <a:spLocks noChangeArrowheads="1"/>
            </p:cNvSpPr>
            <p:nvPr/>
          </p:nvSpPr>
          <p:spPr bwMode="auto">
            <a:xfrm>
              <a:off x="3003" y="2896"/>
              <a:ext cx="642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3" name="Oval 25"/>
            <p:cNvSpPr>
              <a:spLocks noChangeArrowheads="1"/>
            </p:cNvSpPr>
            <p:nvPr/>
          </p:nvSpPr>
          <p:spPr bwMode="auto">
            <a:xfrm>
              <a:off x="3411" y="2896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4" name="Oval 26"/>
            <p:cNvSpPr>
              <a:spLocks noChangeArrowheads="1"/>
            </p:cNvSpPr>
            <p:nvPr/>
          </p:nvSpPr>
          <p:spPr bwMode="auto">
            <a:xfrm>
              <a:off x="3135" y="2818"/>
              <a:ext cx="348" cy="104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5" name="Oval 27"/>
            <p:cNvSpPr>
              <a:spLocks noChangeArrowheads="1"/>
            </p:cNvSpPr>
            <p:nvPr/>
          </p:nvSpPr>
          <p:spPr bwMode="auto">
            <a:xfrm>
              <a:off x="3525" y="3010"/>
              <a:ext cx="174" cy="26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6" name="Oval 28"/>
            <p:cNvSpPr>
              <a:spLocks noChangeArrowheads="1"/>
            </p:cNvSpPr>
            <p:nvPr/>
          </p:nvSpPr>
          <p:spPr bwMode="auto">
            <a:xfrm>
              <a:off x="3231" y="2842"/>
              <a:ext cx="390" cy="39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CC3300"/>
                </a:solidFill>
                <a:latin typeface="Times New Roman" charset="0"/>
              </a:endParaRPr>
            </a:p>
          </p:txBody>
        </p:sp>
        <p:sp>
          <p:nvSpPr>
            <p:cNvPr id="76837" name="Oval 29"/>
            <p:cNvSpPr>
              <a:spLocks noChangeArrowheads="1"/>
            </p:cNvSpPr>
            <p:nvPr/>
          </p:nvSpPr>
          <p:spPr bwMode="auto">
            <a:xfrm>
              <a:off x="3003" y="2860"/>
              <a:ext cx="366" cy="36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8" name="Oval 30"/>
            <p:cNvSpPr>
              <a:spLocks noChangeArrowheads="1"/>
            </p:cNvSpPr>
            <p:nvPr/>
          </p:nvSpPr>
          <p:spPr bwMode="auto">
            <a:xfrm>
              <a:off x="2937" y="3016"/>
              <a:ext cx="228" cy="23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CC3300"/>
                </a:solidFill>
                <a:latin typeface="Times New Roman" charset="0"/>
              </a:endParaRPr>
            </a:p>
          </p:txBody>
        </p:sp>
        <p:sp>
          <p:nvSpPr>
            <p:cNvPr id="76839" name="Oval 31"/>
            <p:cNvSpPr>
              <a:spLocks noChangeArrowheads="1"/>
            </p:cNvSpPr>
            <p:nvPr/>
          </p:nvSpPr>
          <p:spPr bwMode="auto">
            <a:xfrm>
              <a:off x="2973" y="2938"/>
              <a:ext cx="228" cy="23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CC3300"/>
                </a:solidFill>
                <a:latin typeface="Times New Roman" charset="0"/>
              </a:endParaRPr>
            </a:p>
          </p:txBody>
        </p:sp>
        <p:sp>
          <p:nvSpPr>
            <p:cNvPr id="76840" name="Oval 32"/>
            <p:cNvSpPr>
              <a:spLocks noChangeArrowheads="1"/>
            </p:cNvSpPr>
            <p:nvPr/>
          </p:nvSpPr>
          <p:spPr bwMode="auto">
            <a:xfrm>
              <a:off x="3441" y="2950"/>
              <a:ext cx="228" cy="23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41" name="Text Box 33"/>
            <p:cNvSpPr txBox="1">
              <a:spLocks noChangeArrowheads="1"/>
            </p:cNvSpPr>
            <p:nvPr/>
          </p:nvSpPr>
          <p:spPr bwMode="auto">
            <a:xfrm>
              <a:off x="3211" y="3307"/>
              <a:ext cx="2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+</a:t>
              </a:r>
            </a:p>
          </p:txBody>
        </p:sp>
        <p:sp>
          <p:nvSpPr>
            <p:cNvPr id="76842" name="Text Box 34"/>
            <p:cNvSpPr txBox="1">
              <a:spLocks noChangeArrowheads="1"/>
            </p:cNvSpPr>
            <p:nvPr/>
          </p:nvSpPr>
          <p:spPr bwMode="auto">
            <a:xfrm>
              <a:off x="3230" y="2962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645025" y="1958975"/>
            <a:ext cx="1247775" cy="1933575"/>
            <a:chOff x="2926" y="1234"/>
            <a:chExt cx="786" cy="1218"/>
          </a:xfrm>
        </p:grpSpPr>
        <p:sp>
          <p:nvSpPr>
            <p:cNvPr id="76813" name="Line 36"/>
            <p:cNvSpPr>
              <a:spLocks noChangeShapeType="1"/>
            </p:cNvSpPr>
            <p:nvPr/>
          </p:nvSpPr>
          <p:spPr bwMode="auto">
            <a:xfrm flipV="1">
              <a:off x="3331" y="1234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4" name="Oval 37"/>
            <p:cNvSpPr>
              <a:spLocks noChangeArrowheads="1"/>
            </p:cNvSpPr>
            <p:nvPr/>
          </p:nvSpPr>
          <p:spPr bwMode="auto">
            <a:xfrm>
              <a:off x="2926" y="1456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5" name="Oval 38"/>
            <p:cNvSpPr>
              <a:spLocks noChangeArrowheads="1"/>
            </p:cNvSpPr>
            <p:nvPr/>
          </p:nvSpPr>
          <p:spPr bwMode="auto">
            <a:xfrm>
              <a:off x="2926" y="1719"/>
              <a:ext cx="786" cy="26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6" name="Line 39"/>
            <p:cNvSpPr>
              <a:spLocks noChangeShapeType="1"/>
            </p:cNvSpPr>
            <p:nvPr/>
          </p:nvSpPr>
          <p:spPr bwMode="auto">
            <a:xfrm>
              <a:off x="3202" y="197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7" name="Oval 40"/>
            <p:cNvSpPr>
              <a:spLocks noChangeArrowheads="1"/>
            </p:cNvSpPr>
            <p:nvPr/>
          </p:nvSpPr>
          <p:spPr bwMode="auto">
            <a:xfrm>
              <a:off x="3004" y="1545"/>
              <a:ext cx="642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18" name="Oval 41"/>
            <p:cNvSpPr>
              <a:spLocks noChangeArrowheads="1"/>
            </p:cNvSpPr>
            <p:nvPr/>
          </p:nvSpPr>
          <p:spPr bwMode="auto">
            <a:xfrm>
              <a:off x="3412" y="1545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19" name="Oval 42"/>
            <p:cNvSpPr>
              <a:spLocks noChangeArrowheads="1"/>
            </p:cNvSpPr>
            <p:nvPr/>
          </p:nvSpPr>
          <p:spPr bwMode="auto">
            <a:xfrm>
              <a:off x="3136" y="1467"/>
              <a:ext cx="348" cy="104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0" name="Oval 43"/>
            <p:cNvSpPr>
              <a:spLocks noChangeArrowheads="1"/>
            </p:cNvSpPr>
            <p:nvPr/>
          </p:nvSpPr>
          <p:spPr bwMode="auto">
            <a:xfrm>
              <a:off x="3526" y="1659"/>
              <a:ext cx="174" cy="26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1" name="Oval 44"/>
            <p:cNvSpPr>
              <a:spLocks noChangeArrowheads="1"/>
            </p:cNvSpPr>
            <p:nvPr/>
          </p:nvSpPr>
          <p:spPr bwMode="auto">
            <a:xfrm>
              <a:off x="3232" y="1491"/>
              <a:ext cx="390" cy="39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2" name="Oval 45"/>
            <p:cNvSpPr>
              <a:spLocks noChangeArrowheads="1"/>
            </p:cNvSpPr>
            <p:nvPr/>
          </p:nvSpPr>
          <p:spPr bwMode="auto">
            <a:xfrm>
              <a:off x="3004" y="1509"/>
              <a:ext cx="366" cy="36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3" name="Oval 46"/>
            <p:cNvSpPr>
              <a:spLocks noChangeArrowheads="1"/>
            </p:cNvSpPr>
            <p:nvPr/>
          </p:nvSpPr>
          <p:spPr bwMode="auto">
            <a:xfrm>
              <a:off x="2938" y="1665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4" name="Oval 47"/>
            <p:cNvSpPr>
              <a:spLocks noChangeArrowheads="1"/>
            </p:cNvSpPr>
            <p:nvPr/>
          </p:nvSpPr>
          <p:spPr bwMode="auto">
            <a:xfrm>
              <a:off x="2974" y="1587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5" name="Oval 48"/>
            <p:cNvSpPr>
              <a:spLocks noChangeArrowheads="1"/>
            </p:cNvSpPr>
            <p:nvPr/>
          </p:nvSpPr>
          <p:spPr bwMode="auto">
            <a:xfrm>
              <a:off x="3442" y="1599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6" name="Text Box 49"/>
            <p:cNvSpPr txBox="1">
              <a:spLocks noChangeArrowheads="1"/>
            </p:cNvSpPr>
            <p:nvPr/>
          </p:nvSpPr>
          <p:spPr bwMode="auto">
            <a:xfrm>
              <a:off x="3219" y="1606"/>
              <a:ext cx="2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+</a:t>
              </a:r>
            </a:p>
          </p:txBody>
        </p:sp>
        <p:sp>
          <p:nvSpPr>
            <p:cNvPr id="76827" name="Text Box 50"/>
            <p:cNvSpPr txBox="1">
              <a:spLocks noChangeArrowheads="1"/>
            </p:cNvSpPr>
            <p:nvPr/>
          </p:nvSpPr>
          <p:spPr bwMode="auto">
            <a:xfrm>
              <a:off x="3232" y="1971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027363" y="2830513"/>
            <a:ext cx="1473200" cy="949325"/>
            <a:chOff x="1907" y="1783"/>
            <a:chExt cx="928" cy="598"/>
          </a:xfrm>
        </p:grpSpPr>
        <p:sp>
          <p:nvSpPr>
            <p:cNvPr id="76811" name="Line 52"/>
            <p:cNvSpPr>
              <a:spLocks noChangeShapeType="1"/>
            </p:cNvSpPr>
            <p:nvPr/>
          </p:nvSpPr>
          <p:spPr bwMode="auto">
            <a:xfrm flipV="1">
              <a:off x="1907" y="1901"/>
              <a:ext cx="9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2" name="Text Box 53"/>
            <p:cNvSpPr txBox="1">
              <a:spLocks noChangeArrowheads="1"/>
            </p:cNvSpPr>
            <p:nvPr/>
          </p:nvSpPr>
          <p:spPr bwMode="auto">
            <a:xfrm>
              <a:off x="2195" y="1783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T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038475" y="3871913"/>
            <a:ext cx="1392238" cy="1016000"/>
            <a:chOff x="1914" y="2439"/>
            <a:chExt cx="877" cy="640"/>
          </a:xfrm>
        </p:grpSpPr>
        <p:sp>
          <p:nvSpPr>
            <p:cNvPr id="76809" name="Line 55"/>
            <p:cNvSpPr>
              <a:spLocks noChangeShapeType="1"/>
            </p:cNvSpPr>
            <p:nvPr/>
          </p:nvSpPr>
          <p:spPr bwMode="auto">
            <a:xfrm>
              <a:off x="1914" y="2439"/>
              <a:ext cx="877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0" name="Text Box 56"/>
            <p:cNvSpPr txBox="1">
              <a:spLocks noChangeArrowheads="1"/>
            </p:cNvSpPr>
            <p:nvPr/>
          </p:nvSpPr>
          <p:spPr bwMode="auto">
            <a:xfrm>
              <a:off x="2144" y="2730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P</a:t>
              </a:r>
            </a:p>
          </p:txBody>
        </p:sp>
      </p:grpSp>
      <p:sp>
        <p:nvSpPr>
          <p:cNvPr id="76808" name="TextBox 56"/>
          <p:cNvSpPr txBox="1">
            <a:spLocks noChangeArrowheads="1"/>
          </p:cNvSpPr>
          <p:nvPr/>
        </p:nvSpPr>
        <p:spPr bwMode="auto">
          <a:xfrm>
            <a:off x="1166813" y="5892800"/>
            <a:ext cx="7173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EDM physics without spins is not important</a:t>
            </a:r>
          </a:p>
          <a:p>
            <a:r>
              <a:rPr lang="en-US" sz="2800" dirty="0">
                <a:solidFill>
                  <a:srgbClr val="000099"/>
                </a:solidFill>
              </a:rPr>
              <a:t>(batteries are allowed!)</a:t>
            </a:r>
          </a:p>
        </p:txBody>
      </p:sp>
    </p:spTree>
    <p:extLst>
      <p:ext uri="{BB962C8B-B14F-4D97-AF65-F5344CB8AC3E}">
        <p14:creationId xmlns:p14="http://schemas.microsoft.com/office/powerpoint/2010/main" val="42912142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2800"/>
          </a:xfrm>
        </p:spPr>
        <p:txBody>
          <a:bodyPr/>
          <a:lstStyle/>
          <a:p>
            <a:r>
              <a:rPr lang="en-US" sz="4000" u="sng" dirty="0">
                <a:solidFill>
                  <a:srgbClr val="FF0000"/>
                </a:solidFill>
              </a:rPr>
              <a:t>Spin Coherence Time: need ~10</a:t>
            </a:r>
            <a:r>
              <a:rPr lang="en-US" sz="4000" u="sng" baseline="30000" dirty="0">
                <a:solidFill>
                  <a:srgbClr val="FF0000"/>
                </a:solidFill>
              </a:rPr>
              <a:t>3</a:t>
            </a:r>
            <a:r>
              <a:rPr lang="en-US" sz="4000" u="sng" dirty="0">
                <a:solidFill>
                  <a:srgbClr val="FF0000"/>
                </a:solidFill>
              </a:rPr>
              <a:t> s</a:t>
            </a:r>
          </a:p>
        </p:txBody>
      </p:sp>
      <p:sp>
        <p:nvSpPr>
          <p:cNvPr id="68612" name="Content Placeholder 2"/>
          <p:cNvSpPr>
            <a:spLocks noGrp="1"/>
          </p:cNvSpPr>
          <p:nvPr>
            <p:ph idx="1"/>
          </p:nvPr>
        </p:nvSpPr>
        <p:spPr>
          <a:xfrm>
            <a:off x="0" y="812800"/>
            <a:ext cx="8724900" cy="2825750"/>
          </a:xfrm>
        </p:spPr>
        <p:txBody>
          <a:bodyPr/>
          <a:lstStyle/>
          <a:p>
            <a:r>
              <a:rPr lang="en-US" dirty="0">
                <a:solidFill>
                  <a:srgbClr val="000099"/>
                </a:solidFill>
                <a:effectLst/>
              </a:rPr>
              <a:t>Not all particles have same deviation from magic momentum, or same horizontal and vertical divergence (all second order effects)</a:t>
            </a:r>
          </a:p>
          <a:p>
            <a:endParaRPr lang="en-US" dirty="0">
              <a:solidFill>
                <a:srgbClr val="000099"/>
              </a:solidFill>
              <a:effectLst/>
            </a:endParaRPr>
          </a:p>
          <a:p>
            <a:r>
              <a:rPr lang="en-US" dirty="0">
                <a:solidFill>
                  <a:srgbClr val="000099"/>
                </a:solidFill>
                <a:effectLst/>
              </a:rPr>
              <a:t>They cause a spread in the g-2 frequencies:</a:t>
            </a:r>
          </a:p>
        </p:txBody>
      </p:sp>
      <p:sp>
        <p:nvSpPr>
          <p:cNvPr id="57349" name="Content Placeholder 2"/>
          <p:cNvSpPr txBox="1">
            <a:spLocks/>
          </p:cNvSpPr>
          <p:nvPr/>
        </p:nvSpPr>
        <p:spPr bwMode="auto">
          <a:xfrm>
            <a:off x="0" y="4902200"/>
            <a:ext cx="91440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99"/>
                </a:solidFill>
              </a:rPr>
              <a:t>Present design parameters allow for 10</a:t>
            </a:r>
            <a:r>
              <a:rPr lang="en-US" sz="3200" baseline="30000" dirty="0">
                <a:solidFill>
                  <a:srgbClr val="000099"/>
                </a:solidFill>
              </a:rPr>
              <a:t>3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s</a:t>
            </a:r>
            <a:r>
              <a:rPr lang="en-US" sz="3200" dirty="0">
                <a:solidFill>
                  <a:srgbClr val="000099"/>
                </a:solidFill>
              </a:rPr>
              <a:t>. </a:t>
            </a:r>
            <a:r>
              <a:rPr lang="en-US" sz="3200" dirty="0">
                <a:solidFill>
                  <a:srgbClr val="2934FF"/>
                </a:solidFill>
              </a:rPr>
              <a:t>Cooling/mixing during storage could prolong SCT (upgrade option?).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917700" y="3511550"/>
          <a:ext cx="4916488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4" name="Equation" r:id="rId4" imgW="1676160" imgH="469800" progId="">
                  <p:embed/>
                </p:oleObj>
              </mc:Choice>
              <mc:Fallback>
                <p:oleObj name="Equation" r:id="rId4" imgW="1676160" imgH="46980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3511550"/>
                        <a:ext cx="4916488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43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6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blue}{&#10;${\mathcal H} = - \vec \mu \cdot \vec B - \vec d \cdot \vec E$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9"/>
  <p:tag name="PICTUREFILESIZE" val="114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red}{&#10;$\begin{array}{cccc} &#10; &amp; \vec E &amp; \vec B &amp; \vec \mu \  {\rm or}\   \vec d \\&#10;{\sl P} &amp; - &amp; + &amp; + \\&#10;{\sl C} &amp; - &amp; - &amp; - \\&#10;{\sl T} &amp; + &amp; - &amp; - \\&#10;\end{array}$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67"/>
  <p:tag name="PICTUREFILESIZE" val="231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32493</TotalTime>
  <Words>3194</Words>
  <Application>Microsoft Macintosh PowerPoint</Application>
  <PresentationFormat>On-screen Show (4:3)</PresentationFormat>
  <Paragraphs>558</Paragraphs>
  <Slides>104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23" baseType="lpstr">
      <vt:lpstr>Brush Script MT Italic</vt:lpstr>
      <vt:lpstr>StarSymbol</vt:lpstr>
      <vt:lpstr>Arial</vt:lpstr>
      <vt:lpstr>Book Antiqua</vt:lpstr>
      <vt:lpstr>Calibri</vt:lpstr>
      <vt:lpstr>Cambria</vt:lpstr>
      <vt:lpstr>Cambria Math</vt:lpstr>
      <vt:lpstr>Lucida Grande</vt:lpstr>
      <vt:lpstr>Marlett</vt:lpstr>
      <vt:lpstr>Palatino Linotype</vt:lpstr>
      <vt:lpstr>Symbol</vt:lpstr>
      <vt:lpstr>Times</vt:lpstr>
      <vt:lpstr>Times New Roman</vt:lpstr>
      <vt:lpstr>Vladimir Script</vt:lpstr>
      <vt:lpstr>Webdings</vt:lpstr>
      <vt:lpstr>Wingdings</vt:lpstr>
      <vt:lpstr>Wingdings 2</vt:lpstr>
      <vt:lpstr>Habitat</vt:lpstr>
      <vt:lpstr>Equation</vt:lpstr>
      <vt:lpstr>The proton Electric Dipole Moment High Precision physics in storage rings  Yannis K. Semertzidis,  IBS/CAPP &amp; KAIST</vt:lpstr>
      <vt:lpstr>PowerPoint Presentation</vt:lpstr>
      <vt:lpstr>PowerPoint Presentation</vt:lpstr>
      <vt:lpstr>Muon g-2 ring at Fermilab</vt:lpstr>
      <vt:lpstr>Muon g-2 ring at Fermilab</vt:lpstr>
      <vt:lpstr>Muon g-2 experiment: Best challenge to the Standard Model</vt:lpstr>
      <vt:lpstr>Spin Precession Rate at Rest</vt:lpstr>
      <vt:lpstr>Spin Precession Rate in a storage ring</vt:lpstr>
      <vt:lpstr>Breakthrough concept: Freezing the horizontal spin precession due to E-field</vt:lpstr>
      <vt:lpstr>The Principle of g-2</vt:lpstr>
      <vt:lpstr>Effect of Radial Electric Field</vt:lpstr>
      <vt:lpstr>PowerPoint Presentation</vt:lpstr>
      <vt:lpstr>Fundamental particle EDM: study of CP-violation beyond the Standard Model </vt:lpstr>
      <vt:lpstr>Electric Dipole Moments: P and T-violating when   // to spin</vt:lpstr>
      <vt:lpstr>PowerPoint Presentation</vt:lpstr>
      <vt:lpstr>Why is there so much matter after the Big Bang:</vt:lpstr>
      <vt:lpstr>Proton EDM proposal: d=10-29ecm</vt:lpstr>
      <vt:lpstr>The Electric Dipole Moment precesses in an Electric field</vt:lpstr>
      <vt:lpstr>The Electric Dipole Moment precesses in an Electric field</vt:lpstr>
      <vt:lpstr>Proton storage ring EDM experiment is combination of beam + a trap</vt:lpstr>
      <vt:lpstr>A charged particle between Electric Field plates would be lost right away…</vt:lpstr>
      <vt:lpstr>Stored beam: The radial E-field force is balanced by the centrifugal force.</vt:lpstr>
      <vt:lpstr>The proton EDM uses an ALL-ELECTRIC ring: spin is aligned with the momentum vector</vt:lpstr>
      <vt:lpstr>Storage Ring Electric Dipole Moments</vt:lpstr>
      <vt:lpstr>The proton EDM electric ring, 500m circ. Two options:</vt:lpstr>
      <vt:lpstr>The proton EDM electric ring, 500m circ. Current goal 10-29e-cm; upgraded: 10-30e-cm. </vt:lpstr>
      <vt:lpstr>PowerPoint Presentation</vt:lpstr>
      <vt:lpstr>PowerPoint Presentation</vt:lpstr>
      <vt:lpstr>PowerPoint Presentation</vt:lpstr>
      <vt:lpstr>PowerPoint Presentation</vt:lpstr>
      <vt:lpstr>The spin precession relative to momentum in the plane is kept near zero.  A vert. spin precession vs. time is an indication of an EDM (d) signal.</vt:lpstr>
      <vt:lpstr>The spin precession relative to momentum in the plane is kept near zero.  A vert. spin precession vs. time is an indication of an EDM (d) signal.</vt:lpstr>
      <vt:lpstr>PowerPoint Presentation</vt:lpstr>
      <vt:lpstr>Polarimeter principle: The nuclear elastic scattering angle depends on the proton vertical spin component</vt:lpstr>
      <vt:lpstr>Is the polarimeter analyzing power good at Pmagic? YES!</vt:lpstr>
      <vt:lpstr>Polarimeter rates:</vt:lpstr>
      <vt:lpstr>The EDM signal: early to late change</vt:lpstr>
      <vt:lpstr>Optimizing the counting rate</vt:lpstr>
      <vt:lpstr>Storage Ring Proton EDM Breakthrough:  Statistics!  Instead of using the secondary, low intensity beams, use the original proton beam!</vt:lpstr>
      <vt:lpstr>The proton EDM electric ring, 500m circ.</vt:lpstr>
      <vt:lpstr>The proton EDM ring evaluation  Val Lebedev (Fermilab)</vt:lpstr>
      <vt:lpstr>Proton Statistical Error (230MeV):</vt:lpstr>
      <vt:lpstr>Currently: CSR, Heidelberg, 35 m circ., 10-13 Torr</vt:lpstr>
      <vt:lpstr>Important issues</vt:lpstr>
      <vt:lpstr>Important issues, con’d</vt:lpstr>
      <vt:lpstr>PowerPoint Presentation</vt:lpstr>
      <vt:lpstr>Major systematic error: Radial B-field</vt:lpstr>
      <vt:lpstr>The all-electric proton EDM ring</vt:lpstr>
      <vt:lpstr>PowerPoint Presentation</vt:lpstr>
      <vt:lpstr>Distortion of the closed orbit due to Nth-harmonic of radial B-field</vt:lpstr>
      <vt:lpstr>SQUID BPM to sense the vertical beam splitting at 1-10kHz</vt:lpstr>
      <vt:lpstr>Total noise of (65) commercially available SQUID gradiometers at KRISS</vt:lpstr>
      <vt:lpstr>Projects in Korea</vt:lpstr>
      <vt:lpstr>Projects in Korea</vt:lpstr>
      <vt:lpstr>PowerPoint Presentation</vt:lpstr>
      <vt:lpstr>PowerPoint Presentation</vt:lpstr>
      <vt:lpstr>PowerPoint Presentation</vt:lpstr>
      <vt:lpstr>PowerPoint Presentation</vt:lpstr>
      <vt:lpstr>All-electric field ring weakness: High sensitivity to B-fields</vt:lpstr>
      <vt:lpstr>New breakthrough idea from IBS/CAPP:    hybrid storage ring</vt:lpstr>
      <vt:lpstr>New idea: hybrid storage ring</vt:lpstr>
      <vt:lpstr>Hybrid storage ring lattice</vt:lpstr>
      <vt:lpstr>Reality check: What happens with misaligned elements?</vt:lpstr>
      <vt:lpstr>Running the EDM experiment</vt:lpstr>
      <vt:lpstr>Running the EDM experiment</vt:lpstr>
      <vt:lpstr>Relevant parameter: The average vertical speed in deflectors needs to be close to zero!</vt:lpstr>
      <vt:lpstr>“Flattening” (on average) the ring</vt:lpstr>
      <vt:lpstr>How about quadrupole alignment?</vt:lpstr>
      <vt:lpstr>Running the EDM experiment</vt:lpstr>
      <vt:lpstr>Our conclusions</vt:lpstr>
      <vt:lpstr>Beam-based alignment: What is possible?</vt:lpstr>
      <vt:lpstr>Beam-based alignment at COSY</vt:lpstr>
      <vt:lpstr>Beam-based alignment at COSY</vt:lpstr>
      <vt:lpstr>Beam-based alignment at COSY</vt:lpstr>
      <vt:lpstr>Beam-based alignment at COSY</vt:lpstr>
      <vt:lpstr>Beam-based alignment</vt:lpstr>
      <vt:lpstr>Symmetries during run</vt:lpstr>
      <vt:lpstr>Keep it symmetric</vt:lpstr>
      <vt:lpstr>Quadrupole E-field?</vt:lpstr>
      <vt:lpstr>Running the EDM experiment</vt:lpstr>
      <vt:lpstr>Competition?</vt:lpstr>
      <vt:lpstr>PowerPoint Presentation</vt:lpstr>
      <vt:lpstr>What’s next?</vt:lpstr>
      <vt:lpstr>What’s next?</vt:lpstr>
      <vt:lpstr>Summary</vt:lpstr>
      <vt:lpstr>Extra slides</vt:lpstr>
      <vt:lpstr>PowerPoint Presentation</vt:lpstr>
      <vt:lpstr>PowerPoint Presentation</vt:lpstr>
      <vt:lpstr>Search for axion dark matter in storage rings</vt:lpstr>
      <vt:lpstr>Search for axion dark matter in storage rings</vt:lpstr>
      <vt:lpstr>Search for axion dark matter in storage rings</vt:lpstr>
      <vt:lpstr>EDMs of hadronic systems are mainly sensitive to</vt:lpstr>
      <vt:lpstr>EDMs of different systems</vt:lpstr>
      <vt:lpstr>Physics reach of magic pEDM (Marciano)</vt:lpstr>
      <vt:lpstr>Spin is the only vector defining a direction of a “fundamental” particle with spin</vt:lpstr>
      <vt:lpstr>Electric Dipole Moment: two possibilities</vt:lpstr>
      <vt:lpstr>If we discover that the proton</vt:lpstr>
      <vt:lpstr>A Permanent EDM Violates both T &amp; P Symmetries:</vt:lpstr>
      <vt:lpstr>Spin Coherence Time: need ~103 s</vt:lpstr>
      <vt:lpstr>Monitoring the proton spin direction as a function of time: Proton Polarimeter </vt:lpstr>
      <vt:lpstr>PowerPoint Presentation</vt:lpstr>
      <vt:lpstr>PowerPoint Presentation</vt:lpstr>
      <vt:lpstr>PowerPoint Presentation</vt:lpstr>
      <vt:lpstr>Systematic errors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ring proton EDM</dc:title>
  <dc:subject/>
  <dc:creator>Yannis K. Semertzidis</dc:creator>
  <cp:keywords/>
  <dc:description/>
  <cp:lastModifiedBy>Microsoft Office User</cp:lastModifiedBy>
  <cp:revision>564</cp:revision>
  <cp:lastPrinted>2019-04-17T17:16:53Z</cp:lastPrinted>
  <dcterms:created xsi:type="dcterms:W3CDTF">2016-07-03T09:25:23Z</dcterms:created>
  <dcterms:modified xsi:type="dcterms:W3CDTF">2019-04-18T19:24:20Z</dcterms:modified>
  <cp:category/>
</cp:coreProperties>
</file>