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256" r:id="rId2"/>
    <p:sldId id="327" r:id="rId3"/>
    <p:sldId id="329" r:id="rId4"/>
    <p:sldId id="299" r:id="rId5"/>
    <p:sldId id="332" r:id="rId6"/>
    <p:sldId id="333" r:id="rId7"/>
    <p:sldId id="360" r:id="rId8"/>
    <p:sldId id="301" r:id="rId9"/>
    <p:sldId id="357" r:id="rId10"/>
    <p:sldId id="359" r:id="rId11"/>
    <p:sldId id="375" r:id="rId12"/>
    <p:sldId id="347" r:id="rId13"/>
    <p:sldId id="348" r:id="rId14"/>
    <p:sldId id="361" r:id="rId15"/>
    <p:sldId id="346" r:id="rId16"/>
    <p:sldId id="392" r:id="rId17"/>
    <p:sldId id="354" r:id="rId18"/>
    <p:sldId id="355" r:id="rId19"/>
    <p:sldId id="350" r:id="rId20"/>
    <p:sldId id="370" r:id="rId21"/>
    <p:sldId id="394" r:id="rId22"/>
    <p:sldId id="377" r:id="rId23"/>
    <p:sldId id="378" r:id="rId24"/>
    <p:sldId id="380" r:id="rId25"/>
    <p:sldId id="368" r:id="rId26"/>
    <p:sldId id="371" r:id="rId27"/>
    <p:sldId id="373" r:id="rId28"/>
    <p:sldId id="379" r:id="rId29"/>
    <p:sldId id="352" r:id="rId30"/>
    <p:sldId id="365" r:id="rId31"/>
    <p:sldId id="366" r:id="rId32"/>
    <p:sldId id="362" r:id="rId33"/>
    <p:sldId id="383" r:id="rId34"/>
    <p:sldId id="363" r:id="rId35"/>
    <p:sldId id="364" r:id="rId36"/>
    <p:sldId id="305" r:id="rId37"/>
    <p:sldId id="307" r:id="rId38"/>
    <p:sldId id="340" r:id="rId39"/>
    <p:sldId id="345" r:id="rId40"/>
    <p:sldId id="382" r:id="rId41"/>
    <p:sldId id="384" r:id="rId42"/>
    <p:sldId id="385" r:id="rId43"/>
    <p:sldId id="386" r:id="rId44"/>
    <p:sldId id="390" r:id="rId45"/>
    <p:sldId id="393" r:id="rId46"/>
    <p:sldId id="374" r:id="rId47"/>
    <p:sldId id="387" r:id="rId48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162F09-31A9-41D2-B360-53351A589835}" type="datetimeFigureOut">
              <a:rPr lang="en-US"/>
              <a:pPr>
                <a:defRPr/>
              </a:pPr>
              <a:t>3/12/2009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E9AF28-3022-42A1-A6B4-3927A1A65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Input </a:t>
            </a:r>
            <a:r>
              <a:rPr lang="en-US" dirty="0" err="1" smtClean="0"/>
              <a:t>emitt</a:t>
            </a:r>
            <a:r>
              <a:rPr lang="en-US" dirty="0" smtClean="0"/>
              <a:t> same as linac2, output is half because linac2 is working beyond its design </a:t>
            </a:r>
            <a:r>
              <a:rPr lang="en-US" dirty="0" smtClean="0"/>
              <a:t>limit. Linac4 for </a:t>
            </a:r>
            <a:r>
              <a:rPr lang="en-US" dirty="0" err="1" smtClean="0"/>
              <a:t>ps</a:t>
            </a:r>
            <a:r>
              <a:rPr lang="en-US" dirty="0" smtClean="0"/>
              <a:t> booster and </a:t>
            </a:r>
            <a:r>
              <a:rPr lang="en-US" dirty="0" err="1" smtClean="0"/>
              <a:t>linac</a:t>
            </a:r>
            <a:r>
              <a:rPr lang="en-US" dirty="0" smtClean="0"/>
              <a:t> 4 as a front end for a mw proton driver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70367-CFC5-4F5D-9BC4-761073600A3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3 MeV tests stand, program approved in xx ,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8C1865-FE91-4316-B356-E10B10628FA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</a:t>
            </a:r>
            <a:r>
              <a:rPr lang="en-US" dirty="0" err="1" smtClean="0"/>
              <a:t>beamdynamics</a:t>
            </a:r>
            <a:r>
              <a:rPr lang="en-US" dirty="0" smtClean="0"/>
              <a:t> need for matching</a:t>
            </a:r>
            <a:r>
              <a:rPr lang="en-US" baseline="0" dirty="0" smtClean="0"/>
              <a:t> to the chopper, why the chopper is bulky, how we reduced the chopper voltage.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9AF28-3022-42A1-A6B4-3927A1A659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F5AEE-EE92-4634-A6DD-A3403AA3A3C3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AA93-A593-41B3-AB21-43730778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7665-0039-431D-B126-96CA73C4F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2BCC-A797-4FED-9B62-2E2C472F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E9BE-EC39-46A0-9E6B-A0EFDDC4C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0E889-834A-41F9-ACF3-F7D9FF90E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1E1D-30AA-4D53-9A39-3EDAB3E8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2FF7-3A2D-4B3A-98BD-E1D57558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45C3-3345-4526-8E1D-24008ADD8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5840-6E17-46FF-900F-270B463B8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903F-AB71-4BBB-BF07-48C975038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4473-1DF6-49D9-AE9D-4B0A13C42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6D73-DF8E-4EF9-8A3B-150CF2AE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FD1A-ECCC-4661-97A7-B1054DF3C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468D-5A7D-40BE-8082-C780F9C89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02AC47-3140-47D6-9BD9-0789D781A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8382000" cy="1444625"/>
          </a:xfrm>
        </p:spPr>
        <p:txBody>
          <a:bodyPr/>
          <a:lstStyle/>
          <a:p>
            <a:pPr eaLnBrk="1" hangingPunct="1"/>
            <a:r>
              <a:rPr lang="en-GB" sz="3600" dirty="0" smtClean="0"/>
              <a:t>LINAC4 and 3 MeV test stand at CERN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7315200" cy="990600"/>
          </a:xfrm>
        </p:spPr>
        <p:txBody>
          <a:bodyPr/>
          <a:lstStyle/>
          <a:p>
            <a:pPr algn="r" eaLnBrk="1" hangingPunct="1"/>
            <a:r>
              <a:rPr lang="en-US" sz="1800" dirty="0" smtClean="0"/>
              <a:t>Alessandra M. Lombardi</a:t>
            </a:r>
          </a:p>
          <a:p>
            <a:pPr algn="r" eaLnBrk="1" hangingPunct="1"/>
            <a:endParaRPr lang="en-US" sz="1800" dirty="0" smtClean="0"/>
          </a:p>
          <a:p>
            <a:pPr algn="r" eaLnBrk="1" hangingPunct="1"/>
            <a:r>
              <a:rPr lang="en-US" sz="1200" dirty="0" smtClean="0"/>
              <a:t>G. </a:t>
            </a:r>
            <a:r>
              <a:rPr lang="en-US" sz="1200" dirty="0" err="1" smtClean="0"/>
              <a:t>Bellodi,M</a:t>
            </a:r>
            <a:r>
              <a:rPr lang="en-US" sz="1200" dirty="0" smtClean="0"/>
              <a:t>. </a:t>
            </a:r>
            <a:r>
              <a:rPr lang="en-US" sz="1200" dirty="0" err="1" smtClean="0"/>
              <a:t>Eshraqi,JB</a:t>
            </a:r>
            <a:r>
              <a:rPr lang="en-US" sz="1200" dirty="0" smtClean="0"/>
              <a:t> </a:t>
            </a:r>
            <a:r>
              <a:rPr lang="en-US" sz="1200" dirty="0" err="1" smtClean="0"/>
              <a:t>Lallement,S</a:t>
            </a:r>
            <a:r>
              <a:rPr lang="en-US" sz="1200" dirty="0" smtClean="0"/>
              <a:t>. </a:t>
            </a:r>
            <a:r>
              <a:rPr lang="en-US" sz="1200" dirty="0" err="1" smtClean="0"/>
              <a:t>Lanzone</a:t>
            </a:r>
            <a:r>
              <a:rPr lang="en-US" sz="1200" dirty="0" smtClean="0"/>
              <a:t> , E. </a:t>
            </a:r>
            <a:r>
              <a:rPr lang="en-US" sz="1200" dirty="0" err="1" smtClean="0"/>
              <a:t>Sargsyan</a:t>
            </a:r>
            <a:r>
              <a:rPr lang="en-US" sz="1800" dirty="0" smtClean="0"/>
              <a:t> </a:t>
            </a:r>
            <a:endParaRPr lang="en-US" dirty="0" smtClean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47800" y="26670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Line 73"/>
          <p:cNvSpPr>
            <a:spLocks noChangeShapeType="1"/>
          </p:cNvSpPr>
          <p:nvPr/>
        </p:nvSpPr>
        <p:spPr bwMode="auto">
          <a:xfrm>
            <a:off x="1219200" y="3505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TextBox 74"/>
          <p:cNvSpPr txBox="1">
            <a:spLocks noChangeArrowheads="1"/>
          </p:cNvSpPr>
          <p:nvPr/>
        </p:nvSpPr>
        <p:spPr bwMode="auto">
          <a:xfrm>
            <a:off x="914400" y="3657601"/>
            <a:ext cx="784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LINAC4</a:t>
            </a:r>
            <a:r>
              <a:rPr lang="en-US" dirty="0" smtClean="0"/>
              <a:t> </a:t>
            </a:r>
            <a:r>
              <a:rPr lang="en-US" dirty="0"/>
              <a:t>in the framework of CERN injectors</a:t>
            </a:r>
          </a:p>
          <a:p>
            <a:endParaRPr lang="en-US" dirty="0"/>
          </a:p>
          <a:p>
            <a:r>
              <a:rPr lang="en-US" u="sng" dirty="0"/>
              <a:t>LINAC4 beam dynamics</a:t>
            </a:r>
            <a:r>
              <a:rPr lang="en-US" dirty="0"/>
              <a:t>: location of emittance growth, parameters for emittance </a:t>
            </a:r>
            <a:r>
              <a:rPr lang="en-US" dirty="0" smtClean="0"/>
              <a:t>control</a:t>
            </a:r>
          </a:p>
          <a:p>
            <a:endParaRPr lang="en-US" dirty="0" smtClean="0"/>
          </a:p>
          <a:p>
            <a:r>
              <a:rPr lang="en-US" u="sng" dirty="0" smtClean="0"/>
              <a:t>The 3 MeV test stand </a:t>
            </a:r>
            <a:r>
              <a:rPr lang="en-US" dirty="0" smtClean="0"/>
              <a:t>: preparation for LINAC4 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LINAC4 measurements</a:t>
            </a:r>
            <a:r>
              <a:rPr lang="en-US" dirty="0"/>
              <a:t>: commissioning, operation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transverse phase space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 t="39063" r="55357" b="10715"/>
          <a:stretch>
            <a:fillRect/>
          </a:stretch>
        </p:blipFill>
        <p:spPr bwMode="auto">
          <a:xfrm>
            <a:off x="0" y="4038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/>
          <a:srcRect t="39063" r="55357" b="10715"/>
          <a:stretch>
            <a:fillRect/>
          </a:stretch>
        </p:blipFill>
        <p:spPr bwMode="auto">
          <a:xfrm>
            <a:off x="2286000" y="4038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/>
          <a:srcRect t="39067" r="55351" b="10703"/>
          <a:stretch>
            <a:fillRect/>
          </a:stretch>
        </p:blipFill>
        <p:spPr bwMode="auto">
          <a:xfrm>
            <a:off x="4572000" y="4038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5"/>
          <a:srcRect t="39063" r="55357" b="8855"/>
          <a:stretch>
            <a:fillRect/>
          </a:stretch>
        </p:blipFill>
        <p:spPr bwMode="auto">
          <a:xfrm>
            <a:off x="6705600" y="1524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6"/>
          <a:srcRect t="39063" r="55357" b="8855"/>
          <a:stretch>
            <a:fillRect/>
          </a:stretch>
        </p:blipFill>
        <p:spPr bwMode="auto">
          <a:xfrm>
            <a:off x="4495800" y="1524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7"/>
          <a:srcRect t="39063" r="55357" b="10715"/>
          <a:stretch>
            <a:fillRect/>
          </a:stretch>
        </p:blipFill>
        <p:spPr bwMode="auto">
          <a:xfrm>
            <a:off x="0" y="1524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/>
          <p:cNvPicPr>
            <a:picLocks noChangeAspect="1" noChangeArrowheads="1"/>
          </p:cNvPicPr>
          <p:nvPr/>
        </p:nvPicPr>
        <p:blipFill>
          <a:blip r:embed="rId8"/>
          <a:srcRect t="39063" r="53870" b="10715"/>
          <a:stretch>
            <a:fillRect/>
          </a:stretch>
        </p:blipFill>
        <p:spPr bwMode="auto">
          <a:xfrm>
            <a:off x="2209800" y="15240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152400" y="35814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LEBT in (45keV)    RFQ in (45keV)      RFQ out (3 MeV)      DTL in (3MeV)</a:t>
            </a:r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152400" y="6096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CCDTL in (50MeV)  PIMS in (100MeV)  PIMS out (160MeV)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Emittance 0-3 MeV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805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Callout 1 4"/>
          <p:cNvSpPr>
            <a:spLocks/>
          </p:cNvSpPr>
          <p:nvPr/>
        </p:nvSpPr>
        <p:spPr bwMode="auto">
          <a:xfrm>
            <a:off x="3048000" y="2057400"/>
            <a:ext cx="2971800" cy="685800"/>
          </a:xfrm>
          <a:prstGeom prst="borderCallout1">
            <a:avLst>
              <a:gd name="adj1" fmla="val 18750"/>
              <a:gd name="adj2" fmla="val -8333"/>
              <a:gd name="adj3" fmla="val 361190"/>
              <a:gd name="adj4" fmla="val -386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Symmetry x,y in LEBT, if source is symmetric</a:t>
            </a:r>
          </a:p>
        </p:txBody>
      </p:sp>
      <p:sp>
        <p:nvSpPr>
          <p:cNvPr id="15366" name="Line Callout 1 5"/>
          <p:cNvSpPr>
            <a:spLocks/>
          </p:cNvSpPr>
          <p:nvPr/>
        </p:nvSpPr>
        <p:spPr bwMode="auto">
          <a:xfrm>
            <a:off x="4572000" y="3200400"/>
            <a:ext cx="3048000" cy="685800"/>
          </a:xfrm>
          <a:prstGeom prst="borderCallout1">
            <a:avLst>
              <a:gd name="adj1" fmla="val 18750"/>
              <a:gd name="adj2" fmla="val -8333"/>
              <a:gd name="adj3" fmla="val 238343"/>
              <a:gd name="adj4" fmla="val -221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Losses in the RFQ, emittance decreases</a:t>
            </a:r>
          </a:p>
        </p:txBody>
      </p:sp>
      <p:sp>
        <p:nvSpPr>
          <p:cNvPr id="15367" name="Line Callout 1 6"/>
          <p:cNvSpPr>
            <a:spLocks/>
          </p:cNvSpPr>
          <p:nvPr/>
        </p:nvSpPr>
        <p:spPr bwMode="auto">
          <a:xfrm>
            <a:off x="5029200" y="6019800"/>
            <a:ext cx="3505200" cy="838200"/>
          </a:xfrm>
          <a:prstGeom prst="borderCallout1">
            <a:avLst>
              <a:gd name="adj1" fmla="val -5764"/>
              <a:gd name="adj2" fmla="val 53806"/>
              <a:gd name="adj3" fmla="val -112250"/>
              <a:gd name="adj4" fmla="val 435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Losses and emittance increase when matching to the DTL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and causes of e growth and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LEBT solenoids </a:t>
            </a:r>
            <a:r>
              <a:rPr lang="en-US" dirty="0" smtClean="0"/>
              <a:t>(divergent beam from the source). 45 keV</a:t>
            </a:r>
          </a:p>
          <a:p>
            <a:endParaRPr lang="en-US" dirty="0" smtClean="0"/>
          </a:p>
          <a:p>
            <a:r>
              <a:rPr lang="en-US" u="sng" dirty="0" smtClean="0"/>
              <a:t>MEBT transport </a:t>
            </a:r>
            <a:r>
              <a:rPr lang="en-US" dirty="0" smtClean="0"/>
              <a:t>(abrupt change of phase advance). 3 MeV</a:t>
            </a:r>
          </a:p>
          <a:p>
            <a:endParaRPr lang="en-US" dirty="0" smtClean="0"/>
          </a:p>
          <a:p>
            <a:r>
              <a:rPr lang="en-US" dirty="0" smtClean="0"/>
              <a:t>BOTH ARE UNAVOIDABLE but they must be controlled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r>
              <a:rPr lang="en-US" dirty="0" smtClean="0"/>
              <a:t>Testing the low energy part </a:t>
            </a:r>
            <a:br>
              <a:rPr lang="en-US" dirty="0" smtClean="0"/>
            </a:br>
            <a:r>
              <a:rPr lang="en-US" dirty="0" smtClean="0"/>
              <a:t>(0-3 MeV) </a:t>
            </a:r>
            <a:r>
              <a:rPr lang="en-US" dirty="0" smtClean="0"/>
              <a:t>: the 3 </a:t>
            </a:r>
            <a:r>
              <a:rPr lang="en-US" dirty="0" smtClean="0"/>
              <a:t>MeV test stand</a:t>
            </a:r>
          </a:p>
        </p:txBody>
      </p:sp>
      <p:pic>
        <p:nvPicPr>
          <p:cNvPr id="15363" name="Picture 2" descr="LogoLin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0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1524001"/>
            <a:ext cx="3276600" cy="147732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Goals :</a:t>
            </a:r>
          </a:p>
          <a:p>
            <a:pPr>
              <a:defRPr/>
            </a:pPr>
            <a:r>
              <a:rPr lang="en-US" dirty="0"/>
              <a:t>Validate by 2010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Source and LEBT design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RFQ </a:t>
            </a:r>
            <a:r>
              <a:rPr lang="en-US" dirty="0" smtClean="0"/>
              <a:t>design 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Chopper </a:t>
            </a:r>
            <a:r>
              <a:rPr lang="en-US" dirty="0" smtClean="0"/>
              <a:t> (by 2011)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0" y="3124200"/>
          <a:ext cx="2819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Ultimate goal is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demonstrate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 mA H-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 µs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r>
                        <a:rPr lang="en-US" baseline="0" dirty="0" smtClean="0"/>
                        <a:t> mm 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0.15 deg KeV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Chopped and matched to the DTL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59959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Callout 1 9"/>
          <p:cNvSpPr/>
          <p:nvPr/>
        </p:nvSpPr>
        <p:spPr bwMode="auto">
          <a:xfrm>
            <a:off x="2514600" y="1676400"/>
            <a:ext cx="1676400" cy="609600"/>
          </a:xfrm>
          <a:prstGeom prst="borderCallout1">
            <a:avLst>
              <a:gd name="adj1" fmla="val 86166"/>
              <a:gd name="adj2" fmla="val 104500"/>
              <a:gd name="adj3" fmla="val 275100"/>
              <a:gd name="adj4" fmla="val 105725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Source 45 keV </a:t>
            </a:r>
          </a:p>
        </p:txBody>
      </p:sp>
      <p:sp>
        <p:nvSpPr>
          <p:cNvPr id="11" name="Line Callout 1 10"/>
          <p:cNvSpPr/>
          <p:nvPr/>
        </p:nvSpPr>
        <p:spPr bwMode="auto">
          <a:xfrm>
            <a:off x="4267200" y="4038600"/>
            <a:ext cx="1676400" cy="609600"/>
          </a:xfrm>
          <a:prstGeom prst="borderCallout1">
            <a:avLst>
              <a:gd name="adj1" fmla="val 25492"/>
              <a:gd name="adj2" fmla="val -3365"/>
              <a:gd name="adj3" fmla="val -36698"/>
              <a:gd name="adj4" fmla="val -39525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RFQ 3 MeV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1066800" y="2514600"/>
            <a:ext cx="1219200" cy="609600"/>
          </a:xfrm>
          <a:prstGeom prst="borderCallout1">
            <a:avLst>
              <a:gd name="adj1" fmla="val 86166"/>
              <a:gd name="adj2" fmla="val 104500"/>
              <a:gd name="adj3" fmla="val 275100"/>
              <a:gd name="adj4" fmla="val 167242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Chopper 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0" y="3124200"/>
            <a:ext cx="1447800" cy="609600"/>
          </a:xfrm>
          <a:prstGeom prst="borderCallout1">
            <a:avLst>
              <a:gd name="adj1" fmla="val 86166"/>
              <a:gd name="adj2" fmla="val 104500"/>
              <a:gd name="adj3" fmla="val 283527"/>
              <a:gd name="adj4" fmla="val 173934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/>
              <a:t>Diagnostic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at 45 </a:t>
            </a:r>
            <a:r>
              <a:rPr lang="en-US" dirty="0" err="1" smtClean="0"/>
              <a:t>keV</a:t>
            </a:r>
            <a:r>
              <a:rPr lang="en-US" dirty="0" smtClean="0"/>
              <a:t> (starting this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steps </a:t>
            </a:r>
          </a:p>
          <a:p>
            <a:pPr lvl="3"/>
            <a:r>
              <a:rPr lang="en-US" dirty="0" smtClean="0"/>
              <a:t>Source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3"/>
            <a:r>
              <a:rPr lang="en-US" dirty="0" smtClean="0"/>
              <a:t>Source + solenoid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3"/>
            <a:r>
              <a:rPr lang="en-US" dirty="0" smtClean="0"/>
              <a:t>Source + solenoid </a:t>
            </a:r>
            <a:r>
              <a:rPr lang="en-US" dirty="0" err="1" smtClean="0"/>
              <a:t>spectrometre</a:t>
            </a:r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76675"/>
            <a:ext cx="4275976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48100"/>
            <a:ext cx="3889375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at 3 </a:t>
            </a:r>
            <a:r>
              <a:rPr lang="en-US" dirty="0" err="1" smtClean="0"/>
              <a:t>MeV</a:t>
            </a:r>
            <a:r>
              <a:rPr lang="en-US" dirty="0" smtClean="0"/>
              <a:t> (starting 09/2010)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program </a:t>
            </a:r>
          </a:p>
          <a:p>
            <a:pPr lvl="2"/>
            <a:r>
              <a:rPr lang="en-US" dirty="0" smtClean="0"/>
              <a:t>Transport/setting up</a:t>
            </a:r>
          </a:p>
          <a:p>
            <a:pPr lvl="2"/>
            <a:r>
              <a:rPr lang="en-US" dirty="0" err="1" smtClean="0"/>
              <a:t>Emittance</a:t>
            </a:r>
            <a:endParaRPr lang="en-US" dirty="0" smtClean="0"/>
          </a:p>
          <a:p>
            <a:pPr lvl="2"/>
            <a:r>
              <a:rPr lang="en-US" dirty="0" smtClean="0"/>
              <a:t>Halo </a:t>
            </a:r>
            <a:r>
              <a:rPr lang="en-US" dirty="0" err="1" smtClean="0"/>
              <a:t>developmnet</a:t>
            </a:r>
            <a:endParaRPr lang="en-US" dirty="0" smtClean="0"/>
          </a:p>
          <a:p>
            <a:pPr lvl="8"/>
            <a:r>
              <a:rPr lang="en-US" dirty="0" smtClean="0"/>
              <a:t>Without the dump</a:t>
            </a:r>
          </a:p>
          <a:p>
            <a:pPr lvl="2"/>
            <a:r>
              <a:rPr lang="en-US" dirty="0" smtClean="0"/>
              <a:t>Chopping  </a:t>
            </a:r>
          </a:p>
          <a:p>
            <a:pPr lvl="8"/>
            <a:r>
              <a:rPr lang="en-US" dirty="0" smtClean="0"/>
              <a:t>With the dump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chopping” </a:t>
            </a:r>
            <a:br>
              <a:rPr lang="en-US" dirty="0" smtClean="0"/>
            </a:br>
            <a:r>
              <a:rPr lang="en-US" sz="2000" dirty="0" smtClean="0"/>
              <a:t>removing </a:t>
            </a:r>
            <a:r>
              <a:rPr lang="en-US" sz="2000" dirty="0" err="1" smtClean="0"/>
              <a:t>microbunches</a:t>
            </a:r>
            <a:r>
              <a:rPr lang="en-US" sz="2000" dirty="0" smtClean="0"/>
              <a:t> (150/352) to adapt the 352MHz </a:t>
            </a:r>
            <a:r>
              <a:rPr lang="en-US" sz="2000" dirty="0" err="1" smtClean="0"/>
              <a:t>linac</a:t>
            </a:r>
            <a:r>
              <a:rPr lang="en-US" sz="2000" dirty="0" smtClean="0"/>
              <a:t> bunches  to the 1 MHz booster frequency</a:t>
            </a:r>
            <a:endParaRPr lang="en-US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1600200"/>
            <a:ext cx="7313613" cy="4114800"/>
            <a:chOff x="1370013" y="1827213"/>
            <a:chExt cx="7313612" cy="4114800"/>
          </a:xfrm>
        </p:grpSpPr>
        <p:pic>
          <p:nvPicPr>
            <p:cNvPr id="13322" name="Picture 4" descr="Chopper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2599" y="1827213"/>
              <a:ext cx="5350423" cy="411480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23" name="AutoShape 6"/>
            <p:cNvSpPr>
              <a:spLocks/>
            </p:cNvSpPr>
            <p:nvPr/>
          </p:nvSpPr>
          <p:spPr bwMode="auto">
            <a:xfrm rot="-6362125">
              <a:off x="2061361" y="2296932"/>
              <a:ext cx="516030" cy="1898726"/>
            </a:xfrm>
            <a:prstGeom prst="rightBrace">
              <a:avLst>
                <a:gd name="adj1" fmla="val 281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Text Box 7"/>
            <p:cNvSpPr txBox="1">
              <a:spLocks noChangeArrowheads="1"/>
            </p:cNvSpPr>
            <p:nvPr/>
          </p:nvSpPr>
          <p:spPr bwMode="auto">
            <a:xfrm>
              <a:off x="1510659" y="2407747"/>
              <a:ext cx="1406464" cy="5847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Match from the RFQ</a:t>
              </a:r>
            </a:p>
          </p:txBody>
        </p:sp>
        <p:sp>
          <p:nvSpPr>
            <p:cNvPr id="13325" name="AutoShape 8"/>
            <p:cNvSpPr>
              <a:spLocks/>
            </p:cNvSpPr>
            <p:nvPr/>
          </p:nvSpPr>
          <p:spPr bwMode="auto">
            <a:xfrm rot="-6362125">
              <a:off x="6069783" y="1458383"/>
              <a:ext cx="516030" cy="1898726"/>
            </a:xfrm>
            <a:prstGeom prst="rightBrace">
              <a:avLst>
                <a:gd name="adj1" fmla="val 2812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AutoShape 9"/>
            <p:cNvSpPr>
              <a:spLocks/>
            </p:cNvSpPr>
            <p:nvPr/>
          </p:nvSpPr>
          <p:spPr bwMode="auto">
            <a:xfrm rot="-6362125">
              <a:off x="4094874" y="1861988"/>
              <a:ext cx="516030" cy="2180019"/>
            </a:xfrm>
            <a:prstGeom prst="rightBrace">
              <a:avLst>
                <a:gd name="adj1" fmla="val 322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Text Box 10"/>
            <p:cNvSpPr txBox="1">
              <a:spLocks noChangeArrowheads="1"/>
            </p:cNvSpPr>
            <p:nvPr/>
          </p:nvSpPr>
          <p:spPr bwMode="auto">
            <a:xfrm>
              <a:off x="7277161" y="1891717"/>
              <a:ext cx="1406464" cy="57515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Match to the DTL</a:t>
              </a:r>
            </a:p>
          </p:txBody>
        </p:sp>
        <p:sp>
          <p:nvSpPr>
            <p:cNvPr id="13328" name="Text Box 11"/>
            <p:cNvSpPr txBox="1">
              <a:spLocks noChangeArrowheads="1"/>
            </p:cNvSpPr>
            <p:nvPr/>
          </p:nvSpPr>
          <p:spPr bwMode="auto">
            <a:xfrm>
              <a:off x="3479709" y="2278739"/>
              <a:ext cx="1406464" cy="3426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Chop </a:t>
              </a:r>
            </a:p>
          </p:txBody>
        </p:sp>
      </p:grpSp>
      <p:pic>
        <p:nvPicPr>
          <p:cNvPr id="13316" name="Picture 22" descr="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724400"/>
            <a:ext cx="2654300" cy="16478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317" name="Line 24"/>
          <p:cNvSpPr>
            <a:spLocks noChangeShapeType="1"/>
          </p:cNvSpPr>
          <p:nvPr/>
        </p:nvSpPr>
        <p:spPr bwMode="auto">
          <a:xfrm flipH="1" flipV="1">
            <a:off x="3200400" y="3581400"/>
            <a:ext cx="457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23" descr="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667000"/>
            <a:ext cx="2438400" cy="1514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19" name="Line 24"/>
          <p:cNvSpPr>
            <a:spLocks noChangeShapeType="1"/>
          </p:cNvSpPr>
          <p:nvPr/>
        </p:nvSpPr>
        <p:spPr bwMode="auto">
          <a:xfrm flipH="1">
            <a:off x="4648200" y="2819400"/>
            <a:ext cx="1828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419600"/>
            <a:ext cx="35052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5410200" y="60960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Emittance increase 20-30%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524000"/>
            <a:ext cx="8640763" cy="1600200"/>
            <a:chOff x="204" y="2750"/>
            <a:chExt cx="5443" cy="1008"/>
          </a:xfrm>
        </p:grpSpPr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204" y="3254"/>
              <a:ext cx="54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2262" y="3215"/>
              <a:ext cx="597" cy="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664" y="3215"/>
              <a:ext cx="598" cy="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270" y="3138"/>
              <a:ext cx="200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1133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399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801" y="2750"/>
              <a:ext cx="266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718" y="2750"/>
              <a:ext cx="265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2926" y="2750"/>
              <a:ext cx="265" cy="100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1797" y="3060"/>
              <a:ext cx="332" cy="3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394" y="3060"/>
              <a:ext cx="332" cy="3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/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3379" y="3158"/>
              <a:ext cx="226" cy="23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-5400000">
              <a:off x="3872" y="3121"/>
              <a:ext cx="232" cy="26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5315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endParaRPr lang="en-US"/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5050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4452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187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536" y="3138"/>
              <a:ext cx="199" cy="23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en-US"/>
            </a:p>
          </p:txBody>
        </p:sp>
      </p:grpSp>
      <p:sp>
        <p:nvSpPr>
          <p:cNvPr id="3118" name="AutoShape 46"/>
          <p:cNvSpPr>
            <a:spLocks/>
          </p:cNvSpPr>
          <p:nvPr/>
        </p:nvSpPr>
        <p:spPr bwMode="auto">
          <a:xfrm rot="-5400000">
            <a:off x="945356" y="2089944"/>
            <a:ext cx="341313" cy="2232025"/>
          </a:xfrm>
          <a:prstGeom prst="leftBrace">
            <a:avLst>
              <a:gd name="adj1" fmla="val 544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AutoShape 47"/>
          <p:cNvSpPr>
            <a:spLocks/>
          </p:cNvSpPr>
          <p:nvPr/>
        </p:nvSpPr>
        <p:spPr bwMode="auto">
          <a:xfrm rot="-5400000">
            <a:off x="7244557" y="2126456"/>
            <a:ext cx="342900" cy="2160587"/>
          </a:xfrm>
          <a:prstGeom prst="leftBrace">
            <a:avLst>
              <a:gd name="adj1" fmla="val 525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144463" y="34671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Matching section</a:t>
            </a:r>
            <a:endParaRPr lang="en-US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335713" y="33956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/>
              <a:t>Matching</a:t>
            </a:r>
            <a:r>
              <a:rPr lang="fr-FR" dirty="0"/>
              <a:t> section</a:t>
            </a:r>
            <a:endParaRPr lang="en-US" dirty="0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879725" y="30353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27" name="AutoShape 55"/>
          <p:cNvSpPr>
            <a:spLocks/>
          </p:cNvSpPr>
          <p:nvPr/>
        </p:nvSpPr>
        <p:spPr bwMode="auto">
          <a:xfrm rot="-5400000">
            <a:off x="4112419" y="1299369"/>
            <a:ext cx="415925" cy="3887787"/>
          </a:xfrm>
          <a:prstGeom prst="leftBrace">
            <a:avLst>
              <a:gd name="adj1" fmla="val 778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3384550" y="34671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/>
              <a:t>Chopping</a:t>
            </a:r>
            <a:r>
              <a:rPr lang="fr-FR" dirty="0"/>
              <a:t> section</a:t>
            </a:r>
            <a:endParaRPr lang="en-US" dirty="0"/>
          </a:p>
        </p:txBody>
      </p:sp>
      <p:pic>
        <p:nvPicPr>
          <p:cNvPr id="1026" name="Picture 2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1449"/>
            <a:ext cx="4114799" cy="26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line layout</a:t>
            </a:r>
            <a:endParaRPr lang="en-US" dirty="0"/>
          </a:p>
        </p:txBody>
      </p:sp>
      <p:grpSp>
        <p:nvGrpSpPr>
          <p:cNvPr id="65" name="Group 5"/>
          <p:cNvGrpSpPr>
            <a:grpSpLocks/>
          </p:cNvGrpSpPr>
          <p:nvPr/>
        </p:nvGrpSpPr>
        <p:grpSpPr bwMode="auto">
          <a:xfrm>
            <a:off x="4191000" y="4114800"/>
            <a:ext cx="4800600" cy="1904999"/>
            <a:chOff x="2880" y="4393"/>
            <a:chExt cx="9360" cy="2927"/>
          </a:xfrm>
        </p:grpSpPr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2880" y="5473"/>
              <a:ext cx="9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39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43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46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50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54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576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612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648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68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72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75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79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82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864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900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936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97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100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104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6" name="Rectangle 26"/>
            <p:cNvSpPr>
              <a:spLocks noChangeArrowheads="1"/>
            </p:cNvSpPr>
            <p:nvPr/>
          </p:nvSpPr>
          <p:spPr bwMode="auto">
            <a:xfrm>
              <a:off x="108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7" name="Rectangle 27"/>
            <p:cNvSpPr>
              <a:spLocks noChangeArrowheads="1"/>
            </p:cNvSpPr>
            <p:nvPr/>
          </p:nvSpPr>
          <p:spPr bwMode="auto">
            <a:xfrm>
              <a:off x="111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3960" y="547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9"/>
            <p:cNvSpPr>
              <a:spLocks noChangeShapeType="1"/>
            </p:cNvSpPr>
            <p:nvPr/>
          </p:nvSpPr>
          <p:spPr bwMode="auto">
            <a:xfrm>
              <a:off x="4320" y="547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3360" y="6553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1"/>
            <p:cNvSpPr>
              <a:spLocks noChangeShapeType="1"/>
            </p:cNvSpPr>
            <p:nvPr/>
          </p:nvSpPr>
          <p:spPr bwMode="auto">
            <a:xfrm flipH="1">
              <a:off x="4320" y="6553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3480" y="6600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2.84 ns</a:t>
              </a:r>
              <a:endParaRPr lang="en-US" dirty="0"/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5760" y="5232"/>
              <a:ext cx="120" cy="24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7775" y="6022"/>
              <a:ext cx="2510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1.15×10</a:t>
              </a:r>
              <a:r>
                <a:rPr lang="en-US" sz="2000" baseline="30000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 ions</a:t>
              </a:r>
              <a:endParaRPr lang="en-US" dirty="0"/>
            </a:p>
          </p:txBody>
        </p:sp>
        <p:sp>
          <p:nvSpPr>
            <p:cNvPr id="95" name="Text Box 35"/>
            <p:cNvSpPr txBox="1">
              <a:spLocks noChangeArrowheads="1"/>
            </p:cNvSpPr>
            <p:nvPr/>
          </p:nvSpPr>
          <p:spPr bwMode="auto">
            <a:xfrm>
              <a:off x="5735" y="6000"/>
              <a:ext cx="1585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r>
                <a:rPr lang="en-US" sz="2000" baseline="300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 ions</a:t>
              </a:r>
              <a:endParaRPr lang="en-US"/>
            </a:p>
          </p:txBody>
        </p:sp>
        <p:sp>
          <p:nvSpPr>
            <p:cNvPr id="96" name="Line 36"/>
            <p:cNvSpPr>
              <a:spLocks noChangeShapeType="1"/>
            </p:cNvSpPr>
            <p:nvPr/>
          </p:nvSpPr>
          <p:spPr bwMode="auto">
            <a:xfrm flipH="1" flipV="1">
              <a:off x="5880" y="5640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 flipH="1" flipV="1">
              <a:off x="7680" y="5640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4114800" y="6096000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for PSB : suppress </a:t>
            </a:r>
            <a:r>
              <a:rPr lang="en-US" sz="1400" dirty="0" smtClean="0"/>
              <a:t>150/352 </a:t>
            </a:r>
            <a:r>
              <a:rPr lang="en-US" sz="1400" dirty="0" err="1" smtClean="0"/>
              <a:t>microbunches</a:t>
            </a:r>
            <a:r>
              <a:rPr lang="en-US" sz="1400" dirty="0" smtClean="0"/>
              <a:t> (1MHz)</a:t>
            </a:r>
          </a:p>
          <a:p>
            <a:r>
              <a:rPr lang="en-US" sz="1400" dirty="0" smtClean="0"/>
              <a:t>for SPL and </a:t>
            </a:r>
            <a:r>
              <a:rPr lang="en-US" sz="1400" dirty="0" err="1" smtClean="0"/>
              <a:t>Nufact</a:t>
            </a:r>
            <a:r>
              <a:rPr lang="en-US" sz="1400" dirty="0" smtClean="0"/>
              <a:t> : suppress 3/8 </a:t>
            </a:r>
            <a:r>
              <a:rPr lang="en-US" sz="1400" dirty="0" err="1" smtClean="0"/>
              <a:t>microbunches</a:t>
            </a:r>
            <a:r>
              <a:rPr lang="en-US" sz="1400" dirty="0" smtClean="0"/>
              <a:t> (40 MHz CERN </a:t>
            </a:r>
            <a:r>
              <a:rPr lang="en-US" sz="1400" dirty="0" err="1" smtClean="0"/>
              <a:t>nufact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4114800" y="4114800"/>
            <a:ext cx="5029200" cy="2743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DD7B-161C-4D50-9386-BEF5BBF69531}" type="slidenum">
              <a:rPr lang="en-US"/>
              <a:pPr/>
              <a:t>18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</p:spPr>
        <p:txBody>
          <a:bodyPr lIns="0" tIns="0" rIns="0" bIns="0"/>
          <a:lstStyle/>
          <a:p>
            <a:r>
              <a:rPr lang="fr-FR" dirty="0" err="1"/>
              <a:t>Beam</a:t>
            </a:r>
            <a:r>
              <a:rPr lang="fr-FR" dirty="0"/>
              <a:t> Dynamics</a:t>
            </a:r>
            <a:endParaRPr lang="en-US" dirty="0"/>
          </a:p>
        </p:txBody>
      </p:sp>
      <p:pic>
        <p:nvPicPr>
          <p:cNvPr id="4102" name="Picture 6" descr="envmatc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5550"/>
            <a:ext cx="8107362" cy="5632450"/>
          </a:xfrm>
          <a:prstGeom prst="rect">
            <a:avLst/>
          </a:prstGeom>
          <a:noFill/>
        </p:spPr>
      </p:pic>
      <p:pic>
        <p:nvPicPr>
          <p:cNvPr id="4103" name="Picture 7" descr="envch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30313"/>
            <a:ext cx="8101012" cy="562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– permanent </a:t>
            </a:r>
            <a:br>
              <a:rPr lang="en-US" dirty="0" smtClean="0"/>
            </a:br>
            <a:r>
              <a:rPr lang="en-US" sz="1600" dirty="0" smtClean="0"/>
              <a:t>(ok for monitoring, not sufficient for setting up)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55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 bwMode="auto">
          <a:xfrm>
            <a:off x="2971800" y="1447800"/>
            <a:ext cx="1828800" cy="533400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Wire scanners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1905000" y="1752600"/>
            <a:ext cx="18288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810000" y="1752600"/>
            <a:ext cx="19050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743200" y="5791200"/>
            <a:ext cx="2895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Current transformers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838200" y="3429000"/>
            <a:ext cx="2819400" cy="2438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733800" y="3810000"/>
            <a:ext cx="426720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8150225" cy="1143000"/>
          </a:xfrm>
        </p:spPr>
        <p:txBody>
          <a:bodyPr/>
          <a:lstStyle/>
          <a:p>
            <a:r>
              <a:rPr lang="en-US" smtClean="0"/>
              <a:t>Present </a:t>
            </a:r>
          </a:p>
        </p:txBody>
      </p:sp>
      <p:pic>
        <p:nvPicPr>
          <p:cNvPr id="4099" name="Picture 6" descr="AccComplex070082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85800"/>
            <a:ext cx="62484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pscomplex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36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temporary </a:t>
            </a:r>
            <a:br>
              <a:rPr lang="en-US" dirty="0" smtClean="0"/>
            </a:br>
            <a:r>
              <a:rPr lang="en-US" dirty="0" smtClean="0"/>
              <a:t>BSHM + bench </a:t>
            </a:r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7714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2019899" cy="26431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43982" y="4376418"/>
            <a:ext cx="2514600" cy="21437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0FC8-3F1B-4C80-A669-9A037D986058}" type="slidenum">
              <a:rPr lang="en-US"/>
              <a:pPr/>
              <a:t>21</a:t>
            </a:fld>
            <a:endParaRPr lang="en-US"/>
          </a:p>
        </p:txBody>
      </p:sp>
      <p:sp>
        <p:nvSpPr>
          <p:cNvPr id="14433" name="Rectangle 97"/>
          <p:cNvSpPr>
            <a:spLocks noChangeArrowheads="1"/>
          </p:cNvSpPr>
          <p:nvPr/>
        </p:nvSpPr>
        <p:spPr bwMode="auto">
          <a:xfrm>
            <a:off x="323850" y="4751388"/>
            <a:ext cx="84963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en-US">
                <a:latin typeface="Comic Sans MS" pitchFamily="66" charset="0"/>
              </a:rPr>
              <a:t>Reduced beam current from 70 to 4 mA</a:t>
            </a:r>
          </a:p>
          <a:p>
            <a:pPr algn="ctr">
              <a:tabLst>
                <a:tab pos="914400" algn="l"/>
              </a:tabLst>
            </a:pPr>
            <a:r>
              <a:rPr lang="en-US">
                <a:latin typeface="Comic Sans MS" pitchFamily="66" charset="0"/>
              </a:rPr>
              <a:t>Reduced beam size on the screen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79388" y="1196975"/>
            <a:ext cx="9144000" cy="3257550"/>
            <a:chOff x="113" y="890"/>
            <a:chExt cx="5760" cy="1576"/>
          </a:xfrm>
        </p:grpSpPr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3330" y="1819"/>
              <a:ext cx="797" cy="118"/>
              <a:chOff x="3960" y="3240"/>
              <a:chExt cx="3420" cy="360"/>
            </a:xfrm>
          </p:grpSpPr>
          <p:sp>
            <p:nvSpPr>
              <p:cNvPr id="14422" name="Line 86"/>
              <p:cNvSpPr>
                <a:spLocks noChangeShapeType="1"/>
              </p:cNvSpPr>
              <p:nvPr/>
            </p:nvSpPr>
            <p:spPr bwMode="auto">
              <a:xfrm>
                <a:off x="3960" y="3240"/>
                <a:ext cx="34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Line 85"/>
              <p:cNvSpPr>
                <a:spLocks noChangeShapeType="1"/>
              </p:cNvSpPr>
              <p:nvPr/>
            </p:nvSpPr>
            <p:spPr bwMode="auto">
              <a:xfrm>
                <a:off x="3960" y="3600"/>
                <a:ext cx="34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19" name="Rectangle 83"/>
            <p:cNvSpPr>
              <a:spLocks noChangeArrowheads="1"/>
            </p:cNvSpPr>
            <p:nvPr/>
          </p:nvSpPr>
          <p:spPr bwMode="auto">
            <a:xfrm>
              <a:off x="672" y="1760"/>
              <a:ext cx="67" cy="2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872" y="1760"/>
              <a:ext cx="66" cy="2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1071" y="1697"/>
              <a:ext cx="1528" cy="35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5390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>
              <a:off x="5257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5057" y="1760"/>
              <a:ext cx="67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Rectangle 77"/>
            <p:cNvSpPr>
              <a:spLocks noChangeArrowheads="1"/>
            </p:cNvSpPr>
            <p:nvPr/>
          </p:nvSpPr>
          <p:spPr bwMode="auto">
            <a:xfrm>
              <a:off x="4925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Rectangle 76"/>
            <p:cNvSpPr>
              <a:spLocks noChangeArrowheads="1"/>
            </p:cNvSpPr>
            <p:nvPr/>
          </p:nvSpPr>
          <p:spPr bwMode="auto">
            <a:xfrm>
              <a:off x="4327" y="1760"/>
              <a:ext cx="332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3795" y="1760"/>
              <a:ext cx="199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3463" y="1760"/>
              <a:ext cx="199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3197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3064" y="1760"/>
              <a:ext cx="67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2865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2732" y="1760"/>
              <a:ext cx="66" cy="2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>
              <a:off x="606" y="1878"/>
              <a:ext cx="49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5190" y="1819"/>
              <a:ext cx="0" cy="11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2998" y="1819"/>
              <a:ext cx="0" cy="11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>
              <a:off x="4194" y="1819"/>
              <a:ext cx="0" cy="11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4858" y="1775"/>
              <a:ext cx="0" cy="23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>
              <a:off x="1004" y="1937"/>
              <a:ext cx="0" cy="1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1004" y="1701"/>
              <a:ext cx="0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>
              <a:off x="1071" y="2113"/>
              <a:ext cx="0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5589" y="2113"/>
              <a:ext cx="0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2599" y="2113"/>
              <a:ext cx="0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>
              <a:off x="606" y="2113"/>
              <a:ext cx="0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606" y="2290"/>
              <a:ext cx="4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2599" y="2290"/>
              <a:ext cx="29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1071" y="2290"/>
              <a:ext cx="1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Text Box 55"/>
            <p:cNvSpPr txBox="1">
              <a:spLocks noChangeArrowheads="1"/>
            </p:cNvSpPr>
            <p:nvPr/>
          </p:nvSpPr>
          <p:spPr bwMode="auto">
            <a:xfrm>
              <a:off x="340" y="1775"/>
              <a:ext cx="266" cy="2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/>
            </a:p>
          </p:txBody>
        </p:sp>
        <p:sp>
          <p:nvSpPr>
            <p:cNvPr id="14390" name="AutoShape 54"/>
            <p:cNvSpPr>
              <a:spLocks/>
            </p:cNvSpPr>
            <p:nvPr/>
          </p:nvSpPr>
          <p:spPr bwMode="auto">
            <a:xfrm>
              <a:off x="113" y="1389"/>
              <a:ext cx="731" cy="176"/>
            </a:xfrm>
            <a:prstGeom prst="borderCallout1">
              <a:avLst>
                <a:gd name="adj1" fmla="val 40907"/>
                <a:gd name="adj2" fmla="val 106565"/>
                <a:gd name="adj3" fmla="val 194319"/>
                <a:gd name="adj4" fmla="val 12011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b="1" dirty="0">
                  <a:cs typeface="Times New Roman" pitchFamily="18" charset="0"/>
                </a:rPr>
                <a:t>Diaphragm</a:t>
              </a:r>
              <a:endParaRPr lang="en-US" sz="1400" dirty="0"/>
            </a:p>
          </p:txBody>
        </p:sp>
        <p:sp>
          <p:nvSpPr>
            <p:cNvPr id="14389" name="AutoShape 53"/>
            <p:cNvSpPr>
              <a:spLocks/>
            </p:cNvSpPr>
            <p:nvPr/>
          </p:nvSpPr>
          <p:spPr bwMode="auto">
            <a:xfrm>
              <a:off x="5057" y="1344"/>
              <a:ext cx="466" cy="202"/>
            </a:xfrm>
            <a:prstGeom prst="borderCallout1">
              <a:avLst>
                <a:gd name="adj1" fmla="val 29269"/>
                <a:gd name="adj2" fmla="val -9523"/>
                <a:gd name="adj3" fmla="val 250000"/>
                <a:gd name="adj4" fmla="val -42065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b="1" dirty="0">
                  <a:cs typeface="Times New Roman" pitchFamily="18" charset="0"/>
                </a:rPr>
                <a:t>Screen</a:t>
              </a:r>
              <a:endParaRPr lang="en-US" sz="1400" dirty="0"/>
            </a:p>
          </p:txBody>
        </p:sp>
        <p:sp>
          <p:nvSpPr>
            <p:cNvPr id="14388" name="AutoShape 52"/>
            <p:cNvSpPr>
              <a:spLocks/>
            </p:cNvSpPr>
            <p:nvPr/>
          </p:nvSpPr>
          <p:spPr bwMode="auto">
            <a:xfrm>
              <a:off x="2666" y="1348"/>
              <a:ext cx="575" cy="177"/>
            </a:xfrm>
            <a:prstGeom prst="borderCallout1">
              <a:avLst>
                <a:gd name="adj1" fmla="val 33333"/>
                <a:gd name="adj2" fmla="val 107694"/>
                <a:gd name="adj3" fmla="val 261574"/>
                <a:gd name="adj4" fmla="val 13221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b="1" dirty="0">
                  <a:cs typeface="Times New Roman" pitchFamily="18" charset="0"/>
                </a:rPr>
                <a:t>Chopper</a:t>
              </a:r>
              <a:endParaRPr lang="en-US" sz="1400" dirty="0"/>
            </a:p>
          </p:txBody>
        </p:sp>
        <p:sp>
          <p:nvSpPr>
            <p:cNvPr id="14426" name="Rectangle 90"/>
            <p:cNvSpPr>
              <a:spLocks noChangeArrowheads="1"/>
            </p:cNvSpPr>
            <p:nvPr/>
          </p:nvSpPr>
          <p:spPr bwMode="auto">
            <a:xfrm>
              <a:off x="113" y="890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428" name="Rectangle 92"/>
            <p:cNvSpPr>
              <a:spLocks noChangeArrowheads="1"/>
            </p:cNvSpPr>
            <p:nvPr/>
          </p:nvSpPr>
          <p:spPr bwMode="auto">
            <a:xfrm>
              <a:off x="144" y="2289"/>
              <a:ext cx="1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5" name="Text Box 99"/>
            <p:cNvSpPr txBox="1">
              <a:spLocks noChangeArrowheads="1"/>
            </p:cNvSpPr>
            <p:nvPr/>
          </p:nvSpPr>
          <p:spPr bwMode="auto">
            <a:xfrm>
              <a:off x="612" y="2115"/>
              <a:ext cx="45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LEBT</a:t>
              </a:r>
              <a:endParaRPr lang="en-US"/>
            </a:p>
          </p:txBody>
        </p:sp>
        <p:sp>
          <p:nvSpPr>
            <p:cNvPr id="14436" name="Text Box 100"/>
            <p:cNvSpPr txBox="1">
              <a:spLocks noChangeArrowheads="1"/>
            </p:cNvSpPr>
            <p:nvPr/>
          </p:nvSpPr>
          <p:spPr bwMode="auto">
            <a:xfrm>
              <a:off x="1474" y="2115"/>
              <a:ext cx="45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RFQ</a:t>
              </a:r>
              <a:endParaRPr lang="en-US"/>
            </a:p>
          </p:txBody>
        </p:sp>
        <p:sp>
          <p:nvSpPr>
            <p:cNvPr id="14437" name="Text Box 101"/>
            <p:cNvSpPr txBox="1">
              <a:spLocks noChangeArrowheads="1"/>
            </p:cNvSpPr>
            <p:nvPr/>
          </p:nvSpPr>
          <p:spPr bwMode="auto">
            <a:xfrm>
              <a:off x="3651" y="2115"/>
              <a:ext cx="90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Chopper-line</a:t>
              </a:r>
              <a:endParaRPr lang="en-US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600" y="301625"/>
            <a:ext cx="8074025" cy="1143000"/>
          </a:xfrm>
        </p:spPr>
        <p:txBody>
          <a:bodyPr/>
          <a:lstStyle/>
          <a:p>
            <a:r>
              <a:rPr lang="en-US" dirty="0" smtClean="0"/>
              <a:t>Possibility of  making a pencil beam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</p:spPr>
        <p:txBody>
          <a:bodyPr/>
          <a:lstStyle/>
          <a:p>
            <a:r>
              <a:rPr lang="en-US" dirty="0" smtClean="0"/>
              <a:t>Example : setting </a:t>
            </a:r>
            <a:r>
              <a:rPr lang="en-US" dirty="0" err="1" smtClean="0"/>
              <a:t>buncher</a:t>
            </a:r>
            <a:r>
              <a:rPr lang="en-US" dirty="0" smtClean="0"/>
              <a:t> phases 1/2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88" y="1196975"/>
            <a:ext cx="7632700" cy="2447925"/>
            <a:chOff x="204" y="1162"/>
            <a:chExt cx="4808" cy="1542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V="1">
              <a:off x="204" y="1706"/>
              <a:ext cx="3039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492" y="1677"/>
              <a:ext cx="360" cy="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1108" y="1677"/>
              <a:ext cx="361" cy="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59" y="1625"/>
              <a:ext cx="121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fr-FR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779" y="1625"/>
              <a:ext cx="120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fr-FR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944" y="1625"/>
              <a:ext cx="120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fr-FR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615" y="1162"/>
              <a:ext cx="105" cy="1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903" y="1162"/>
              <a:ext cx="109" cy="1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190" y="1522"/>
              <a:ext cx="201" cy="4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574" y="1522"/>
              <a:ext cx="200" cy="4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067" y="1522"/>
              <a:ext cx="164" cy="36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/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16200000">
              <a:off x="2234" y="1626"/>
              <a:ext cx="263" cy="160"/>
            </a:xfrm>
            <a:custGeom>
              <a:avLst/>
              <a:gdLst>
                <a:gd name="G0" fmla="+- 7077 0 0"/>
                <a:gd name="G1" fmla="+- 21600 0 7077"/>
                <a:gd name="G2" fmla="*/ 7077 1 2"/>
                <a:gd name="G3" fmla="+- 21600 0 G2"/>
                <a:gd name="G4" fmla="+/ 7077 21600 2"/>
                <a:gd name="G5" fmla="+/ G1 0 2"/>
                <a:gd name="G6" fmla="*/ 21600 21600 7077"/>
                <a:gd name="G7" fmla="*/ G6 1 2"/>
                <a:gd name="G8" fmla="+- 21600 0 G7"/>
                <a:gd name="G9" fmla="*/ 21600 1 2"/>
                <a:gd name="G10" fmla="+- 7077 0 G9"/>
                <a:gd name="G11" fmla="?: G10 G8 0"/>
                <a:gd name="G12" fmla="?: G10 G7 21600"/>
                <a:gd name="T0" fmla="*/ 18061 w 21600"/>
                <a:gd name="T1" fmla="*/ 10800 h 21600"/>
                <a:gd name="T2" fmla="*/ 10800 w 21600"/>
                <a:gd name="T3" fmla="*/ 21600 h 21600"/>
                <a:gd name="T4" fmla="*/ 3539 w 21600"/>
                <a:gd name="T5" fmla="*/ 10800 h 21600"/>
                <a:gd name="T6" fmla="*/ 10800 w 21600"/>
                <a:gd name="T7" fmla="*/ 0 h 21600"/>
                <a:gd name="T8" fmla="*/ 5339 w 21600"/>
                <a:gd name="T9" fmla="*/ 5339 h 21600"/>
                <a:gd name="T10" fmla="*/ 16261 w 21600"/>
                <a:gd name="T11" fmla="*/ 162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077" y="21600"/>
                  </a:lnTo>
                  <a:lnTo>
                    <a:pt x="145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807" y="1574"/>
              <a:ext cx="120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endParaRPr lang="en-US"/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505" y="1574"/>
              <a:ext cx="121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423" y="1625"/>
              <a:ext cx="120" cy="2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endParaRPr lang="fr-FR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673" y="1162"/>
              <a:ext cx="109" cy="113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 rot="628344">
              <a:off x="3152" y="1525"/>
              <a:ext cx="907" cy="40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23" y="1842"/>
              <a:ext cx="817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V="1">
              <a:off x="4513" y="2115"/>
              <a:ext cx="499" cy="589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3833" y="1888"/>
              <a:ext cx="771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69" y="1752"/>
              <a:ext cx="90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76375" y="1196975"/>
            <a:ext cx="142875" cy="1800225"/>
            <a:chOff x="2018" y="2160"/>
            <a:chExt cx="136" cy="771"/>
          </a:xfrm>
        </p:grpSpPr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16463" y="1196975"/>
            <a:ext cx="215900" cy="1800225"/>
            <a:chOff x="2018" y="2160"/>
            <a:chExt cx="136" cy="771"/>
          </a:xfrm>
        </p:grpSpPr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H="1"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92500" y="1196975"/>
            <a:ext cx="215900" cy="1800225"/>
            <a:chOff x="2018" y="2160"/>
            <a:chExt cx="136" cy="771"/>
          </a:xfrm>
        </p:grpSpPr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>
              <a:off x="2018" y="2160"/>
              <a:ext cx="136" cy="771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95288" y="386080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1. All bunchers off. It gives us a reference.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95288" y="44370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2. First buncher on. Setting the voltage and the phase.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95288" y="501332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3. Setting the Voltage and the phase of the second buncher.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95288" y="55895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4. Setting the Voltage and the phase of the third buncher.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124075" y="32131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" pitchFamily="18" charset="0"/>
              </a:rPr>
              <a:t>To be done with a pencil beam!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8" grpId="0"/>
      <p:bldP spid="17449" grpId="0"/>
      <p:bldP spid="174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r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07375" cy="2601912"/>
          </a:xfrm>
          <a:prstGeom prst="rect">
            <a:avLst/>
          </a:prstGeom>
          <a:noFill/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2400" y="3962400"/>
          <a:ext cx="3886200" cy="2887011"/>
        </p:xfrm>
        <a:graphic>
          <a:graphicData uri="http://schemas.openxmlformats.org/presentationml/2006/ole">
            <p:oleObj spid="_x0000_s46082" name="Chart" r:id="rId4" imgW="6115202" imgH="4543349" progId="Excel.Sheet.8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4038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bunchers phase for different voltages allows us to cross-check </a:t>
            </a:r>
            <a:r>
              <a:rPr lang="en-US" dirty="0" err="1" smtClean="0"/>
              <a:t>buncher</a:t>
            </a:r>
            <a:r>
              <a:rPr lang="en-US" dirty="0" smtClean="0"/>
              <a:t> calibration and to set the </a:t>
            </a:r>
            <a:r>
              <a:rPr lang="en-US" dirty="0" err="1" smtClean="0"/>
              <a:t>buncher</a:t>
            </a:r>
            <a:r>
              <a:rPr lang="en-US" dirty="0" smtClean="0"/>
              <a:t> phases </a:t>
            </a:r>
            <a:r>
              <a:rPr lang="en-US" dirty="0" err="1" smtClean="0"/>
              <a:t>wrt</a:t>
            </a:r>
            <a:r>
              <a:rPr lang="en-US" dirty="0" smtClean="0"/>
              <a:t> the RFQ.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dirty="0" smtClean="0"/>
              <a:t>Example : setting </a:t>
            </a:r>
            <a:r>
              <a:rPr lang="en-US" dirty="0" err="1" smtClean="0"/>
              <a:t>buncher</a:t>
            </a:r>
            <a:r>
              <a:rPr lang="en-US" dirty="0" smtClean="0"/>
              <a:t> phases 2/2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1752600"/>
            <a:ext cx="5943600" cy="1858963"/>
            <a:chOff x="2880" y="4393"/>
            <a:chExt cx="9360" cy="2927"/>
          </a:xfrm>
        </p:grpSpPr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880" y="5473"/>
              <a:ext cx="9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39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43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46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50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54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576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612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648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68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4" name="Rectangle 16"/>
            <p:cNvSpPr>
              <a:spLocks noChangeArrowheads="1"/>
            </p:cNvSpPr>
            <p:nvPr/>
          </p:nvSpPr>
          <p:spPr bwMode="auto">
            <a:xfrm>
              <a:off x="72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5" name="Rectangle 17"/>
            <p:cNvSpPr>
              <a:spLocks noChangeArrowheads="1"/>
            </p:cNvSpPr>
            <p:nvPr/>
          </p:nvSpPr>
          <p:spPr bwMode="auto">
            <a:xfrm>
              <a:off x="75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79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82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8" name="Rectangle 20"/>
            <p:cNvSpPr>
              <a:spLocks noChangeArrowheads="1"/>
            </p:cNvSpPr>
            <p:nvPr/>
          </p:nvSpPr>
          <p:spPr bwMode="auto">
            <a:xfrm>
              <a:off x="864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900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9360" y="4393"/>
              <a:ext cx="12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972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2" name="Rectangle 24"/>
            <p:cNvSpPr>
              <a:spLocks noChangeArrowheads="1"/>
            </p:cNvSpPr>
            <p:nvPr/>
          </p:nvSpPr>
          <p:spPr bwMode="auto">
            <a:xfrm>
              <a:off x="1008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1044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4" name="Rectangle 26"/>
            <p:cNvSpPr>
              <a:spLocks noChangeArrowheads="1"/>
            </p:cNvSpPr>
            <p:nvPr/>
          </p:nvSpPr>
          <p:spPr bwMode="auto">
            <a:xfrm>
              <a:off x="1080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5" name="Rectangle 27"/>
            <p:cNvSpPr>
              <a:spLocks noChangeArrowheads="1"/>
            </p:cNvSpPr>
            <p:nvPr/>
          </p:nvSpPr>
          <p:spPr bwMode="auto">
            <a:xfrm>
              <a:off x="11160" y="4393"/>
              <a:ext cx="120" cy="10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36" name="Line 28"/>
            <p:cNvSpPr>
              <a:spLocks noChangeShapeType="1"/>
            </p:cNvSpPr>
            <p:nvPr/>
          </p:nvSpPr>
          <p:spPr bwMode="auto">
            <a:xfrm>
              <a:off x="3960" y="547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Line 29"/>
            <p:cNvSpPr>
              <a:spLocks noChangeShapeType="1"/>
            </p:cNvSpPr>
            <p:nvPr/>
          </p:nvSpPr>
          <p:spPr bwMode="auto">
            <a:xfrm>
              <a:off x="4320" y="547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Line 30"/>
            <p:cNvSpPr>
              <a:spLocks noChangeShapeType="1"/>
            </p:cNvSpPr>
            <p:nvPr/>
          </p:nvSpPr>
          <p:spPr bwMode="auto">
            <a:xfrm>
              <a:off x="3360" y="6553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Line 31"/>
            <p:cNvSpPr>
              <a:spLocks noChangeShapeType="1"/>
            </p:cNvSpPr>
            <p:nvPr/>
          </p:nvSpPr>
          <p:spPr bwMode="auto">
            <a:xfrm flipH="1">
              <a:off x="4320" y="6553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Text Box 32"/>
            <p:cNvSpPr txBox="1">
              <a:spLocks noChangeArrowheads="1"/>
            </p:cNvSpPr>
            <p:nvPr/>
          </p:nvSpPr>
          <p:spPr bwMode="auto">
            <a:xfrm>
              <a:off x="3480" y="6600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2.84 ns</a:t>
              </a:r>
              <a:endParaRPr lang="en-US" dirty="0"/>
            </a:p>
          </p:txBody>
        </p:sp>
        <p:sp>
          <p:nvSpPr>
            <p:cNvPr id="94241" name="Rectangle 33"/>
            <p:cNvSpPr>
              <a:spLocks noChangeArrowheads="1"/>
            </p:cNvSpPr>
            <p:nvPr/>
          </p:nvSpPr>
          <p:spPr bwMode="auto">
            <a:xfrm>
              <a:off x="5760" y="5232"/>
              <a:ext cx="120" cy="24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242" name="Text Box 34"/>
            <p:cNvSpPr txBox="1">
              <a:spLocks noChangeArrowheads="1"/>
            </p:cNvSpPr>
            <p:nvPr/>
          </p:nvSpPr>
          <p:spPr bwMode="auto">
            <a:xfrm>
              <a:off x="7775" y="6022"/>
              <a:ext cx="2510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1.15×10</a:t>
              </a:r>
              <a:r>
                <a:rPr lang="en-US" sz="2000" baseline="30000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 ions</a:t>
              </a:r>
              <a:endParaRPr lang="en-US" dirty="0"/>
            </a:p>
          </p:txBody>
        </p:sp>
        <p:sp>
          <p:nvSpPr>
            <p:cNvPr id="94243" name="Text Box 35"/>
            <p:cNvSpPr txBox="1">
              <a:spLocks noChangeArrowheads="1"/>
            </p:cNvSpPr>
            <p:nvPr/>
          </p:nvSpPr>
          <p:spPr bwMode="auto">
            <a:xfrm>
              <a:off x="5735" y="6000"/>
              <a:ext cx="1585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r>
                <a:rPr lang="en-US" sz="2000" baseline="300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 ions</a:t>
              </a:r>
              <a:endParaRPr lang="en-US"/>
            </a:p>
          </p:txBody>
        </p:sp>
        <p:sp>
          <p:nvSpPr>
            <p:cNvPr id="94244" name="Line 36"/>
            <p:cNvSpPr>
              <a:spLocks noChangeShapeType="1"/>
            </p:cNvSpPr>
            <p:nvPr/>
          </p:nvSpPr>
          <p:spPr bwMode="auto">
            <a:xfrm flipH="1" flipV="1">
              <a:off x="5880" y="5640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Line 37"/>
            <p:cNvSpPr>
              <a:spLocks noChangeShapeType="1"/>
            </p:cNvSpPr>
            <p:nvPr/>
          </p:nvSpPr>
          <p:spPr bwMode="auto">
            <a:xfrm flipH="1" flipV="1">
              <a:off x="7680" y="5640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Chopper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3886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LINAC4 for PSB : suppress 113/352 </a:t>
            </a:r>
            <a:r>
              <a:rPr lang="en-US" dirty="0" err="1" smtClean="0"/>
              <a:t>microbunches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LINAC4 for SPL and </a:t>
            </a:r>
            <a:r>
              <a:rPr lang="en-US" dirty="0" err="1" smtClean="0"/>
              <a:t>Nufact</a:t>
            </a:r>
            <a:r>
              <a:rPr lang="en-US" dirty="0" smtClean="0"/>
              <a:t> : suppress 3/8 </a:t>
            </a:r>
            <a:r>
              <a:rPr lang="en-US" dirty="0" err="1" smtClean="0"/>
              <a:t>microbunches</a:t>
            </a:r>
            <a:r>
              <a:rPr lang="en-US" dirty="0" smtClean="0"/>
              <a:t> (40 MHz CERN </a:t>
            </a:r>
            <a:r>
              <a:rPr lang="en-US" dirty="0" err="1" smtClean="0"/>
              <a:t>nufact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dirty="0" smtClean="0"/>
              <a:t>Example : validating the chopper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measurements </a:t>
            </a:r>
          </a:p>
          <a:p>
            <a:pPr lvl="3"/>
            <a:r>
              <a:rPr lang="en-US" dirty="0" smtClean="0"/>
              <a:t>Chopper on or off</a:t>
            </a:r>
          </a:p>
          <a:p>
            <a:pPr lvl="3"/>
            <a:r>
              <a:rPr lang="en-US" dirty="0" smtClean="0"/>
              <a:t>Validate the chopper voltage and the optics (based on amplification by quad)</a:t>
            </a:r>
          </a:p>
          <a:p>
            <a:endParaRPr lang="en-US" dirty="0" smtClean="0"/>
          </a:p>
          <a:p>
            <a:r>
              <a:rPr lang="en-US" dirty="0" smtClean="0"/>
              <a:t>Time resolved measurements </a:t>
            </a:r>
          </a:p>
          <a:p>
            <a:pPr lvl="3"/>
            <a:r>
              <a:rPr lang="en-US" dirty="0" smtClean="0"/>
              <a:t>Validate the rise and fall time of the chopper and its suitability for </a:t>
            </a:r>
            <a:r>
              <a:rPr lang="en-US" dirty="0" err="1" smtClean="0"/>
              <a:t>nufact</a:t>
            </a:r>
            <a:r>
              <a:rPr lang="en-US" dirty="0" smtClean="0"/>
              <a:t> p </a:t>
            </a:r>
            <a:r>
              <a:rPr lang="en-US" dirty="0" smtClean="0"/>
              <a:t>driver : 40 MHz and 50 Hz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1752600"/>
            <a:ext cx="84248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Test </a:t>
            </a:r>
            <a:r>
              <a:rPr lang="en-US" u="sng" dirty="0"/>
              <a:t>separately</a:t>
            </a:r>
            <a:r>
              <a:rPr lang="en-US" dirty="0"/>
              <a:t> each component responsible for the chopping </a:t>
            </a:r>
          </a:p>
          <a:p>
            <a:pPr>
              <a:buFontTx/>
              <a:buChar char="•"/>
            </a:pPr>
            <a:r>
              <a:rPr lang="en-US" dirty="0"/>
              <a:t>Measurements to be done with a ‘pencil’ </a:t>
            </a:r>
            <a:r>
              <a:rPr lang="en-US" dirty="0" smtClean="0"/>
              <a:t>beam and without the dump in place</a:t>
            </a:r>
            <a:endParaRPr lang="en-US" dirty="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23850" y="4157663"/>
            <a:ext cx="8640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590925" y="4095750"/>
            <a:ext cx="947738" cy="1238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641600" y="4095750"/>
            <a:ext cx="949325" cy="1238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625" y="3973513"/>
            <a:ext cx="317500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Q1</a:t>
            </a: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798638" y="3973513"/>
            <a:ext cx="315912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Q3</a:t>
            </a:r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20913" y="3973513"/>
            <a:ext cx="315912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Q4</a:t>
            </a:r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271588" y="3357563"/>
            <a:ext cx="422275" cy="1600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B1</a:t>
            </a:r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489825" y="3357563"/>
            <a:ext cx="420688" cy="1600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B3</a:t>
            </a:r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645025" y="3357563"/>
            <a:ext cx="420688" cy="1600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B2</a:t>
            </a:r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852738" y="3849688"/>
            <a:ext cx="527050" cy="6159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Q5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00475" y="3849688"/>
            <a:ext cx="527050" cy="6159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Q6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70488" y="3727450"/>
            <a:ext cx="842962" cy="8604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Q7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437563" y="3973513"/>
            <a:ext cx="315912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016875" y="3973513"/>
            <a:ext cx="315913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7067550" y="3973513"/>
            <a:ext cx="315913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Q9</a:t>
            </a:r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646863" y="3973513"/>
            <a:ext cx="315912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Q8</a:t>
            </a:r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850900" y="3973513"/>
            <a:ext cx="315913" cy="3683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en-US" sz="1600">
                <a:solidFill>
                  <a:srgbClr val="FFFFFF"/>
                </a:solidFill>
                <a:cs typeface="Times New Roman" pitchFamily="18" charset="0"/>
              </a:rPr>
              <a:t>Q2</a:t>
            </a:r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219700" y="3860800"/>
            <a:ext cx="719138" cy="719138"/>
            <a:chOff x="1973" y="3521"/>
            <a:chExt cx="453" cy="453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H="1"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08400" y="3860800"/>
            <a:ext cx="719138" cy="719138"/>
            <a:chOff x="1973" y="3521"/>
            <a:chExt cx="453" cy="453"/>
          </a:xfrm>
        </p:grpSpPr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H="1"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00563" y="3860800"/>
            <a:ext cx="719137" cy="719138"/>
            <a:chOff x="1973" y="3521"/>
            <a:chExt cx="453" cy="453"/>
          </a:xfrm>
        </p:grpSpPr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00338" y="3860800"/>
            <a:ext cx="719137" cy="719138"/>
            <a:chOff x="1973" y="3521"/>
            <a:chExt cx="453" cy="453"/>
          </a:xfrm>
        </p:grpSpPr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H="1" flipV="1">
              <a:off x="1973" y="3521"/>
              <a:ext cx="453" cy="453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900113" y="5157788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pitchFamily="18" charset="0"/>
              </a:rPr>
              <a:t>1.Only Chopper on : Q5, Q6, Q7 and B2 off.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900113" y="5516563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pitchFamily="18" charset="0"/>
              </a:rPr>
              <a:t>2.Chopper and Q7 on : Q5, Q6 and B2 off.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900113" y="5876925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pitchFamily="18" charset="0"/>
              </a:rPr>
              <a:t>3.Chopper Q5, Q6 and Q7 On :  B2 off.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6372225" y="3573463"/>
            <a:ext cx="0" cy="1223962"/>
          </a:xfrm>
          <a:prstGeom prst="line">
            <a:avLst/>
          </a:prstGeom>
          <a:noFill/>
          <a:ln w="31750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900113" y="6237288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pitchFamily="18" charset="0"/>
              </a:rPr>
              <a:t>4.Chopper Q5, Q6, Q7 and B2 on.</a:t>
            </a:r>
            <a:endParaRPr lang="en-US" sz="2000">
              <a:latin typeface="Times" pitchFamily="18" charset="0"/>
            </a:endParaRP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5867400" y="2852738"/>
            <a:ext cx="2438399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Wire scanner</a:t>
            </a:r>
            <a:endParaRPr lang="en-US" dirty="0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6372225" y="32131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dirty="0" smtClean="0"/>
              <a:t>Example : validating the chopper 2/4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/>
      <p:bldP spid="13350" grpId="0"/>
      <p:bldP spid="13351" grpId="0"/>
      <p:bldP spid="133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3097212" cy="3886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>Pencil beam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>All elements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Chooper</a:t>
            </a:r>
            <a:r>
              <a:rPr lang="en-US" sz="1600" dirty="0" smtClean="0"/>
              <a:t> on (top)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>Chopper off (bottom)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>With this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>we validate :</a:t>
            </a:r>
          </a:p>
          <a:p>
            <a:pPr>
              <a:lnSpc>
                <a:spcPct val="90000"/>
              </a:lnSpc>
              <a:buFontTx/>
              <a:buAutoNum type="arabicParenR"/>
            </a:pPr>
            <a:r>
              <a:rPr lang="en-US" sz="1600" dirty="0" smtClean="0"/>
              <a:t>Chopper voltage</a:t>
            </a:r>
          </a:p>
          <a:p>
            <a:pPr>
              <a:lnSpc>
                <a:spcPct val="90000"/>
              </a:lnSpc>
              <a:buFontTx/>
              <a:buAutoNum type="arabicParenR"/>
            </a:pPr>
            <a:r>
              <a:rPr lang="en-US" sz="1600" dirty="0" smtClean="0"/>
              <a:t>Optics</a:t>
            </a:r>
          </a:p>
          <a:p>
            <a:pPr>
              <a:lnSpc>
                <a:spcPct val="90000"/>
              </a:lnSpc>
              <a:buFontTx/>
              <a:buAutoNum type="arabicParenR"/>
            </a:pPr>
            <a:endParaRPr lang="en-US" sz="1600" dirty="0" smtClean="0"/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we do not validate : </a:t>
            </a:r>
          </a:p>
          <a:p>
            <a:pPr>
              <a:lnSpc>
                <a:spcPct val="90000"/>
              </a:lnSpc>
              <a:buFontTx/>
              <a:buAutoNum type="arabicParenR"/>
            </a:pPr>
            <a:r>
              <a:rPr lang="en-US" sz="1600" dirty="0" smtClean="0"/>
              <a:t>Space charge</a:t>
            </a:r>
          </a:p>
          <a:p>
            <a:pPr>
              <a:lnSpc>
                <a:spcPct val="90000"/>
              </a:lnSpc>
              <a:buFontTx/>
              <a:buAutoNum type="arabicParenR"/>
            </a:pPr>
            <a:r>
              <a:rPr lang="en-US" sz="1600" dirty="0" smtClean="0"/>
              <a:t>Rise/fall time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AutoNum type="arabicParenR"/>
            </a:pPr>
            <a:endParaRPr lang="en-US" sz="1600" dirty="0" smtClean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71775" y="1700213"/>
          <a:ext cx="5903913" cy="4708525"/>
        </p:xfrm>
        <a:graphic>
          <a:graphicData uri="http://schemas.openxmlformats.org/presentationml/2006/ole">
            <p:oleObj spid="_x0000_s1026" r:id="rId3" imgW="5038095" imgH="3191320" progId="">
              <p:embed/>
            </p:oleObj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r>
              <a:rPr lang="en-US" dirty="0" smtClean="0"/>
              <a:t>Example : validating the chopper 3/4</a:t>
            </a:r>
            <a:br>
              <a:rPr lang="en-US" dirty="0" smtClean="0"/>
            </a:br>
            <a:r>
              <a:rPr lang="en-US" dirty="0" smtClean="0"/>
              <a:t>Static measurements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dirty="0" smtClean="0"/>
              <a:t>Example : validating the chopper 4/4</a:t>
            </a:r>
            <a:br>
              <a:rPr lang="en-US" dirty="0" smtClean="0"/>
            </a:br>
            <a:r>
              <a:rPr lang="en-US" dirty="0" smtClean="0"/>
              <a:t>Time resolved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09800" y="1752600"/>
            <a:ext cx="6343650" cy="4775200"/>
            <a:chOff x="1429" y="663"/>
            <a:chExt cx="3996" cy="300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429" y="663"/>
              <a:ext cx="3996" cy="3008"/>
              <a:chOff x="1429" y="663"/>
              <a:chExt cx="3996" cy="3008"/>
            </a:xfrm>
          </p:grpSpPr>
          <p:pic>
            <p:nvPicPr>
              <p:cNvPr id="9" name="Picture 4" descr="goo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29" y="663"/>
                <a:ext cx="3996" cy="2460"/>
              </a:xfrm>
              <a:prstGeom prst="rect">
                <a:avLst/>
              </a:prstGeom>
              <a:noFill/>
            </p:spPr>
          </p:pic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2653" y="2432"/>
                <a:ext cx="1543" cy="1239"/>
                <a:chOff x="2653" y="2432"/>
                <a:chExt cx="1543" cy="1239"/>
              </a:xfrm>
            </p:grpSpPr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445" y="2432"/>
                  <a:ext cx="751" cy="87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 type="none" w="sm" len="sm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53" y="3303"/>
                  <a:ext cx="1134" cy="36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/>
                    <a:t>Not completely chopped bunch</a:t>
                  </a:r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069" y="2478"/>
              <a:ext cx="1134" cy="1193"/>
              <a:chOff x="4069" y="2478"/>
              <a:chExt cx="1134" cy="1193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 flipV="1">
                <a:off x="4693" y="2478"/>
                <a:ext cx="229" cy="8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4069" y="3303"/>
                <a:ext cx="1134" cy="3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/>
                  <a:t>Transmitted bunch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0" y="23622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BSHM </a:t>
            </a:r>
          </a:p>
          <a:p>
            <a:r>
              <a:rPr lang="en-US" dirty="0" smtClean="0"/>
              <a:t>Measure residual H-in not completely chopped bunches</a:t>
            </a:r>
          </a:p>
          <a:p>
            <a:r>
              <a:rPr lang="en-US" dirty="0" smtClean="0"/>
              <a:t>with a sensitivity of ~ 10</a:t>
            </a:r>
            <a:r>
              <a:rPr lang="en-US" baseline="30000" dirty="0" smtClean="0"/>
              <a:t>4</a:t>
            </a:r>
            <a:r>
              <a:rPr lang="en-US" dirty="0" smtClean="0"/>
              <a:t> ions, in the vicinity of full bunches ~ 10</a:t>
            </a:r>
            <a:r>
              <a:rPr lang="en-US" baseline="30000" dirty="0" smtClean="0"/>
              <a:t>9</a:t>
            </a:r>
            <a:r>
              <a:rPr lang="en-US" dirty="0" smtClean="0"/>
              <a:t> ions.</a:t>
            </a:r>
          </a:p>
          <a:p>
            <a:endParaRPr lang="en-US" dirty="0" smtClean="0"/>
          </a:p>
          <a:p>
            <a:r>
              <a:rPr lang="en-US" dirty="0" smtClean="0"/>
              <a:t>Time resolution and dynamic range tested with a laser</a:t>
            </a:r>
          </a:p>
          <a:p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and Operation of the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213"/>
            <a:ext cx="8226425" cy="4114800"/>
          </a:xfrm>
        </p:spPr>
        <p:txBody>
          <a:bodyPr/>
          <a:lstStyle/>
          <a:p>
            <a:r>
              <a:rPr lang="en-US" dirty="0" smtClean="0"/>
              <a:t>Commissioning in step with dedicated measurement line</a:t>
            </a:r>
          </a:p>
          <a:p>
            <a:pPr lvl="4"/>
            <a:r>
              <a:rPr lang="en-US" dirty="0" smtClean="0"/>
              <a:t>Installation in the tunnel of 3 </a:t>
            </a:r>
            <a:r>
              <a:rPr lang="en-US" dirty="0" err="1" smtClean="0"/>
              <a:t>MeV</a:t>
            </a:r>
            <a:r>
              <a:rPr lang="en-US" dirty="0" smtClean="0"/>
              <a:t> part</a:t>
            </a:r>
          </a:p>
          <a:p>
            <a:pPr lvl="4"/>
            <a:r>
              <a:rPr lang="en-US" dirty="0" smtClean="0"/>
              <a:t>Installation of DTL tank1 – 10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4"/>
            <a:r>
              <a:rPr lang="en-US" dirty="0" smtClean="0"/>
              <a:t>Installation of DTL tank2 and 3 -50MeV</a:t>
            </a:r>
          </a:p>
          <a:p>
            <a:pPr lvl="4"/>
            <a:r>
              <a:rPr lang="en-US" dirty="0" smtClean="0"/>
              <a:t>Installation of CCDTL – 100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4"/>
            <a:r>
              <a:rPr lang="en-US" dirty="0" smtClean="0"/>
              <a:t>Installation of PIMS – 160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Operation with minimum diagnostics</a:t>
            </a:r>
          </a:p>
          <a:p>
            <a:pPr lvl="4"/>
            <a:r>
              <a:rPr lang="en-US" dirty="0" smtClean="0"/>
              <a:t>Lack of space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3613" cy="1143000"/>
          </a:xfrm>
        </p:spPr>
        <p:txBody>
          <a:bodyPr/>
          <a:lstStyle/>
          <a:p>
            <a:r>
              <a:rPr lang="en-US" u="sng" dirty="0" smtClean="0"/>
              <a:t>Activities Linac4 </a:t>
            </a:r>
            <a:r>
              <a:rPr lang="en-US" dirty="0" smtClean="0"/>
              <a:t>(</a:t>
            </a:r>
            <a:r>
              <a:rPr lang="en-US" dirty="0" smtClean="0"/>
              <a:t>2008-2014)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 : operational in </a:t>
            </a:r>
            <a:r>
              <a:rPr lang="en-US" dirty="0" smtClean="0"/>
              <a:t>2014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752600"/>
          <a:ext cx="8382000" cy="493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LINAC4 parameters 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endParaRPr kumimoji="0" 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Ion species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Charge exchange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Output  kinetic energy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160 MeV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Halves</a:t>
                      </a:r>
                      <a:r>
                        <a:rPr lang="en-US" sz="1200" baseline="0" dirty="0" smtClean="0"/>
                        <a:t> the space charge detuning at PSB injection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Bunch frequency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352.2 MHz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LEP klystrons 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Max. repetition rate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1.1 (2) Hz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Ready for LP-SPL operation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Beam pulse duration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0.4 (1.2) ms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Ready for LP-SPL operation</a:t>
                      </a:r>
                    </a:p>
                  </a:txBody>
                  <a:tcPr/>
                </a:tc>
              </a:tr>
              <a:tr h="392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Chopping factor (beam on)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65%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Limit</a:t>
                      </a:r>
                      <a:r>
                        <a:rPr lang="en-US" sz="1200" baseline="0" dirty="0" smtClean="0"/>
                        <a:t> the long. Losses at PBS injection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Source current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80 mA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Linac current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64 mA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Losses </a:t>
                      </a:r>
                      <a:r>
                        <a:rPr lang="en-US" sz="1200" baseline="0" dirty="0" smtClean="0"/>
                        <a:t> at low energy</a:t>
                      </a:r>
                      <a:endParaRPr lang="en-US" sz="1200" dirty="0"/>
                    </a:p>
                  </a:txBody>
                  <a:tcPr/>
                </a:tc>
              </a:tr>
              <a:tr h="392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Average current during beam pulse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 mA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After chopping</a:t>
                      </a:r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Beam power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2.8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kW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15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Particles / pulse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1.0 10</a:t>
                      </a:r>
                      <a:r>
                        <a:rPr kumimoji="0" lang="en-US" sz="12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92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Transverse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emittance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(source)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0.25 mm mrad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92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Transverse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emittance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(linac)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0.4 mm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mrad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Half the emittance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of Linac2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33" name="Picture 2" descr="LogoLin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Focusing field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0263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04800" y="49530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“Locally” irregular due to extra space for intertank and diagnostic</a:t>
            </a:r>
          </a:p>
          <a:p>
            <a:endParaRPr lang="en-US"/>
          </a:p>
          <a:p>
            <a:r>
              <a:rPr lang="en-US"/>
              <a:t>Can match current from 30 to 80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Accelerating field and phase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18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648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1524000"/>
            <a:ext cx="4524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1371600"/>
          <a:ext cx="8534401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876300"/>
                <a:gridCol w="865535"/>
                <a:gridCol w="1153764"/>
                <a:gridCol w="1123952"/>
                <a:gridCol w="1047750"/>
                <a:gridCol w="1047750"/>
                <a:gridCol w="104775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LEBT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RFQ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CHOPPER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DTL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CCDTL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PIMS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Transfer line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Energy(MeV)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0.045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50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160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160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Length (m)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1.9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3.6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70 +100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RF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 tank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 cavities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 tanks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21tanks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12 tanks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r>
                        <a:rPr lang="en-US" sz="1400" baseline="0" dirty="0" smtClean="0">
                          <a:latin typeface="+mn-lt"/>
                        </a:rPr>
                        <a:t> cavity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focusing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 </a:t>
                      </a:r>
                      <a:r>
                        <a:rPr lang="en-US" sz="1400" dirty="0" err="1" smtClean="0">
                          <a:latin typeface="+mn-lt"/>
                        </a:rPr>
                        <a:t>Solen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EMQ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 PMQ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 EMQ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(*)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 EMQ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17 quads  4 bends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+ old line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72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set/tuned  (till BHZ40) :</a:t>
            </a:r>
          </a:p>
          <a:p>
            <a:pPr marL="342900" indent="-342900">
              <a:buAutoNum type="arabicParenR"/>
            </a:pPr>
            <a:r>
              <a:rPr lang="en-US" dirty="0" smtClean="0"/>
              <a:t>2 solenoids, 75 quads</a:t>
            </a:r>
          </a:p>
          <a:p>
            <a:pPr marL="342900" indent="-342900">
              <a:buAutoNum type="arabicParenR"/>
            </a:pPr>
            <a:r>
              <a:rPr lang="en-US" dirty="0" smtClean="0"/>
              <a:t>48 </a:t>
            </a:r>
            <a:r>
              <a:rPr lang="en-US" dirty="0" err="1" smtClean="0"/>
              <a:t>steerers</a:t>
            </a:r>
            <a:r>
              <a:rPr lang="en-US" dirty="0" smtClean="0"/>
              <a:t> settings</a:t>
            </a:r>
          </a:p>
          <a:p>
            <a:pPr marL="342900" indent="-342900">
              <a:buAutoNum type="arabicParenR"/>
            </a:pPr>
            <a:r>
              <a:rPr lang="en-US" dirty="0" smtClean="0"/>
              <a:t>22 amplitudes and phases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486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ARE ABOUT 150 PARAMETERS TO SET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CERN, 14.October 2008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Uli Raich AB/BI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eaLnBrk="1" hangingPunct="1"/>
            <a:r>
              <a:rPr lang="de-CH" sz="2400" smtClean="0"/>
              <a:t>Movable Measurement Bench (commissioning only)</a:t>
            </a:r>
            <a:endParaRPr lang="en-GB" sz="240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CH" smtClean="0"/>
          </a:p>
          <a:p>
            <a:pPr eaLnBrk="1" hangingPunct="1"/>
            <a:endParaRPr lang="en-GB" smtClean="0"/>
          </a:p>
        </p:txBody>
      </p:sp>
      <p:graphicFrame>
        <p:nvGraphicFramePr>
          <p:cNvPr id="58485" name="Group 117"/>
          <p:cNvGraphicFramePr>
            <a:graphicFrameLocks noGrp="1"/>
          </p:cNvGraphicFramePr>
          <p:nvPr/>
        </p:nvGraphicFramePr>
        <p:xfrm>
          <a:off x="533400" y="1600200"/>
          <a:ext cx="7924800" cy="4585844"/>
        </p:xfrm>
        <a:graphic>
          <a:graphicData uri="http://schemas.openxmlformats.org/drawingml/2006/table">
            <a:tbl>
              <a:tblPr/>
              <a:tblGrid>
                <a:gridCol w="1687513"/>
                <a:gridCol w="1879600"/>
                <a:gridCol w="1822450"/>
                <a:gridCol w="1189037"/>
                <a:gridCol w="134620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energy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BPM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Phase probe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 positions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along the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 MeV to 50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transformer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End of the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 MeV to 50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Bunch shape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Monitor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(Feschenko)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Spectrometer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Up to 10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~30 keV/mm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SEMGrids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1 hor &amp; ver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 MeV to 50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Emittance</a:t>
                      </a:r>
                      <a:b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</a:b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meter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3 MeV to 10 Mev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Example-transverse plane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0292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2984" y="3674372"/>
            <a:ext cx="4701016" cy="318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29200" y="2057400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1)	Matching to DTL  : transmission at second transformer of the chopper line when changing the gradients of first 4 quadrupoles of the chopper line by 20%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2)	DTL matching: </a:t>
            </a:r>
          </a:p>
          <a:p>
            <a:r>
              <a:rPr lang="en-US" sz="1400" dirty="0" smtClean="0"/>
              <a:t>   Variation of quad b/w tank1 and tank2 with emittance measurement at end tank2 </a:t>
            </a:r>
          </a:p>
          <a:p>
            <a:r>
              <a:rPr lang="en-US" sz="1400" dirty="0" smtClean="0"/>
              <a:t>   Variation of quad b/w tank2 and tank3 with emittance measurement at end DTL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971800" y="4495800"/>
            <a:ext cx="228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 longitudinal plane </a:t>
            </a:r>
            <a:br>
              <a:rPr lang="en-US" dirty="0" smtClean="0"/>
            </a:br>
            <a:r>
              <a:rPr lang="en-US" dirty="0" smtClean="0"/>
              <a:t>DTL tank1 amplitude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3505200" cy="17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386534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797406"/>
            <a:ext cx="37435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1" y="4193381"/>
            <a:ext cx="3733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3733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1) Wide range, meas. with TOF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733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2) Few percent, meas. with </a:t>
            </a:r>
            <a:r>
              <a:rPr lang="en-US" sz="1400" dirty="0" err="1" smtClean="0"/>
              <a:t>spectro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6324600"/>
            <a:ext cx="40386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 smtClean="0"/>
              <a:t>3) 1% percent, meas. with phase probe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324600"/>
            <a:ext cx="40386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 smtClean="0"/>
              <a:t>4) Final setting, measure en spread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Emittance 3-160 MeV</a:t>
            </a:r>
            <a:br>
              <a:rPr lang="en-US" smtClean="0"/>
            </a:br>
            <a:endParaRPr lang="en-US" smtClean="0"/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" y="1524000"/>
            <a:ext cx="8805863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2"/>
          <a:srcRect t="39679" r="56082" b="8807"/>
          <a:stretch>
            <a:fillRect/>
          </a:stretch>
        </p:blipFill>
        <p:spPr bwMode="auto">
          <a:xfrm>
            <a:off x="3276600" y="1524000"/>
            <a:ext cx="3395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r>
              <a:rPr lang="en-US" smtClean="0"/>
              <a:t>Normalised transverse phase space</a:t>
            </a:r>
          </a:p>
        </p:txBody>
      </p:sp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2895600" y="6324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PIMS out (160MeV)</a:t>
            </a:r>
          </a:p>
        </p:txBody>
      </p: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7010400" y="1524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Plot scale :</a:t>
            </a:r>
          </a:p>
          <a:p>
            <a:r>
              <a:rPr lang="en-US">
                <a:solidFill>
                  <a:srgbClr val="FF0000"/>
                </a:solidFill>
              </a:rPr>
              <a:t>1cm X 2.5mrad</a:t>
            </a:r>
          </a:p>
        </p:txBody>
      </p:sp>
      <p:pic>
        <p:nvPicPr>
          <p:cNvPr id="18438" name="Picture 16"/>
          <p:cNvPicPr>
            <a:picLocks noChangeAspect="1" noChangeArrowheads="1"/>
          </p:cNvPicPr>
          <p:nvPr/>
        </p:nvPicPr>
        <p:blipFill>
          <a:blip r:embed="rId3"/>
          <a:srcRect t="39279" r="56123" b="9619"/>
          <a:stretch>
            <a:fillRect/>
          </a:stretch>
        </p:blipFill>
        <p:spPr bwMode="auto">
          <a:xfrm>
            <a:off x="0" y="1524000"/>
            <a:ext cx="3276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8"/>
          <p:cNvPicPr>
            <a:picLocks noChangeAspect="1" noChangeArrowheads="1"/>
          </p:cNvPicPr>
          <p:nvPr/>
        </p:nvPicPr>
        <p:blipFill>
          <a:blip r:embed="rId4"/>
          <a:srcRect t="39078" r="56050" b="9764"/>
          <a:stretch>
            <a:fillRect/>
          </a:stretch>
        </p:blipFill>
        <p:spPr bwMode="auto">
          <a:xfrm>
            <a:off x="5562600" y="3352800"/>
            <a:ext cx="35814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152400" y="4648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CCDTL in (50MeV)             PIMS in (100MeV)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The beam distribution is changing. The number of particles in one </a:t>
            </a:r>
            <a:r>
              <a:rPr lang="en-US" sz="1400" dirty="0" err="1" smtClean="0"/>
              <a:t>r.m.s</a:t>
            </a:r>
            <a:r>
              <a:rPr lang="en-US" sz="1400" dirty="0" smtClean="0"/>
              <a:t>. is changing.</a:t>
            </a:r>
          </a:p>
          <a:p>
            <a:pPr algn="r">
              <a:buFont typeface="Wingdings" pitchFamily="2" charset="2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How to quantify </a:t>
            </a:r>
            <a:r>
              <a:rPr lang="en-US" sz="1400" dirty="0" err="1" smtClean="0">
                <a:solidFill>
                  <a:srgbClr val="FF0000"/>
                </a:solidFill>
              </a:rPr>
              <a:t>emitt</a:t>
            </a:r>
            <a:r>
              <a:rPr lang="en-US" sz="1400" dirty="0" smtClean="0">
                <a:solidFill>
                  <a:srgbClr val="FF0000"/>
                </a:solidFill>
              </a:rPr>
              <a:t> increase?</a:t>
            </a:r>
          </a:p>
          <a:p>
            <a:pPr algn="r">
              <a:buFont typeface="Wingdings" pitchFamily="2" charset="2"/>
              <a:buNone/>
            </a:pPr>
            <a:endParaRPr lang="en-US" sz="1400" dirty="0" smtClean="0"/>
          </a:p>
          <a:p>
            <a:r>
              <a:rPr lang="en-US" sz="1400" dirty="0" smtClean="0"/>
              <a:t>Space charge effects and coupling transverse- longitudinal influence the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: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depends on machine settings,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grows uncontrolled if the beam drifts for 10 X </a:t>
            </a:r>
            <a:r>
              <a:rPr lang="en-US" sz="1400" dirty="0" err="1" smtClean="0"/>
              <a:t>betalambda</a:t>
            </a:r>
            <a:r>
              <a:rPr lang="en-US" sz="1400" dirty="0" smtClean="0"/>
              <a:t> where </a:t>
            </a:r>
            <a:r>
              <a:rPr lang="el-GR" sz="1400" dirty="0" smtClean="0"/>
              <a:t>βλ</a:t>
            </a:r>
            <a:r>
              <a:rPr lang="en-US" sz="1400" dirty="0" smtClean="0"/>
              <a:t>= 3.5 cm at 3 </a:t>
            </a:r>
            <a:r>
              <a:rPr lang="en-US" sz="1400" dirty="0" err="1" smtClean="0"/>
              <a:t>MeV</a:t>
            </a:r>
            <a:r>
              <a:rPr lang="en-US" sz="1400" dirty="0" smtClean="0"/>
              <a:t> ; 40 cm at 160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pPr algn="r">
              <a:buFont typeface="Wingdings" pitchFamily="2" charset="2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We cannot use profiles to measure </a:t>
            </a:r>
            <a:r>
              <a:rPr lang="en-US" sz="1400" dirty="0" err="1" smtClean="0">
                <a:solidFill>
                  <a:srgbClr val="FF0000"/>
                </a:solidFill>
              </a:rPr>
              <a:t>emitt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r">
              <a:buFont typeface="Wingdings" pitchFamily="2" charset="2"/>
              <a:buNone/>
            </a:pPr>
            <a:endParaRPr lang="en-US" sz="1400" dirty="0" smtClean="0"/>
          </a:p>
          <a:p>
            <a:r>
              <a:rPr lang="en-US" sz="1400" u="sng" dirty="0" smtClean="0"/>
              <a:t>Alignment errors and gradient errors</a:t>
            </a:r>
            <a:r>
              <a:rPr lang="en-US" sz="1400" dirty="0" smtClean="0"/>
              <a:t> as budgeted should give an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increase with respect to nominal of 10% at 1 sigma</a:t>
            </a:r>
          </a:p>
          <a:p>
            <a:endParaRPr lang="en-US" sz="1400" dirty="0" smtClean="0"/>
          </a:p>
          <a:p>
            <a:r>
              <a:rPr lang="en-US" sz="1400" dirty="0" smtClean="0"/>
              <a:t>Transients, jitters : should be able to measure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of a slice of the beam in order to distinguish static errors from dynamics errors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distribution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t="39063" r="38750" b="9375"/>
          <a:stretch>
            <a:fillRect/>
          </a:stretch>
        </p:blipFill>
        <p:spPr bwMode="auto">
          <a:xfrm>
            <a:off x="0" y="1524000"/>
            <a:ext cx="4343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 t="39063" r="38750" b="9375"/>
          <a:stretch>
            <a:fillRect/>
          </a:stretch>
        </p:blipFill>
        <p:spPr bwMode="auto">
          <a:xfrm>
            <a:off x="4343400" y="1524000"/>
            <a:ext cx="4298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0" y="4495800"/>
            <a:ext cx="43434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RFQ input 45 keV</a:t>
            </a:r>
          </a:p>
          <a:p>
            <a:r>
              <a:rPr lang="en-US"/>
              <a:t>30% of the beam in one rms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419600" y="4419600"/>
            <a:ext cx="42672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PIMS output 160 MeV</a:t>
            </a:r>
          </a:p>
          <a:p>
            <a:r>
              <a:rPr lang="en-US"/>
              <a:t>50% of the beam in one 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Linac4 Layout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14400" y="225583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05400" y="1993900"/>
            <a:ext cx="17526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CCDTL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934200" y="1993900"/>
            <a:ext cx="17526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PIMS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33800" y="1447800"/>
            <a:ext cx="669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3MeV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86200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53000" y="1447800"/>
            <a:ext cx="7778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50MeV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105400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781800" y="1447800"/>
            <a:ext cx="893763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102MeV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934200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001000" y="1447800"/>
            <a:ext cx="8858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160MeV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8686800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733800" y="2484438"/>
            <a:ext cx="1409700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  <a:latin typeface="Comic Sans MS" pitchFamily="66" charset="0"/>
              </a:rPr>
              <a:t>Drift Tube</a:t>
            </a:r>
          </a:p>
          <a:p>
            <a:r>
              <a:rPr lang="en-US" sz="1600" dirty="0" err="1">
                <a:solidFill>
                  <a:schemeClr val="hlink"/>
                </a:solidFill>
                <a:latin typeface="Comic Sans MS" pitchFamily="66" charset="0"/>
              </a:rPr>
              <a:t>Linac</a:t>
            </a:r>
            <a:endParaRPr lang="en-US" sz="1600" dirty="0">
              <a:solidFill>
                <a:schemeClr val="hlink"/>
              </a:solidFill>
              <a:latin typeface="Comic Sans MS" pitchFamily="66" charset="0"/>
            </a:endParaRPr>
          </a:p>
          <a:p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352 MHz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18.7 m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3 tanks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5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klystrons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4 MW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111 </a:t>
            </a:r>
            <a:r>
              <a:rPr lang="en-US" sz="1600" dirty="0" err="1">
                <a:solidFill>
                  <a:srgbClr val="000000"/>
                </a:solidFill>
                <a:latin typeface="Comic Sans MS" pitchFamily="66" charset="0"/>
              </a:rPr>
              <a:t>PMQuad</a:t>
            </a:r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934200" y="2484438"/>
            <a:ext cx="1752600" cy="2305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hlink"/>
                </a:solidFill>
                <a:latin typeface="Comic Sans MS" pitchFamily="66" charset="0"/>
              </a:rPr>
              <a:t>Pi-Mode Structure</a:t>
            </a:r>
          </a:p>
          <a:p>
            <a:endParaRPr lang="en-US" sz="1600">
              <a:solidFill>
                <a:schemeClr val="hlink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352 MHz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22 m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12 tanks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8 klystrons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~12 MW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12 EMQuads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05400" y="2484438"/>
            <a:ext cx="1752600" cy="2305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hlink"/>
                </a:solidFill>
                <a:latin typeface="Comic Sans MS" pitchFamily="66" charset="0"/>
              </a:rPr>
              <a:t>Cell-Coupled Drift Tube</a:t>
            </a:r>
          </a:p>
          <a:p>
            <a:r>
              <a:rPr lang="en-US" sz="1600">
                <a:solidFill>
                  <a:schemeClr val="hlink"/>
                </a:solidFill>
                <a:latin typeface="Comic Sans MS" pitchFamily="66" charset="0"/>
              </a:rPr>
              <a:t>Linac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352 MHz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25 m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21 tanks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7 klystrons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6.5 MW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21 EMQuads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76600" y="5029200"/>
            <a:ext cx="2514600" cy="1323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Beam Duty cycle: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0.04% 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phase 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(PSB)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0.08% phase 2 (LP-SPL)</a:t>
            </a:r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3-4% phase 2 (SPL)</a:t>
            </a:r>
          </a:p>
          <a:p>
            <a:r>
              <a:rPr lang="en-US" sz="1600" dirty="0">
                <a:latin typeface="Comic Sans MS" pitchFamily="66" charset="0"/>
              </a:rPr>
              <a:t>(design for losses : 6%)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96000" y="5105400"/>
            <a:ext cx="27432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4 different structures, (RFQ, DTL, CCDTL, PIMS)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066800" y="4953000"/>
            <a:ext cx="1981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Total Linac4:  </a:t>
            </a:r>
          </a:p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80 m,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21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klystrons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505200" y="225583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4953000" y="2255838"/>
            <a:ext cx="1524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0" y="2262188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33400" y="5943600"/>
            <a:ext cx="2667000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Ion current: 40 mA (avg. in pulse), 65 mA (bunch)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208213" y="1993900"/>
            <a:ext cx="1358900" cy="3778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CHOPPER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1847850" y="22574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055688" y="1993900"/>
            <a:ext cx="792162" cy="3778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RFQ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514600" y="2514600"/>
            <a:ext cx="1219200" cy="157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Chopper </a:t>
            </a:r>
          </a:p>
          <a:p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352 MHz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3.6 m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11 EMquad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 cavities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219200" y="2514600"/>
            <a:ext cx="1289050" cy="2062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Radio 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Frequency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Quadrupole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352 MHz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3 m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1 Klystron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0.6 MW</a:t>
            </a:r>
          </a:p>
          <a:p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28600" y="1993900"/>
            <a:ext cx="720725" cy="3778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H-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776413" y="1447800"/>
            <a:ext cx="6699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3MeV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839788" y="1447800"/>
            <a:ext cx="722312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45keV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992188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2063750" y="1784350"/>
            <a:ext cx="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28600" y="2514600"/>
            <a:ext cx="9906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RF volume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source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(DESY)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45 kV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1.9m 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LEBT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863975" y="1993900"/>
            <a:ext cx="11430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DTL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Minimal for lack of space</a:t>
            </a:r>
          </a:p>
          <a:p>
            <a:r>
              <a:rPr lang="en-US" sz="1800" dirty="0" smtClean="0"/>
              <a:t>Phase probe after (almost) every klystron to be able to readjust phase and amplitudes</a:t>
            </a:r>
          </a:p>
          <a:p>
            <a:r>
              <a:rPr lang="en-US" sz="1800" dirty="0" smtClean="0"/>
              <a:t>Position monitor wherever possible to adjust the steering (loss control)</a:t>
            </a:r>
          </a:p>
          <a:p>
            <a:r>
              <a:rPr lang="en-US" sz="1800" dirty="0" smtClean="0"/>
              <a:t>Beam profile monitors at critical points, total of 11.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CERN, 14.October 2008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Uli Raich AB/BI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355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smtClean="0">
                <a:ea typeface="굴림"/>
                <a:cs typeface="굴림"/>
              </a:rPr>
              <a:t>DTL diagnostics</a:t>
            </a:r>
            <a:endParaRPr lang="en-US" sz="2800" dirty="0" smtClean="0"/>
          </a:p>
        </p:txBody>
      </p:sp>
      <p:graphicFrame>
        <p:nvGraphicFramePr>
          <p:cNvPr id="186473" name="Group 10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221163"/>
        </p:xfrm>
        <a:graphic>
          <a:graphicData uri="http://schemas.openxmlformats.org/drawingml/2006/table">
            <a:tbl>
              <a:tblPr/>
              <a:tblGrid>
                <a:gridCol w="1752600"/>
                <a:gridCol w="1951038"/>
                <a:gridCol w="1892300"/>
                <a:gridCol w="1235075"/>
                <a:gridCol w="1398587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energy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pick-up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(phase, position,  intensity)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every tank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12/32/50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deg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SEM 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tank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transformer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tank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CERN, 14.October 2008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Uli Raich AB/BI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66800" y="258763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99"/>
                </a:solidFill>
                <a:latin typeface="Helvetica"/>
              </a:rPr>
              <a:t>   </a:t>
            </a:r>
            <a:r>
              <a:rPr lang="en-US" sz="3200">
                <a:solidFill>
                  <a:schemeClr val="bg1"/>
                </a:solidFill>
                <a:latin typeface="Helvetica"/>
              </a:rPr>
              <a:t>CCDTL</a:t>
            </a:r>
            <a:endParaRPr lang="en-US" sz="3200" b="1">
              <a:solidFill>
                <a:schemeClr val="bg1"/>
              </a:solidFill>
              <a:latin typeface="Helvetica"/>
            </a:endParaRPr>
          </a:p>
        </p:txBody>
      </p:sp>
      <p:graphicFrame>
        <p:nvGraphicFramePr>
          <p:cNvPr id="68657" name="Group 49"/>
          <p:cNvGraphicFramePr>
            <a:graphicFrameLocks noGrp="1"/>
          </p:cNvGraphicFramePr>
          <p:nvPr/>
        </p:nvGraphicFramePr>
        <p:xfrm>
          <a:off x="990600" y="1893888"/>
          <a:ext cx="7620000" cy="3877183"/>
        </p:xfrm>
        <a:graphic>
          <a:graphicData uri="http://schemas.openxmlformats.org/drawingml/2006/table">
            <a:tbl>
              <a:tblPr/>
              <a:tblGrid>
                <a:gridCol w="1622425"/>
                <a:gridCol w="1806575"/>
                <a:gridCol w="1752600"/>
                <a:gridCol w="1143000"/>
                <a:gridCol w="1295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energy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pick-up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(phase, position,  intensity)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every module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57/64/72/79/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86/94/100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deg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SEM 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modules 4 and 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79/100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wire scanner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module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s 2&amp;6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57/72/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transformer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module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1" name="Text Box 39"/>
          <p:cNvSpPr txBox="1">
            <a:spLocks noChangeArrowheads="1"/>
          </p:cNvSpPr>
          <p:nvPr/>
        </p:nvSpPr>
        <p:spPr bwMode="auto">
          <a:xfrm>
            <a:off x="1066800" y="715963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99"/>
                </a:solidFill>
                <a:latin typeface="Helvetica"/>
              </a:rPr>
              <a:t>   </a:t>
            </a:r>
            <a:r>
              <a:rPr lang="en-US" sz="3200">
                <a:solidFill>
                  <a:schemeClr val="bg1"/>
                </a:solidFill>
                <a:latin typeface="Helvetica"/>
              </a:rPr>
              <a:t>Summary</a:t>
            </a:r>
            <a:endParaRPr lang="en-US" sz="3200" b="1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굴림"/>
              <a:cs typeface="굴림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굴림"/>
                <a:cs typeface="굴림"/>
              </a:rPr>
              <a:t>CCDTL diagnostics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CERN, 14.October 2008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Arial" pitchFamily="34" charset="0"/>
                <a:ea typeface="굴림"/>
                <a:cs typeface="굴림"/>
              </a:rPr>
              <a:t>Uli Raich AB/BI</a:t>
            </a:r>
            <a:endParaRPr lang="en-US" smtClean="0"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2867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>
                <a:ea typeface="굴림"/>
                <a:cs typeface="굴림"/>
              </a:rPr>
              <a:t>PIMS instrumentation</a:t>
            </a:r>
            <a:endParaRPr lang="en-US" sz="2800" smtClean="0"/>
          </a:p>
        </p:txBody>
      </p:sp>
      <p:graphicFrame>
        <p:nvGraphicFramePr>
          <p:cNvPr id="69676" name="Group 4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266439"/>
        </p:xfrm>
        <a:graphic>
          <a:graphicData uri="http://schemas.openxmlformats.org/drawingml/2006/table">
            <a:tbl>
              <a:tblPr/>
              <a:tblGrid>
                <a:gridCol w="1752600"/>
                <a:gridCol w="1951038"/>
                <a:gridCol w="1892300"/>
                <a:gridCol w="1235075"/>
                <a:gridCol w="13985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energy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intensity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pick-up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(phase, position,  intensity)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every other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110/120/129/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139/149/160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deg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SEM grid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cavities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6 and 12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129/160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wire scanner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after cavities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3 and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0.1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Helvetic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transformer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end of linac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ea typeface="굴림" pitchFamily="50" charset="-127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0.5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1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low energy part and the chopper line are the most critical part of the </a:t>
            </a:r>
            <a:r>
              <a:rPr lang="en-US" dirty="0" err="1" smtClean="0"/>
              <a:t>Linac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results of the 3 </a:t>
            </a:r>
            <a:r>
              <a:rPr lang="en-US" dirty="0" err="1" smtClean="0"/>
              <a:t>MeV</a:t>
            </a:r>
            <a:r>
              <a:rPr lang="en-US" dirty="0" smtClean="0"/>
              <a:t> test stand (from 2010) should give an insight on the low energy beam dynamics and validate the choices for Linac4.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commissioning of Linac4 will be performed with the help of temporary diagnostics to fully characterize the beam and its response to changing parameters.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Operation will (have to) do with minimal diagnostics.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Losses along the dump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8333" r="56000" b="10001"/>
          <a:stretch>
            <a:fillRect/>
          </a:stretch>
        </p:blipFill>
        <p:spPr>
          <a:xfrm>
            <a:off x="0" y="1524000"/>
            <a:ext cx="2514600" cy="2362200"/>
          </a:xfr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t="41667" r="56522" b="9419"/>
          <a:stretch>
            <a:fillRect/>
          </a:stretch>
        </p:blipFill>
        <p:spPr bwMode="auto">
          <a:xfrm>
            <a:off x="2514600" y="16764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t="39063" r="53751" b="9375"/>
          <a:stretch>
            <a:fillRect/>
          </a:stretch>
        </p:blipFill>
        <p:spPr bwMode="auto">
          <a:xfrm>
            <a:off x="2819400" y="4038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 t="40625" r="55000" b="9375"/>
          <a:stretch>
            <a:fillRect/>
          </a:stretch>
        </p:blipFill>
        <p:spPr bwMode="auto">
          <a:xfrm>
            <a:off x="0" y="4038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524000"/>
            <a:ext cx="403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304800" y="3810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 1 cm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25146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 3 cm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0" y="64881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 6 cm (halfway)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81940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After 12 cm (end of dump)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Emittance from the source to the injection foil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818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Callout 1 4"/>
          <p:cNvSpPr>
            <a:spLocks/>
          </p:cNvSpPr>
          <p:nvPr/>
        </p:nvSpPr>
        <p:spPr bwMode="auto">
          <a:xfrm>
            <a:off x="1981200" y="5334000"/>
            <a:ext cx="3352800" cy="533400"/>
          </a:xfrm>
          <a:prstGeom prst="borderCallout1">
            <a:avLst>
              <a:gd name="adj1" fmla="val 11046"/>
              <a:gd name="adj2" fmla="val -852"/>
              <a:gd name="adj3" fmla="val 11912"/>
              <a:gd name="adj4" fmla="val -408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0.25 µm : from the source</a:t>
            </a:r>
          </a:p>
        </p:txBody>
      </p:sp>
      <p:sp>
        <p:nvSpPr>
          <p:cNvPr id="13317" name="Line Callout 1 5"/>
          <p:cNvSpPr>
            <a:spLocks/>
          </p:cNvSpPr>
          <p:nvPr/>
        </p:nvSpPr>
        <p:spPr bwMode="auto">
          <a:xfrm>
            <a:off x="1219200" y="2819400"/>
            <a:ext cx="1371600" cy="914400"/>
          </a:xfrm>
          <a:prstGeom prst="borderCallout1">
            <a:avLst>
              <a:gd name="adj1" fmla="val 18750"/>
              <a:gd name="adj2" fmla="val -8333"/>
              <a:gd name="adj3" fmla="val 170389"/>
              <a:gd name="adj4" fmla="val -255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3 MeV, after chopping</a:t>
            </a:r>
          </a:p>
        </p:txBody>
      </p:sp>
      <p:sp>
        <p:nvSpPr>
          <p:cNvPr id="13318" name="Line Callout 1 8"/>
          <p:cNvSpPr>
            <a:spLocks/>
          </p:cNvSpPr>
          <p:nvPr/>
        </p:nvSpPr>
        <p:spPr bwMode="auto">
          <a:xfrm>
            <a:off x="4191000" y="4267200"/>
            <a:ext cx="2362200" cy="609600"/>
          </a:xfrm>
          <a:prstGeom prst="borderCallout1">
            <a:avLst>
              <a:gd name="adj1" fmla="val 18750"/>
              <a:gd name="adj2" fmla="val -8333"/>
              <a:gd name="adj3" fmla="val 77106"/>
              <a:gd name="adj4" fmla="val -642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End of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Layout of the new injectors</a:t>
            </a:r>
          </a:p>
        </p:txBody>
      </p:sp>
      <p:sp>
        <p:nvSpPr>
          <p:cNvPr id="9219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533400" y="1524000"/>
            <a:ext cx="8077200" cy="5062538"/>
            <a:chOff x="228600" y="862013"/>
            <a:chExt cx="8721725" cy="5519737"/>
          </a:xfrm>
        </p:grpSpPr>
        <p:pic>
          <p:nvPicPr>
            <p:cNvPr id="9222" name="Picture 2" descr="Layout_injectors_May2007"/>
            <p:cNvPicPr>
              <a:picLocks noChangeAspect="1" noChangeArrowheads="1"/>
            </p:cNvPicPr>
            <p:nvPr/>
          </p:nvPicPr>
          <p:blipFill>
            <a:blip r:embed="rId2"/>
            <a:srcRect l="2715" t="14050" r="1706" b="3065"/>
            <a:stretch>
              <a:fillRect/>
            </a:stretch>
          </p:blipFill>
          <p:spPr bwMode="auto">
            <a:xfrm>
              <a:off x="228600" y="876300"/>
              <a:ext cx="87185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AutoShape 4"/>
            <p:cNvSpPr>
              <a:spLocks/>
            </p:cNvSpPr>
            <p:nvPr/>
          </p:nvSpPr>
          <p:spPr bwMode="auto">
            <a:xfrm>
              <a:off x="5327650" y="862013"/>
              <a:ext cx="914400" cy="447675"/>
            </a:xfrm>
            <a:prstGeom prst="accentCallout1">
              <a:avLst>
                <a:gd name="adj1" fmla="val 25532"/>
                <a:gd name="adj2" fmla="val -8333"/>
                <a:gd name="adj3" fmla="val 192199"/>
                <a:gd name="adj4" fmla="val -89412"/>
              </a:avLst>
            </a:prstGeom>
            <a:solidFill>
              <a:srgbClr val="CCFFFF"/>
            </a:solidFill>
            <a:ln w="19050">
              <a:solidFill>
                <a:srgbClr val="0000FA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GB">
                  <a:solidFill>
                    <a:srgbClr val="0070C0"/>
                  </a:solidFill>
                </a:rPr>
                <a:t>SPS</a:t>
              </a:r>
            </a:p>
          </p:txBody>
        </p:sp>
        <p:sp>
          <p:nvSpPr>
            <p:cNvPr id="9224" name="AutoShape 5"/>
            <p:cNvSpPr>
              <a:spLocks/>
            </p:cNvSpPr>
            <p:nvPr/>
          </p:nvSpPr>
          <p:spPr bwMode="auto">
            <a:xfrm>
              <a:off x="1719263" y="1944688"/>
              <a:ext cx="914400" cy="447675"/>
            </a:xfrm>
            <a:prstGeom prst="accentCallout1">
              <a:avLst>
                <a:gd name="adj1" fmla="val 46588"/>
                <a:gd name="adj2" fmla="val -8333"/>
                <a:gd name="adj3" fmla="val 27306"/>
                <a:gd name="adj4" fmla="val -134616"/>
              </a:avLst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GB" b="1">
                  <a:solidFill>
                    <a:schemeClr val="hlink"/>
                  </a:solidFill>
                </a:rPr>
                <a:t>PS2</a:t>
              </a:r>
            </a:p>
          </p:txBody>
        </p:sp>
        <p:sp>
          <p:nvSpPr>
            <p:cNvPr id="9225" name="AutoShape 6"/>
            <p:cNvSpPr>
              <a:spLocks/>
            </p:cNvSpPr>
            <p:nvPr/>
          </p:nvSpPr>
          <p:spPr bwMode="auto">
            <a:xfrm>
              <a:off x="3332163" y="4503738"/>
              <a:ext cx="914400" cy="447675"/>
            </a:xfrm>
            <a:prstGeom prst="accentCallout1">
              <a:avLst>
                <a:gd name="adj1" fmla="val 48694"/>
                <a:gd name="adj2" fmla="val 107130"/>
                <a:gd name="adj3" fmla="val -63926"/>
                <a:gd name="adj4" fmla="val 272426"/>
              </a:avLst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GB" b="1">
                  <a:solidFill>
                    <a:schemeClr val="hlink"/>
                  </a:solidFill>
                </a:rPr>
                <a:t>SPL</a:t>
              </a:r>
            </a:p>
          </p:txBody>
        </p:sp>
        <p:sp>
          <p:nvSpPr>
            <p:cNvPr id="9226" name="AutoShape 7"/>
            <p:cNvSpPr>
              <a:spLocks/>
            </p:cNvSpPr>
            <p:nvPr/>
          </p:nvSpPr>
          <p:spPr bwMode="auto">
            <a:xfrm>
              <a:off x="5165425" y="5743575"/>
              <a:ext cx="1514774" cy="447675"/>
            </a:xfrm>
            <a:prstGeom prst="accentCallout1">
              <a:avLst>
                <a:gd name="adj1" fmla="val 46588"/>
                <a:gd name="adj2" fmla="val 106491"/>
                <a:gd name="adj3" fmla="val -7856"/>
                <a:gd name="adj4" fmla="val 166727"/>
              </a:avLst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GB" b="1">
                  <a:solidFill>
                    <a:schemeClr val="hlink"/>
                  </a:solidFill>
                </a:rPr>
                <a:t>Linac4</a:t>
              </a:r>
            </a:p>
          </p:txBody>
        </p:sp>
        <p:sp>
          <p:nvSpPr>
            <p:cNvPr id="9227" name="AutoShape 8"/>
            <p:cNvSpPr>
              <a:spLocks/>
            </p:cNvSpPr>
            <p:nvPr/>
          </p:nvSpPr>
          <p:spPr bwMode="auto">
            <a:xfrm>
              <a:off x="8050213" y="4327525"/>
              <a:ext cx="714375" cy="330200"/>
            </a:xfrm>
            <a:prstGeom prst="accentCallout1">
              <a:avLst>
                <a:gd name="adj1" fmla="val 25532"/>
                <a:gd name="adj2" fmla="val -10667"/>
                <a:gd name="adj3" fmla="val 63685"/>
                <a:gd name="adj4" fmla="val -65819"/>
              </a:avLst>
            </a:prstGeom>
            <a:solidFill>
              <a:srgbClr val="CCFFFF"/>
            </a:solidFill>
            <a:ln w="19050">
              <a:solidFill>
                <a:srgbClr val="0000FA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GB" b="1">
                  <a:solidFill>
                    <a:srgbClr val="0070C0"/>
                  </a:solidFill>
                </a:rPr>
                <a:t>PS</a:t>
              </a:r>
            </a:p>
          </p:txBody>
        </p:sp>
        <p:sp>
          <p:nvSpPr>
            <p:cNvPr id="9" name="Arc 8"/>
            <p:cNvSpPr/>
            <p:nvPr/>
          </p:nvSpPr>
          <p:spPr bwMode="auto">
            <a:xfrm rot="13146594">
              <a:off x="6629331" y="4302978"/>
              <a:ext cx="735382" cy="678500"/>
            </a:xfrm>
            <a:prstGeom prst="arc">
              <a:avLst/>
            </a:prstGeom>
            <a:noFill/>
            <a:ln w="254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 rot="4865077">
              <a:off x="6819487" y="3319196"/>
              <a:ext cx="735619" cy="577677"/>
            </a:xfrm>
            <a:prstGeom prst="arc">
              <a:avLst>
                <a:gd name="adj1" fmla="val 17647661"/>
                <a:gd name="adj2" fmla="val 0"/>
              </a:avLst>
            </a:prstGeom>
            <a:noFill/>
            <a:ln w="25400" cap="flat" cmpd="sng" algn="ctr">
              <a:solidFill>
                <a:srgbClr val="0000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0" name="AutoShape 8"/>
            <p:cNvSpPr>
              <a:spLocks/>
            </p:cNvSpPr>
            <p:nvPr/>
          </p:nvSpPr>
          <p:spPr bwMode="auto">
            <a:xfrm>
              <a:off x="7716119" y="2660650"/>
              <a:ext cx="1234206" cy="368300"/>
            </a:xfrm>
            <a:prstGeom prst="accentCallout1">
              <a:avLst>
                <a:gd name="adj1" fmla="val 25532"/>
                <a:gd name="adj2" fmla="val -10667"/>
                <a:gd name="adj3" fmla="val 268884"/>
                <a:gd name="adj4" fmla="val -16602"/>
              </a:avLst>
            </a:prstGeom>
            <a:solidFill>
              <a:srgbClr val="CCFFFF"/>
            </a:solidFill>
            <a:ln w="19050">
              <a:solidFill>
                <a:srgbClr val="0000FA"/>
              </a:solidFill>
              <a:miter lim="800000"/>
              <a:headEnd type="none" w="sm" len="sm"/>
              <a:tailEnd type="none" w="sm" len="sm"/>
            </a:ln>
          </p:spPr>
          <p:txBody>
            <a:bodyPr lIns="0" rIns="0"/>
            <a:lstStyle/>
            <a:p>
              <a:pPr algn="ctr"/>
              <a:r>
                <a:rPr lang="en-GB" b="1">
                  <a:solidFill>
                    <a:srgbClr val="0070C0"/>
                  </a:solidFill>
                </a:rPr>
                <a:t>ISOLDE</a:t>
              </a:r>
            </a:p>
          </p:txBody>
        </p:sp>
      </p:grp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0" y="5791200"/>
            <a:ext cx="50292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LINAC4 to booster transfer line is 180 m long with two horizonthal bendings and one vertical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Linac4 Building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Picture of the building</a:t>
            </a:r>
          </a:p>
          <a:p>
            <a:r>
              <a:rPr lang="en-US" smtClean="0"/>
              <a:t>Picture of the the accelerator in the building</a:t>
            </a:r>
          </a:p>
        </p:txBody>
      </p:sp>
      <p:pic>
        <p:nvPicPr>
          <p:cNvPr id="10244" name="Picture 2" descr="LogoLin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193675" y="1644650"/>
            <a:ext cx="8763000" cy="4070350"/>
            <a:chOff x="194246" y="1644562"/>
            <a:chExt cx="8763000" cy="4070437"/>
          </a:xfrm>
        </p:grpSpPr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246" y="1644562"/>
              <a:ext cx="8763000" cy="328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4639246" y="3909973"/>
              <a:ext cx="1990725" cy="609613"/>
            </a:xfrm>
            <a:prstGeom prst="borderCallout1">
              <a:avLst>
                <a:gd name="adj1" fmla="val 18750"/>
                <a:gd name="adj2" fmla="val -8333"/>
                <a:gd name="adj3" fmla="val -42449"/>
                <a:gd name="adj4" fmla="val -56597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600" b="1" dirty="0"/>
                <a:t>Linac4 tunnel</a:t>
              </a:r>
              <a:endParaRPr lang="en-US" sz="1600" b="1" dirty="0"/>
            </a:p>
          </p:txBody>
        </p:sp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5020246" y="4824393"/>
              <a:ext cx="1828800" cy="609613"/>
            </a:xfrm>
            <a:prstGeom prst="borderCallout1">
              <a:avLst>
                <a:gd name="adj1" fmla="val 18750"/>
                <a:gd name="adj2" fmla="val 104167"/>
                <a:gd name="adj3" fmla="val -233856"/>
                <a:gd name="adj4" fmla="val 149481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600" b="1" dirty="0"/>
                <a:t>Linac4-Linac2 transfer line</a:t>
              </a:r>
              <a:endParaRPr lang="en-US" sz="1600" b="1" dirty="0"/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7077646" y="1700126"/>
              <a:ext cx="1524000" cy="609613"/>
            </a:xfrm>
            <a:prstGeom prst="borderCallout1">
              <a:avLst>
                <a:gd name="adj1" fmla="val 18750"/>
                <a:gd name="adj2" fmla="val -5000"/>
                <a:gd name="adj3" fmla="val 178384"/>
                <a:gd name="adj4" fmla="val -20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600" b="1" dirty="0"/>
                <a:t>Equipment building</a:t>
              </a:r>
              <a:endParaRPr lang="en-US" sz="1600" b="1" dirty="0"/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1362646" y="5052998"/>
              <a:ext cx="1143000" cy="609613"/>
            </a:xfrm>
            <a:prstGeom prst="borderCallout1">
              <a:avLst>
                <a:gd name="adj1" fmla="val 18750"/>
                <a:gd name="adj2" fmla="val -6667"/>
                <a:gd name="adj3" fmla="val -198176"/>
                <a:gd name="adj4" fmla="val -44306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600" b="1" dirty="0"/>
                <a:t>Access building</a:t>
              </a:r>
              <a:endParaRPr lang="en-US" sz="1600" b="1" dirty="0"/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3115246" y="4900595"/>
              <a:ext cx="1428750" cy="814404"/>
            </a:xfrm>
            <a:prstGeom prst="borderCallout1">
              <a:avLst>
                <a:gd name="adj1" fmla="val 18750"/>
                <a:gd name="adj2" fmla="val -5884"/>
                <a:gd name="adj3" fmla="val -70051"/>
                <a:gd name="adj4" fmla="val -77083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600" b="1" dirty="0"/>
                <a:t>Low-energy injector</a:t>
              </a:r>
              <a:endParaRPr lang="en-US" sz="1600" b="1" dirty="0"/>
            </a:p>
          </p:txBody>
        </p:sp>
      </p:grpSp>
      <p:sp>
        <p:nvSpPr>
          <p:cNvPr id="12" name="AutoShape 7"/>
          <p:cNvSpPr>
            <a:spLocks/>
          </p:cNvSpPr>
          <p:nvPr/>
        </p:nvSpPr>
        <p:spPr bwMode="auto">
          <a:xfrm>
            <a:off x="5562600" y="5715000"/>
            <a:ext cx="3276600" cy="609600"/>
          </a:xfrm>
          <a:prstGeom prst="borderCallout1">
            <a:avLst>
              <a:gd name="adj1" fmla="val -18329"/>
              <a:gd name="adj2" fmla="val 94649"/>
              <a:gd name="adj3" fmla="val -346491"/>
              <a:gd name="adj4" fmla="val 79739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Vertical step (2.5 </a:t>
            </a:r>
            <a:r>
              <a:rPr lang="en-GB" sz="1600" b="1" dirty="0" err="1">
                <a:solidFill>
                  <a:srgbClr val="FF0000"/>
                </a:solidFill>
              </a:rPr>
              <a:t>m</a:t>
            </a:r>
            <a:r>
              <a:rPr lang="en-GB" sz="1600" b="1" dirty="0">
                <a:solidFill>
                  <a:srgbClr val="FF0000"/>
                </a:solidFill>
              </a:rPr>
              <a:t>) for compatibility with SPL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212"/>
            <a:ext cx="8226425" cy="4421187"/>
          </a:xfrm>
        </p:spPr>
        <p:txBody>
          <a:bodyPr/>
          <a:lstStyle/>
          <a:p>
            <a:pPr lvl="1"/>
            <a:r>
              <a:rPr lang="en-US" sz="1600" dirty="0" smtClean="0"/>
              <a:t>generate an ideal layout assuming smooth phase advance, avoid resonances, implementing all the recipes for </a:t>
            </a:r>
            <a:r>
              <a:rPr lang="en-US" sz="1600" dirty="0" err="1" smtClean="0">
                <a:solidFill>
                  <a:srgbClr val="FF0000"/>
                </a:solidFill>
              </a:rPr>
              <a:t>optimising</a:t>
            </a:r>
            <a:r>
              <a:rPr lang="en-US" sz="1600" dirty="0" smtClean="0">
                <a:solidFill>
                  <a:srgbClr val="FF0000"/>
                </a:solidFill>
              </a:rPr>
              <a:t> beam quality</a:t>
            </a:r>
            <a:endParaRPr lang="en-US" sz="1600" dirty="0" smtClean="0"/>
          </a:p>
          <a:p>
            <a:pPr lvl="1"/>
            <a:r>
              <a:rPr lang="en-US" sz="1600" dirty="0" smtClean="0"/>
              <a:t>integrate </a:t>
            </a:r>
            <a:r>
              <a:rPr lang="en-US" sz="1600" dirty="0" smtClean="0">
                <a:solidFill>
                  <a:srgbClr val="FF0000"/>
                </a:solidFill>
              </a:rPr>
              <a:t>engineering</a:t>
            </a:r>
            <a:r>
              <a:rPr lang="en-US" sz="1600" dirty="0" smtClean="0"/>
              <a:t> ,</a:t>
            </a:r>
            <a:r>
              <a:rPr lang="en-US" sz="1600" dirty="0" smtClean="0">
                <a:solidFill>
                  <a:srgbClr val="FF0000"/>
                </a:solidFill>
              </a:rPr>
              <a:t>mechanical</a:t>
            </a:r>
            <a:r>
              <a:rPr lang="en-US" sz="1600" dirty="0" smtClean="0"/>
              <a:t>  and </a:t>
            </a:r>
            <a:r>
              <a:rPr lang="en-US" sz="1600" dirty="0" smtClean="0">
                <a:solidFill>
                  <a:srgbClr val="FF0000"/>
                </a:solidFill>
              </a:rPr>
              <a:t>cost </a:t>
            </a:r>
            <a:r>
              <a:rPr lang="en-US" sz="1600" dirty="0" smtClean="0"/>
              <a:t>considerations </a:t>
            </a:r>
          </a:p>
          <a:p>
            <a:pPr lvl="1"/>
            <a:r>
              <a:rPr lang="en-US" sz="1600" dirty="0" smtClean="0"/>
              <a:t>generate a particle beam composed of 50 k to 500 k </a:t>
            </a:r>
            <a:r>
              <a:rPr lang="en-US" sz="1600" dirty="0" err="1" smtClean="0"/>
              <a:t>macroparticles</a:t>
            </a:r>
            <a:endParaRPr lang="en-US" sz="1600" dirty="0" smtClean="0"/>
          </a:p>
          <a:p>
            <a:pPr lvl="1"/>
            <a:r>
              <a:rPr lang="en-US" sz="1600" dirty="0" smtClean="0"/>
              <a:t>Track the motion of the </a:t>
            </a:r>
            <a:r>
              <a:rPr lang="en-US" sz="1600" dirty="0" err="1" smtClean="0"/>
              <a:t>macroparticles</a:t>
            </a:r>
            <a:r>
              <a:rPr lang="en-US" sz="1600" dirty="0" smtClean="0"/>
              <a:t> under the influence of space charge and  electromagnetic fields with the programs PATH-PARMTEQM (CERN-LANL) and TRACEWIN-TOUTATIS  (CEA).  </a:t>
            </a:r>
            <a:r>
              <a:rPr lang="en-US" sz="1600" dirty="0" smtClean="0">
                <a:solidFill>
                  <a:srgbClr val="FF0000"/>
                </a:solidFill>
              </a:rPr>
              <a:t>Independent check of results</a:t>
            </a:r>
          </a:p>
          <a:p>
            <a:pPr lvl="1"/>
            <a:r>
              <a:rPr lang="en-US" sz="1600" dirty="0" smtClean="0"/>
              <a:t>Produce plots of global quantities (emittance, halo, ratio beam size-to-aperture) as well as detailed beam distribution at specified locations</a:t>
            </a:r>
          </a:p>
          <a:p>
            <a:pPr lvl="1"/>
            <a:r>
              <a:rPr lang="en-US" sz="1600" dirty="0" smtClean="0"/>
              <a:t>On the basis of the results reiterate or validate a technical solution and/or mechanical layout </a:t>
            </a:r>
          </a:p>
          <a:p>
            <a:pPr lvl="1"/>
            <a:r>
              <a:rPr lang="en-US" sz="1600" dirty="0" smtClean="0"/>
              <a:t>Perform statistical error studies to give tolerances (alignment , RF) and expected  beam performance</a:t>
            </a:r>
          </a:p>
          <a:p>
            <a:pPr lvl="1"/>
            <a:r>
              <a:rPr lang="en-US" sz="1600" dirty="0" smtClean="0"/>
              <a:t>Device measurements and commissioning scenarios (</a:t>
            </a:r>
            <a:r>
              <a:rPr lang="en-US" sz="1600" dirty="0" smtClean="0">
                <a:solidFill>
                  <a:srgbClr val="FF0000"/>
                </a:solidFill>
              </a:rPr>
              <a:t>interface with DIAGNOSTICS</a:t>
            </a:r>
            <a:r>
              <a:rPr lang="en-US" sz="1600" dirty="0" smtClean="0"/>
              <a:t>)</a:t>
            </a:r>
          </a:p>
          <a:p>
            <a:pPr lvl="1"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end-to-end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495800" cy="257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862" y="3810000"/>
            <a:ext cx="4425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676400"/>
            <a:ext cx="419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/>
              <a:t>growth </a:t>
            </a:r>
            <a:r>
              <a:rPr lang="en-US" dirty="0" smtClean="0"/>
              <a:t>(30-40</a:t>
            </a:r>
            <a:r>
              <a:rPr lang="en-US" dirty="0" smtClean="0"/>
              <a:t>%) is  </a:t>
            </a:r>
            <a:r>
              <a:rPr lang="en-US" dirty="0" smtClean="0"/>
              <a:t>located </a:t>
            </a:r>
            <a:r>
              <a:rPr lang="en-US" dirty="0" smtClean="0"/>
              <a:t>before 3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u="sng" dirty="0" smtClean="0"/>
              <a:t>Bottlenecks</a:t>
            </a:r>
            <a:r>
              <a:rPr lang="en-US" dirty="0" smtClean="0"/>
              <a:t> : LEBT solenoids, chopper plates and chopped beam dump (wanted)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3564"/>
            <a:ext cx="4572000" cy="26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2286000" y="4191000"/>
            <a:ext cx="5257800" cy="2667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Losses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4495800"/>
            <a:ext cx="4479925" cy="2219325"/>
          </a:xfrm>
          <a:noFill/>
        </p:spPr>
      </p:pic>
      <p:sp>
        <p:nvSpPr>
          <p:cNvPr id="12293" name="Text Box 1053"/>
          <p:cNvSpPr txBox="1">
            <a:spLocks noChangeArrowheads="1"/>
          </p:cNvSpPr>
          <p:nvPr/>
        </p:nvSpPr>
        <p:spPr bwMode="auto">
          <a:xfrm>
            <a:off x="6324600" y="1600200"/>
            <a:ext cx="25146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879725"/>
            <a:r>
              <a:rPr lang="en-US" sz="1400"/>
              <a:t>Most of the losses occur before the beam has reached 3 MeV.</a:t>
            </a:r>
          </a:p>
          <a:p>
            <a:pPr defTabSz="2879725"/>
            <a:endParaRPr lang="en-US" sz="1400"/>
          </a:p>
          <a:p>
            <a:pPr defTabSz="2879725"/>
            <a:r>
              <a:rPr lang="en-US" sz="1400"/>
              <a:t>Losses are mainly in the RFQ (5%) and the MEBT (7%).</a:t>
            </a:r>
          </a:p>
          <a:p>
            <a:pPr defTabSz="2879725"/>
            <a:endParaRPr lang="en-US" sz="1400"/>
          </a:p>
          <a:p>
            <a:pPr defTabSz="2879725"/>
            <a:r>
              <a:rPr lang="en-US" sz="1400"/>
              <a:t>The total transmission is ~85%.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2971800" y="4191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LOSSES in the 3MeV MEBT </a:t>
            </a:r>
          </a:p>
        </p:txBody>
      </p:sp>
      <p:pic>
        <p:nvPicPr>
          <p:cNvPr id="12295" name="Picture 8" descr="losses L4 v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6270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6" name="Elbow Connector 11"/>
          <p:cNvCxnSpPr>
            <a:cxnSpLocks noChangeShapeType="1"/>
          </p:cNvCxnSpPr>
          <p:nvPr/>
        </p:nvCxnSpPr>
        <p:spPr bwMode="auto">
          <a:xfrm>
            <a:off x="914400" y="3352800"/>
            <a:ext cx="1371600" cy="1219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5680</TotalTime>
  <Words>2179</Words>
  <Application>Microsoft PowerPoint</Application>
  <PresentationFormat>On-screen Show (4:3)</PresentationFormat>
  <Paragraphs>552</Paragraphs>
  <Slides>47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Eclipse</vt:lpstr>
      <vt:lpstr>Chart</vt:lpstr>
      <vt:lpstr>LINAC4 and 3 MeV test stand at CERN</vt:lpstr>
      <vt:lpstr>Present </vt:lpstr>
      <vt:lpstr>Activities Linac4 (2008-2014) Goal : operational in 2014</vt:lpstr>
      <vt:lpstr>Linac4 Layout</vt:lpstr>
      <vt:lpstr>Layout of the new injectors</vt:lpstr>
      <vt:lpstr>Linac4 Building</vt:lpstr>
      <vt:lpstr>Beam Dynamics</vt:lpstr>
      <vt:lpstr>LINAC end-to-end</vt:lpstr>
      <vt:lpstr>Losses</vt:lpstr>
      <vt:lpstr>Beam transverse phase space</vt:lpstr>
      <vt:lpstr>Emittance 0-3 MeV</vt:lpstr>
      <vt:lpstr>Location and causes of e growth and losses</vt:lpstr>
      <vt:lpstr>Testing the low energy part  (0-3 MeV) : the 3 MeV test stand</vt:lpstr>
      <vt:lpstr>Measurements at 45 keV (starting this year)</vt:lpstr>
      <vt:lpstr>Measurements at 3 MeV (starting 09/2010)   </vt:lpstr>
      <vt:lpstr>“chopping”  removing microbunches (150/352) to adapt the 352MHz linac bunches  to the 1 MHz booster frequency</vt:lpstr>
      <vt:lpstr>Chopper line layout</vt:lpstr>
      <vt:lpstr>Beam Dynamics</vt:lpstr>
      <vt:lpstr>Diagnostics – permanent  (ok for monitoring, not sufficient for setting up) </vt:lpstr>
      <vt:lpstr>Diagnostics temporary  BSHM + bench </vt:lpstr>
      <vt:lpstr>Possibility of  making a pencil beam </vt:lpstr>
      <vt:lpstr>Example : setting buncher phases 1/2</vt:lpstr>
      <vt:lpstr>Example : setting buncher phases 2/2</vt:lpstr>
      <vt:lpstr>Chopper </vt:lpstr>
      <vt:lpstr>Example : validating the chopper 1/4</vt:lpstr>
      <vt:lpstr>Example : validating the chopper 2/4</vt:lpstr>
      <vt:lpstr>Example : validating the chopper 3/4 Static measurements </vt:lpstr>
      <vt:lpstr>Example : validating the chopper 4/4 Time resolved measurements</vt:lpstr>
      <vt:lpstr>Commissioning and Operation of the Linac</vt:lpstr>
      <vt:lpstr>Focusing field</vt:lpstr>
      <vt:lpstr>Accelerating field and phase</vt:lpstr>
      <vt:lpstr>Layout </vt:lpstr>
      <vt:lpstr>Movable Measurement Bench (commissioning only)</vt:lpstr>
      <vt:lpstr>Example-transverse plane</vt:lpstr>
      <vt:lpstr>Example- longitudinal plane  DTL tank1 amplitude</vt:lpstr>
      <vt:lpstr>Emittance 3-160 MeV </vt:lpstr>
      <vt:lpstr>Normalised transverse phase space</vt:lpstr>
      <vt:lpstr>Challenges </vt:lpstr>
      <vt:lpstr>Changing distribution</vt:lpstr>
      <vt:lpstr>Permanent Diagnostics</vt:lpstr>
      <vt:lpstr>DTL diagnostics</vt:lpstr>
      <vt:lpstr>Slide 42</vt:lpstr>
      <vt:lpstr>PIMS instrumentation</vt:lpstr>
      <vt:lpstr>Summary</vt:lpstr>
      <vt:lpstr>reserve</vt:lpstr>
      <vt:lpstr>Losses along the dump</vt:lpstr>
      <vt:lpstr>Emittance from the source to the injection foil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lombarda</cp:lastModifiedBy>
  <cp:revision>485</cp:revision>
  <cp:lastPrinted>1601-01-01T00:00:00Z</cp:lastPrinted>
  <dcterms:created xsi:type="dcterms:W3CDTF">1601-01-01T00:00:00Z</dcterms:created>
  <dcterms:modified xsi:type="dcterms:W3CDTF">2009-03-12T11:13:06Z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