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9" r:id="rId10"/>
    <p:sldId id="272" r:id="rId11"/>
    <p:sldId id="271" r:id="rId12"/>
    <p:sldId id="265" r:id="rId13"/>
    <p:sldId id="267" r:id="rId14"/>
    <p:sldId id="268" r:id="rId15"/>
    <p:sldId id="270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BBF8-5F48-42F9-A05D-BE1DA58331E1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F5A31-6D2A-4581-A2D9-78D98B98B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5A31-6D2A-4581-A2D9-78D98B98B50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8FB2-1A77-433D-9AF8-C760F9E59A82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 Reilly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E3B-89D3-42B9-B27E-5D9212708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BB6F-A7C4-4724-BC98-0C94B409A8D5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 Reilly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E3B-89D3-42B9-B27E-5D9212708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EEB5-25A5-4FD8-BBCB-D2062729F3E4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 Reilly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E3B-89D3-42B9-B27E-5D9212708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0273-30A7-4FB5-990E-8D1BA63A3A9B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 Reilly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E3B-89D3-42B9-B27E-5D9212708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B16E-9A1E-46B1-B624-1DB7A1A7E484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 Reilly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E3B-89D3-42B9-B27E-5D9212708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6F37-0E91-4B5D-B975-2CD87B527872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 Reilly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E3B-89D3-42B9-B27E-5D9212708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1CB7F-1C71-4808-979E-E8718FB53C55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 Reilly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E3B-89D3-42B9-B27E-5D9212708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EB51-279B-4A8E-92E4-3C4E46EA15D7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 Reilly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E3B-89D3-42B9-B27E-5D9212708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A000-1FB4-47FF-B5AF-F3005BF1CF5F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 Reilly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E3B-89D3-42B9-B27E-5D9212708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08E4-B29A-4D64-AA65-B8433BDAF71D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 Reilly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E3B-89D3-42B9-B27E-5D9212708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B194-969A-4FFB-8489-1E1873DB5102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 Reilly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E3B-89D3-42B9-B27E-5D9212708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B312B-3404-421E-BFC4-8774E52DD605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Rob Reilly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2FE3B-89D3-42B9-B27E-5D9212708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Fermi National Accelerator Laboratory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Proton Source Workshop</a:t>
            </a:r>
          </a:p>
          <a:p>
            <a:r>
              <a:rPr lang="en-US" dirty="0" err="1" smtClean="0"/>
              <a:t>Linac</a:t>
            </a:r>
            <a:r>
              <a:rPr lang="en-US" dirty="0" smtClean="0"/>
              <a:t> Momentum Dump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BC45-E492-4C67-8F12-7BABAD17767C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E3B-89D3-42B9-B27E-5D921270805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 Reilly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Borescope</a:t>
            </a:r>
            <a:r>
              <a:rPr lang="en-US" dirty="0" smtClean="0"/>
              <a:t> Camera Tour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Opened </a:t>
            </a:r>
            <a:r>
              <a:rPr lang="en-US" dirty="0" err="1" smtClean="0"/>
              <a:t>pumpout</a:t>
            </a:r>
            <a:r>
              <a:rPr lang="en-US" dirty="0" smtClean="0"/>
              <a:t> </a:t>
            </a:r>
            <a:r>
              <a:rPr lang="en-US" dirty="0" smtClean="0"/>
              <a:t>port 1/26/10</a:t>
            </a:r>
            <a:endParaRPr lang="en-US" dirty="0" smtClean="0"/>
          </a:p>
          <a:p>
            <a:r>
              <a:rPr lang="en-US" dirty="0" smtClean="0"/>
              <a:t>Fed in </a:t>
            </a:r>
            <a:r>
              <a:rPr lang="en-US" dirty="0" err="1" smtClean="0"/>
              <a:t>borescope</a:t>
            </a:r>
            <a:r>
              <a:rPr lang="en-US" dirty="0" smtClean="0"/>
              <a:t> on long cable</a:t>
            </a:r>
          </a:p>
          <a:p>
            <a:r>
              <a:rPr lang="en-US" dirty="0" smtClean="0"/>
              <a:t>Video record saved 469Mb</a:t>
            </a:r>
          </a:p>
          <a:p>
            <a:r>
              <a:rPr lang="en-US" dirty="0" smtClean="0"/>
              <a:t>Y:\public\AUGUSTINE\LINAC Dump video 1-26-2010</a:t>
            </a:r>
          </a:p>
          <a:p>
            <a:r>
              <a:rPr lang="en-US" dirty="0" smtClean="0"/>
              <a:t>Confirms that we believe ME-2303 reasonably close to accurate</a:t>
            </a:r>
          </a:p>
          <a:p>
            <a:r>
              <a:rPr lang="en-US" dirty="0" smtClean="0"/>
              <a:t>Some casting lumps </a:t>
            </a:r>
            <a:r>
              <a:rPr lang="en-US" dirty="0" smtClean="0"/>
              <a:t>observed in </a:t>
            </a:r>
            <a:r>
              <a:rPr lang="en-US" dirty="0" smtClean="0"/>
              <a:t>cavity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6F37-0E91-4B5D-B975-2CD87B527872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 Reilly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E3B-89D3-42B9-B27E-5D921270805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" name="Content Placeholder 9" descr="IMG_014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Believe tube rusting from outside, ground </a:t>
            </a:r>
            <a:r>
              <a:rPr lang="en-US" dirty="0" smtClean="0"/>
              <a:t>water contaminating vacuum</a:t>
            </a:r>
            <a:endParaRPr lang="en-US" dirty="0" smtClean="0"/>
          </a:p>
          <a:p>
            <a:r>
              <a:rPr lang="en-US" dirty="0" smtClean="0"/>
              <a:t>Vacuum pump on chamber  isolated by window can maintain adequate vacuum for the short term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6F37-0E91-4B5D-B975-2CD87B527872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 Reilly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E3B-89D3-42B9-B27E-5D921270805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Content Placeholder 8" descr="IMG_089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Evaluated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Dig up dump and perform in-place repairs</a:t>
            </a:r>
          </a:p>
          <a:p>
            <a:r>
              <a:rPr lang="en-US" dirty="0" smtClean="0"/>
              <a:t>Inject sealant from </a:t>
            </a:r>
            <a:r>
              <a:rPr lang="en-US" dirty="0" err="1" smtClean="0"/>
              <a:t>berm</a:t>
            </a:r>
            <a:r>
              <a:rPr lang="en-US" dirty="0" smtClean="0"/>
              <a:t> or tunnel wall</a:t>
            </a:r>
          </a:p>
          <a:p>
            <a:r>
              <a:rPr lang="en-US" dirty="0" smtClean="0"/>
              <a:t>Dig up and replace </a:t>
            </a:r>
            <a:r>
              <a:rPr lang="en-US" dirty="0" smtClean="0"/>
              <a:t>dump</a:t>
            </a:r>
          </a:p>
          <a:p>
            <a:r>
              <a:rPr lang="en-US" dirty="0" smtClean="0"/>
              <a:t>Make a new dump in different place</a:t>
            </a:r>
            <a:endParaRPr lang="en-US" dirty="0" smtClean="0"/>
          </a:p>
          <a:p>
            <a:r>
              <a:rPr lang="en-US" dirty="0" smtClean="0"/>
              <a:t>Backfill with helium</a:t>
            </a:r>
          </a:p>
          <a:p>
            <a:r>
              <a:rPr lang="en-US" dirty="0" smtClean="0"/>
              <a:t>Insert vacuum sleeve inside dump </a:t>
            </a:r>
            <a:r>
              <a:rPr lang="en-US" dirty="0" smtClean="0"/>
              <a:t>cavity</a:t>
            </a:r>
          </a:p>
          <a:p>
            <a:r>
              <a:rPr lang="en-US" dirty="0" smtClean="0"/>
              <a:t>Vacuum sleeve looks like the best solution to pursue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6F37-0E91-4B5D-B975-2CD87B527872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 Reilly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E3B-89D3-42B9-B27E-5D921270805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3" name="Content Placeholder 12" descr="IMG_01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Sleeve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Long tube and formed shape chamber</a:t>
            </a:r>
          </a:p>
          <a:p>
            <a:r>
              <a:rPr lang="en-US" dirty="0" smtClean="0"/>
              <a:t>Stainless steel</a:t>
            </a:r>
          </a:p>
          <a:p>
            <a:r>
              <a:rPr lang="en-US" dirty="0" smtClean="0"/>
              <a:t>Copper</a:t>
            </a:r>
          </a:p>
          <a:p>
            <a:r>
              <a:rPr lang="en-US" dirty="0" smtClean="0"/>
              <a:t>Stainless with copper plate insert</a:t>
            </a:r>
          </a:p>
          <a:p>
            <a:r>
              <a:rPr lang="en-US" dirty="0" smtClean="0"/>
              <a:t>Welded, bolted, captured, explosion bonded</a:t>
            </a:r>
          </a:p>
          <a:p>
            <a:r>
              <a:rPr lang="en-US" dirty="0" smtClean="0"/>
              <a:t>Heat transfer to cast iron</a:t>
            </a:r>
          </a:p>
          <a:p>
            <a:r>
              <a:rPr lang="en-US" dirty="0" smtClean="0"/>
              <a:t>Changes beam collision point more upstream inside dump</a:t>
            </a:r>
          </a:p>
          <a:p>
            <a:r>
              <a:rPr lang="en-US" dirty="0" smtClean="0"/>
              <a:t>Difficult installation, high radiation area, long heavy chamber, possible interference from casting lumps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6F37-0E91-4B5D-B975-2CD87B527872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 Reilly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E3B-89D3-42B9-B27E-5D921270805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54337"/>
            <a:ext cx="4038600" cy="261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Sleeve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Tungsten chamber and block</a:t>
            </a:r>
          </a:p>
          <a:p>
            <a:r>
              <a:rPr lang="en-US" dirty="0" smtClean="0"/>
              <a:t>Stainless steel chamber</a:t>
            </a:r>
          </a:p>
          <a:p>
            <a:r>
              <a:rPr lang="en-US" dirty="0" smtClean="0"/>
              <a:t>Tungsten block inside</a:t>
            </a:r>
          </a:p>
          <a:p>
            <a:r>
              <a:rPr lang="en-US" dirty="0" smtClean="0"/>
              <a:t>Carbon graphite block inside</a:t>
            </a:r>
          </a:p>
          <a:p>
            <a:r>
              <a:rPr lang="en-US" dirty="0" smtClean="0"/>
              <a:t>Length of graphite determinate on radiation and thermal calculations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6F37-0E91-4B5D-B975-2CD87B527872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 Reilly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E3B-89D3-42B9-B27E-5D921270805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55706"/>
            <a:ext cx="4038600" cy="26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Thermal stress analysis conducted by </a:t>
            </a:r>
            <a:r>
              <a:rPr lang="en-US" dirty="0" err="1" smtClean="0"/>
              <a:t>Ang</a:t>
            </a:r>
            <a:r>
              <a:rPr lang="en-US" dirty="0" smtClean="0"/>
              <a:t> Lee</a:t>
            </a:r>
          </a:p>
          <a:p>
            <a:r>
              <a:rPr lang="en-US" dirty="0" smtClean="0"/>
              <a:t>Radiation analysis conducted by Diane </a:t>
            </a:r>
            <a:r>
              <a:rPr lang="en-US" dirty="0" err="1" smtClean="0"/>
              <a:t>Reitzner</a:t>
            </a:r>
            <a:endParaRPr lang="en-US" dirty="0" smtClean="0"/>
          </a:p>
          <a:p>
            <a:r>
              <a:rPr lang="en-US" dirty="0" smtClean="0"/>
              <a:t>Design evolving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6F37-0E91-4B5D-B975-2CD87B527872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 Reilly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E3B-89D3-42B9-B27E-5D921270805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solution will need installation plan, hazard analysis, reviews by </a:t>
            </a:r>
            <a:r>
              <a:rPr lang="en-US" dirty="0" err="1" smtClean="0"/>
              <a:t>Rad</a:t>
            </a:r>
            <a:r>
              <a:rPr lang="en-US" dirty="0" smtClean="0"/>
              <a:t> </a:t>
            </a:r>
            <a:r>
              <a:rPr lang="en-US" dirty="0" smtClean="0"/>
              <a:t>Safety and Operations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0273-30A7-4FB5-990E-8D1BA63A3A9B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 Reilly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E3B-89D3-42B9-B27E-5D921270805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Linac</a:t>
            </a:r>
            <a:r>
              <a:rPr lang="en-US" dirty="0" smtClean="0"/>
              <a:t> Momentum Dump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Dump Installation 1969</a:t>
            </a:r>
          </a:p>
          <a:p>
            <a:r>
              <a:rPr lang="en-US" dirty="0" smtClean="0"/>
              <a:t>FESS &amp; AD drawings 1969</a:t>
            </a:r>
          </a:p>
          <a:p>
            <a:r>
              <a:rPr lang="en-US" dirty="0" smtClean="0"/>
              <a:t>Vacuum degradation 2008</a:t>
            </a:r>
          </a:p>
          <a:p>
            <a:r>
              <a:rPr lang="en-US" dirty="0" smtClean="0"/>
              <a:t>Window installed 2008</a:t>
            </a:r>
          </a:p>
          <a:p>
            <a:r>
              <a:rPr lang="en-US" dirty="0" smtClean="0"/>
              <a:t>Photos 2008</a:t>
            </a:r>
          </a:p>
          <a:p>
            <a:r>
              <a:rPr lang="en-US" dirty="0" err="1" smtClean="0"/>
              <a:t>Borescope</a:t>
            </a:r>
            <a:r>
              <a:rPr lang="en-US" dirty="0" smtClean="0"/>
              <a:t> camera tour 2010</a:t>
            </a:r>
          </a:p>
          <a:p>
            <a:r>
              <a:rPr lang="en-US" dirty="0" smtClean="0"/>
              <a:t>Proposed </a:t>
            </a:r>
            <a:r>
              <a:rPr lang="en-US" dirty="0" smtClean="0"/>
              <a:t>solution</a:t>
            </a:r>
          </a:p>
          <a:p>
            <a:r>
              <a:rPr lang="en-US" dirty="0" smtClean="0"/>
              <a:t>Current status</a:t>
            </a:r>
          </a:p>
          <a:p>
            <a:r>
              <a:rPr lang="en-US" dirty="0" smtClean="0"/>
              <a:t>Future plans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54D8-6050-44D4-AA4E-C9374D21E0FB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E3B-89D3-42B9-B27E-5D921270805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 Reilly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FESS/DUSAF Drawing</a:t>
            </a:r>
            <a:endParaRPr lang="en-US" dirty="0"/>
          </a:p>
        </p:txBody>
      </p:sp>
      <p:pic>
        <p:nvPicPr>
          <p:cNvPr id="7" name="Content Placeholder 6" descr="PS-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14577"/>
            <a:ext cx="4038600" cy="3097208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Designed by </a:t>
            </a:r>
            <a:r>
              <a:rPr lang="en-US" dirty="0" err="1" smtClean="0"/>
              <a:t>Sahai</a:t>
            </a:r>
            <a:r>
              <a:rPr lang="en-US" dirty="0" smtClean="0"/>
              <a:t>/Noda 2/6/69, NAL release by Collins</a:t>
            </a:r>
          </a:p>
          <a:p>
            <a:r>
              <a:rPr lang="en-US" dirty="0" smtClean="0"/>
              <a:t>No photo records of the dump either before or during installation could be found.</a:t>
            </a:r>
          </a:p>
          <a:p>
            <a:r>
              <a:rPr lang="en-US" dirty="0" smtClean="0"/>
              <a:t>No purchase records of the dump could be found.</a:t>
            </a:r>
          </a:p>
          <a:p>
            <a:r>
              <a:rPr lang="en-US" dirty="0" smtClean="0"/>
              <a:t>May have been part of the responsibility of the construction contractor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0273-30A7-4FB5-990E-8D1BA63A3A9B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 Reilly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E3B-89D3-42B9-B27E-5D921270805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Drawing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ME-2303</a:t>
            </a:r>
          </a:p>
          <a:p>
            <a:pPr>
              <a:buNone/>
            </a:pPr>
            <a:r>
              <a:rPr lang="en-US" dirty="0" smtClean="0"/>
              <a:t>6/24/69</a:t>
            </a:r>
          </a:p>
          <a:p>
            <a:pPr>
              <a:buNone/>
            </a:pPr>
            <a:r>
              <a:rPr lang="en-US" dirty="0" err="1" smtClean="0"/>
              <a:t>Michelassi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Mapalo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Steel casting with</a:t>
            </a:r>
          </a:p>
          <a:p>
            <a:pPr>
              <a:buNone/>
            </a:pPr>
            <a:r>
              <a:rPr lang="en-US" dirty="0" smtClean="0"/>
              <a:t> sand cored </a:t>
            </a:r>
          </a:p>
          <a:p>
            <a:pPr>
              <a:buNone/>
            </a:pPr>
            <a:r>
              <a:rPr lang="en-US" dirty="0" smtClean="0"/>
              <a:t>half-round wedge</a:t>
            </a:r>
          </a:p>
          <a:p>
            <a:pPr>
              <a:buNone/>
            </a:pPr>
            <a:r>
              <a:rPr lang="en-US" dirty="0" smtClean="0"/>
              <a:t> shaped internal</a:t>
            </a:r>
          </a:p>
          <a:p>
            <a:pPr>
              <a:buNone/>
            </a:pPr>
            <a:r>
              <a:rPr lang="en-US" dirty="0" smtClean="0"/>
              <a:t> cavity, steel tube</a:t>
            </a:r>
          </a:p>
          <a:p>
            <a:pPr>
              <a:buNone/>
            </a:pPr>
            <a:r>
              <a:rPr lang="en-US" dirty="0" smtClean="0"/>
              <a:t> welded on</a:t>
            </a:r>
          </a:p>
          <a:p>
            <a:pPr>
              <a:buNone/>
            </a:pPr>
            <a:r>
              <a:rPr lang="en-US" dirty="0" smtClean="0"/>
              <a:t>upstream end,</a:t>
            </a:r>
          </a:p>
          <a:p>
            <a:pPr>
              <a:buNone/>
            </a:pPr>
            <a:r>
              <a:rPr lang="en-US" dirty="0" smtClean="0"/>
              <a:t> encased in</a:t>
            </a:r>
          </a:p>
          <a:p>
            <a:pPr>
              <a:buNone/>
            </a:pPr>
            <a:r>
              <a:rPr lang="en-US" dirty="0" smtClean="0"/>
              <a:t> concrete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5F79-572A-4FF0-835C-F515F01025FF}" type="datetime1">
              <a:rPr lang="en-US" smtClean="0"/>
              <a:pPr/>
              <a:t>12/3/2010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 Reilly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E3B-89D3-42B9-B27E-5D921270805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524000"/>
            <a:ext cx="6043611" cy="463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Degradation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Vacuum becoming poor </a:t>
            </a:r>
            <a:r>
              <a:rPr lang="en-US" dirty="0" smtClean="0"/>
              <a:t>12/6/07</a:t>
            </a:r>
          </a:p>
          <a:p>
            <a:r>
              <a:rPr lang="en-US" dirty="0" smtClean="0"/>
              <a:t>High radiation in vicinity</a:t>
            </a:r>
            <a:endParaRPr lang="en-US" dirty="0" smtClean="0"/>
          </a:p>
          <a:p>
            <a:r>
              <a:rPr lang="en-US" dirty="0" smtClean="0"/>
              <a:t>Plan to install titanium vacuum window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0273-30A7-4FB5-990E-8D1BA63A3A9B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 Reilly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E3B-89D3-42B9-B27E-5D921270805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" name="Content Placeholder 11" descr="IMG_00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in Beam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Vacuum let up, beam tube opened 12/6/07</a:t>
            </a:r>
          </a:p>
          <a:p>
            <a:r>
              <a:rPr lang="en-US" dirty="0" smtClean="0"/>
              <a:t>Wire </a:t>
            </a:r>
            <a:r>
              <a:rPr lang="en-US" dirty="0" smtClean="0"/>
              <a:t>in beam line</a:t>
            </a:r>
          </a:p>
          <a:p>
            <a:r>
              <a:rPr lang="en-US" dirty="0" smtClean="0"/>
              <a:t>Relaxed, no </a:t>
            </a:r>
            <a:r>
              <a:rPr lang="en-US" dirty="0" smtClean="0"/>
              <a:t>tension</a:t>
            </a:r>
          </a:p>
          <a:p>
            <a:r>
              <a:rPr lang="en-US" dirty="0" smtClean="0"/>
              <a:t>Changed vacuum seals</a:t>
            </a:r>
            <a:endParaRPr lang="en-US" dirty="0"/>
          </a:p>
        </p:txBody>
      </p:sp>
      <p:pic>
        <p:nvPicPr>
          <p:cNvPr id="8" name="Content Placeholder 7" descr="IMG_00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6F37-0E91-4B5D-B975-2CD87B527872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 Reilly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E3B-89D3-42B9-B27E-5D921270805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Vacuum still poor</a:t>
            </a:r>
          </a:p>
          <a:p>
            <a:r>
              <a:rPr lang="en-US" dirty="0" smtClean="0"/>
              <a:t>Opened 12/12/07</a:t>
            </a:r>
            <a:endParaRPr lang="en-US" dirty="0" smtClean="0"/>
          </a:p>
          <a:p>
            <a:r>
              <a:rPr lang="en-US" dirty="0" smtClean="0"/>
              <a:t>Installed </a:t>
            </a:r>
            <a:r>
              <a:rPr lang="en-US" dirty="0" smtClean="0"/>
              <a:t>.003” </a:t>
            </a:r>
            <a:r>
              <a:rPr lang="en-US" dirty="0" err="1" smtClean="0"/>
              <a:t>thk</a:t>
            </a:r>
            <a:r>
              <a:rPr lang="en-US" dirty="0" smtClean="0"/>
              <a:t>. titanium window upstream of dump</a:t>
            </a:r>
          </a:p>
          <a:p>
            <a:r>
              <a:rPr lang="en-US" dirty="0" smtClean="0"/>
              <a:t>Installed </a:t>
            </a:r>
            <a:r>
              <a:rPr lang="en-US" dirty="0" err="1" smtClean="0"/>
              <a:t>pumpout</a:t>
            </a:r>
            <a:r>
              <a:rPr lang="en-US" dirty="0" smtClean="0"/>
              <a:t> </a:t>
            </a:r>
            <a:r>
              <a:rPr lang="en-US" dirty="0" smtClean="0"/>
              <a:t>port and ion gauge</a:t>
            </a:r>
          </a:p>
          <a:p>
            <a:r>
              <a:rPr lang="en-US" dirty="0" smtClean="0"/>
              <a:t>Separate vacuum from </a:t>
            </a:r>
            <a:r>
              <a:rPr lang="en-US" dirty="0" err="1" smtClean="0"/>
              <a:t>Linac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6F37-0E91-4B5D-B975-2CD87B527872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 Reilly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E3B-89D3-42B9-B27E-5D921270805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Content Placeholder 9" descr="IMG_014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the Beam Dump?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Photo taken 12/12/07</a:t>
            </a:r>
          </a:p>
          <a:p>
            <a:r>
              <a:rPr lang="en-US" dirty="0" smtClean="0"/>
              <a:t>Compare with AD </a:t>
            </a:r>
            <a:r>
              <a:rPr lang="en-US" dirty="0" err="1" smtClean="0"/>
              <a:t>dwg</a:t>
            </a:r>
            <a:r>
              <a:rPr lang="en-US" dirty="0" smtClean="0"/>
              <a:t> ME-2303</a:t>
            </a:r>
          </a:p>
          <a:p>
            <a:r>
              <a:rPr lang="en-US" dirty="0" smtClean="0"/>
              <a:t>Shield blocks A,B,C,D on </a:t>
            </a:r>
            <a:r>
              <a:rPr lang="en-US" dirty="0" err="1" smtClean="0"/>
              <a:t>dwg</a:t>
            </a:r>
            <a:r>
              <a:rPr lang="en-US" dirty="0" smtClean="0"/>
              <a:t> 2303 are not in dump</a:t>
            </a:r>
          </a:p>
          <a:p>
            <a:r>
              <a:rPr lang="en-US" dirty="0" smtClean="0"/>
              <a:t>Otherwise appears to conform to </a:t>
            </a:r>
            <a:r>
              <a:rPr lang="en-US" dirty="0" err="1" smtClean="0"/>
              <a:t>dwg</a:t>
            </a:r>
            <a:r>
              <a:rPr lang="en-US" dirty="0" smtClean="0"/>
              <a:t> 2303</a:t>
            </a:r>
          </a:p>
          <a:p>
            <a:r>
              <a:rPr lang="en-US" dirty="0" smtClean="0"/>
              <a:t>Steel casting with sand cored half-round wedge shaped internal cavity, tube welded on upstream end</a:t>
            </a:r>
            <a:endParaRPr lang="en-US" dirty="0"/>
          </a:p>
        </p:txBody>
      </p:sp>
      <p:pic>
        <p:nvPicPr>
          <p:cNvPr id="8" name="Content Placeholder 7" descr="IMG_01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6F37-0E91-4B5D-B975-2CD87B527872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 Reilly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E3B-89D3-42B9-B27E-5D921270805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Complication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Dump is offset from beam </a:t>
            </a:r>
            <a:r>
              <a:rPr lang="en-US" dirty="0" smtClean="0"/>
              <a:t>line</a:t>
            </a:r>
          </a:p>
          <a:p>
            <a:r>
              <a:rPr lang="en-US" dirty="0" smtClean="0"/>
              <a:t>Don’t know how well we can trust old drawings</a:t>
            </a:r>
          </a:p>
          <a:p>
            <a:r>
              <a:rPr lang="en-US" dirty="0" smtClean="0"/>
              <a:t>Possible defects inside such as casting lumps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6F37-0E91-4B5D-B975-2CD87B527872}" type="datetime1">
              <a:rPr lang="en-US" smtClean="0"/>
              <a:pPr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Rob Reilly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E3B-89D3-42B9-B27E-5D921270805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8720" y="1905000"/>
            <a:ext cx="407855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550</Words>
  <Application>Microsoft Office PowerPoint</Application>
  <PresentationFormat>On-screen Show (4:3)</PresentationFormat>
  <Paragraphs>145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Fermi National Accelerator Laboratory</vt:lpstr>
      <vt:lpstr>Linac Momentum Dump</vt:lpstr>
      <vt:lpstr>FESS/DUSAF Drawing</vt:lpstr>
      <vt:lpstr>AD Drawing</vt:lpstr>
      <vt:lpstr>Vacuum Degradation</vt:lpstr>
      <vt:lpstr>Wire in Beam Line</vt:lpstr>
      <vt:lpstr>Window Installation</vt:lpstr>
      <vt:lpstr>What’s in the Beam Dump?</vt:lpstr>
      <vt:lpstr>Additional Complication</vt:lpstr>
      <vt:lpstr>Borescope Camera Tour</vt:lpstr>
      <vt:lpstr>Evaluation of the Problem</vt:lpstr>
      <vt:lpstr>Ideas Evaluated</vt:lpstr>
      <vt:lpstr>Vacuum Sleeve Ideas</vt:lpstr>
      <vt:lpstr>Vacuum Sleeve Ideas</vt:lpstr>
      <vt:lpstr>Current Status</vt:lpstr>
      <vt:lpstr>Future Plans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Fermi National Accelerator Laboratory</dc:title>
  <dc:creator>Accelerator Division</dc:creator>
  <cp:lastModifiedBy>Accelerator Division</cp:lastModifiedBy>
  <cp:revision>47</cp:revision>
  <dcterms:created xsi:type="dcterms:W3CDTF">2010-11-29T17:44:32Z</dcterms:created>
  <dcterms:modified xsi:type="dcterms:W3CDTF">2010-12-03T21:07:31Z</dcterms:modified>
</cp:coreProperties>
</file>