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9" r:id="rId9"/>
    <p:sldId id="266" r:id="rId10"/>
    <p:sldId id="262"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9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ECB2DA-5A50-4D55-B3D5-1B6F2CE7AB06}" type="datetimeFigureOut">
              <a:rPr lang="en-US" smtClean="0"/>
              <a:pPr/>
              <a:t>12/6/2010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65A9CE-6B2B-41AB-94DE-4240EDA94B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ECB2DA-5A50-4D55-B3D5-1B6F2CE7AB06}"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ECB2DA-5A50-4D55-B3D5-1B6F2CE7AB06}"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ECB2DA-5A50-4D55-B3D5-1B6F2CE7AB06}"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ECB2DA-5A50-4D55-B3D5-1B6F2CE7AB06}"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65A9CE-6B2B-41AB-94DE-4240EDA94B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ECB2DA-5A50-4D55-B3D5-1B6F2CE7AB06}"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ECB2DA-5A50-4D55-B3D5-1B6F2CE7AB06}" type="datetimeFigureOut">
              <a:rPr lang="en-US" smtClean="0"/>
              <a:pPr/>
              <a:t>12/6/2010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ECB2DA-5A50-4D55-B3D5-1B6F2CE7AB06}" type="datetimeFigureOut">
              <a:rPr lang="en-US" smtClean="0"/>
              <a:pPr/>
              <a:t>12/6/2010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CB2DA-5A50-4D55-B3D5-1B6F2CE7AB06}" type="datetimeFigureOut">
              <a:rPr lang="en-US" smtClean="0"/>
              <a:pPr/>
              <a:t>12/6/2010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ECB2DA-5A50-4D55-B3D5-1B6F2CE7AB06}"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65A9CE-6B2B-41AB-94DE-4240EDA94B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ECB2DA-5A50-4D55-B3D5-1B6F2CE7AB06}"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65A9CE-6B2B-41AB-94DE-4240EDA94B3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ECB2DA-5A50-4D55-B3D5-1B6F2CE7AB06}" type="datetimeFigureOut">
              <a:rPr lang="en-US" smtClean="0"/>
              <a:pPr/>
              <a:t>12/6/2010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65A9CE-6B2B-41AB-94DE-4240EDA94B3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19200"/>
            <a:ext cx="6858000" cy="1371600"/>
          </a:xfrm>
        </p:spPr>
        <p:txBody>
          <a:bodyPr>
            <a:normAutofit/>
          </a:bodyPr>
          <a:lstStyle/>
          <a:p>
            <a:r>
              <a:rPr lang="en-US" dirty="0" smtClean="0"/>
              <a:t>Booster Magnet Status </a:t>
            </a:r>
            <a:r>
              <a:rPr lang="en-US" sz="2000" dirty="0" smtClean="0"/>
              <a:t>  </a:t>
            </a:r>
            <a:br>
              <a:rPr lang="en-US" sz="2000" dirty="0" smtClean="0"/>
            </a:br>
            <a:endParaRPr lang="en-US" sz="2000" dirty="0"/>
          </a:p>
        </p:txBody>
      </p:sp>
      <p:sp>
        <p:nvSpPr>
          <p:cNvPr id="3" name="Subtitle 2"/>
          <p:cNvSpPr>
            <a:spLocks noGrp="1"/>
          </p:cNvSpPr>
          <p:nvPr>
            <p:ph type="subTitle" idx="1"/>
          </p:nvPr>
        </p:nvSpPr>
        <p:spPr>
          <a:xfrm>
            <a:off x="1600200" y="2743200"/>
            <a:ext cx="4959096" cy="609600"/>
          </a:xfrm>
        </p:spPr>
        <p:txBody>
          <a:bodyPr/>
          <a:lstStyle/>
          <a:p>
            <a:r>
              <a:rPr lang="en-US" dirty="0" smtClean="0">
                <a:solidFill>
                  <a:schemeClr val="accent6">
                    <a:lumMod val="20000"/>
                    <a:lumOff val="80000"/>
                  </a:schemeClr>
                </a:solidFill>
              </a:rPr>
              <a:t>How Many Magnets Operational?</a:t>
            </a:r>
          </a:p>
        </p:txBody>
      </p:sp>
      <p:sp>
        <p:nvSpPr>
          <p:cNvPr id="4" name="TextBox 3"/>
          <p:cNvSpPr txBox="1"/>
          <p:nvPr/>
        </p:nvSpPr>
        <p:spPr>
          <a:xfrm>
            <a:off x="1676400" y="3429000"/>
            <a:ext cx="5638800" cy="523220"/>
          </a:xfrm>
          <a:prstGeom prst="rect">
            <a:avLst/>
          </a:prstGeom>
          <a:noFill/>
        </p:spPr>
        <p:txBody>
          <a:bodyPr wrap="square" rtlCol="0">
            <a:spAutoFit/>
          </a:bodyPr>
          <a:lstStyle/>
          <a:p>
            <a:r>
              <a:rPr lang="en-US" sz="2800" dirty="0" smtClean="0">
                <a:solidFill>
                  <a:schemeClr val="accent6">
                    <a:lumMod val="20000"/>
                    <a:lumOff val="80000"/>
                  </a:schemeClr>
                </a:solidFill>
              </a:rPr>
              <a:t>Spares Situation?</a:t>
            </a:r>
          </a:p>
        </p:txBody>
      </p:sp>
      <p:sp>
        <p:nvSpPr>
          <p:cNvPr id="5" name="TextBox 4"/>
          <p:cNvSpPr txBox="1"/>
          <p:nvPr/>
        </p:nvSpPr>
        <p:spPr>
          <a:xfrm>
            <a:off x="1676400" y="4114800"/>
            <a:ext cx="3205429" cy="523220"/>
          </a:xfrm>
          <a:prstGeom prst="rect">
            <a:avLst/>
          </a:prstGeom>
          <a:noFill/>
        </p:spPr>
        <p:txBody>
          <a:bodyPr wrap="none" rtlCol="0">
            <a:spAutoFit/>
          </a:bodyPr>
          <a:lstStyle/>
          <a:p>
            <a:r>
              <a:rPr lang="en-US" sz="2800" dirty="0" smtClean="0">
                <a:solidFill>
                  <a:schemeClr val="accent6">
                    <a:lumMod val="20000"/>
                    <a:lumOff val="80000"/>
                  </a:schemeClr>
                </a:solidFill>
              </a:rPr>
              <a:t>General Condition?</a:t>
            </a:r>
            <a:endParaRPr lang="en-US" sz="2800" dirty="0">
              <a:solidFill>
                <a:schemeClr val="accent6">
                  <a:lumMod val="20000"/>
                  <a:lumOff val="8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440363"/>
          </a:xfrm>
        </p:spPr>
        <p:txBody>
          <a:bodyPr>
            <a:normAutofit fontScale="85000" lnSpcReduction="20000"/>
          </a:bodyPr>
          <a:lstStyle/>
          <a:p>
            <a:r>
              <a:rPr lang="en-US" b="1" dirty="0"/>
              <a:t>‘ Radiation issues In the </a:t>
            </a:r>
            <a:r>
              <a:rPr lang="en-US" b="1" dirty="0" smtClean="0"/>
              <a:t>Fermi lab </a:t>
            </a:r>
            <a:r>
              <a:rPr lang="en-US" b="1" dirty="0"/>
              <a:t>Booster Magnets*</a:t>
            </a:r>
          </a:p>
          <a:p>
            <a:r>
              <a:rPr lang="fr-FR" dirty="0"/>
              <a:t>E. </a:t>
            </a:r>
            <a:r>
              <a:rPr lang="fr-FR" dirty="0" err="1"/>
              <a:t>Prebys</a:t>
            </a:r>
            <a:r>
              <a:rPr lang="fr-FR" baseline="30000" dirty="0"/>
              <a:t>#</a:t>
            </a:r>
            <a:r>
              <a:rPr lang="fr-FR" dirty="0"/>
              <a:t>, </a:t>
            </a:r>
            <a:r>
              <a:rPr lang="fr-FR" dirty="0" err="1"/>
              <a:t>Fermilab</a:t>
            </a:r>
            <a:r>
              <a:rPr lang="fr-FR" dirty="0"/>
              <a:t>, Batavia, IL 60510, U.S.A.</a:t>
            </a:r>
            <a:endParaRPr lang="en-US" dirty="0"/>
          </a:p>
          <a:p>
            <a:r>
              <a:rPr lang="en-US" b="1" dirty="0"/>
              <a:t>Conclusions</a:t>
            </a:r>
          </a:p>
          <a:p>
            <a:r>
              <a:rPr lang="en-US" dirty="0"/>
              <a:t>Our studies indicate that the epoxy resin used as an insulator in the magnets of the </a:t>
            </a:r>
            <a:r>
              <a:rPr lang="en-US" dirty="0" err="1"/>
              <a:t>Fermilab</a:t>
            </a:r>
            <a:r>
              <a:rPr lang="en-US" dirty="0"/>
              <a:t> Booster may have received integrated radiation doses as high as 100 </a:t>
            </a:r>
            <a:r>
              <a:rPr lang="en-US" dirty="0" err="1"/>
              <a:t>kGy</a:t>
            </a:r>
            <a:r>
              <a:rPr lang="en-US" dirty="0"/>
              <a:t> over the life of the machine.  The increased proton flux needed by the neutrino program could mean that some areas will receive as much as 1 </a:t>
            </a:r>
            <a:r>
              <a:rPr lang="en-US" dirty="0" err="1"/>
              <a:t>MGy</a:t>
            </a:r>
            <a:r>
              <a:rPr lang="en-US" dirty="0"/>
              <a:t> over the next ten years.</a:t>
            </a:r>
          </a:p>
          <a:p>
            <a:r>
              <a:rPr lang="en-US" dirty="0"/>
              <a:t>While these numbers are within the range where epoxy resins have been shown to work in the past, they are definitely at a level which causes some concern, particularly given our lack of details about the exact epoxy used. It is therefore extremely important to keep beam loss at a minimum in the coming years and to try to keep it as uniform as possible to avoid excessive localized dosage.</a:t>
            </a:r>
          </a:p>
          <a:p>
            <a:r>
              <a:rPr lang="en-US" dirty="0"/>
              <a:t>Further study is warranted, and should a magnet fail for other reasons, it will be </a:t>
            </a:r>
            <a:r>
              <a:rPr lang="en-US" dirty="0" err="1" smtClean="0"/>
              <a:t>iportant</a:t>
            </a:r>
            <a:r>
              <a:rPr lang="en-US" dirty="0" smtClean="0"/>
              <a:t> </a:t>
            </a:r>
            <a:r>
              <a:rPr lang="en-US" dirty="0"/>
              <a:t>to inspect the condition of the epoxy. </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99933--1.jpg"/>
          <p:cNvPicPr>
            <a:picLocks noChangeAspect="1"/>
          </p:cNvPicPr>
          <p:nvPr/>
        </p:nvPicPr>
        <p:blipFill>
          <a:blip r:embed="rId2" cstate="print"/>
          <a:stretch>
            <a:fillRect/>
          </a:stretch>
        </p:blipFill>
        <p:spPr>
          <a:xfrm>
            <a:off x="-76200" y="0"/>
            <a:ext cx="9220200" cy="71247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rmAutofit fontScale="90000"/>
          </a:bodyPr>
          <a:lstStyle/>
          <a:p>
            <a:r>
              <a:rPr lang="en-US" dirty="0" smtClean="0"/>
              <a:t>   What makes up the Booster?</a:t>
            </a:r>
            <a:br>
              <a:rPr lang="en-US" dirty="0" smtClean="0"/>
            </a:br>
            <a:r>
              <a:rPr lang="en-US" dirty="0" smtClean="0"/>
              <a:t>                    </a:t>
            </a:r>
            <a:r>
              <a:rPr lang="en-US" sz="2200" dirty="0" smtClean="0"/>
              <a:t>(</a:t>
            </a:r>
            <a:r>
              <a:rPr lang="en-US" sz="2200" i="1" dirty="0" smtClean="0"/>
              <a:t>Magnet wise, that is</a:t>
            </a:r>
            <a:r>
              <a:rPr lang="en-US" sz="400" dirty="0" smtClean="0"/>
              <a:t> </a:t>
            </a:r>
            <a:r>
              <a:rPr lang="en-US" sz="2200" i="1" dirty="0" smtClean="0"/>
              <a:t>.</a:t>
            </a:r>
            <a:r>
              <a:rPr lang="en-US" sz="2000" dirty="0" smtClean="0"/>
              <a:t> </a:t>
            </a:r>
            <a:r>
              <a:rPr lang="en-US" sz="2200" dirty="0"/>
              <a:t>)</a:t>
            </a:r>
            <a:endParaRPr lang="en-US" sz="2200" i="1" dirty="0"/>
          </a:p>
        </p:txBody>
      </p:sp>
      <p:sp>
        <p:nvSpPr>
          <p:cNvPr id="3" name="Content Placeholder 2"/>
          <p:cNvSpPr>
            <a:spLocks noGrp="1"/>
          </p:cNvSpPr>
          <p:nvPr>
            <p:ph idx="1"/>
          </p:nvPr>
        </p:nvSpPr>
        <p:spPr/>
        <p:txBody>
          <a:bodyPr>
            <a:normAutofit fontScale="85000" lnSpcReduction="10000"/>
          </a:bodyPr>
          <a:lstStyle/>
          <a:p>
            <a:r>
              <a:rPr lang="en-US" sz="3100" dirty="0" smtClean="0"/>
              <a:t>1 – 400 </a:t>
            </a:r>
            <a:r>
              <a:rPr lang="en-US" sz="3100" dirty="0" err="1" smtClean="0"/>
              <a:t>MeV</a:t>
            </a:r>
            <a:r>
              <a:rPr lang="en-US" sz="3100" dirty="0" smtClean="0"/>
              <a:t> transport line.</a:t>
            </a:r>
          </a:p>
          <a:p>
            <a:pPr lvl="1"/>
            <a:r>
              <a:rPr lang="en-US" sz="2200" dirty="0" smtClean="0"/>
              <a:t>8 Bends </a:t>
            </a:r>
            <a:r>
              <a:rPr lang="en-US" sz="1600" dirty="0" smtClean="0"/>
              <a:t>(including Chop and Lam), </a:t>
            </a:r>
            <a:r>
              <a:rPr lang="en-US" sz="2200" dirty="0" smtClean="0"/>
              <a:t>16 Quads, 17 H &amp; 15 V Trims.</a:t>
            </a:r>
          </a:p>
          <a:p>
            <a:pPr lvl="1">
              <a:buNone/>
            </a:pPr>
            <a:r>
              <a:rPr lang="en-US" dirty="0" smtClean="0"/>
              <a:t>–  </a:t>
            </a:r>
            <a:r>
              <a:rPr lang="en-US" dirty="0" err="1" smtClean="0"/>
              <a:t>Linac</a:t>
            </a:r>
            <a:r>
              <a:rPr lang="en-US" dirty="0" smtClean="0"/>
              <a:t> Beam Dump transport lines. </a:t>
            </a:r>
          </a:p>
          <a:p>
            <a:pPr lvl="1">
              <a:buNone/>
            </a:pPr>
            <a:r>
              <a:rPr lang="en-US" dirty="0"/>
              <a:t>	</a:t>
            </a:r>
            <a:r>
              <a:rPr lang="en-US" sz="2200" dirty="0" smtClean="0"/>
              <a:t>1 Spectrometer, 2 Quads, 3 H &amp; 3 V Trims</a:t>
            </a:r>
          </a:p>
          <a:p>
            <a:pPr marL="342900" lvl="2" indent="-342900"/>
            <a:r>
              <a:rPr lang="en-US" sz="3000" dirty="0" smtClean="0"/>
              <a:t>1 – Combined Function, 15 Hz, 8 </a:t>
            </a:r>
            <a:r>
              <a:rPr lang="en-US" sz="3000" dirty="0" err="1" smtClean="0"/>
              <a:t>GeV</a:t>
            </a:r>
            <a:r>
              <a:rPr lang="en-US" sz="3000" dirty="0" smtClean="0"/>
              <a:t> Synchrotron</a:t>
            </a:r>
          </a:p>
          <a:p>
            <a:pPr marL="800100" lvl="3" indent="-342900"/>
            <a:r>
              <a:rPr lang="en-US" sz="2200" dirty="0" smtClean="0"/>
              <a:t>96 Gradient Magnets, 48 Trims (H,V,Q, SQ,S, SS), 6 Oct, 10 Kickers</a:t>
            </a:r>
          </a:p>
          <a:p>
            <a:pPr marL="800100" lvl="3" indent="-342900"/>
            <a:r>
              <a:rPr lang="en-US" sz="2200" dirty="0" smtClean="0"/>
              <a:t>4 Dogleg, 1 Septum, 3 </a:t>
            </a:r>
            <a:r>
              <a:rPr lang="en-US" sz="2200" dirty="0" err="1" smtClean="0"/>
              <a:t>OrBumps</a:t>
            </a:r>
            <a:r>
              <a:rPr lang="en-US" sz="2200" dirty="0" smtClean="0"/>
              <a:t>, 3 </a:t>
            </a:r>
            <a:r>
              <a:rPr lang="en-US" sz="2200" dirty="0" err="1" smtClean="0"/>
              <a:t>Bexbmps</a:t>
            </a:r>
            <a:r>
              <a:rPr lang="en-US" sz="2200" dirty="0" smtClean="0"/>
              <a:t>             </a:t>
            </a:r>
          </a:p>
          <a:p>
            <a:r>
              <a:rPr lang="en-US" sz="3100" dirty="0" smtClean="0"/>
              <a:t>1 – 8 Gev transport line.</a:t>
            </a:r>
          </a:p>
          <a:p>
            <a:pPr lvl="2"/>
            <a:r>
              <a:rPr lang="en-US" dirty="0" smtClean="0"/>
              <a:t>The Proton Source is responsible for the first ~110 meters of the MI8 </a:t>
            </a:r>
            <a:r>
              <a:rPr lang="en-US" dirty="0" err="1" smtClean="0"/>
              <a:t>Beamline</a:t>
            </a:r>
            <a:r>
              <a:rPr lang="en-US" dirty="0" smtClean="0"/>
              <a:t>. </a:t>
            </a:r>
          </a:p>
          <a:p>
            <a:pPr lvl="3"/>
            <a:r>
              <a:rPr lang="en-US" dirty="0" smtClean="0"/>
              <a:t>10 Quads, 7 Dipoles, 6 H &amp; 4 V Trims   (a mixture of styles)</a:t>
            </a:r>
          </a:p>
          <a:p>
            <a:pPr lvl="2"/>
            <a:r>
              <a:rPr lang="en-US" dirty="0" smtClean="0"/>
              <a:t>MI8 Dump Line.</a:t>
            </a:r>
          </a:p>
          <a:p>
            <a:pPr lvl="3"/>
            <a:r>
              <a:rPr lang="en-US" dirty="0" smtClean="0"/>
              <a:t>3 Kickers, 1 Septum, 1 H &amp; 1 V Trim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400 </a:t>
            </a:r>
            <a:r>
              <a:rPr lang="en-US" dirty="0" err="1" smtClean="0"/>
              <a:t>MeV</a:t>
            </a:r>
            <a:endParaRPr lang="en-US" dirty="0"/>
          </a:p>
        </p:txBody>
      </p:sp>
      <p:graphicFrame>
        <p:nvGraphicFramePr>
          <p:cNvPr id="8" name="Table 7"/>
          <p:cNvGraphicFramePr>
            <a:graphicFrameLocks noGrp="1"/>
          </p:cNvGraphicFramePr>
          <p:nvPr/>
        </p:nvGraphicFramePr>
        <p:xfrm>
          <a:off x="304800" y="1828800"/>
          <a:ext cx="8229600" cy="3982085"/>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l" fontAlgn="b"/>
                      <a:r>
                        <a:rPr lang="en-US" sz="1400" b="1" i="1" u="none" strike="noStrike" dirty="0">
                          <a:solidFill>
                            <a:srgbClr val="000000"/>
                          </a:solidFill>
                          <a:latin typeface="Calibri"/>
                        </a:rPr>
                        <a:t>400 </a:t>
                      </a:r>
                      <a:r>
                        <a:rPr lang="en-US" sz="1400" b="1" i="1" u="none" strike="noStrike" dirty="0" err="1">
                          <a:solidFill>
                            <a:srgbClr val="000000"/>
                          </a:solidFill>
                          <a:latin typeface="Calibri"/>
                        </a:rPr>
                        <a:t>MeV</a:t>
                      </a:r>
                      <a:r>
                        <a:rPr lang="en-US" sz="1400" b="1" i="1" u="none" strike="noStrike" dirty="0">
                          <a:solidFill>
                            <a:srgbClr val="000000"/>
                          </a:solidFill>
                          <a:latin typeface="Calibri"/>
                        </a:rPr>
                        <a:t> Line</a:t>
                      </a:r>
                    </a:p>
                  </a:txBody>
                  <a:tcPr marL="9525" marR="9525" marT="9525" marB="0" anchor="b"/>
                </a:tc>
                <a:tc>
                  <a:txBody>
                    <a:bodyPr/>
                    <a:lstStyle/>
                    <a:p>
                      <a:pPr algn="l" fontAlgn="b"/>
                      <a:r>
                        <a:rPr lang="en-US" sz="1400" b="1" i="1" u="none" strike="noStrike" dirty="0">
                          <a:solidFill>
                            <a:srgbClr val="000000"/>
                          </a:solidFill>
                          <a:latin typeface="Calibri"/>
                        </a:rPr>
                        <a:t>Concern</a:t>
                      </a:r>
                    </a:p>
                  </a:txBody>
                  <a:tcPr marL="9525" marR="9525" marT="9525" marB="0" anchor="b"/>
                </a:tc>
                <a:tc>
                  <a:txBody>
                    <a:bodyPr/>
                    <a:lstStyle/>
                    <a:p>
                      <a:pPr algn="l" fontAlgn="b"/>
                      <a:r>
                        <a:rPr lang="en-US" sz="1400" b="1" i="1" u="none" strike="noStrike" dirty="0">
                          <a:solidFill>
                            <a:srgbClr val="000000"/>
                          </a:solidFill>
                          <a:latin typeface="Calibri"/>
                        </a:rPr>
                        <a:t>Number in Use</a:t>
                      </a:r>
                    </a:p>
                  </a:txBody>
                  <a:tcPr marL="9525" marR="9525" marT="9525" marB="0" anchor="b"/>
                </a:tc>
                <a:tc>
                  <a:txBody>
                    <a:bodyPr/>
                    <a:lstStyle/>
                    <a:p>
                      <a:pPr algn="l" fontAlgn="b"/>
                      <a:r>
                        <a:rPr lang="en-US" sz="1400" b="1" i="1" u="none" strike="noStrike" dirty="0">
                          <a:solidFill>
                            <a:srgbClr val="000000"/>
                          </a:solidFill>
                          <a:latin typeface="Calibri"/>
                        </a:rPr>
                        <a:t>Task/Solution</a:t>
                      </a:r>
                    </a:p>
                  </a:txBody>
                  <a:tcPr marL="9525" marR="9525" marT="9525" marB="0" anchor="b"/>
                </a:tc>
              </a:tr>
              <a:tr h="370840">
                <a:tc>
                  <a:txBody>
                    <a:bodyPr/>
                    <a:lstStyle/>
                    <a:p>
                      <a:pPr algn="l" fontAlgn="b"/>
                      <a:r>
                        <a:rPr lang="en-US" sz="1100" b="0" i="0" u="none" strike="noStrike">
                          <a:solidFill>
                            <a:srgbClr val="000000"/>
                          </a:solidFill>
                          <a:latin typeface="Calibri"/>
                        </a:rPr>
                        <a:t>Chopper</a:t>
                      </a:r>
                    </a:p>
                  </a:txBody>
                  <a:tcPr marL="9525" marR="9525" marT="9525" marB="0" anchor="b"/>
                </a:tc>
                <a:tc>
                  <a:txBody>
                    <a:bodyPr/>
                    <a:lstStyle/>
                    <a:p>
                      <a:pPr algn="l" fontAlgn="b"/>
                      <a:r>
                        <a:rPr lang="en-US" sz="1100" b="0" i="0" u="none" strike="noStrike">
                          <a:solidFill>
                            <a:srgbClr val="000000"/>
                          </a:solidFill>
                          <a:latin typeface="Calibri"/>
                        </a:rPr>
                        <a:t>No spare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l" fontAlgn="b"/>
                      <a:r>
                        <a:rPr lang="en-US" sz="1100" b="0" i="0" u="none" strike="noStrike" dirty="0">
                          <a:solidFill>
                            <a:srgbClr val="000000"/>
                          </a:solidFill>
                          <a:latin typeface="Calibri"/>
                        </a:rPr>
                        <a:t> </a:t>
                      </a:r>
                      <a:r>
                        <a:rPr lang="en-US" sz="1100" b="0" i="0" u="none" strike="noStrike" dirty="0">
                          <a:solidFill>
                            <a:srgbClr val="7030A0"/>
                          </a:solidFill>
                          <a:latin typeface="Calibri"/>
                        </a:rPr>
                        <a:t>1 </a:t>
                      </a:r>
                      <a:r>
                        <a:rPr lang="en-US" sz="1100" b="0" i="0" u="none" strike="noStrike" dirty="0" smtClean="0">
                          <a:solidFill>
                            <a:srgbClr val="7030A0"/>
                          </a:solidFill>
                          <a:latin typeface="Calibri"/>
                        </a:rPr>
                        <a:t>  spare </a:t>
                      </a:r>
                      <a:r>
                        <a:rPr lang="en-US" sz="1100" b="0" i="0" u="none" strike="noStrike" dirty="0">
                          <a:solidFill>
                            <a:srgbClr val="7030A0"/>
                          </a:solidFill>
                          <a:latin typeface="Calibri"/>
                        </a:rPr>
                        <a:t>HV terminal, designed to be </a:t>
                      </a:r>
                      <a:r>
                        <a:rPr lang="en-US" sz="1100" b="0" i="0" u="none" strike="noStrike" dirty="0" smtClean="0">
                          <a:solidFill>
                            <a:srgbClr val="7030A0"/>
                          </a:solidFill>
                          <a:latin typeface="Calibri"/>
                        </a:rPr>
                        <a:t>repaired </a:t>
                      </a:r>
                      <a:r>
                        <a:rPr lang="en-US" sz="1100" b="0" i="0" u="none" strike="noStrike" dirty="0">
                          <a:solidFill>
                            <a:srgbClr val="7030A0"/>
                          </a:solidFill>
                          <a:latin typeface="Calibri"/>
                        </a:rPr>
                        <a:t>in place.   15 </a:t>
                      </a:r>
                      <a:r>
                        <a:rPr lang="en-US" sz="1100" b="0" i="0" u="none" strike="noStrike" dirty="0" err="1">
                          <a:solidFill>
                            <a:srgbClr val="7030A0"/>
                          </a:solidFill>
                          <a:latin typeface="Calibri"/>
                        </a:rPr>
                        <a:t>hz</a:t>
                      </a:r>
                      <a:r>
                        <a:rPr lang="en-US" sz="1100" b="0" i="0" u="none" strike="noStrike" dirty="0">
                          <a:solidFill>
                            <a:srgbClr val="7030A0"/>
                          </a:solidFill>
                          <a:latin typeface="Calibri"/>
                        </a:rPr>
                        <a:t> capable</a:t>
                      </a:r>
                    </a:p>
                  </a:txBody>
                  <a:tcPr marL="9525" marR="9525" marT="9525" marB="0" anchor="b"/>
                </a:tc>
              </a:tr>
              <a:tr h="370840">
                <a:tc>
                  <a:txBody>
                    <a:bodyPr/>
                    <a:lstStyle/>
                    <a:p>
                      <a:pPr algn="l" fontAlgn="b"/>
                      <a:r>
                        <a:rPr lang="en-US" sz="1100" b="0" i="0" u="none" strike="noStrike">
                          <a:solidFill>
                            <a:srgbClr val="000000"/>
                          </a:solidFill>
                          <a:latin typeface="Calibri"/>
                        </a:rPr>
                        <a:t>Lambertson</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l" fontAlgn="b"/>
                      <a:r>
                        <a:rPr lang="en-US" sz="1100" b="0" i="0" u="none" strike="noStrike" dirty="0" smtClean="0">
                          <a:solidFill>
                            <a:srgbClr val="000000"/>
                          </a:solidFill>
                          <a:latin typeface="Calibri"/>
                        </a:rPr>
                        <a:t>1    New </a:t>
                      </a:r>
                      <a:r>
                        <a:rPr lang="en-US" sz="1100" b="0" i="0" u="none" strike="noStrike" dirty="0">
                          <a:solidFill>
                            <a:srgbClr val="000000"/>
                          </a:solidFill>
                          <a:latin typeface="Calibri"/>
                        </a:rPr>
                        <a:t>spare stored in </a:t>
                      </a:r>
                      <a:r>
                        <a:rPr lang="en-US" sz="1100" b="0" i="0" u="none" strike="noStrike" dirty="0" err="1">
                          <a:solidFill>
                            <a:srgbClr val="000000"/>
                          </a:solidFill>
                          <a:latin typeface="Calibri"/>
                        </a:rPr>
                        <a:t>Linac</a:t>
                      </a:r>
                      <a:r>
                        <a:rPr lang="en-US" sz="1100" b="0" i="0" u="none" strike="noStrike" dirty="0">
                          <a:solidFill>
                            <a:srgbClr val="000000"/>
                          </a:solidFill>
                          <a:latin typeface="Calibri"/>
                        </a:rPr>
                        <a:t> </a:t>
                      </a:r>
                      <a:r>
                        <a:rPr lang="en-US" sz="1100" b="0" i="0" u="none" strike="noStrike" dirty="0" smtClean="0">
                          <a:solidFill>
                            <a:srgbClr val="000000"/>
                          </a:solidFill>
                          <a:latin typeface="Calibri"/>
                        </a:rPr>
                        <a:t>     enclosure</a:t>
                      </a:r>
                      <a:endParaRPr lang="en-US" sz="1100" b="0" i="0" u="none" strike="noStrike" dirty="0">
                        <a:solidFill>
                          <a:srgbClr val="000000"/>
                        </a:solidFill>
                        <a:latin typeface="Calibri"/>
                      </a:endParaRPr>
                    </a:p>
                  </a:txBody>
                  <a:tcPr marL="9525" marR="9525" marT="9525" marB="0" anchor="b"/>
                </a:tc>
              </a:tr>
              <a:tr h="370840">
                <a:tc>
                  <a:txBody>
                    <a:bodyPr/>
                    <a:lstStyle/>
                    <a:p>
                      <a:pPr algn="l" fontAlgn="b"/>
                      <a:r>
                        <a:rPr lang="en-US" sz="1100" b="0" i="0" u="none" strike="noStrike">
                          <a:solidFill>
                            <a:srgbClr val="000000"/>
                          </a:solidFill>
                          <a:latin typeface="Calibri"/>
                        </a:rPr>
                        <a:t>Loma Linda Quads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dirty="0" smtClean="0">
                          <a:solidFill>
                            <a:srgbClr val="000000"/>
                          </a:solidFill>
                          <a:latin typeface="Calibri"/>
                        </a:rPr>
                        <a:t>8</a:t>
                      </a:r>
                      <a:r>
                        <a:rPr lang="en-US" sz="1100" b="0" i="0" u="none" strike="noStrike" baseline="0" dirty="0" smtClean="0">
                          <a:solidFill>
                            <a:srgbClr val="000000"/>
                          </a:solidFill>
                          <a:latin typeface="Calibri"/>
                        </a:rPr>
                        <a:t> (2)</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a:solidFill>
                            <a:srgbClr val="000000"/>
                          </a:solidFill>
                          <a:latin typeface="Calibri"/>
                        </a:rPr>
                        <a:t>2 </a:t>
                      </a:r>
                      <a:r>
                        <a:rPr lang="en-US" sz="1100" b="0" i="0" u="none" strike="noStrike" dirty="0" smtClean="0">
                          <a:solidFill>
                            <a:srgbClr val="000000"/>
                          </a:solidFill>
                          <a:latin typeface="Calibri"/>
                        </a:rPr>
                        <a:t>  spares   </a:t>
                      </a:r>
                      <a:endParaRPr lang="en-US" sz="1100" b="0" i="0" u="none" strike="noStrike" dirty="0">
                        <a:solidFill>
                          <a:srgbClr val="000000"/>
                        </a:solidFill>
                        <a:latin typeface="Calibri"/>
                      </a:endParaRPr>
                    </a:p>
                  </a:txBody>
                  <a:tcPr marL="9525" marR="9525" marT="9525" marB="0" anchor="b"/>
                </a:tc>
              </a:tr>
              <a:tr h="370840">
                <a:tc>
                  <a:txBody>
                    <a:bodyPr/>
                    <a:lstStyle/>
                    <a:p>
                      <a:pPr algn="l" fontAlgn="b"/>
                      <a:r>
                        <a:rPr lang="en-US" sz="1100" b="0" i="0" u="none" strike="noStrike">
                          <a:solidFill>
                            <a:srgbClr val="000000"/>
                          </a:solidFill>
                          <a:latin typeface="Calibri"/>
                        </a:rPr>
                        <a:t>Green Quads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8</a:t>
                      </a:r>
                    </a:p>
                  </a:txBody>
                  <a:tcPr marL="9525" marR="9525" marT="9525" marB="0" anchor="b"/>
                </a:tc>
                <a:tc>
                  <a:txBody>
                    <a:bodyPr/>
                    <a:lstStyle/>
                    <a:p>
                      <a:pPr algn="l" fontAlgn="b"/>
                      <a:r>
                        <a:rPr lang="en-US" sz="1100" b="0" i="0" u="none" strike="noStrike" dirty="0">
                          <a:solidFill>
                            <a:srgbClr val="000000"/>
                          </a:solidFill>
                          <a:latin typeface="Calibri"/>
                        </a:rPr>
                        <a:t>4 </a:t>
                      </a:r>
                      <a:r>
                        <a:rPr lang="en-US" sz="1100" b="0" i="0" u="none" strike="noStrike" dirty="0" smtClean="0">
                          <a:solidFill>
                            <a:srgbClr val="000000"/>
                          </a:solidFill>
                          <a:latin typeface="Calibri"/>
                        </a:rPr>
                        <a:t>  spares</a:t>
                      </a:r>
                      <a:endParaRPr lang="en-US" sz="1100" b="0" i="0" u="none" strike="noStrike" dirty="0">
                        <a:solidFill>
                          <a:srgbClr val="000000"/>
                        </a:solidFill>
                        <a:latin typeface="Calibri"/>
                      </a:endParaRPr>
                    </a:p>
                  </a:txBody>
                  <a:tcPr marL="9525" marR="9525" marT="9525" marB="0" anchor="b"/>
                </a:tc>
              </a:tr>
              <a:tr h="370840">
                <a:tc>
                  <a:txBody>
                    <a:bodyPr/>
                    <a:lstStyle/>
                    <a:p>
                      <a:pPr algn="l" fontAlgn="b"/>
                      <a:r>
                        <a:rPr lang="en-US" sz="1100" b="0" i="0" u="none" strike="noStrike">
                          <a:solidFill>
                            <a:srgbClr val="000000"/>
                          </a:solidFill>
                          <a:latin typeface="Calibri"/>
                        </a:rPr>
                        <a:t>MH1, MH2</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3</a:t>
                      </a:r>
                    </a:p>
                  </a:txBody>
                  <a:tcPr marL="9525" marR="9525" marT="9525" marB="0" anchor="b"/>
                </a:tc>
                <a:tc>
                  <a:txBody>
                    <a:bodyPr/>
                    <a:lstStyle/>
                    <a:p>
                      <a:pPr algn="l" fontAlgn="b"/>
                      <a:r>
                        <a:rPr lang="en-US" sz="1100" b="0" i="0" u="none" strike="noStrike" dirty="0">
                          <a:solidFill>
                            <a:srgbClr val="000000"/>
                          </a:solidFill>
                          <a:latin typeface="Calibri"/>
                        </a:rPr>
                        <a:t>3 </a:t>
                      </a:r>
                      <a:r>
                        <a:rPr lang="en-US" sz="1100" b="0" i="0" u="none" strike="noStrike" dirty="0" smtClean="0">
                          <a:solidFill>
                            <a:srgbClr val="000000"/>
                          </a:solidFill>
                          <a:latin typeface="Calibri"/>
                        </a:rPr>
                        <a:t>  spares</a:t>
                      </a:r>
                      <a:r>
                        <a:rPr lang="en-US" sz="1100" b="0" i="0" u="none" strike="noStrike" dirty="0">
                          <a:solidFill>
                            <a:srgbClr val="000000"/>
                          </a:solidFill>
                          <a:latin typeface="Calibri"/>
                        </a:rPr>
                        <a:t>, one mounted on stand</a:t>
                      </a:r>
                    </a:p>
                  </a:txBody>
                  <a:tcPr marL="9525" marR="9525" marT="9525" marB="0" anchor="b"/>
                </a:tc>
              </a:tr>
              <a:tr h="370840">
                <a:tc>
                  <a:txBody>
                    <a:bodyPr/>
                    <a:lstStyle/>
                    <a:p>
                      <a:pPr algn="l" fontAlgn="b"/>
                      <a:r>
                        <a:rPr lang="en-US" sz="1100" b="0" i="0" u="none" strike="noStrike">
                          <a:solidFill>
                            <a:srgbClr val="000000"/>
                          </a:solidFill>
                          <a:latin typeface="Calibri"/>
                        </a:rPr>
                        <a:t>MV1, MV2</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2</a:t>
                      </a:r>
                    </a:p>
                  </a:txBody>
                  <a:tcPr marL="9525" marR="9525" marT="9525" marB="0" anchor="b"/>
                </a:tc>
                <a:tc>
                  <a:txBody>
                    <a:bodyPr/>
                    <a:lstStyle/>
                    <a:p>
                      <a:pPr algn="l" fontAlgn="b"/>
                      <a:r>
                        <a:rPr lang="en-US" sz="1100" b="0" i="0" u="none" strike="noStrike" dirty="0">
                          <a:solidFill>
                            <a:srgbClr val="000000"/>
                          </a:solidFill>
                          <a:latin typeface="Calibri"/>
                        </a:rPr>
                        <a:t>4 </a:t>
                      </a:r>
                      <a:r>
                        <a:rPr lang="en-US" sz="1100" b="0" i="0" u="none" strike="noStrike" dirty="0" smtClean="0">
                          <a:solidFill>
                            <a:srgbClr val="000000"/>
                          </a:solidFill>
                          <a:latin typeface="Calibri"/>
                        </a:rPr>
                        <a:t>  Spare </a:t>
                      </a:r>
                      <a:r>
                        <a:rPr lang="en-US" sz="1100" b="0" i="0" u="none" strike="noStrike" dirty="0">
                          <a:solidFill>
                            <a:srgbClr val="000000"/>
                          </a:solidFill>
                          <a:latin typeface="Calibri"/>
                        </a:rPr>
                        <a:t>coils plus complete spare magnet is being rebuilt from old MH1  (requires new </a:t>
                      </a:r>
                      <a:r>
                        <a:rPr lang="en-US" sz="1100" b="0" i="0" u="none" strike="noStrike" dirty="0" err="1">
                          <a:solidFill>
                            <a:srgbClr val="000000"/>
                          </a:solidFill>
                          <a:latin typeface="Calibri"/>
                        </a:rPr>
                        <a:t>poletips</a:t>
                      </a:r>
                      <a:r>
                        <a:rPr lang="en-US" sz="1100" b="0" i="0" u="none" strike="noStrike" dirty="0">
                          <a:solidFill>
                            <a:srgbClr val="000000"/>
                          </a:solidFill>
                          <a:latin typeface="Calibri"/>
                        </a:rPr>
                        <a:t>, </a:t>
                      </a:r>
                      <a:r>
                        <a:rPr lang="en-US" sz="1100" b="0" i="0" u="none" strike="noStrike" dirty="0" err="1">
                          <a:solidFill>
                            <a:srgbClr val="000000"/>
                          </a:solidFill>
                          <a:latin typeface="Calibri"/>
                        </a:rPr>
                        <a:t>beampipe</a:t>
                      </a:r>
                      <a:r>
                        <a:rPr lang="en-US" sz="1100" b="0" i="0" u="none" strike="noStrike" dirty="0">
                          <a:solidFill>
                            <a:srgbClr val="000000"/>
                          </a:solidFill>
                          <a:latin typeface="Calibri"/>
                        </a:rPr>
                        <a:t> and LCW </a:t>
                      </a:r>
                      <a:r>
                        <a:rPr lang="en-US" sz="1100" b="0" i="0" u="none" strike="noStrike" dirty="0" err="1">
                          <a:solidFill>
                            <a:srgbClr val="000000"/>
                          </a:solidFill>
                          <a:latin typeface="Calibri"/>
                        </a:rPr>
                        <a:t>manifolding</a:t>
                      </a:r>
                      <a:r>
                        <a:rPr lang="en-US" sz="1100" b="0" i="0" u="none" strike="noStrike" dirty="0">
                          <a:solidFill>
                            <a:srgbClr val="000000"/>
                          </a:solidFill>
                          <a:latin typeface="Calibri"/>
                        </a:rPr>
                        <a:t>.)  Coils can be replaced in place, has been done.</a:t>
                      </a:r>
                    </a:p>
                  </a:txBody>
                  <a:tcPr marL="9525" marR="9525" marT="9525" marB="0" anchor="b"/>
                </a:tc>
              </a:tr>
              <a:tr h="370840">
                <a:tc>
                  <a:txBody>
                    <a:bodyPr/>
                    <a:lstStyle/>
                    <a:p>
                      <a:pPr algn="l" fontAlgn="b"/>
                      <a:r>
                        <a:rPr lang="en-US" sz="1100" b="0" i="0" u="none" strike="noStrike">
                          <a:solidFill>
                            <a:srgbClr val="000000"/>
                          </a:solidFill>
                          <a:latin typeface="Calibri"/>
                        </a:rPr>
                        <a:t>Trims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12</a:t>
                      </a:r>
                    </a:p>
                  </a:txBody>
                  <a:tcPr marL="9525" marR="9525" marT="9525" marB="0" anchor="b"/>
                </a:tc>
                <a:tc>
                  <a:txBody>
                    <a:bodyPr/>
                    <a:lstStyle/>
                    <a:p>
                      <a:pPr algn="l" fontAlgn="b"/>
                      <a:r>
                        <a:rPr lang="en-US" sz="1100" b="0" i="0" u="none" strike="noStrike" dirty="0" smtClean="0">
                          <a:solidFill>
                            <a:srgbClr val="000000"/>
                          </a:solidFill>
                          <a:latin typeface="Calibri"/>
                        </a:rPr>
                        <a:t>3 Spares</a:t>
                      </a:r>
                      <a:endParaRPr lang="en-US" sz="1100" b="0" i="0" u="none" strike="noStrike" dirty="0">
                        <a:solidFill>
                          <a:srgbClr val="000000"/>
                        </a:solidFill>
                        <a:latin typeface="Calibri"/>
                      </a:endParaRPr>
                    </a:p>
                  </a:txBody>
                  <a:tcPr marL="9525" marR="9525" marT="9525" marB="0" anchor="b"/>
                </a:tc>
              </a:tr>
              <a:tr h="370840">
                <a:tc>
                  <a:txBody>
                    <a:bodyPr/>
                    <a:lstStyle/>
                    <a:p>
                      <a:pPr algn="l" fontAlgn="b"/>
                      <a:r>
                        <a:rPr lang="en-US" sz="1100" b="0" i="0" u="none" strike="noStrike">
                          <a:solidFill>
                            <a:srgbClr val="000000"/>
                          </a:solidFill>
                          <a:latin typeface="Calibri"/>
                        </a:rPr>
                        <a:t>Spectrometer</a:t>
                      </a:r>
                    </a:p>
                  </a:txBody>
                  <a:tcPr marL="9525" marR="9525" marT="9525" marB="0" anchor="b"/>
                </a:tc>
                <a:tc>
                  <a:txBody>
                    <a:bodyPr/>
                    <a:lstStyle/>
                    <a:p>
                      <a:pPr algn="l" fontAlgn="b"/>
                      <a:r>
                        <a:rPr lang="en-US" sz="1100" b="0" i="0" u="none" strike="noStrike" dirty="0">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l" fontAlgn="b"/>
                      <a:r>
                        <a:rPr lang="en-US" sz="1100" b="0" i="0" u="none" strike="noStrike" dirty="0" smtClean="0">
                          <a:solidFill>
                            <a:srgbClr val="7030A0"/>
                          </a:solidFill>
                          <a:latin typeface="Calibri"/>
                        </a:rPr>
                        <a:t>Spare Coils Built-in</a:t>
                      </a:r>
                      <a:endParaRPr lang="en-US" sz="1100" b="0" i="0" u="none" strike="noStrike" dirty="0">
                        <a:solidFill>
                          <a:srgbClr val="7030A0"/>
                        </a:solidFill>
                        <a:latin typeface="Calibri"/>
                      </a:endParaRPr>
                    </a:p>
                  </a:txBody>
                  <a:tcPr marL="9525" marR="9525" marT="9525" marB="0" anchor="b"/>
                </a:tc>
              </a:tr>
            </a:tbl>
          </a:graphicData>
        </a:graphic>
      </p:graphicFrame>
      <p:graphicFrame>
        <p:nvGraphicFramePr>
          <p:cNvPr id="4" name="Table 3"/>
          <p:cNvGraphicFramePr>
            <a:graphicFrameLocks noGrp="1"/>
          </p:cNvGraphicFramePr>
          <p:nvPr/>
        </p:nvGraphicFramePr>
        <p:xfrm>
          <a:off x="304800" y="5867400"/>
          <a:ext cx="8229600" cy="640080"/>
        </p:xfrm>
        <a:graphic>
          <a:graphicData uri="http://schemas.openxmlformats.org/drawingml/2006/table">
            <a:tbl>
              <a:tblPr firstRow="1" bandRow="1">
                <a:tableStyleId>{5C22544A-7EE6-4342-B048-85BDC9FD1C3A}</a:tableStyleId>
              </a:tblPr>
              <a:tblGrid>
                <a:gridCol w="2057400"/>
                <a:gridCol w="2057400"/>
                <a:gridCol w="2057400"/>
                <a:gridCol w="2057400"/>
              </a:tblGrid>
              <a:tr h="411480">
                <a:tc>
                  <a:txBody>
                    <a:bodyPr/>
                    <a:lstStyle/>
                    <a:p>
                      <a:r>
                        <a:rPr lang="en-US" dirty="0" smtClean="0"/>
                        <a:t>TOTAL  Operational</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38</a:t>
                      </a:r>
                    </a:p>
                    <a:p>
                      <a:r>
                        <a:rPr lang="en-US" dirty="0" smtClean="0"/>
                        <a:t>                              </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Accelerator</a:t>
            </a:r>
            <a:endParaRPr lang="en-US" dirty="0"/>
          </a:p>
        </p:txBody>
      </p:sp>
      <p:graphicFrame>
        <p:nvGraphicFramePr>
          <p:cNvPr id="4" name="Content Placeholder 3"/>
          <p:cNvGraphicFramePr>
            <a:graphicFrameLocks noGrp="1"/>
          </p:cNvGraphicFramePr>
          <p:nvPr>
            <p:ph idx="1"/>
          </p:nvPr>
        </p:nvGraphicFramePr>
        <p:xfrm>
          <a:off x="457200" y="1935163"/>
          <a:ext cx="8229600" cy="3360399"/>
        </p:xfrm>
        <a:graphic>
          <a:graphicData uri="http://schemas.openxmlformats.org/drawingml/2006/table">
            <a:tbl>
              <a:tblPr firstRow="1" bandRow="1">
                <a:tableStyleId>{5C22544A-7EE6-4342-B048-85BDC9FD1C3A}</a:tableStyleId>
              </a:tblPr>
              <a:tblGrid>
                <a:gridCol w="1561347"/>
                <a:gridCol w="3122694"/>
                <a:gridCol w="1214381"/>
                <a:gridCol w="2331178"/>
              </a:tblGrid>
              <a:tr h="567771">
                <a:tc>
                  <a:txBody>
                    <a:bodyPr/>
                    <a:lstStyle/>
                    <a:p>
                      <a:pPr algn="l" fontAlgn="b"/>
                      <a:r>
                        <a:rPr lang="en-US" sz="1400" b="1" i="1" u="none" strike="noStrike" dirty="0">
                          <a:solidFill>
                            <a:srgbClr val="000000"/>
                          </a:solidFill>
                          <a:latin typeface="Calibri"/>
                        </a:rPr>
                        <a:t>Booster</a:t>
                      </a:r>
                    </a:p>
                  </a:txBody>
                  <a:tcPr marL="9525" marR="9525" marT="9525" marB="0" anchor="b"/>
                </a:tc>
                <a:tc>
                  <a:txBody>
                    <a:bodyPr/>
                    <a:lstStyle/>
                    <a:p>
                      <a:pPr algn="l" fontAlgn="b"/>
                      <a:r>
                        <a:rPr lang="en-US" sz="1400" b="1" i="1" u="none" strike="noStrike" dirty="0">
                          <a:solidFill>
                            <a:srgbClr val="000000"/>
                          </a:solidFill>
                          <a:latin typeface="Calibri"/>
                        </a:rPr>
                        <a:t>Concern</a:t>
                      </a:r>
                    </a:p>
                  </a:txBody>
                  <a:tcPr marL="9525" marR="9525" marT="9525" marB="0" anchor="b"/>
                </a:tc>
                <a:tc>
                  <a:txBody>
                    <a:bodyPr/>
                    <a:lstStyle/>
                    <a:p>
                      <a:pPr algn="l" fontAlgn="b"/>
                      <a:r>
                        <a:rPr lang="en-US" sz="1400" b="1" i="1" u="none" strike="noStrike" dirty="0">
                          <a:solidFill>
                            <a:srgbClr val="000000"/>
                          </a:solidFill>
                          <a:latin typeface="Calibri"/>
                        </a:rPr>
                        <a:t>Number in Use</a:t>
                      </a:r>
                    </a:p>
                  </a:txBody>
                  <a:tcPr marL="9525" marR="9525" marT="9525" marB="0" anchor="b"/>
                </a:tc>
                <a:tc>
                  <a:txBody>
                    <a:bodyPr/>
                    <a:lstStyle/>
                    <a:p>
                      <a:pPr algn="l" fontAlgn="b"/>
                      <a:r>
                        <a:rPr lang="en-US" sz="1400" b="1" i="1" u="none" strike="noStrike" dirty="0">
                          <a:solidFill>
                            <a:srgbClr val="000000"/>
                          </a:solidFill>
                          <a:latin typeface="Calibri"/>
                        </a:rPr>
                        <a:t>Task/Solution</a:t>
                      </a:r>
                    </a:p>
                  </a:txBody>
                  <a:tcPr marL="9525" marR="9525" marT="9525" marB="0" anchor="b"/>
                </a:tc>
              </a:tr>
              <a:tr h="2028845">
                <a:tc>
                  <a:txBody>
                    <a:bodyPr/>
                    <a:lstStyle/>
                    <a:p>
                      <a:pPr algn="l" fontAlgn="b"/>
                      <a:r>
                        <a:rPr lang="en-US" sz="1100" b="0" i="0" u="none" strike="noStrike">
                          <a:solidFill>
                            <a:srgbClr val="000000"/>
                          </a:solidFill>
                          <a:latin typeface="Calibri"/>
                        </a:rPr>
                        <a:t>Gradient Magnets</a:t>
                      </a:r>
                    </a:p>
                  </a:txBody>
                  <a:tcPr marL="9525" marR="9525" marT="9525" marB="0" anchor="b"/>
                </a:tc>
                <a:tc>
                  <a:txBody>
                    <a:bodyPr/>
                    <a:lstStyle/>
                    <a:p>
                      <a:pPr algn="l" fontAlgn="b"/>
                      <a:r>
                        <a:rPr lang="en-US" sz="1100" b="0" i="0" u="none" strike="noStrike" dirty="0">
                          <a:solidFill>
                            <a:srgbClr val="000000"/>
                          </a:solidFill>
                          <a:latin typeface="Calibri"/>
                        </a:rPr>
                        <a:t>96 operational/ </a:t>
                      </a:r>
                      <a:r>
                        <a:rPr lang="en-US" sz="1100" b="0" i="0" u="none" strike="noStrike" dirty="0" smtClean="0">
                          <a:solidFill>
                            <a:srgbClr val="000000"/>
                          </a:solidFill>
                          <a:latin typeface="Calibri"/>
                        </a:rPr>
                        <a:t>old / </a:t>
                      </a:r>
                      <a:r>
                        <a:rPr lang="en-US" sz="1100" b="0" i="0" u="none" strike="noStrike" dirty="0" err="1">
                          <a:solidFill>
                            <a:srgbClr val="000000"/>
                          </a:solidFill>
                          <a:latin typeface="Calibri"/>
                        </a:rPr>
                        <a:t>rad</a:t>
                      </a:r>
                      <a:r>
                        <a:rPr lang="en-US" sz="1100" b="0" i="0" u="none" strike="noStrike" dirty="0">
                          <a:solidFill>
                            <a:srgbClr val="000000"/>
                          </a:solidFill>
                          <a:latin typeface="Calibri"/>
                        </a:rPr>
                        <a:t> damaged? </a:t>
                      </a:r>
                      <a:r>
                        <a:rPr lang="en-US" sz="1100" b="0" i="0" u="none" strike="noStrike" dirty="0" smtClean="0">
                          <a:solidFill>
                            <a:srgbClr val="000000"/>
                          </a:solidFill>
                          <a:latin typeface="Calibri"/>
                        </a:rPr>
                        <a:t>/mechanical damage .</a:t>
                      </a:r>
                    </a:p>
                    <a:p>
                      <a:pPr algn="l" fontAlgn="b"/>
                      <a:endParaRPr lang="en-US" sz="1100" b="0" i="0" u="none" strike="noStrike" dirty="0" smtClean="0">
                        <a:solidFill>
                          <a:srgbClr val="000000"/>
                        </a:solidFill>
                        <a:latin typeface="Calibri"/>
                      </a:endParaRPr>
                    </a:p>
                    <a:p>
                      <a:pPr algn="l" fontAlgn="b"/>
                      <a:r>
                        <a:rPr lang="en-US" sz="1100" b="0" i="0" u="none" strike="noStrike" dirty="0" smtClean="0">
                          <a:solidFill>
                            <a:srgbClr val="000000"/>
                          </a:solidFill>
                          <a:latin typeface="Calibri"/>
                        </a:rPr>
                        <a:t>Only </a:t>
                      </a:r>
                      <a:r>
                        <a:rPr lang="en-US" sz="1100" b="0" i="0" u="none" strike="noStrike" dirty="0">
                          <a:solidFill>
                            <a:srgbClr val="000000"/>
                          </a:solidFill>
                          <a:latin typeface="Calibri"/>
                        </a:rPr>
                        <a:t>failure modes to date are vacuum and </a:t>
                      </a:r>
                      <a:r>
                        <a:rPr lang="en-US" sz="1100" b="0" i="0" u="none" strike="noStrike" dirty="0" smtClean="0">
                          <a:solidFill>
                            <a:srgbClr val="000000"/>
                          </a:solidFill>
                          <a:latin typeface="Calibri"/>
                        </a:rPr>
                        <a:t>external</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LCW </a:t>
                      </a:r>
                      <a:r>
                        <a:rPr lang="en-US" sz="1100" b="0" i="0" u="none" strike="noStrike" dirty="0">
                          <a:solidFill>
                            <a:srgbClr val="000000"/>
                          </a:solidFill>
                          <a:latin typeface="Calibri"/>
                        </a:rPr>
                        <a:t>leaks</a:t>
                      </a:r>
                      <a:r>
                        <a:rPr lang="en-US" sz="1100" b="0" i="0" u="none" strike="noStrike" dirty="0" smtClean="0">
                          <a:solidFill>
                            <a:srgbClr val="000000"/>
                          </a:solidFill>
                          <a:latin typeface="Calibri"/>
                        </a:rPr>
                        <a:t>.</a:t>
                      </a:r>
                    </a:p>
                    <a:p>
                      <a:pPr algn="l" fontAlgn="b"/>
                      <a:endParaRPr lang="en-US" sz="1100" b="0" i="0" u="none" strike="noStrike" dirty="0" smtClean="0">
                        <a:solidFill>
                          <a:srgbClr val="000000"/>
                        </a:solidFill>
                        <a:latin typeface="Calibri"/>
                      </a:endParaRPr>
                    </a:p>
                    <a:p>
                      <a:pPr algn="l" fontAlgn="b"/>
                      <a:r>
                        <a:rPr lang="en-US" sz="1100" b="0" i="0" u="none" strike="noStrike" dirty="0" smtClean="0">
                          <a:solidFill>
                            <a:srgbClr val="000000"/>
                          </a:solidFill>
                          <a:latin typeface="Calibri"/>
                        </a:rPr>
                        <a:t> </a:t>
                      </a:r>
                      <a:r>
                        <a:rPr lang="en-US" sz="1100" b="0" i="0" u="none" strike="noStrike" dirty="0">
                          <a:solidFill>
                            <a:srgbClr val="000000"/>
                          </a:solidFill>
                          <a:latin typeface="Calibri"/>
                        </a:rPr>
                        <a:t>Never any coil insulation failures.   </a:t>
                      </a:r>
                      <a:endParaRPr lang="en-US" sz="1100" b="0" i="0" u="none" strike="noStrike" dirty="0" smtClean="0">
                        <a:solidFill>
                          <a:srgbClr val="000000"/>
                        </a:solidFill>
                        <a:latin typeface="Calibri"/>
                      </a:endParaRPr>
                    </a:p>
                    <a:p>
                      <a:pPr algn="l" fontAlgn="b"/>
                      <a:endParaRPr lang="en-US" sz="1100" b="0" i="0" u="none" strike="noStrike" dirty="0" smtClean="0">
                        <a:solidFill>
                          <a:srgbClr val="000000"/>
                        </a:solidFill>
                        <a:latin typeface="Calibri"/>
                      </a:endParaRPr>
                    </a:p>
                    <a:p>
                      <a:pPr algn="l" fontAlgn="b"/>
                      <a:r>
                        <a:rPr lang="en-US" sz="1100" b="0" i="0" u="none" strike="noStrike" dirty="0" smtClean="0">
                          <a:solidFill>
                            <a:srgbClr val="000000"/>
                          </a:solidFill>
                          <a:latin typeface="Calibri"/>
                        </a:rPr>
                        <a:t>Before </a:t>
                      </a:r>
                      <a:r>
                        <a:rPr lang="en-US" sz="1100" b="0" i="0" u="none" strike="noStrike" dirty="0">
                          <a:solidFill>
                            <a:srgbClr val="000000"/>
                          </a:solidFill>
                          <a:latin typeface="Calibri"/>
                        </a:rPr>
                        <a:t>1973 there were some"?" ceramic insulator failures and some magnets were changed out. </a:t>
                      </a:r>
                    </a:p>
                  </a:txBody>
                  <a:tcPr marL="9525" marR="9525" marT="9525" marB="0" anchor="b"/>
                </a:tc>
                <a:tc>
                  <a:txBody>
                    <a:bodyPr/>
                    <a:lstStyle/>
                    <a:p>
                      <a:pPr algn="r" fontAlgn="b"/>
                      <a:r>
                        <a:rPr lang="en-US" sz="1100" b="0" i="0" u="none" strike="noStrike">
                          <a:solidFill>
                            <a:srgbClr val="000000"/>
                          </a:solidFill>
                          <a:latin typeface="Calibri"/>
                        </a:rPr>
                        <a:t>96</a:t>
                      </a:r>
                    </a:p>
                  </a:txBody>
                  <a:tcPr marL="9525" marR="9525" marT="9525" marB="0" anchor="b"/>
                </a:tc>
                <a:tc>
                  <a:txBody>
                    <a:bodyPr/>
                    <a:lstStyle/>
                    <a:p>
                      <a:pPr algn="l" fontAlgn="b"/>
                      <a:r>
                        <a:rPr lang="en-US" sz="1100" b="0" i="0" u="none" strike="noStrike" dirty="0" smtClean="0">
                          <a:solidFill>
                            <a:srgbClr val="000000"/>
                          </a:solidFill>
                          <a:latin typeface="+mn-lt"/>
                        </a:rPr>
                        <a:t>           Prepping spares </a:t>
                      </a:r>
                      <a:endParaRPr lang="en-US" sz="1100" b="0" i="0" u="none" strike="noStrike" dirty="0" smtClean="0">
                        <a:solidFill>
                          <a:srgbClr val="000000"/>
                        </a:solidFill>
                        <a:latin typeface="Calibri"/>
                      </a:endParaRPr>
                    </a:p>
                    <a:p>
                      <a:pPr algn="l" fontAlgn="b"/>
                      <a:r>
                        <a:rPr lang="en-US" sz="1100" b="0" i="0" u="none" strike="noStrike" dirty="0" smtClean="0">
                          <a:solidFill>
                            <a:srgbClr val="000000"/>
                          </a:solidFill>
                          <a:latin typeface="Calibri"/>
                        </a:rPr>
                        <a:t>--  </a:t>
                      </a:r>
                      <a:r>
                        <a:rPr lang="en-US" sz="1100" b="0" i="0" u="none" strike="noStrike" dirty="0">
                          <a:solidFill>
                            <a:srgbClr val="000000"/>
                          </a:solidFill>
                          <a:latin typeface="Calibri"/>
                        </a:rPr>
                        <a:t>S</a:t>
                      </a:r>
                      <a:r>
                        <a:rPr lang="en-US" sz="1100" b="0" i="0" u="sng" strike="noStrike" dirty="0">
                          <a:solidFill>
                            <a:srgbClr val="000000"/>
                          </a:solidFill>
                          <a:latin typeface="Calibri"/>
                        </a:rPr>
                        <a:t>hort term: </a:t>
                      </a:r>
                      <a:r>
                        <a:rPr lang="en-US" sz="1100" b="0" i="0" u="none" strike="noStrike" dirty="0">
                          <a:solidFill>
                            <a:srgbClr val="000000"/>
                          </a:solidFill>
                          <a:latin typeface="Calibri"/>
                        </a:rPr>
                        <a:t> 1 of each class of magnet to be electrically tested and put under high vacuum.  </a:t>
                      </a:r>
                      <a:endParaRPr lang="en-US" sz="1100" b="0" i="0" u="none" strike="noStrike" dirty="0" smtClean="0">
                        <a:solidFill>
                          <a:srgbClr val="000000"/>
                        </a:solidFill>
                        <a:latin typeface="Calibri"/>
                      </a:endParaRPr>
                    </a:p>
                    <a:p>
                      <a:pPr algn="l" fontAlgn="b"/>
                      <a:endParaRPr lang="en-US" sz="1100" b="0" i="0" u="none" strike="noStrike" dirty="0" smtClean="0">
                        <a:solidFill>
                          <a:srgbClr val="000000"/>
                        </a:solidFill>
                        <a:latin typeface="Calibri"/>
                      </a:endParaRPr>
                    </a:p>
                    <a:p>
                      <a:pPr algn="l" fontAlgn="b"/>
                      <a:r>
                        <a:rPr lang="en-US" sz="1100" b="0" i="0" u="sng" strike="noStrike" dirty="0" smtClean="0">
                          <a:solidFill>
                            <a:srgbClr val="000000"/>
                          </a:solidFill>
                          <a:latin typeface="Calibri"/>
                        </a:rPr>
                        <a:t>--  Long </a:t>
                      </a:r>
                      <a:r>
                        <a:rPr lang="en-US" sz="1100" b="0" i="0" u="sng" strike="noStrike" dirty="0">
                          <a:solidFill>
                            <a:srgbClr val="000000"/>
                          </a:solidFill>
                          <a:latin typeface="Calibri"/>
                        </a:rPr>
                        <a:t>term:</a:t>
                      </a:r>
                      <a:r>
                        <a:rPr lang="en-US" sz="1100" b="0" i="0" u="none" strike="noStrike" dirty="0">
                          <a:solidFill>
                            <a:srgbClr val="000000"/>
                          </a:solidFill>
                          <a:latin typeface="Calibri"/>
                        </a:rPr>
                        <a:t>  prep, test and put under high vacuum as many as can be made into operational </a:t>
                      </a:r>
                      <a:r>
                        <a:rPr lang="en-US" sz="1100" b="0" i="0" u="none" strike="noStrike" dirty="0" smtClean="0">
                          <a:solidFill>
                            <a:srgbClr val="000000"/>
                          </a:solidFill>
                          <a:latin typeface="Calibri"/>
                        </a:rPr>
                        <a:t>spares,.</a:t>
                      </a:r>
                    </a:p>
                    <a:p>
                      <a:pPr algn="l" fontAlgn="b"/>
                      <a:r>
                        <a:rPr lang="en-US" sz="1100" b="0" i="0" u="none" strike="noStrike" dirty="0" smtClean="0">
                          <a:solidFill>
                            <a:srgbClr val="000000"/>
                          </a:solidFill>
                          <a:latin typeface="Calibri"/>
                        </a:rPr>
                        <a:t>--</a:t>
                      </a:r>
                      <a:r>
                        <a:rPr lang="en-US" sz="1100" b="0" i="0" u="none" strike="noStrike" baseline="0" dirty="0" smtClean="0">
                          <a:solidFill>
                            <a:srgbClr val="000000"/>
                          </a:solidFill>
                          <a:latin typeface="Calibri"/>
                        </a:rPr>
                        <a:t> </a:t>
                      </a:r>
                      <a:r>
                        <a:rPr lang="en-US" sz="1100" b="0" i="0" u="none" strike="noStrike" dirty="0" smtClean="0">
                          <a:solidFill>
                            <a:srgbClr val="000000"/>
                          </a:solidFill>
                          <a:latin typeface="Calibri"/>
                        </a:rPr>
                        <a:t>15 </a:t>
                      </a:r>
                      <a:r>
                        <a:rPr lang="en-US" sz="1100" b="0" i="0" u="none" strike="noStrike" dirty="0" err="1">
                          <a:solidFill>
                            <a:srgbClr val="000000"/>
                          </a:solidFill>
                          <a:latin typeface="Calibri"/>
                        </a:rPr>
                        <a:t>hz</a:t>
                      </a:r>
                      <a:r>
                        <a:rPr lang="en-US" sz="1100" b="0" i="0" u="none" strike="noStrike" dirty="0">
                          <a:solidFill>
                            <a:srgbClr val="000000"/>
                          </a:solidFill>
                          <a:latin typeface="Calibri"/>
                        </a:rPr>
                        <a:t> capable</a:t>
                      </a:r>
                      <a:r>
                        <a:rPr lang="en-US" sz="1100" b="0" i="0" u="none" strike="noStrike" dirty="0" smtClean="0">
                          <a:solidFill>
                            <a:srgbClr val="000000"/>
                          </a:solidFill>
                          <a:latin typeface="Calibri"/>
                        </a:rPr>
                        <a:t>.</a:t>
                      </a:r>
                    </a:p>
                    <a:p>
                      <a:pPr algn="l" fontAlgn="b"/>
                      <a:r>
                        <a:rPr lang="en-US" sz="1100" b="0" i="0" u="none" strike="noStrike" dirty="0" smtClean="0">
                          <a:solidFill>
                            <a:srgbClr val="000000"/>
                          </a:solidFill>
                          <a:latin typeface="Calibri"/>
                        </a:rPr>
                        <a:t>3 - presently under high</a:t>
                      </a:r>
                      <a:r>
                        <a:rPr lang="en-US" sz="1100" b="0" i="0" u="none" strike="noStrike" baseline="0" dirty="0" smtClean="0">
                          <a:solidFill>
                            <a:srgbClr val="000000"/>
                          </a:solidFill>
                          <a:latin typeface="Calibri"/>
                        </a:rPr>
                        <a:t> vacuum</a:t>
                      </a:r>
                    </a:p>
                    <a:p>
                      <a:pPr algn="l" fontAlgn="b"/>
                      <a:r>
                        <a:rPr lang="en-US" sz="1100" b="0" i="0" u="none" strike="noStrike" baseline="0" dirty="0" smtClean="0">
                          <a:solidFill>
                            <a:srgbClr val="000000"/>
                          </a:solidFill>
                          <a:latin typeface="Calibri"/>
                        </a:rPr>
                        <a:t>      2 – “D” magnets</a:t>
                      </a:r>
                    </a:p>
                    <a:p>
                      <a:pPr algn="l" fontAlgn="b"/>
                      <a:r>
                        <a:rPr lang="en-US" sz="1100" b="0" i="0" u="none" strike="noStrike" baseline="0" dirty="0" smtClean="0">
                          <a:solidFill>
                            <a:srgbClr val="000000"/>
                          </a:solidFill>
                          <a:latin typeface="Calibri"/>
                        </a:rPr>
                        <a:t>      1 – “F” magnet</a:t>
                      </a:r>
                    </a:p>
                    <a:p>
                      <a:pPr algn="l" fontAlgn="b"/>
                      <a:r>
                        <a:rPr lang="en-US" sz="1100" b="0" i="0" u="none" strike="noStrike" dirty="0" smtClean="0">
                          <a:solidFill>
                            <a:srgbClr val="000000"/>
                          </a:solidFill>
                          <a:latin typeface="Calibri"/>
                        </a:rPr>
                        <a:t>5 - presently under rough</a:t>
                      </a:r>
                      <a:r>
                        <a:rPr lang="en-US" sz="1100" b="0" i="0" u="none" strike="noStrike" baseline="0" dirty="0" smtClean="0">
                          <a:solidFill>
                            <a:srgbClr val="000000"/>
                          </a:solidFill>
                          <a:latin typeface="Calibri"/>
                        </a:rPr>
                        <a:t> vacuum</a:t>
                      </a:r>
                      <a:endParaRPr lang="en-US" sz="1100" b="0" i="0" u="none" strike="noStrike" dirty="0">
                        <a:solidFill>
                          <a:srgbClr val="000000"/>
                        </a:solidFill>
                        <a:latin typeface="Calibri"/>
                      </a:endParaRPr>
                    </a:p>
                  </a:txBody>
                  <a:tcPr marL="9525" marR="9525" marT="9525" marB="0" anchor="b"/>
                </a:tc>
              </a:tr>
              <a:tr h="603783">
                <a:tc>
                  <a:txBody>
                    <a:bodyPr/>
                    <a:lstStyle/>
                    <a:p>
                      <a:pPr algn="l" fontAlgn="b"/>
                      <a:r>
                        <a:rPr lang="en-US" sz="1100" b="0" i="0" u="none" strike="noStrike" dirty="0">
                          <a:solidFill>
                            <a:srgbClr val="000000"/>
                          </a:solidFill>
                          <a:latin typeface="Calibri"/>
                        </a:rPr>
                        <a:t>Trims</a:t>
                      </a:r>
                    </a:p>
                  </a:txBody>
                  <a:tcPr marL="9525" marR="9525" marT="9525" marB="0" anchor="b"/>
                </a:tc>
                <a:tc>
                  <a:txBody>
                    <a:bodyPr/>
                    <a:lstStyle/>
                    <a:p>
                      <a:pPr algn="l" fontAlgn="b"/>
                      <a:r>
                        <a:rPr lang="en-US" sz="1100" b="0" i="0" u="none" strike="noStrike" dirty="0">
                          <a:solidFill>
                            <a:srgbClr val="000000"/>
                          </a:solidFill>
                          <a:latin typeface="Calibri"/>
                        </a:rPr>
                        <a:t>None</a:t>
                      </a:r>
                    </a:p>
                  </a:txBody>
                  <a:tcPr marL="9525" marR="9525" marT="9525" marB="0" anchor="b"/>
                </a:tc>
                <a:tc>
                  <a:txBody>
                    <a:bodyPr/>
                    <a:lstStyle/>
                    <a:p>
                      <a:pPr algn="r" fontAlgn="b"/>
                      <a:r>
                        <a:rPr lang="en-US" sz="1100" b="0" i="0" u="none" strike="noStrike" dirty="0" smtClean="0">
                          <a:solidFill>
                            <a:srgbClr val="000000"/>
                          </a:solidFill>
                          <a:latin typeface="Calibri"/>
                        </a:rPr>
                        <a:t>48</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a:solidFill>
                            <a:srgbClr val="000000"/>
                          </a:solidFill>
                          <a:latin typeface="Calibri"/>
                        </a:rPr>
                        <a:t>All </a:t>
                      </a:r>
                      <a:r>
                        <a:rPr lang="en-US" sz="1100" b="0" i="0" u="none" strike="noStrike" dirty="0" smtClean="0">
                          <a:solidFill>
                            <a:srgbClr val="000000"/>
                          </a:solidFill>
                          <a:latin typeface="Calibri"/>
                        </a:rPr>
                        <a:t>new</a:t>
                      </a:r>
                    </a:p>
                    <a:p>
                      <a:pPr marL="228600" indent="-228600" algn="l" fontAlgn="b">
                        <a:buAutoNum type="arabicPlain" startAt="12"/>
                      </a:pPr>
                      <a:r>
                        <a:rPr lang="en-US" sz="1100" b="0" i="0" u="none" strike="noStrike" dirty="0" smtClean="0">
                          <a:solidFill>
                            <a:srgbClr val="000000"/>
                          </a:solidFill>
                          <a:latin typeface="Calibri"/>
                        </a:rPr>
                        <a:t>Spares  </a:t>
                      </a:r>
                    </a:p>
                    <a:p>
                      <a:pPr marL="228600" indent="-228600" algn="l" fontAlgn="b">
                        <a:buNone/>
                      </a:pPr>
                      <a:r>
                        <a:rPr lang="en-US" sz="1100" b="0" i="0" u="none" strike="noStrike" dirty="0" smtClean="0">
                          <a:solidFill>
                            <a:srgbClr val="000000"/>
                          </a:solidFill>
                          <a:latin typeface="Calibri"/>
                        </a:rPr>
                        <a:t>15 </a:t>
                      </a:r>
                      <a:r>
                        <a:rPr lang="en-US" sz="1100" b="0" i="0" u="none" strike="noStrike" dirty="0" err="1">
                          <a:solidFill>
                            <a:srgbClr val="000000"/>
                          </a:solidFill>
                          <a:latin typeface="Calibri"/>
                        </a:rPr>
                        <a:t>hz</a:t>
                      </a:r>
                      <a:r>
                        <a:rPr lang="en-US" sz="1100" b="0" i="0" u="none" strike="noStrike" dirty="0">
                          <a:solidFill>
                            <a:srgbClr val="000000"/>
                          </a:solidFill>
                          <a:latin typeface="Calibri"/>
                        </a:rPr>
                        <a:t> capable.</a:t>
                      </a:r>
                    </a:p>
                  </a:txBody>
                  <a:tcPr marL="9525" marR="9525" marT="9525" marB="0" anchor="b"/>
                </a:tc>
              </a:tr>
            </a:tbl>
          </a:graphicData>
        </a:graphic>
      </p:graphicFrame>
      <p:graphicFrame>
        <p:nvGraphicFramePr>
          <p:cNvPr id="5" name="Table 4"/>
          <p:cNvGraphicFramePr>
            <a:graphicFrameLocks noGrp="1"/>
          </p:cNvGraphicFramePr>
          <p:nvPr/>
        </p:nvGraphicFramePr>
        <p:xfrm>
          <a:off x="457200" y="5334000"/>
          <a:ext cx="8229600" cy="762000"/>
        </p:xfrm>
        <a:graphic>
          <a:graphicData uri="http://schemas.openxmlformats.org/drawingml/2006/table">
            <a:tbl>
              <a:tblPr firstRow="1" bandRow="1">
                <a:tableStyleId>{5C22544A-7EE6-4342-B048-85BDC9FD1C3A}</a:tableStyleId>
              </a:tblPr>
              <a:tblGrid>
                <a:gridCol w="1828800"/>
                <a:gridCol w="2057400"/>
                <a:gridCol w="2057400"/>
                <a:gridCol w="2286000"/>
              </a:tblGrid>
              <a:tr h="762000">
                <a:tc>
                  <a:txBody>
                    <a:bodyPr/>
                    <a:lstStyle/>
                    <a:p>
                      <a:r>
                        <a:rPr lang="en-US" dirty="0" smtClean="0"/>
                        <a:t>Total Operational</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baseline="0" dirty="0" smtClean="0"/>
                        <a:t>   </a:t>
                      </a:r>
                      <a:r>
                        <a:rPr lang="en-US" dirty="0" smtClean="0"/>
                        <a:t>                      144</a:t>
                      </a:r>
                    </a:p>
                    <a:p>
                      <a:r>
                        <a:rPr lang="en-US" dirty="0" smtClean="0"/>
                        <a:t>         </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 / Extraction</a:t>
            </a:r>
            <a:endParaRPr lang="en-US" dirty="0"/>
          </a:p>
        </p:txBody>
      </p:sp>
      <p:graphicFrame>
        <p:nvGraphicFramePr>
          <p:cNvPr id="4" name="Content Placeholder 3"/>
          <p:cNvGraphicFramePr>
            <a:graphicFrameLocks noGrp="1"/>
          </p:cNvGraphicFramePr>
          <p:nvPr>
            <p:ph idx="1"/>
          </p:nvPr>
        </p:nvGraphicFramePr>
        <p:xfrm>
          <a:off x="457200" y="1935163"/>
          <a:ext cx="8229600" cy="3762375"/>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l" fontAlgn="b"/>
                      <a:r>
                        <a:rPr lang="en-US" sz="1400" b="1" i="1" u="none" strike="noStrike" dirty="0" smtClean="0">
                          <a:solidFill>
                            <a:srgbClr val="000000"/>
                          </a:solidFill>
                          <a:latin typeface="Calibri"/>
                        </a:rPr>
                        <a:t>Injection/Extraction</a:t>
                      </a:r>
                      <a:endParaRPr lang="en-US" sz="1400" b="1" i="1" u="none" strike="noStrike" dirty="0">
                        <a:solidFill>
                          <a:srgbClr val="000000"/>
                        </a:solidFill>
                        <a:latin typeface="Calibri"/>
                      </a:endParaRPr>
                    </a:p>
                  </a:txBody>
                  <a:tcPr marL="9525" marR="9525" marT="9525" marB="0" anchor="b"/>
                </a:tc>
                <a:tc>
                  <a:txBody>
                    <a:bodyPr/>
                    <a:lstStyle/>
                    <a:p>
                      <a:pPr algn="l" fontAlgn="b"/>
                      <a:r>
                        <a:rPr lang="en-US" sz="1400" b="1" i="1" u="none" strike="noStrike" dirty="0">
                          <a:solidFill>
                            <a:srgbClr val="000000"/>
                          </a:solidFill>
                          <a:latin typeface="Calibri"/>
                        </a:rPr>
                        <a:t>Concern</a:t>
                      </a:r>
                    </a:p>
                  </a:txBody>
                  <a:tcPr marL="9525" marR="9525" marT="9525" marB="0" anchor="b"/>
                </a:tc>
                <a:tc>
                  <a:txBody>
                    <a:bodyPr/>
                    <a:lstStyle/>
                    <a:p>
                      <a:pPr algn="l" fontAlgn="b"/>
                      <a:r>
                        <a:rPr lang="en-US" sz="1400" b="1" i="1" u="none" strike="noStrike" dirty="0">
                          <a:solidFill>
                            <a:srgbClr val="000000"/>
                          </a:solidFill>
                          <a:latin typeface="Calibri"/>
                        </a:rPr>
                        <a:t>Number in Use</a:t>
                      </a:r>
                    </a:p>
                  </a:txBody>
                  <a:tcPr marL="9525" marR="9525" marT="9525" marB="0" anchor="b"/>
                </a:tc>
                <a:tc>
                  <a:txBody>
                    <a:bodyPr/>
                    <a:lstStyle/>
                    <a:p>
                      <a:pPr algn="l" fontAlgn="b"/>
                      <a:r>
                        <a:rPr lang="en-US" sz="1400" b="1" i="1" u="none" strike="noStrike" dirty="0">
                          <a:solidFill>
                            <a:srgbClr val="000000"/>
                          </a:solidFill>
                          <a:latin typeface="Calibri"/>
                        </a:rPr>
                        <a:t>Task/Solution</a:t>
                      </a:r>
                    </a:p>
                  </a:txBody>
                  <a:tcPr marL="9525" marR="9525" marT="9525" marB="0" anchor="b"/>
                </a:tc>
              </a:tr>
              <a:tr h="370840">
                <a:tc>
                  <a:txBody>
                    <a:bodyPr/>
                    <a:lstStyle/>
                    <a:p>
                      <a:pPr algn="l" fontAlgn="b"/>
                      <a:r>
                        <a:rPr lang="en-US" sz="1100" b="0" i="0" u="none" strike="noStrike">
                          <a:solidFill>
                            <a:srgbClr val="000000"/>
                          </a:solidFill>
                          <a:latin typeface="Calibri"/>
                        </a:rPr>
                        <a:t>Orbump Magnets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3</a:t>
                      </a:r>
                    </a:p>
                  </a:txBody>
                  <a:tcPr marL="9525" marR="9525" marT="9525" marB="0" anchor="b"/>
                </a:tc>
                <a:tc>
                  <a:txBody>
                    <a:bodyPr/>
                    <a:lstStyle/>
                    <a:p>
                      <a:pPr algn="l" fontAlgn="b"/>
                      <a:r>
                        <a:rPr lang="en-US" sz="1100" b="0" i="0" u="none" strike="noStrike" dirty="0">
                          <a:solidFill>
                            <a:srgbClr val="000000"/>
                          </a:solidFill>
                          <a:latin typeface="Calibri"/>
                        </a:rPr>
                        <a:t>2 operational spares under high vacuum , a third </a:t>
                      </a:r>
                      <a:r>
                        <a:rPr lang="en-US" sz="1100" b="0" i="0" u="none" strike="noStrike" dirty="0" smtClean="0">
                          <a:solidFill>
                            <a:srgbClr val="000000"/>
                          </a:solidFill>
                          <a:latin typeface="Calibri"/>
                        </a:rPr>
                        <a:t>had had a vacuum leak </a:t>
                      </a:r>
                      <a:r>
                        <a:rPr lang="en-US" sz="1100" b="0" i="0" u="none" strike="noStrike" dirty="0">
                          <a:solidFill>
                            <a:srgbClr val="000000"/>
                          </a:solidFill>
                          <a:latin typeface="Calibri"/>
                        </a:rPr>
                        <a:t>repaired, 15 </a:t>
                      </a:r>
                      <a:r>
                        <a:rPr lang="en-US" sz="1100" b="0" i="0" u="none" strike="noStrike" dirty="0" err="1">
                          <a:solidFill>
                            <a:srgbClr val="000000"/>
                          </a:solidFill>
                          <a:latin typeface="Calibri"/>
                        </a:rPr>
                        <a:t>hz</a:t>
                      </a:r>
                      <a:r>
                        <a:rPr lang="en-US" sz="1100" b="0" i="0" u="none" strike="noStrike" dirty="0">
                          <a:solidFill>
                            <a:srgbClr val="000000"/>
                          </a:solidFill>
                          <a:latin typeface="Calibri"/>
                        </a:rPr>
                        <a:t> capable.</a:t>
                      </a:r>
                    </a:p>
                  </a:txBody>
                  <a:tcPr marL="9525" marR="9525" marT="9525" marB="0" anchor="b"/>
                </a:tc>
              </a:tr>
              <a:tr h="370840">
                <a:tc>
                  <a:txBody>
                    <a:bodyPr/>
                    <a:lstStyle/>
                    <a:p>
                      <a:pPr algn="l" fontAlgn="b"/>
                      <a:r>
                        <a:rPr lang="en-US" sz="1100" b="0" i="0" u="none" strike="noStrike">
                          <a:solidFill>
                            <a:srgbClr val="000000"/>
                          </a:solidFill>
                          <a:latin typeface="Calibri"/>
                        </a:rPr>
                        <a:t>Extraction Septa, MP02 &amp; MP03</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2</a:t>
                      </a:r>
                    </a:p>
                  </a:txBody>
                  <a:tcPr marL="9525" marR="9525" marT="9525" marB="0" anchor="b"/>
                </a:tc>
                <a:tc>
                  <a:txBody>
                    <a:bodyPr/>
                    <a:lstStyle/>
                    <a:p>
                      <a:pPr algn="l" fontAlgn="b"/>
                      <a:r>
                        <a:rPr lang="en-US" sz="1100" b="0" i="0" u="none" strike="noStrike">
                          <a:solidFill>
                            <a:srgbClr val="000000"/>
                          </a:solidFill>
                          <a:latin typeface="Calibri"/>
                        </a:rPr>
                        <a:t>2 tested spares, 1 under high vacuum, the 2nd will be put under high vacuum , 15 hz capable.</a:t>
                      </a:r>
                    </a:p>
                  </a:txBody>
                  <a:tcPr marL="9525" marR="9525" marT="9525" marB="0" anchor="b"/>
                </a:tc>
              </a:tr>
              <a:tr h="370840">
                <a:tc>
                  <a:txBody>
                    <a:bodyPr/>
                    <a:lstStyle/>
                    <a:p>
                      <a:pPr algn="l" fontAlgn="b"/>
                      <a:r>
                        <a:rPr lang="en-US" sz="1100" b="0" i="0" u="none" strike="noStrike">
                          <a:solidFill>
                            <a:srgbClr val="000000"/>
                          </a:solidFill>
                          <a:latin typeface="Calibri"/>
                        </a:rPr>
                        <a:t>Dogleg Dipoles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4</a:t>
                      </a:r>
                    </a:p>
                  </a:txBody>
                  <a:tcPr marL="9525" marR="9525" marT="9525" marB="0" anchor="b"/>
                </a:tc>
                <a:tc>
                  <a:txBody>
                    <a:bodyPr/>
                    <a:lstStyle/>
                    <a:p>
                      <a:pPr algn="l" fontAlgn="b"/>
                      <a:r>
                        <a:rPr lang="en-US" sz="1100" b="0" i="0" u="none" strike="noStrike" dirty="0">
                          <a:solidFill>
                            <a:srgbClr val="000000"/>
                          </a:solidFill>
                          <a:latin typeface="Calibri"/>
                        </a:rPr>
                        <a:t>8 spares in storage</a:t>
                      </a:r>
                    </a:p>
                  </a:txBody>
                  <a:tcPr marL="9525" marR="9525" marT="9525" marB="0" anchor="b"/>
                </a:tc>
              </a:tr>
              <a:tr h="370840">
                <a:tc>
                  <a:txBody>
                    <a:bodyPr/>
                    <a:lstStyle/>
                    <a:p>
                      <a:pPr algn="l" fontAlgn="b"/>
                      <a:r>
                        <a:rPr lang="en-US" sz="1100" b="0" i="0" u="none" strike="noStrike">
                          <a:solidFill>
                            <a:srgbClr val="000000"/>
                          </a:solidFill>
                          <a:latin typeface="Calibri"/>
                        </a:rPr>
                        <a:t>VBC0</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l" fontAlgn="b"/>
                      <a:r>
                        <a:rPr lang="en-US" sz="1100" b="0" i="0" u="none" strike="noStrike" dirty="0" smtClean="0">
                          <a:solidFill>
                            <a:srgbClr val="000000"/>
                          </a:solidFill>
                          <a:latin typeface="Calibri"/>
                        </a:rPr>
                        <a:t>1 Tested </a:t>
                      </a:r>
                      <a:r>
                        <a:rPr lang="en-US" sz="1100" b="0" i="0" u="none" strike="noStrike" dirty="0">
                          <a:solidFill>
                            <a:srgbClr val="000000"/>
                          </a:solidFill>
                          <a:latin typeface="Calibri"/>
                        </a:rPr>
                        <a:t>spare in storage</a:t>
                      </a:r>
                    </a:p>
                  </a:txBody>
                  <a:tcPr marL="9525" marR="9525" marT="9525" marB="0" anchor="b"/>
                </a:tc>
              </a:tr>
              <a:tr h="370840">
                <a:tc>
                  <a:txBody>
                    <a:bodyPr/>
                    <a:lstStyle/>
                    <a:p>
                      <a:pPr algn="l" fontAlgn="b"/>
                      <a:r>
                        <a:rPr lang="en-US" sz="1100" b="0" i="0" u="none" strike="noStrike">
                          <a:solidFill>
                            <a:srgbClr val="000000"/>
                          </a:solidFill>
                          <a:latin typeface="Calibri"/>
                        </a:rPr>
                        <a:t>VBC1</a:t>
                      </a:r>
                    </a:p>
                  </a:txBody>
                  <a:tcPr marL="9525" marR="9525" marT="9525" marB="0" anchor="b"/>
                </a:tc>
                <a:tc>
                  <a:txBody>
                    <a:bodyPr/>
                    <a:lstStyle/>
                    <a:p>
                      <a:pPr algn="l" fontAlgn="b"/>
                      <a:r>
                        <a:rPr lang="en-US" sz="1100" b="0" i="0" u="none" strike="noStrike">
                          <a:solidFill>
                            <a:srgbClr val="000000"/>
                          </a:solidFill>
                          <a:latin typeface="Calibri"/>
                        </a:rPr>
                        <a:t>None </a:t>
                      </a:r>
                    </a:p>
                  </a:txBody>
                  <a:tcPr marL="9525" marR="9525" marT="9525" marB="0" anchor="b"/>
                </a:tc>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l" fontAlgn="b"/>
                      <a:r>
                        <a:rPr lang="en-US" sz="1100" b="0" i="0" u="none" strike="noStrike" dirty="0" smtClean="0">
                          <a:solidFill>
                            <a:srgbClr val="000000"/>
                          </a:solidFill>
                          <a:latin typeface="Calibri"/>
                        </a:rPr>
                        <a:t>1 Tested Spare in Storage</a:t>
                      </a:r>
                      <a:endParaRPr lang="en-US" sz="1100" b="0" i="0" u="none" strike="noStrike" dirty="0">
                        <a:solidFill>
                          <a:srgbClr val="000000"/>
                        </a:solidFill>
                        <a:latin typeface="Calibri"/>
                      </a:endParaRPr>
                    </a:p>
                  </a:txBody>
                  <a:tcPr marL="9525" marR="9525" marT="9525" marB="0" anchor="b"/>
                </a:tc>
              </a:tr>
              <a:tr h="370840">
                <a:tc>
                  <a:txBody>
                    <a:bodyPr/>
                    <a:lstStyle/>
                    <a:p>
                      <a:pPr algn="l" fontAlgn="b"/>
                      <a:r>
                        <a:rPr lang="en-US" sz="1100" b="0" i="0" u="none" strike="noStrike">
                          <a:solidFill>
                            <a:srgbClr val="000000"/>
                          </a:solidFill>
                          <a:latin typeface="Calibri"/>
                        </a:rPr>
                        <a:t>EDWA dipoles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4</a:t>
                      </a:r>
                    </a:p>
                  </a:txBody>
                  <a:tcPr marL="9525" marR="9525" marT="9525" marB="0" anchor="b"/>
                </a:tc>
                <a:tc>
                  <a:txBody>
                    <a:bodyPr/>
                    <a:lstStyle/>
                    <a:p>
                      <a:pPr algn="l" fontAlgn="b"/>
                      <a:r>
                        <a:rPr lang="en-US" sz="1100" b="0" i="0" u="none" strike="noStrike">
                          <a:solidFill>
                            <a:srgbClr val="000000"/>
                          </a:solidFill>
                          <a:latin typeface="Calibri"/>
                        </a:rPr>
                        <a:t>1 spare in storage</a:t>
                      </a:r>
                    </a:p>
                  </a:txBody>
                  <a:tcPr marL="9525" marR="9525" marT="9525" marB="0" anchor="b"/>
                </a:tc>
              </a:tr>
              <a:tr h="370840">
                <a:tc>
                  <a:txBody>
                    <a:bodyPr/>
                    <a:lstStyle/>
                    <a:p>
                      <a:pPr algn="l" fontAlgn="b"/>
                      <a:r>
                        <a:rPr lang="en-US" sz="1100" b="0" i="0" u="none" strike="noStrike">
                          <a:solidFill>
                            <a:srgbClr val="000000"/>
                          </a:solidFill>
                          <a:latin typeface="Calibri"/>
                        </a:rPr>
                        <a:t>Quads</a:t>
                      </a:r>
                    </a:p>
                  </a:txBody>
                  <a:tcPr marL="9525" marR="9525" marT="9525" marB="0" anchor="b"/>
                </a:tc>
                <a:tc>
                  <a:txBody>
                    <a:bodyPr/>
                    <a:lstStyle/>
                    <a:p>
                      <a:pPr algn="l" fontAlgn="b"/>
                      <a:r>
                        <a:rPr lang="en-US" sz="1100" b="0" i="0" u="none" strike="noStrike">
                          <a:solidFill>
                            <a:srgbClr val="000000"/>
                          </a:solidFill>
                          <a:latin typeface="Calibri"/>
                        </a:rPr>
                        <a:t>None</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c>
                  <a:txBody>
                    <a:bodyPr/>
                    <a:lstStyle/>
                    <a:p>
                      <a:pPr algn="l" fontAlgn="b"/>
                      <a:r>
                        <a:rPr lang="en-US" sz="1100" b="0" i="0" u="none" strike="noStrike">
                          <a:solidFill>
                            <a:srgbClr val="000000"/>
                          </a:solidFill>
                          <a:latin typeface="Calibri"/>
                        </a:rPr>
                        <a:t>Pbar SQA - SQE style, spares exist</a:t>
                      </a:r>
                    </a:p>
                  </a:txBody>
                  <a:tcPr marL="9525" marR="9525" marT="9525" marB="0" anchor="b"/>
                </a:tc>
              </a:tr>
              <a:tr h="370840">
                <a:tc>
                  <a:txBody>
                    <a:bodyPr/>
                    <a:lstStyle/>
                    <a:p>
                      <a:pPr algn="l" fontAlgn="b"/>
                      <a:r>
                        <a:rPr lang="en-US" sz="1100" b="0" i="0" u="none" strike="noStrike">
                          <a:solidFill>
                            <a:srgbClr val="000000"/>
                          </a:solidFill>
                          <a:latin typeface="Calibri"/>
                        </a:rPr>
                        <a:t>Kicker Magnets</a:t>
                      </a:r>
                    </a:p>
                  </a:txBody>
                  <a:tcPr marL="9525" marR="9525" marT="9525" marB="0" anchor="b"/>
                </a:tc>
                <a:tc>
                  <a:txBody>
                    <a:bodyPr/>
                    <a:lstStyle/>
                    <a:p>
                      <a:pPr algn="l" fontAlgn="b"/>
                      <a:r>
                        <a:rPr lang="en-US" sz="1100" b="0" i="0" u="none" strike="noStrike" dirty="0" smtClean="0">
                          <a:solidFill>
                            <a:srgbClr val="000000"/>
                          </a:solidFill>
                          <a:latin typeface="Calibri"/>
                        </a:rPr>
                        <a:t>Radiation</a:t>
                      </a:r>
                      <a:r>
                        <a:rPr lang="en-US" sz="1100" b="0" i="0" u="none" strike="noStrike" baseline="0" dirty="0" smtClean="0">
                          <a:solidFill>
                            <a:srgbClr val="000000"/>
                          </a:solidFill>
                          <a:latin typeface="Calibri"/>
                        </a:rPr>
                        <a:t> Damage to Insulation</a:t>
                      </a:r>
                      <a:endParaRPr lang="en-US" sz="1100" b="0" i="0" u="none" strike="noStrike" dirty="0">
                        <a:solidFill>
                          <a:srgbClr val="000000"/>
                        </a:solidFill>
                        <a:latin typeface="Calibri"/>
                      </a:endParaRPr>
                    </a:p>
                  </a:txBody>
                  <a:tcPr marL="9525" marR="9525" marT="9525" marB="0" anchor="b"/>
                </a:tc>
                <a:tc>
                  <a:txBody>
                    <a:bodyPr/>
                    <a:lstStyle/>
                    <a:p>
                      <a:pPr algn="r" fontAlgn="b"/>
                      <a:r>
                        <a:rPr lang="en-US" sz="1100" b="0" i="0" u="none" strike="noStrike" dirty="0" smtClean="0">
                          <a:solidFill>
                            <a:srgbClr val="000000"/>
                          </a:solidFill>
                          <a:latin typeface="Calibri"/>
                        </a:rPr>
                        <a:t>13</a:t>
                      </a:r>
                      <a:endParaRPr lang="en-US" sz="1100" b="0" i="0" u="none" strike="noStrike" dirty="0">
                        <a:solidFill>
                          <a:srgbClr val="000000"/>
                        </a:solidFill>
                        <a:latin typeface="Calibri"/>
                      </a:endParaRPr>
                    </a:p>
                  </a:txBody>
                  <a:tcPr marL="9525" marR="9525" marT="9525" marB="0" anchor="b"/>
                </a:tc>
                <a:tc>
                  <a:txBody>
                    <a:bodyPr/>
                    <a:lstStyle/>
                    <a:p>
                      <a:pPr algn="l" fontAlgn="b"/>
                      <a:r>
                        <a:rPr lang="en-US" sz="1100" b="0" i="0" u="none" strike="noStrike" dirty="0" smtClean="0">
                          <a:solidFill>
                            <a:srgbClr val="000000"/>
                          </a:solidFill>
                          <a:latin typeface="Calibri"/>
                        </a:rPr>
                        <a:t>8 </a:t>
                      </a:r>
                      <a:r>
                        <a:rPr lang="en-US" sz="1100" b="0" i="0" u="none" strike="noStrike" dirty="0">
                          <a:solidFill>
                            <a:srgbClr val="000000"/>
                          </a:solidFill>
                          <a:latin typeface="Calibri"/>
                        </a:rPr>
                        <a:t>new spares, TD ready to build </a:t>
                      </a:r>
                      <a:r>
                        <a:rPr lang="en-US" sz="1100" b="0" i="0" u="none" strike="noStrike" dirty="0" smtClean="0">
                          <a:solidFill>
                            <a:srgbClr val="000000"/>
                          </a:solidFill>
                          <a:latin typeface="Calibri"/>
                        </a:rPr>
                        <a:t>more.</a:t>
                      </a:r>
                    </a:p>
                    <a:p>
                      <a:pPr algn="l" fontAlgn="b"/>
                      <a:r>
                        <a:rPr lang="en-US" sz="1100" b="0" i="0" u="none" strike="noStrike" dirty="0" smtClean="0">
                          <a:solidFill>
                            <a:srgbClr val="000000"/>
                          </a:solidFill>
                          <a:latin typeface="Calibri"/>
                        </a:rPr>
                        <a:t> </a:t>
                      </a:r>
                      <a:r>
                        <a:rPr lang="en-US" sz="1100" b="0" i="0" u="none" strike="noStrike" dirty="0">
                          <a:solidFill>
                            <a:srgbClr val="000000"/>
                          </a:solidFill>
                          <a:latin typeface="Calibri"/>
                        </a:rPr>
                        <a:t>15 </a:t>
                      </a:r>
                      <a:r>
                        <a:rPr lang="en-US" sz="1100" b="0" i="0" u="none" strike="noStrike" dirty="0" err="1">
                          <a:solidFill>
                            <a:srgbClr val="000000"/>
                          </a:solidFill>
                          <a:latin typeface="Calibri"/>
                        </a:rPr>
                        <a:t>hz</a:t>
                      </a:r>
                      <a:r>
                        <a:rPr lang="en-US" sz="1100" b="0" i="0" u="none" strike="noStrike" dirty="0">
                          <a:solidFill>
                            <a:srgbClr val="000000"/>
                          </a:solidFill>
                          <a:latin typeface="Calibri"/>
                        </a:rPr>
                        <a:t> capable.</a:t>
                      </a:r>
                    </a:p>
                  </a:txBody>
                  <a:tcPr marL="9525" marR="9525" marT="9525" marB="0" anchor="b"/>
                </a:tc>
              </a:tr>
            </a:tbl>
          </a:graphicData>
        </a:graphic>
      </p:graphicFrame>
      <p:graphicFrame>
        <p:nvGraphicFramePr>
          <p:cNvPr id="5" name="Table 4"/>
          <p:cNvGraphicFramePr>
            <a:graphicFrameLocks noGrp="1"/>
          </p:cNvGraphicFramePr>
          <p:nvPr/>
        </p:nvGraphicFramePr>
        <p:xfrm>
          <a:off x="457200" y="5836920"/>
          <a:ext cx="8229600" cy="640080"/>
        </p:xfrm>
        <a:graphic>
          <a:graphicData uri="http://schemas.openxmlformats.org/drawingml/2006/table">
            <a:tbl>
              <a:tblPr firstRow="1" bandRow="1">
                <a:tableStyleId>{5C22544A-7EE6-4342-B048-85BDC9FD1C3A}</a:tableStyleId>
              </a:tblPr>
              <a:tblGrid>
                <a:gridCol w="2057400"/>
                <a:gridCol w="2057400"/>
                <a:gridCol w="2057400"/>
                <a:gridCol w="2057400"/>
              </a:tblGrid>
              <a:tr h="609600">
                <a:tc>
                  <a:txBody>
                    <a:bodyPr/>
                    <a:lstStyle/>
                    <a:p>
                      <a:r>
                        <a:rPr lang="en-US" dirty="0" smtClean="0"/>
                        <a:t>Total Operational</a:t>
                      </a:r>
                      <a:endParaRPr lang="en-US" dirty="0"/>
                    </a:p>
                  </a:txBody>
                  <a:tcPr/>
                </a:tc>
                <a:tc>
                  <a:txBody>
                    <a:bodyPr/>
                    <a:lstStyle/>
                    <a:p>
                      <a:endParaRPr lang="en-US" dirty="0"/>
                    </a:p>
                  </a:txBody>
                  <a:tcPr/>
                </a:tc>
                <a:tc>
                  <a:txBody>
                    <a:bodyPr/>
                    <a:lstStyle/>
                    <a:p>
                      <a:r>
                        <a:rPr lang="en-US" dirty="0" smtClean="0"/>
                        <a:t>                              35     </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2743200" cy="932688"/>
          </a:xfrm>
        </p:spPr>
        <p:txBody>
          <a:bodyPr>
            <a:normAutofit/>
          </a:bodyPr>
          <a:lstStyle/>
          <a:p>
            <a:r>
              <a:rPr lang="en-US" dirty="0" smtClean="0"/>
              <a:t>Concerns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‘Useable’ Gradient Magnet Spares</a:t>
            </a:r>
          </a:p>
          <a:p>
            <a:pPr>
              <a:buNone/>
            </a:pPr>
            <a:r>
              <a:rPr lang="en-US" dirty="0" smtClean="0"/>
              <a:t>	</a:t>
            </a:r>
            <a:r>
              <a:rPr lang="en-US" sz="2000" dirty="0" smtClean="0"/>
              <a:t>Have 2 presently under high vacuum, 1 under rough vacuum.</a:t>
            </a:r>
          </a:p>
          <a:p>
            <a:pPr>
              <a:buNone/>
            </a:pPr>
            <a:r>
              <a:rPr lang="en-US" sz="2000" dirty="0"/>
              <a:t>	</a:t>
            </a:r>
            <a:r>
              <a:rPr lang="en-US" sz="2000" dirty="0" smtClean="0"/>
              <a:t>Two under going repair at Tech Div. IB2.</a:t>
            </a:r>
          </a:p>
          <a:p>
            <a:pPr>
              <a:buNone/>
            </a:pPr>
            <a:r>
              <a:rPr lang="en-US" sz="2000" dirty="0" smtClean="0"/>
              <a:t>		Have devised workable skin leak repair</a:t>
            </a:r>
          </a:p>
          <a:p>
            <a:pPr>
              <a:buNone/>
            </a:pPr>
            <a:r>
              <a:rPr lang="en-US" sz="2000" dirty="0" smtClean="0"/>
              <a:t>		Developing replacement bellows/flange</a:t>
            </a:r>
          </a:p>
          <a:p>
            <a:pPr>
              <a:buNone/>
            </a:pPr>
            <a:r>
              <a:rPr lang="en-US" sz="2000" dirty="0" smtClean="0"/>
              <a:t>		Acquired 8 each, US and DS Candy Cane assemblies</a:t>
            </a:r>
          </a:p>
          <a:p>
            <a:r>
              <a:rPr lang="en-US" dirty="0" smtClean="0"/>
              <a:t>Extraction Kickers</a:t>
            </a:r>
          </a:p>
          <a:p>
            <a:pPr>
              <a:buNone/>
            </a:pPr>
            <a:r>
              <a:rPr lang="en-US" dirty="0"/>
              <a:t>	</a:t>
            </a:r>
            <a:r>
              <a:rPr lang="en-US" sz="2000" dirty="0" smtClean="0"/>
              <a:t>Primary hard failure due to radiation damage to insulator (potting material).</a:t>
            </a:r>
          </a:p>
          <a:p>
            <a:r>
              <a:rPr lang="en-US" dirty="0" smtClean="0"/>
              <a:t>Extraction Septa</a:t>
            </a:r>
          </a:p>
          <a:p>
            <a:pPr lvl="1">
              <a:buNone/>
            </a:pPr>
            <a:r>
              <a:rPr lang="en-US" sz="2000" dirty="0" smtClean="0"/>
              <a:t>Have had 1 failure – no autopsy done, magnet too hot to work on.</a:t>
            </a:r>
          </a:p>
          <a:p>
            <a:pPr lvl="1">
              <a:buNone/>
            </a:pPr>
            <a:r>
              <a:rPr lang="en-US" sz="2000" dirty="0" smtClean="0"/>
              <a:t>MP02 and MP03 PS’s modified to reduce voltage to ground stress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143000"/>
            <a:ext cx="3276600" cy="780288"/>
          </a:xfrm>
        </p:spPr>
        <p:txBody>
          <a:bodyPr>
            <a:normAutofit fontScale="90000"/>
          </a:bodyPr>
          <a:lstStyle/>
          <a:p>
            <a:r>
              <a:rPr lang="en-US" dirty="0" smtClean="0"/>
              <a:t>Conclusions</a:t>
            </a:r>
            <a:endParaRPr lang="en-US" dirty="0"/>
          </a:p>
        </p:txBody>
      </p:sp>
      <p:graphicFrame>
        <p:nvGraphicFramePr>
          <p:cNvPr id="6" name="Table 5"/>
          <p:cNvGraphicFramePr>
            <a:graphicFrameLocks noGrp="1"/>
          </p:cNvGraphicFramePr>
          <p:nvPr/>
        </p:nvGraphicFramePr>
        <p:xfrm>
          <a:off x="1143000" y="2133600"/>
          <a:ext cx="6096000" cy="4191000"/>
        </p:xfrm>
        <a:graphic>
          <a:graphicData uri="http://schemas.openxmlformats.org/drawingml/2006/table">
            <a:tbl>
              <a:tblPr firstRow="1" bandRow="1">
                <a:tableStyleId>{5C22544A-7EE6-4342-B048-85BDC9FD1C3A}</a:tableStyleId>
              </a:tblPr>
              <a:tblGrid>
                <a:gridCol w="3048000"/>
                <a:gridCol w="3048000"/>
              </a:tblGrid>
              <a:tr h="961869">
                <a:tc>
                  <a:txBody>
                    <a:bodyPr/>
                    <a:lstStyle/>
                    <a:p>
                      <a:r>
                        <a:rPr lang="en-US" dirty="0" smtClean="0"/>
                        <a:t>Present Condition</a:t>
                      </a:r>
                      <a:endParaRPr lang="en-US" dirty="0"/>
                    </a:p>
                  </a:txBody>
                  <a:tcPr/>
                </a:tc>
                <a:tc>
                  <a:txBody>
                    <a:bodyPr/>
                    <a:lstStyle/>
                    <a:p>
                      <a:r>
                        <a:rPr lang="en-US" dirty="0" smtClean="0"/>
                        <a:t>After</a:t>
                      </a:r>
                      <a:r>
                        <a:rPr lang="en-US" baseline="0" dirty="0" smtClean="0"/>
                        <a:t>  Gradient Magnet  Spare Work</a:t>
                      </a:r>
                      <a:endParaRPr lang="en-US" dirty="0"/>
                    </a:p>
                  </a:txBody>
                  <a:tcPr/>
                </a:tc>
              </a:tr>
              <a:tr h="557273">
                <a:tc>
                  <a:txBody>
                    <a:bodyPr/>
                    <a:lstStyle/>
                    <a:p>
                      <a:r>
                        <a:rPr lang="en-US" dirty="0" smtClean="0"/>
                        <a:t>Bad</a:t>
                      </a:r>
                      <a:endParaRPr lang="en-US" dirty="0"/>
                    </a:p>
                  </a:txBody>
                  <a:tcPr/>
                </a:tc>
                <a:tc>
                  <a:txBody>
                    <a:bodyPr/>
                    <a:lstStyle/>
                    <a:p>
                      <a:r>
                        <a:rPr lang="en-US" dirty="0" smtClean="0"/>
                        <a:t>Bad</a:t>
                      </a:r>
                      <a:endParaRPr lang="en-US" dirty="0"/>
                    </a:p>
                  </a:txBody>
                  <a:tcPr/>
                </a:tc>
              </a:tr>
              <a:tr h="557273">
                <a:tc>
                  <a:txBody>
                    <a:bodyPr/>
                    <a:lstStyle/>
                    <a:p>
                      <a:r>
                        <a:rPr lang="en-US" dirty="0" smtClean="0"/>
                        <a:t>S0-So</a:t>
                      </a:r>
                      <a:endParaRPr lang="en-US" dirty="0"/>
                    </a:p>
                  </a:txBody>
                  <a:tcPr/>
                </a:tc>
                <a:tc>
                  <a:txBody>
                    <a:bodyPr/>
                    <a:lstStyle/>
                    <a:p>
                      <a:r>
                        <a:rPr lang="en-US" dirty="0" smtClean="0"/>
                        <a:t>S0-So</a:t>
                      </a:r>
                      <a:endParaRPr lang="en-US" dirty="0"/>
                    </a:p>
                  </a:txBody>
                  <a:tcPr/>
                </a:tc>
              </a:tr>
              <a:tr h="778656">
                <a:tc>
                  <a:txBody>
                    <a:bodyPr/>
                    <a:lstStyle/>
                    <a:p>
                      <a:r>
                        <a:rPr lang="en-US" sz="2800" dirty="0" smtClean="0">
                          <a:solidFill>
                            <a:srgbClr val="C00000"/>
                          </a:solidFill>
                        </a:rPr>
                        <a:t>Reasonable</a:t>
                      </a:r>
                      <a:endParaRPr lang="en-US" sz="2800" dirty="0">
                        <a:solidFill>
                          <a:srgbClr val="C00000"/>
                        </a:solidFill>
                      </a:endParaRPr>
                    </a:p>
                  </a:txBody>
                  <a:tcPr/>
                </a:tc>
                <a:tc>
                  <a:txBody>
                    <a:bodyPr/>
                    <a:lstStyle/>
                    <a:p>
                      <a:r>
                        <a:rPr lang="en-US" dirty="0" smtClean="0"/>
                        <a:t>Reasonable</a:t>
                      </a:r>
                      <a:endParaRPr lang="en-US" dirty="0"/>
                    </a:p>
                  </a:txBody>
                  <a:tcPr/>
                </a:tc>
              </a:tr>
              <a:tr h="778656">
                <a:tc>
                  <a:txBody>
                    <a:bodyPr/>
                    <a:lstStyle/>
                    <a:p>
                      <a:r>
                        <a:rPr lang="en-US" dirty="0" smtClean="0"/>
                        <a:t>Good</a:t>
                      </a:r>
                      <a:endParaRPr lang="en-US" dirty="0"/>
                    </a:p>
                  </a:txBody>
                  <a:tcPr/>
                </a:tc>
                <a:tc>
                  <a:txBody>
                    <a:bodyPr/>
                    <a:lstStyle/>
                    <a:p>
                      <a:r>
                        <a:rPr lang="en-US" sz="2800" dirty="0" smtClean="0">
                          <a:solidFill>
                            <a:srgbClr val="C00000"/>
                          </a:solidFill>
                        </a:rPr>
                        <a:t>Good</a:t>
                      </a:r>
                      <a:endParaRPr lang="en-US" sz="2800" dirty="0">
                        <a:solidFill>
                          <a:srgbClr val="C00000"/>
                        </a:solidFill>
                      </a:endParaRPr>
                    </a:p>
                  </a:txBody>
                  <a:tcPr/>
                </a:tc>
              </a:tr>
              <a:tr h="557273">
                <a:tc>
                  <a:txBody>
                    <a:bodyPr/>
                    <a:lstStyle/>
                    <a:p>
                      <a:r>
                        <a:rPr lang="en-US" dirty="0" smtClean="0"/>
                        <a:t>Excellent</a:t>
                      </a:r>
                      <a:endParaRPr lang="en-US" dirty="0"/>
                    </a:p>
                  </a:txBody>
                  <a:tcPr/>
                </a:tc>
                <a:tc>
                  <a:txBody>
                    <a:bodyPr/>
                    <a:lstStyle/>
                    <a:p>
                      <a:r>
                        <a:rPr lang="en-US" dirty="0" smtClean="0"/>
                        <a:t>Excellent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048000"/>
            <a:ext cx="3733800" cy="762000"/>
          </a:xfrm>
        </p:spPr>
        <p:txBody>
          <a:bodyPr>
            <a:normAutofit fontScale="90000"/>
          </a:bodyPr>
          <a:lstStyle/>
          <a:p>
            <a:r>
              <a:rPr lang="en-US" dirty="0" smtClean="0"/>
              <a:t>Backup Slides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Radiation Dose to Gradient Magnets</a:t>
            </a:r>
            <a:endParaRPr lang="en-US" dirty="0"/>
          </a:p>
        </p:txBody>
      </p:sp>
      <p:sp>
        <p:nvSpPr>
          <p:cNvPr id="3" name="Content Placeholder 2"/>
          <p:cNvSpPr>
            <a:spLocks noGrp="1"/>
          </p:cNvSpPr>
          <p:nvPr>
            <p:ph idx="1"/>
          </p:nvPr>
        </p:nvSpPr>
        <p:spPr/>
        <p:txBody>
          <a:bodyPr>
            <a:normAutofit/>
          </a:bodyPr>
          <a:lstStyle/>
          <a:p>
            <a:r>
              <a:rPr lang="en-US" sz="2200" dirty="0" smtClean="0"/>
              <a:t>Gradient Magnet radiation dose</a:t>
            </a:r>
          </a:p>
          <a:p>
            <a:r>
              <a:rPr lang="en-US" sz="2200" b="1" dirty="0" smtClean="0"/>
              <a:t>The Booster has never lost a gradient magnet due to coil failure</a:t>
            </a:r>
            <a:r>
              <a:rPr lang="en-US" sz="2200" dirty="0" smtClean="0"/>
              <a:t>.  </a:t>
            </a:r>
          </a:p>
          <a:p>
            <a:pPr lvl="1">
              <a:buNone/>
            </a:pPr>
            <a:r>
              <a:rPr lang="en-US" sz="1800" dirty="0" smtClean="0"/>
              <a:t>(No turn-to –turn or pancake to ground shorts.  Insulator failure &amp; glow discharge arcs in the region of the insulator due to marginal vacuum)</a:t>
            </a:r>
          </a:p>
          <a:p>
            <a:r>
              <a:rPr lang="en-US" sz="2200" dirty="0" smtClean="0"/>
              <a:t>Yet this remains a source of concern since some of the magnets have seen very high levels of beam loss and the losses around the extraction region and collimator regions continue to be very high. </a:t>
            </a:r>
            <a:r>
              <a:rPr lang="en-US" sz="2200" b="1" dirty="0" smtClean="0"/>
              <a:t> </a:t>
            </a:r>
          </a:p>
          <a:p>
            <a:r>
              <a:rPr lang="en-US" sz="2200" dirty="0" smtClean="0"/>
              <a:t>I</a:t>
            </a:r>
            <a:r>
              <a:rPr lang="en-US" sz="2200" b="1" dirty="0" smtClean="0"/>
              <a:t>nsulation specifications - Engineering Specification -- 0322-ES-2157-A  -- </a:t>
            </a:r>
            <a:r>
              <a:rPr lang="en-US" sz="2200" dirty="0" smtClean="0"/>
              <a:t>Figure 4:   Copy of Magnet Specification Insulation - Epoxy</a:t>
            </a:r>
          </a:p>
          <a:p>
            <a:endParaRPr lang="en-US" dirty="0"/>
          </a:p>
        </p:txBody>
      </p:sp>
      <p:pic>
        <p:nvPicPr>
          <p:cNvPr id="4" name="Picture 3"/>
          <p:cNvPicPr/>
          <p:nvPr/>
        </p:nvPicPr>
        <p:blipFill>
          <a:blip r:embed="rId2" cstate="print"/>
          <a:srcRect/>
          <a:stretch>
            <a:fillRect/>
          </a:stretch>
        </p:blipFill>
        <p:spPr bwMode="auto">
          <a:xfrm>
            <a:off x="3657600" y="5943600"/>
            <a:ext cx="5267325"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819</TotalTime>
  <Words>757</Words>
  <Application>Microsoft Office PowerPoint</Application>
  <PresentationFormat>On-screen Show (4:3)</PresentationFormat>
  <Paragraphs>167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Booster Magnet Status    </vt:lpstr>
      <vt:lpstr>   What makes up the Booster?                     (Magnet wise, that is . )</vt:lpstr>
      <vt:lpstr>400 MeV</vt:lpstr>
      <vt:lpstr>Accelerator</vt:lpstr>
      <vt:lpstr>Injection / Extraction</vt:lpstr>
      <vt:lpstr>Concerns</vt:lpstr>
      <vt:lpstr>Conclusions</vt:lpstr>
      <vt:lpstr>Backup Slides</vt:lpstr>
      <vt:lpstr>Radiation Dose to Gradient Magnets</vt:lpstr>
      <vt:lpstr>Slide 10</vt:lpstr>
      <vt:lpstr>Slide 11</vt:lpstr>
    </vt:vector>
  </TitlesOfParts>
  <Company>Fermilab | Accelerator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Booster Magnet Status &amp;  Outlook</dc:title>
  <dc:creator>lackey</dc:creator>
  <cp:lastModifiedBy>lackey</cp:lastModifiedBy>
  <cp:revision>99</cp:revision>
  <dcterms:created xsi:type="dcterms:W3CDTF">2010-12-01T15:20:44Z</dcterms:created>
  <dcterms:modified xsi:type="dcterms:W3CDTF">2010-12-06T16:27:12Z</dcterms:modified>
</cp:coreProperties>
</file>