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58" r:id="rId4"/>
    <p:sldId id="270" r:id="rId5"/>
    <p:sldId id="257" r:id="rId6"/>
    <p:sldId id="271" r:id="rId7"/>
    <p:sldId id="262" r:id="rId8"/>
    <p:sldId id="263" r:id="rId9"/>
    <p:sldId id="267" r:id="rId10"/>
    <p:sldId id="266" r:id="rId11"/>
    <p:sldId id="269" r:id="rId12"/>
    <p:sldId id="265" r:id="rId13"/>
    <p:sldId id="272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8005"/>
    <a:srgbClr val="5021FB"/>
    <a:srgbClr val="FFECAF"/>
    <a:srgbClr val="FFD653"/>
    <a:srgbClr val="A93176"/>
    <a:srgbClr val="74A567"/>
    <a:srgbClr val="C94390"/>
    <a:srgbClr val="808080"/>
    <a:srgbClr val="FFFF99"/>
    <a:srgbClr val="8E70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>
        <p:scale>
          <a:sx n="90" d="100"/>
          <a:sy n="90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8AF68-1D6B-46FB-871C-3BEF9C794BDD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Proton Souce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EFD9D-214A-42BC-9CA9-24DBBB4F9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FEB79-117D-45FC-95BF-E64755F7B485}" type="datetimeFigureOut">
              <a:rPr lang="en-US" smtClean="0"/>
              <a:pPr/>
              <a:t>12/6/2010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Proton Souce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BC761-610C-4C52-A312-EF50D0AFA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BC761-610C-4C52-A312-EF50D0AFAE2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Souce Workshop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Proton Souce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1BC761-610C-4C52-A312-EF50D0AFAE2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December 07, 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1323F1E-359E-462B-914D-F75B3A0E4E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3F1E-359E-462B-914D-F75B3A0E4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3F1E-359E-462B-914D-F75B3A0E4E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3F1E-359E-462B-914D-F75B3A0E4E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1323F1E-359E-462B-914D-F75B3A0E4E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3F1E-359E-462B-914D-F75B3A0E4E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3F1E-359E-462B-914D-F75B3A0E4E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3F1E-359E-462B-914D-F75B3A0E4E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3F1E-359E-462B-914D-F75B3A0E4E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3F1E-359E-462B-914D-F75B3A0E4E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3F1E-359E-462B-914D-F75B3A0E4E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December 07,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323F1E-359E-462B-914D-F75B3A0E4E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1295400"/>
            <a:ext cx="6096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Booster Acceptance, Apertures, and Alignment</a:t>
            </a:r>
            <a:r>
              <a:rPr lang="en-US" sz="4000" dirty="0" smtClean="0"/>
              <a:t> </a:t>
            </a:r>
          </a:p>
          <a:p>
            <a:endParaRPr lang="en-US" sz="4000" dirty="0" smtClean="0"/>
          </a:p>
          <a:p>
            <a:r>
              <a:rPr lang="en-US" sz="3200" dirty="0" err="1" smtClean="0"/>
              <a:t>Kiyomi</a:t>
            </a:r>
            <a:r>
              <a:rPr lang="en-US" sz="3200" dirty="0" smtClean="0"/>
              <a:t> </a:t>
            </a:r>
            <a:r>
              <a:rPr lang="en-US" sz="3200" dirty="0" err="1" smtClean="0"/>
              <a:t>Seiya</a:t>
            </a:r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Aperture scan with B75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5181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5486400" y="1371600"/>
            <a:ext cx="34290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Using 3bump</a:t>
            </a:r>
          </a:p>
          <a:p>
            <a:endParaRPr lang="en-US" dirty="0" smtClean="0"/>
          </a:p>
          <a:p>
            <a:r>
              <a:rPr lang="en-US" dirty="0" smtClean="0"/>
              <a:t>DCCT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Need to be modified for the new correctors</a:t>
            </a:r>
          </a:p>
          <a:p>
            <a:pPr lvl="1"/>
            <a:r>
              <a:rPr lang="en-US" dirty="0" smtClean="0"/>
              <a:t>CAMAC card (465 </a:t>
            </a:r>
            <a:r>
              <a:rPr lang="en-US" dirty="0" smtClean="0">
                <a:sym typeface="Wingdings" pitchFamily="2" charset="2"/>
              </a:rPr>
              <a:t> 473)</a:t>
            </a:r>
            <a:endParaRPr lang="en-US" dirty="0" smtClean="0"/>
          </a:p>
          <a:p>
            <a:pPr lvl="1"/>
            <a:r>
              <a:rPr lang="en-US" dirty="0" smtClean="0"/>
              <a:t>Bump ratios</a:t>
            </a:r>
          </a:p>
          <a:p>
            <a:pPr lvl="1"/>
            <a:r>
              <a:rPr lang="en-US" dirty="0" smtClean="0"/>
              <a:t>Current limit</a:t>
            </a:r>
          </a:p>
          <a:p>
            <a:pPr lvl="1"/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Aperture scan on current operation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532305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5715000" y="1219200"/>
            <a:ext cx="3124200" cy="493776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Using 3bump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Loss monitor</a:t>
            </a:r>
          </a:p>
          <a:p>
            <a:pPr lvl="1"/>
            <a:r>
              <a:rPr lang="en-US" dirty="0" smtClean="0"/>
              <a:t>H:  F-magnet</a:t>
            </a:r>
          </a:p>
          <a:p>
            <a:pPr lvl="1"/>
            <a:r>
              <a:rPr lang="en-US" dirty="0" smtClean="0"/>
              <a:t>V:  D-magnet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monitor</a:t>
            </a:r>
            <a:endParaRPr lang="en-US" dirty="0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304800" y="2590800"/>
            <a:ext cx="8624158" cy="3962401"/>
            <a:chOff x="299233" y="2666999"/>
            <a:chExt cx="8624158" cy="3962401"/>
          </a:xfrm>
        </p:grpSpPr>
        <p:grpSp>
          <p:nvGrpSpPr>
            <p:cNvPr id="67" name="Group 48"/>
            <p:cNvGrpSpPr/>
            <p:nvPr/>
          </p:nvGrpSpPr>
          <p:grpSpPr>
            <a:xfrm>
              <a:off x="299233" y="2666999"/>
              <a:ext cx="8624158" cy="3962401"/>
              <a:chOff x="222329" y="1447798"/>
              <a:chExt cx="8624158" cy="3962401"/>
            </a:xfrm>
          </p:grpSpPr>
          <p:grpSp>
            <p:nvGrpSpPr>
              <p:cNvPr id="76" name="Group 47"/>
              <p:cNvGrpSpPr/>
              <p:nvPr/>
            </p:nvGrpSpPr>
            <p:grpSpPr>
              <a:xfrm>
                <a:off x="222329" y="1447798"/>
                <a:ext cx="8624158" cy="3962401"/>
                <a:chOff x="222329" y="1447798"/>
                <a:chExt cx="8624158" cy="3962401"/>
              </a:xfrm>
            </p:grpSpPr>
            <p:cxnSp>
              <p:nvCxnSpPr>
                <p:cNvPr id="85" name="Straight Connector 84"/>
                <p:cNvCxnSpPr/>
                <p:nvPr/>
              </p:nvCxnSpPr>
              <p:spPr>
                <a:xfrm rot="16200000" flipH="1">
                  <a:off x="980975" y="2288026"/>
                  <a:ext cx="1052433" cy="13398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6200000" flipH="1">
                  <a:off x="5620698" y="3418053"/>
                  <a:ext cx="3962401" cy="2189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flipV="1">
                  <a:off x="1447800" y="1600200"/>
                  <a:ext cx="6172200" cy="381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rot="20880000" flipV="1">
                  <a:off x="222329" y="2184892"/>
                  <a:ext cx="1234440" cy="76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 rot="780000" flipV="1">
                  <a:off x="7612047" y="1661866"/>
                  <a:ext cx="1234440" cy="76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7" name="Straight Arrow Connector 76"/>
              <p:cNvCxnSpPr/>
              <p:nvPr/>
            </p:nvCxnSpPr>
            <p:spPr>
              <a:xfrm rot="1020000" flipV="1">
                <a:off x="1484148" y="1920240"/>
                <a:ext cx="182880" cy="91440"/>
              </a:xfrm>
              <a:prstGeom prst="straightConnector1">
                <a:avLst/>
              </a:prstGeom>
              <a:ln w="76200">
                <a:solidFill>
                  <a:srgbClr val="2E04C6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 rot="1680000" flipV="1">
                <a:off x="7400772" y="1548737"/>
                <a:ext cx="182880" cy="91440"/>
              </a:xfrm>
              <a:prstGeom prst="straightConnector1">
                <a:avLst/>
              </a:prstGeom>
              <a:ln w="76200">
                <a:solidFill>
                  <a:srgbClr val="5021FB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 rot="1440000" flipV="1">
                <a:off x="2450278" y="1780260"/>
                <a:ext cx="155448" cy="91440"/>
              </a:xfrm>
              <a:prstGeom prst="straightConnector1">
                <a:avLst/>
              </a:prstGeom>
              <a:ln w="76200">
                <a:solidFill>
                  <a:srgbClr val="5021FB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 rot="1740000" flipV="1">
                <a:off x="6309360" y="1555949"/>
                <a:ext cx="155448" cy="91440"/>
              </a:xfrm>
              <a:prstGeom prst="straightConnector1">
                <a:avLst/>
              </a:prstGeom>
              <a:ln w="76200">
                <a:solidFill>
                  <a:srgbClr val="5021FB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Rectangle 80"/>
              <p:cNvSpPr/>
              <p:nvPr/>
            </p:nvSpPr>
            <p:spPr>
              <a:xfrm rot="21240000">
                <a:off x="2596312" y="1691640"/>
                <a:ext cx="896112" cy="152400"/>
              </a:xfrm>
              <a:prstGeom prst="rect">
                <a:avLst/>
              </a:prstGeom>
              <a:solidFill>
                <a:srgbClr val="74A56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 rot="21600000">
                <a:off x="6477000" y="1524000"/>
                <a:ext cx="896112" cy="152400"/>
              </a:xfrm>
              <a:prstGeom prst="rect">
                <a:avLst/>
              </a:prstGeom>
              <a:solidFill>
                <a:srgbClr val="A931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 rot="21480000">
                <a:off x="5410200" y="1524000"/>
                <a:ext cx="896112" cy="152400"/>
              </a:xfrm>
              <a:prstGeom prst="rect">
                <a:avLst/>
              </a:prstGeom>
              <a:solidFill>
                <a:srgbClr val="74A56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4" name="Straight Arrow Connector 83"/>
              <p:cNvCxnSpPr/>
              <p:nvPr/>
            </p:nvCxnSpPr>
            <p:spPr>
              <a:xfrm rot="60000" flipV="1">
                <a:off x="3506422" y="1600200"/>
                <a:ext cx="1905300" cy="156602"/>
              </a:xfrm>
              <a:prstGeom prst="straightConnector1">
                <a:avLst/>
              </a:prstGeom>
              <a:ln w="76200">
                <a:solidFill>
                  <a:srgbClr val="5021FB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Straight Arrow Connector 67"/>
            <p:cNvCxnSpPr/>
            <p:nvPr/>
          </p:nvCxnSpPr>
          <p:spPr>
            <a:xfrm rot="1800000" flipV="1">
              <a:off x="7706961" y="2780776"/>
              <a:ext cx="182880" cy="91440"/>
            </a:xfrm>
            <a:prstGeom prst="straightConnector1">
              <a:avLst/>
            </a:prstGeom>
            <a:ln w="76200">
              <a:solidFill>
                <a:srgbClr val="8E70FC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 rot="240000">
              <a:off x="7852824" y="2774269"/>
              <a:ext cx="896112" cy="152400"/>
            </a:xfrm>
            <a:prstGeom prst="rect">
              <a:avLst/>
            </a:prstGeom>
            <a:solidFill>
              <a:srgbClr val="DD8B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rot="960000" flipV="1">
              <a:off x="1305444" y="3149977"/>
              <a:ext cx="201250" cy="101157"/>
            </a:xfrm>
            <a:prstGeom prst="straightConnector1">
              <a:avLst/>
            </a:prstGeom>
            <a:ln w="76200">
              <a:solidFill>
                <a:srgbClr val="8E70FC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 rot="20880000" flipV="1">
              <a:off x="459943" y="3216039"/>
              <a:ext cx="896112" cy="120578"/>
            </a:xfrm>
            <a:prstGeom prst="rect">
              <a:avLst/>
            </a:prstGeom>
            <a:solidFill>
              <a:srgbClr val="DD8B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 rot="-600000">
              <a:off x="1534751" y="3112240"/>
              <a:ext cx="152400" cy="13716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 rot="21420000">
              <a:off x="5337485" y="2747094"/>
              <a:ext cx="152400" cy="13716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 rot="-420000">
              <a:off x="1682347" y="3025837"/>
              <a:ext cx="896112" cy="152400"/>
            </a:xfrm>
            <a:prstGeom prst="rect">
              <a:avLst/>
            </a:prstGeom>
            <a:solidFill>
              <a:srgbClr val="A931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 rot="21480000">
              <a:off x="7693853" y="2745818"/>
              <a:ext cx="152400" cy="137160"/>
            </a:xfrm>
            <a:prstGeom prst="rect">
              <a:avLst/>
            </a:prstGeom>
            <a:solidFill>
              <a:srgbClr val="FFECAF"/>
            </a:solidFill>
            <a:ln>
              <a:solidFill>
                <a:srgbClr val="FFEC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1" name="Straight Arrow Connector 90"/>
          <p:cNvCxnSpPr/>
          <p:nvPr/>
        </p:nvCxnSpPr>
        <p:spPr>
          <a:xfrm rot="16320000" flipH="1">
            <a:off x="1257300" y="3619500"/>
            <a:ext cx="838200" cy="152400"/>
          </a:xfrm>
          <a:prstGeom prst="straightConnector1">
            <a:avLst/>
          </a:prstGeom>
          <a:ln w="66675" cmpd="sng"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lowchart: Or 92"/>
          <p:cNvSpPr/>
          <p:nvPr/>
        </p:nvSpPr>
        <p:spPr>
          <a:xfrm>
            <a:off x="5257800" y="2667000"/>
            <a:ext cx="228600" cy="228600"/>
          </a:xfrm>
          <a:prstGeom prst="flowChartOr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838200" y="4114800"/>
            <a:ext cx="3469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itchFamily="18" charset="0"/>
              </a:rPr>
              <a:t>H Loss monitor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886200" y="1905000"/>
            <a:ext cx="3427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itchFamily="18" charset="0"/>
              </a:rPr>
              <a:t>V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itchFamily="18" charset="0"/>
              </a:rPr>
              <a:t> Loss monitor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96" name="Date Placeholder 9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Aperture scan</a:t>
            </a:r>
          </a:p>
          <a:p>
            <a:pPr lvl="1"/>
            <a:r>
              <a:rPr lang="en-US" dirty="0" smtClean="0"/>
              <a:t>1 bump, 3 bump or 5 bump</a:t>
            </a:r>
          </a:p>
          <a:p>
            <a:pPr lvl="1"/>
            <a:r>
              <a:rPr lang="en-US" dirty="0" smtClean="0"/>
              <a:t>Modified B75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Survey data analysis </a:t>
            </a:r>
          </a:p>
          <a:p>
            <a:pPr lvl="1"/>
            <a:r>
              <a:rPr lang="en-US" dirty="0" smtClean="0"/>
              <a:t>Data from August, 2009</a:t>
            </a:r>
          </a:p>
          <a:p>
            <a:endParaRPr lang="en-US" dirty="0" smtClean="0"/>
          </a:p>
          <a:p>
            <a:r>
              <a:rPr lang="en-US" dirty="0" smtClean="0"/>
              <a:t>Lattice calculation </a:t>
            </a:r>
          </a:p>
          <a:p>
            <a:pPr lvl="1"/>
            <a:r>
              <a:rPr lang="en-US" dirty="0" smtClean="0"/>
              <a:t>Make sure that all elements are in MAD file.</a:t>
            </a:r>
          </a:p>
          <a:p>
            <a:pPr lvl="1"/>
            <a:r>
              <a:rPr lang="en-US" dirty="0" smtClean="0"/>
              <a:t>Put in alignment error.</a:t>
            </a:r>
          </a:p>
          <a:p>
            <a:pPr lvl="1"/>
            <a:r>
              <a:rPr lang="en-US" dirty="0" smtClean="0"/>
              <a:t>Compare with </a:t>
            </a:r>
            <a:r>
              <a:rPr lang="en-US" dirty="0" err="1" smtClean="0"/>
              <a:t>Shukla’s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Proton Source Workshop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Magnets in the Booster</a:t>
            </a:r>
          </a:p>
          <a:p>
            <a:r>
              <a:rPr lang="en-US" dirty="0" smtClean="0"/>
              <a:t>Survey and data analysis</a:t>
            </a:r>
          </a:p>
          <a:p>
            <a:r>
              <a:rPr lang="en-US" dirty="0" smtClean="0"/>
              <a:t>Magnet move</a:t>
            </a:r>
          </a:p>
          <a:p>
            <a:r>
              <a:rPr lang="en-US" dirty="0" smtClean="0"/>
              <a:t>Lattice calculation</a:t>
            </a:r>
          </a:p>
          <a:p>
            <a:r>
              <a:rPr lang="en-US" dirty="0" smtClean="0"/>
              <a:t>Aperture scan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components in the Booster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5181600" cy="4525963"/>
          </a:xfrm>
        </p:spPr>
        <p:txBody>
          <a:bodyPr/>
          <a:lstStyle/>
          <a:p>
            <a:r>
              <a:rPr lang="en-US" dirty="0" smtClean="0"/>
              <a:t>F-magnet * 48</a:t>
            </a:r>
          </a:p>
          <a:p>
            <a:r>
              <a:rPr lang="en-US" dirty="0" smtClean="0"/>
              <a:t>D-magnet * 48</a:t>
            </a:r>
          </a:p>
          <a:p>
            <a:r>
              <a:rPr lang="en-US" dirty="0" smtClean="0"/>
              <a:t>Corrector * 48</a:t>
            </a:r>
          </a:p>
          <a:p>
            <a:pPr lvl="1"/>
            <a:r>
              <a:rPr lang="en-US" dirty="0" smtClean="0"/>
              <a:t>H &amp; V dipole</a:t>
            </a:r>
          </a:p>
          <a:p>
            <a:pPr lvl="1"/>
            <a:r>
              <a:rPr lang="en-US" dirty="0" smtClean="0"/>
              <a:t>Normal &amp; Skew Quad</a:t>
            </a:r>
          </a:p>
          <a:p>
            <a:pPr lvl="1"/>
            <a:r>
              <a:rPr lang="en-US" dirty="0" smtClean="0"/>
              <a:t>Normal &amp; Skew </a:t>
            </a:r>
            <a:r>
              <a:rPr lang="en-US" dirty="0" err="1" smtClean="0"/>
              <a:t>Sextupole</a:t>
            </a:r>
            <a:endParaRPr lang="en-US" dirty="0" smtClean="0"/>
          </a:p>
          <a:p>
            <a:pPr lvl="1"/>
            <a:r>
              <a:rPr lang="en-US" dirty="0" smtClean="0"/>
              <a:t>BPM @ Long &amp; @Short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267200" y="1673225"/>
          <a:ext cx="4876800" cy="4498975"/>
        </p:xfrm>
        <a:graphic>
          <a:graphicData uri="http://schemas.openxmlformats.org/presentationml/2006/ole">
            <p:oleObj spid="_x0000_s8195" name="Acrobat Document" r:id="rId3" imgW="4181289" imgH="3857479" progId="AcroExch.Document.7">
              <p:embed/>
            </p:oleObj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FOFDOOD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927466" y="23622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9439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3200" b="1" dirty="0">
              <a:solidFill>
                <a:srgbClr val="C9439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81800" y="19050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9439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3200" b="1" dirty="0">
              <a:solidFill>
                <a:srgbClr val="C9439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95600" y="220980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74A567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715000" y="190500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74A567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081378" y="198120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43000" y="246322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99233" y="2666999"/>
            <a:ext cx="8624158" cy="3962401"/>
            <a:chOff x="299233" y="2666999"/>
            <a:chExt cx="8624158" cy="3962401"/>
          </a:xfrm>
        </p:grpSpPr>
        <p:grpSp>
          <p:nvGrpSpPr>
            <p:cNvPr id="4" name="Group 48"/>
            <p:cNvGrpSpPr/>
            <p:nvPr/>
          </p:nvGrpSpPr>
          <p:grpSpPr>
            <a:xfrm>
              <a:off x="299233" y="2666999"/>
              <a:ext cx="8624158" cy="3962401"/>
              <a:chOff x="222329" y="1447798"/>
              <a:chExt cx="8624158" cy="3962401"/>
            </a:xfrm>
          </p:grpSpPr>
          <p:grpSp>
            <p:nvGrpSpPr>
              <p:cNvPr id="5" name="Group 47"/>
              <p:cNvGrpSpPr/>
              <p:nvPr/>
            </p:nvGrpSpPr>
            <p:grpSpPr>
              <a:xfrm>
                <a:off x="222329" y="1447798"/>
                <a:ext cx="8624158" cy="3962401"/>
                <a:chOff x="222329" y="1447798"/>
                <a:chExt cx="8624158" cy="3962401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 rot="16200000" flipH="1">
                  <a:off x="980975" y="2288026"/>
                  <a:ext cx="1052433" cy="13398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rot="16200000" flipH="1">
                  <a:off x="5620698" y="3418053"/>
                  <a:ext cx="3962401" cy="2189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flipV="1">
                  <a:off x="1447800" y="1600200"/>
                  <a:ext cx="6172200" cy="381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20880000" flipV="1">
                  <a:off x="222329" y="2184892"/>
                  <a:ext cx="1234440" cy="76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rot="780000" flipV="1">
                  <a:off x="7612047" y="1661866"/>
                  <a:ext cx="1234440" cy="762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Arrow Connector 26"/>
              <p:cNvCxnSpPr/>
              <p:nvPr/>
            </p:nvCxnSpPr>
            <p:spPr>
              <a:xfrm rot="1020000" flipV="1">
                <a:off x="1484148" y="1920240"/>
                <a:ext cx="182880" cy="91440"/>
              </a:xfrm>
              <a:prstGeom prst="straightConnector1">
                <a:avLst/>
              </a:prstGeom>
              <a:ln w="76200">
                <a:solidFill>
                  <a:srgbClr val="2E04C6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rot="1680000" flipV="1">
                <a:off x="7400772" y="1548737"/>
                <a:ext cx="182880" cy="91440"/>
              </a:xfrm>
              <a:prstGeom prst="straightConnector1">
                <a:avLst/>
              </a:prstGeom>
              <a:ln w="76200">
                <a:solidFill>
                  <a:srgbClr val="5021FB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rot="1440000" flipV="1">
                <a:off x="2450278" y="1780260"/>
                <a:ext cx="155448" cy="91440"/>
              </a:xfrm>
              <a:prstGeom prst="straightConnector1">
                <a:avLst/>
              </a:prstGeom>
              <a:ln w="76200">
                <a:solidFill>
                  <a:srgbClr val="5021FB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1740000" flipV="1">
                <a:off x="6309360" y="1555949"/>
                <a:ext cx="155448" cy="91440"/>
              </a:xfrm>
              <a:prstGeom prst="straightConnector1">
                <a:avLst/>
              </a:prstGeom>
              <a:ln w="76200">
                <a:solidFill>
                  <a:srgbClr val="5021FB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/>
              <p:cNvSpPr/>
              <p:nvPr/>
            </p:nvSpPr>
            <p:spPr>
              <a:xfrm rot="21240000">
                <a:off x="2596312" y="1691640"/>
                <a:ext cx="896112" cy="152400"/>
              </a:xfrm>
              <a:prstGeom prst="rect">
                <a:avLst/>
              </a:prstGeom>
              <a:solidFill>
                <a:srgbClr val="74A56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 rot="21600000">
                <a:off x="6477000" y="1524000"/>
                <a:ext cx="896112" cy="152400"/>
              </a:xfrm>
              <a:prstGeom prst="rect">
                <a:avLst/>
              </a:prstGeom>
              <a:solidFill>
                <a:srgbClr val="A931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 rot="21480000">
                <a:off x="5410200" y="1524000"/>
                <a:ext cx="896112" cy="152400"/>
              </a:xfrm>
              <a:prstGeom prst="rect">
                <a:avLst/>
              </a:prstGeom>
              <a:solidFill>
                <a:srgbClr val="74A56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 rot="60000" flipV="1">
                <a:off x="3506422" y="1600200"/>
                <a:ext cx="1905300" cy="156602"/>
              </a:xfrm>
              <a:prstGeom prst="straightConnector1">
                <a:avLst/>
              </a:prstGeom>
              <a:ln w="76200">
                <a:solidFill>
                  <a:srgbClr val="5021FB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Arrow Connector 51"/>
            <p:cNvCxnSpPr/>
            <p:nvPr/>
          </p:nvCxnSpPr>
          <p:spPr>
            <a:xfrm rot="1800000" flipV="1">
              <a:off x="7706961" y="2780776"/>
              <a:ext cx="182880" cy="91440"/>
            </a:xfrm>
            <a:prstGeom prst="straightConnector1">
              <a:avLst/>
            </a:prstGeom>
            <a:ln w="76200">
              <a:solidFill>
                <a:srgbClr val="8E70FC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 rot="240000">
              <a:off x="7852824" y="2774269"/>
              <a:ext cx="896112" cy="152400"/>
            </a:xfrm>
            <a:prstGeom prst="rect">
              <a:avLst/>
            </a:prstGeom>
            <a:solidFill>
              <a:srgbClr val="DD8B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rot="960000" flipV="1">
              <a:off x="1305444" y="3149977"/>
              <a:ext cx="201250" cy="101157"/>
            </a:xfrm>
            <a:prstGeom prst="straightConnector1">
              <a:avLst/>
            </a:prstGeom>
            <a:ln w="76200">
              <a:solidFill>
                <a:srgbClr val="8E70FC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 rot="20880000" flipV="1">
              <a:off x="459943" y="3216039"/>
              <a:ext cx="896112" cy="120578"/>
            </a:xfrm>
            <a:prstGeom prst="rect">
              <a:avLst/>
            </a:prstGeom>
            <a:solidFill>
              <a:srgbClr val="DD8B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rot="-600000">
              <a:off x="1534751" y="3112240"/>
              <a:ext cx="152400" cy="13716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 rot="21420000">
              <a:off x="5337485" y="2747094"/>
              <a:ext cx="152400" cy="137160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 rot="-420000">
              <a:off x="1682347" y="3025837"/>
              <a:ext cx="896112" cy="152400"/>
            </a:xfrm>
            <a:prstGeom prst="rect">
              <a:avLst/>
            </a:prstGeom>
            <a:solidFill>
              <a:srgbClr val="A931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 rot="21480000">
              <a:off x="7693853" y="2745818"/>
              <a:ext cx="152400" cy="137160"/>
            </a:xfrm>
            <a:prstGeom prst="rect">
              <a:avLst/>
            </a:prstGeom>
            <a:solidFill>
              <a:srgbClr val="FFECAF"/>
            </a:solidFill>
            <a:ln>
              <a:solidFill>
                <a:srgbClr val="FFEC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838200" y="3758625"/>
            <a:ext cx="4616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5021FB"/>
                </a:solidFill>
                <a:latin typeface="+mj-lt"/>
                <a:cs typeface="Times New Roman" pitchFamily="18" charset="0"/>
              </a:rPr>
              <a:t>Short </a:t>
            </a:r>
            <a:r>
              <a:rPr lang="en-US" sz="3200" dirty="0" smtClean="0">
                <a:solidFill>
                  <a:srgbClr val="5021FB"/>
                </a:solidFill>
                <a:latin typeface="+mj-lt"/>
                <a:cs typeface="Times New Roman" pitchFamily="18" charset="0"/>
              </a:rPr>
              <a:t>straight section</a:t>
            </a:r>
            <a:endParaRPr lang="en-US" sz="3200" dirty="0">
              <a:solidFill>
                <a:srgbClr val="5021FB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27089" y="3149025"/>
            <a:ext cx="4469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5021FB"/>
                </a:solidFill>
                <a:latin typeface="+mj-lt"/>
                <a:cs typeface="Times New Roman" pitchFamily="18" charset="0"/>
              </a:rPr>
              <a:t>Long </a:t>
            </a:r>
            <a:r>
              <a:rPr lang="en-US" sz="3200" dirty="0" smtClean="0">
                <a:solidFill>
                  <a:srgbClr val="5021FB"/>
                </a:solidFill>
                <a:latin typeface="+mj-lt"/>
                <a:cs typeface="Times New Roman" pitchFamily="18" charset="0"/>
              </a:rPr>
              <a:t>straight section</a:t>
            </a:r>
            <a:endParaRPr lang="en-US" sz="3200" dirty="0">
              <a:solidFill>
                <a:srgbClr val="5021FB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58" name="Date Placeholder 5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and data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December, 1993(S. </a:t>
            </a:r>
            <a:r>
              <a:rPr lang="en-US" dirty="0" err="1" smtClean="0"/>
              <a:t>Shukla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F-magnet, D-magnet 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April, 2005 (O. </a:t>
            </a:r>
            <a:r>
              <a:rPr lang="en-US" dirty="0" err="1" smtClean="0"/>
              <a:t>Oshinowo</a:t>
            </a:r>
            <a:r>
              <a:rPr lang="en-US" dirty="0" smtClean="0"/>
              <a:t>, P. Kasper)</a:t>
            </a:r>
          </a:p>
          <a:p>
            <a:pPr lvl="1"/>
            <a:r>
              <a:rPr lang="en-US" dirty="0" smtClean="0"/>
              <a:t>F-magnet, D-magnet</a:t>
            </a:r>
          </a:p>
          <a:p>
            <a:pPr lvl="1"/>
            <a:r>
              <a:rPr lang="en-US" dirty="0" smtClean="0"/>
              <a:t>BPM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August , 2009(O. </a:t>
            </a:r>
            <a:r>
              <a:rPr lang="en-US" dirty="0" err="1" smtClean="0"/>
              <a:t>Ohinowo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F-magnet, D-magnet</a:t>
            </a:r>
          </a:p>
          <a:p>
            <a:pPr lvl="1"/>
            <a:r>
              <a:rPr lang="en-US" dirty="0" smtClean="0"/>
              <a:t>Corrector magnet</a:t>
            </a:r>
          </a:p>
          <a:p>
            <a:pPr lvl="1"/>
            <a:r>
              <a:rPr lang="en-US" dirty="0" smtClean="0"/>
              <a:t>RF cavity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Magnet move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December, 1993(S. </a:t>
            </a:r>
            <a:r>
              <a:rPr lang="en-US" dirty="0" err="1" smtClean="0"/>
              <a:t>Shukla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Moved magnets and improved aperture 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April, 2005 (J. Lackey)</a:t>
            </a:r>
          </a:p>
          <a:p>
            <a:pPr lvl="1"/>
            <a:r>
              <a:rPr lang="en-US" dirty="0" smtClean="0"/>
              <a:t>Moved F &amp; D in horizontal &amp; vertical</a:t>
            </a:r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Lattice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Shukla’s</a:t>
            </a:r>
            <a:r>
              <a:rPr lang="en-US" dirty="0" smtClean="0"/>
              <a:t> program - Java application (A. </a:t>
            </a:r>
            <a:r>
              <a:rPr lang="en-US" dirty="0" smtClean="0"/>
              <a:t>Waller)</a:t>
            </a:r>
            <a:endParaRPr lang="en-US" dirty="0" smtClean="0"/>
          </a:p>
          <a:p>
            <a:pPr lvl="1"/>
            <a:r>
              <a:rPr lang="en-US" dirty="0" smtClean="0"/>
              <a:t>Last update was in 2006</a:t>
            </a:r>
          </a:p>
          <a:p>
            <a:endParaRPr lang="en-US" dirty="0"/>
          </a:p>
          <a:p>
            <a:r>
              <a:rPr lang="en-US" dirty="0" smtClean="0"/>
              <a:t>MAD v8 – Console application (W. Marsh)</a:t>
            </a:r>
          </a:p>
          <a:p>
            <a:pPr lvl="1"/>
            <a:r>
              <a:rPr lang="en-US" dirty="0" smtClean="0"/>
              <a:t>1994 (C.  </a:t>
            </a:r>
            <a:r>
              <a:rPr lang="en-US" dirty="0" err="1" smtClean="0"/>
              <a:t>Johnstone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Calculated with alignment error on F &amp; D magnet and compared with ideal lattice</a:t>
            </a:r>
          </a:p>
          <a:p>
            <a:pPr lvl="1"/>
            <a:r>
              <a:rPr lang="en-US" dirty="0" smtClean="0"/>
              <a:t>2001-2003 (A. </a:t>
            </a:r>
            <a:r>
              <a:rPr lang="en-US" dirty="0" err="1" smtClean="0"/>
              <a:t>Drozhdin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Calculated Dog leg magnet at injection and compared with measurement.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2010 (J. Lackey)</a:t>
            </a:r>
          </a:p>
          <a:p>
            <a:pPr lvl="2"/>
            <a:r>
              <a:rPr lang="en-US" dirty="0" smtClean="0"/>
              <a:t>Put all components including new correctors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Aperture scan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November, 1994 (D. McGinnis, </a:t>
            </a:r>
            <a:r>
              <a:rPr lang="en-US" dirty="0" err="1" smtClean="0"/>
              <a:t>S.Shukla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B75</a:t>
            </a:r>
          </a:p>
          <a:p>
            <a:pPr lvl="1"/>
            <a:r>
              <a:rPr lang="en-US" dirty="0" smtClean="0"/>
              <a:t>Moved magnets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December, 2003 (B. </a:t>
            </a:r>
            <a:r>
              <a:rPr lang="en-US" dirty="0" err="1" smtClean="0"/>
              <a:t>Pellico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Before septa was moved to MI-8 from L13.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December, 2004 (B. </a:t>
            </a:r>
            <a:r>
              <a:rPr lang="en-US" dirty="0" err="1" smtClean="0"/>
              <a:t>Pellico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Measured lager aperture </a:t>
            </a:r>
            <a:r>
              <a:rPr lang="en-US" dirty="0"/>
              <a:t>a</a:t>
            </a:r>
            <a:r>
              <a:rPr lang="en-US" dirty="0" smtClean="0"/>
              <a:t>fter septa was moved.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data with 3 bump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00200"/>
            <a:ext cx="4724400" cy="373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Proton Source Workshop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07, 2010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3">
      <a:dk1>
        <a:srgbClr val="3E5D77"/>
      </a:dk1>
      <a:lt1>
        <a:sysClr val="window" lastClr="FFFFFF"/>
      </a:lt1>
      <a:dk2>
        <a:srgbClr val="945D4A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6022</TotalTime>
  <Words>460</Words>
  <Application>Microsoft Office PowerPoint</Application>
  <PresentationFormat>On-screen Show (4:3)</PresentationFormat>
  <Paragraphs>130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Origin</vt:lpstr>
      <vt:lpstr>Acrobat Document</vt:lpstr>
      <vt:lpstr>Slide 1</vt:lpstr>
      <vt:lpstr>Contents</vt:lpstr>
      <vt:lpstr>Main components in the Booster</vt:lpstr>
      <vt:lpstr>FOFDOOD</vt:lpstr>
      <vt:lpstr>Survey and data analysis </vt:lpstr>
      <vt:lpstr>Magnet move</vt:lpstr>
      <vt:lpstr>Lattice calculation</vt:lpstr>
      <vt:lpstr>Aperture scan </vt:lpstr>
      <vt:lpstr>Orbit data with 3 bump</vt:lpstr>
      <vt:lpstr>Aperture scan with B75</vt:lpstr>
      <vt:lpstr>Aperture scan on current operation</vt:lpstr>
      <vt:lpstr>Loss monitor</vt:lpstr>
      <vt:lpstr>Next…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kiyomi</dc:creator>
  <cp:lastModifiedBy>kiyomi</cp:lastModifiedBy>
  <cp:revision>491</cp:revision>
  <dcterms:created xsi:type="dcterms:W3CDTF">2010-11-29T17:18:36Z</dcterms:created>
  <dcterms:modified xsi:type="dcterms:W3CDTF">2010-12-06T21:02:58Z</dcterms:modified>
</cp:coreProperties>
</file>