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0" r:id="rId5"/>
    <p:sldId id="274" r:id="rId6"/>
    <p:sldId id="262" r:id="rId7"/>
    <p:sldId id="273" r:id="rId8"/>
    <p:sldId id="278" r:id="rId9"/>
    <p:sldId id="293" r:id="rId10"/>
    <p:sldId id="266" r:id="rId11"/>
    <p:sldId id="286" r:id="rId12"/>
    <p:sldId id="268" r:id="rId13"/>
    <p:sldId id="269" r:id="rId14"/>
    <p:sldId id="282" r:id="rId15"/>
    <p:sldId id="275" r:id="rId16"/>
    <p:sldId id="294" r:id="rId17"/>
    <p:sldId id="264" r:id="rId18"/>
    <p:sldId id="283" r:id="rId19"/>
    <p:sldId id="289" r:id="rId20"/>
    <p:sldId id="291" r:id="rId21"/>
    <p:sldId id="292" r:id="rId22"/>
    <p:sldId id="263" r:id="rId23"/>
    <p:sldId id="271" r:id="rId24"/>
    <p:sldId id="276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EB0"/>
    <a:srgbClr val="00FF00"/>
    <a:srgbClr val="5644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4402" autoAdjust="0"/>
  </p:normalViewPr>
  <p:slideViewPr>
    <p:cSldViewPr>
      <p:cViewPr varScale="1">
        <p:scale>
          <a:sx n="69" d="100"/>
          <a:sy n="69" d="100"/>
        </p:scale>
        <p:origin x="-7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 varScale="1">
        <p:scale>
          <a:sx n="63" d="100"/>
          <a:sy n="63" d="100"/>
        </p:scale>
        <p:origin x="-1932" y="-12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FernandaWork\Linac\Workshop2010\References\Linacparameterlis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ernandaWork\Linac\Workshop2010\References\Linacparameterli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398790843288289"/>
          <c:y val="5.194598981236373E-2"/>
          <c:w val="0.79406902197691587"/>
          <c:h val="0.74448810926195685"/>
        </c:manualLayout>
      </c:layout>
      <c:scatterChart>
        <c:scatterStyle val="lineMarker"/>
        <c:ser>
          <c:idx val="0"/>
          <c:order val="0"/>
          <c:tx>
            <c:strRef>
              <c:f>Calculator!$K$39</c:f>
              <c:strCache>
                <c:ptCount val="1"/>
                <c:pt idx="0">
                  <c:v>Dump </c:v>
                </c:pt>
              </c:strCache>
            </c:strRef>
          </c:tx>
          <c:xVal>
            <c:numRef>
              <c:f>Calculator!$J$40:$J$48</c:f>
              <c:numCache>
                <c:formatCode>m/d/yyyy</c:formatCode>
                <c:ptCount val="9"/>
                <c:pt idx="0">
                  <c:v>40377</c:v>
                </c:pt>
                <c:pt idx="1">
                  <c:v>39993</c:v>
                </c:pt>
                <c:pt idx="2">
                  <c:v>39931</c:v>
                </c:pt>
                <c:pt idx="3">
                  <c:v>39827</c:v>
                </c:pt>
                <c:pt idx="4">
                  <c:v>39727</c:v>
                </c:pt>
                <c:pt idx="5">
                  <c:v>39353</c:v>
                </c:pt>
                <c:pt idx="6">
                  <c:v>39322</c:v>
                </c:pt>
                <c:pt idx="7">
                  <c:v>38846</c:v>
                </c:pt>
                <c:pt idx="8">
                  <c:v>38373</c:v>
                </c:pt>
              </c:numCache>
            </c:numRef>
          </c:xVal>
          <c:yVal>
            <c:numRef>
              <c:f>Calculator!$K$40:$K$48</c:f>
              <c:numCache>
                <c:formatCode>General</c:formatCode>
                <c:ptCount val="9"/>
                <c:pt idx="0">
                  <c:v>150</c:v>
                </c:pt>
                <c:pt idx="1">
                  <c:v>250</c:v>
                </c:pt>
                <c:pt idx="2">
                  <c:v>700</c:v>
                </c:pt>
                <c:pt idx="3">
                  <c:v>2500</c:v>
                </c:pt>
                <c:pt idx="4">
                  <c:v>200</c:v>
                </c:pt>
                <c:pt idx="5">
                  <c:v>10</c:v>
                </c:pt>
                <c:pt idx="6">
                  <c:v>5</c:v>
                </c:pt>
                <c:pt idx="7">
                  <c:v>15</c:v>
                </c:pt>
                <c:pt idx="8">
                  <c:v>20</c:v>
                </c:pt>
              </c:numCache>
            </c:numRef>
          </c:yVal>
        </c:ser>
        <c:axId val="71998080"/>
        <c:axId val="71999872"/>
      </c:scatterChart>
      <c:scatterChart>
        <c:scatterStyle val="lineMarker"/>
        <c:ser>
          <c:idx val="1"/>
          <c:order val="1"/>
          <c:tx>
            <c:strRef>
              <c:f>Calculator!$L$39</c:f>
              <c:strCache>
                <c:ptCount val="1"/>
                <c:pt idx="0">
                  <c:v>Spectrometer</c:v>
                </c:pt>
              </c:strCache>
            </c:strRef>
          </c:tx>
          <c:xVal>
            <c:numRef>
              <c:f>Calculator!$J$40:$J$48</c:f>
              <c:numCache>
                <c:formatCode>m/d/yyyy</c:formatCode>
                <c:ptCount val="9"/>
                <c:pt idx="0">
                  <c:v>40377</c:v>
                </c:pt>
                <c:pt idx="1">
                  <c:v>39993</c:v>
                </c:pt>
                <c:pt idx="2">
                  <c:v>39931</c:v>
                </c:pt>
                <c:pt idx="3">
                  <c:v>39827</c:v>
                </c:pt>
                <c:pt idx="4">
                  <c:v>39727</c:v>
                </c:pt>
                <c:pt idx="5">
                  <c:v>39353</c:v>
                </c:pt>
                <c:pt idx="6">
                  <c:v>39322</c:v>
                </c:pt>
                <c:pt idx="7">
                  <c:v>38846</c:v>
                </c:pt>
                <c:pt idx="8">
                  <c:v>38373</c:v>
                </c:pt>
              </c:numCache>
            </c:numRef>
          </c:xVal>
          <c:yVal>
            <c:numRef>
              <c:f>Calculator!$L$40:$L$48</c:f>
              <c:numCache>
                <c:formatCode>General</c:formatCode>
                <c:ptCount val="9"/>
                <c:pt idx="0">
                  <c:v>50</c:v>
                </c:pt>
                <c:pt idx="1">
                  <c:v>50</c:v>
                </c:pt>
                <c:pt idx="3">
                  <c:v>80</c:v>
                </c:pt>
                <c:pt idx="4">
                  <c:v>6</c:v>
                </c:pt>
                <c:pt idx="5">
                  <c:v>20</c:v>
                </c:pt>
                <c:pt idx="6">
                  <c:v>20</c:v>
                </c:pt>
                <c:pt idx="7">
                  <c:v>40</c:v>
                </c:pt>
                <c:pt idx="8">
                  <c:v>40</c:v>
                </c:pt>
              </c:numCache>
            </c:numRef>
          </c:yVal>
        </c:ser>
        <c:axId val="72002944"/>
        <c:axId val="72001408"/>
      </c:scatterChart>
      <c:valAx>
        <c:axId val="71998080"/>
        <c:scaling>
          <c:orientation val="minMax"/>
          <c:max val="40500"/>
          <c:min val="38360"/>
        </c:scaling>
        <c:axPos val="b"/>
        <c:numFmt formatCode="m/yy;@" sourceLinked="0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71999872"/>
        <c:crosses val="autoZero"/>
        <c:crossBetween val="midCat"/>
        <c:majorUnit val="250"/>
      </c:valAx>
      <c:valAx>
        <c:axId val="71999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71998080"/>
        <c:crosses val="autoZero"/>
        <c:crossBetween val="midCat"/>
      </c:valAx>
      <c:valAx>
        <c:axId val="72001408"/>
        <c:scaling>
          <c:orientation val="minMax"/>
          <c:max val="90"/>
          <c:min val="0"/>
        </c:scaling>
        <c:axPos val="r"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200" b="1" i="0" baseline="0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  <c:crossAx val="72002944"/>
        <c:crosses val="max"/>
        <c:crossBetween val="midCat"/>
        <c:majorUnit val="15"/>
      </c:valAx>
      <c:valAx>
        <c:axId val="72002944"/>
        <c:scaling>
          <c:orientation val="minMax"/>
        </c:scaling>
        <c:delete val="1"/>
        <c:axPos val="b"/>
        <c:numFmt formatCode="m/d/yyyy" sourceLinked="1"/>
        <c:tickLblPos val="none"/>
        <c:crossAx val="720014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2088472243829579"/>
          <c:y val="8.8683885595642706E-2"/>
          <c:w val="0.38789609092864608"/>
          <c:h val="0.17092250565453512"/>
        </c:manualLayout>
      </c:layout>
      <c:txPr>
        <a:bodyPr/>
        <a:lstStyle/>
        <a:p>
          <a:pPr>
            <a:defRPr sz="1200" baseline="0"/>
          </a:pPr>
          <a:endParaRPr lang="en-US"/>
        </a:p>
      </c:txPr>
    </c:legend>
    <c:plotVisOnly val="1"/>
  </c:chart>
  <c:spPr>
    <a:solidFill>
      <a:schemeClr val="accent1">
        <a:lumMod val="20000"/>
        <a:lumOff val="80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FNAL/Linac</a:t>
            </a:r>
            <a:r>
              <a:rPr lang="en-US" sz="1400" baseline="0"/>
              <a:t> Dump 2 </a:t>
            </a:r>
          </a:p>
          <a:p>
            <a:pPr>
              <a:defRPr/>
            </a:pPr>
            <a:r>
              <a:rPr lang="en-US" sz="1400" baseline="0"/>
              <a:t>Beam Stop Power</a:t>
            </a:r>
            <a:endParaRPr lang="en-US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14406496062992141"/>
          <c:y val="0.20046296296296343"/>
          <c:w val="0.80567125984251964"/>
          <c:h val="0.5576334208223972"/>
        </c:manualLayout>
      </c:layout>
      <c:scatterChart>
        <c:scatterStyle val="lineMarker"/>
        <c:ser>
          <c:idx val="0"/>
          <c:order val="0"/>
          <c:tx>
            <c:strRef>
              <c:f>Calculator!$J$2</c:f>
              <c:strCache>
                <c:ptCount val="1"/>
                <c:pt idx="0">
                  <c:v>Beam Stop Power</c:v>
                </c:pt>
              </c:strCache>
            </c:strRef>
          </c:tx>
          <c:xVal>
            <c:numRef>
              <c:f>Calculator!$I$3:$I$17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Calculator!$J$3:$J$17</c:f>
              <c:numCache>
                <c:formatCode>General</c:formatCode>
                <c:ptCount val="15"/>
                <c:pt idx="0">
                  <c:v>3.0000000000000002E-2</c:v>
                </c:pt>
                <c:pt idx="1">
                  <c:v>5.3999999999999999E-2</c:v>
                </c:pt>
                <c:pt idx="2">
                  <c:v>8.2000000000000003E-2</c:v>
                </c:pt>
                <c:pt idx="3">
                  <c:v>0.10900000000000012</c:v>
                </c:pt>
                <c:pt idx="4">
                  <c:v>0.13600000000000001</c:v>
                </c:pt>
                <c:pt idx="5">
                  <c:v>0.16300000000000001</c:v>
                </c:pt>
                <c:pt idx="6">
                  <c:v>0.19</c:v>
                </c:pt>
                <c:pt idx="7">
                  <c:v>0.21800000000000036</c:v>
                </c:pt>
                <c:pt idx="8">
                  <c:v>0.24500000000000033</c:v>
                </c:pt>
                <c:pt idx="9">
                  <c:v>0.27200000000000002</c:v>
                </c:pt>
                <c:pt idx="10">
                  <c:v>0.30000000000000032</c:v>
                </c:pt>
                <c:pt idx="11">
                  <c:v>0.32600000000000073</c:v>
                </c:pt>
                <c:pt idx="12">
                  <c:v>0.35400000000000031</c:v>
                </c:pt>
                <c:pt idx="13">
                  <c:v>0.38100000000000073</c:v>
                </c:pt>
                <c:pt idx="14">
                  <c:v>0.40800000000000008</c:v>
                </c:pt>
              </c:numCache>
            </c:numRef>
          </c:yVal>
        </c:ser>
        <c:ser>
          <c:idx val="1"/>
          <c:order val="1"/>
          <c:tx>
            <c:strRef>
              <c:f>Calculator!$K$2</c:f>
              <c:strCache>
                <c:ptCount val="1"/>
                <c:pt idx="0">
                  <c:v>HEP</c:v>
                </c:pt>
              </c:strCache>
            </c:strRef>
          </c:tx>
          <c:xVal>
            <c:numRef>
              <c:f>Calculator!$I$3:$I$17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Calculator!$K$3:$K$17</c:f>
              <c:numCache>
                <c:formatCode>General</c:formatCode>
                <c:ptCount val="15"/>
                <c:pt idx="0">
                  <c:v>0.30200000000000032</c:v>
                </c:pt>
                <c:pt idx="1">
                  <c:v>0.60400000000000065</c:v>
                </c:pt>
                <c:pt idx="2">
                  <c:v>0.90600000000000003</c:v>
                </c:pt>
                <c:pt idx="3">
                  <c:v>1.208</c:v>
                </c:pt>
                <c:pt idx="4">
                  <c:v>1.51</c:v>
                </c:pt>
                <c:pt idx="5">
                  <c:v>1.8120000000000001</c:v>
                </c:pt>
                <c:pt idx="6">
                  <c:v>2.113</c:v>
                </c:pt>
                <c:pt idx="7">
                  <c:v>2.4149999999999987</c:v>
                </c:pt>
                <c:pt idx="8">
                  <c:v>2.7170000000000001</c:v>
                </c:pt>
                <c:pt idx="9">
                  <c:v>3.0189999999999997</c:v>
                </c:pt>
                <c:pt idx="10">
                  <c:v>3.3209999999999997</c:v>
                </c:pt>
                <c:pt idx="11">
                  <c:v>3.6230000000000002</c:v>
                </c:pt>
                <c:pt idx="12">
                  <c:v>3.9249999999999998</c:v>
                </c:pt>
                <c:pt idx="13">
                  <c:v>4.2269999999999985</c:v>
                </c:pt>
                <c:pt idx="14">
                  <c:v>4.53</c:v>
                </c:pt>
              </c:numCache>
            </c:numRef>
          </c:yVal>
        </c:ser>
        <c:axId val="75182464"/>
        <c:axId val="75184384"/>
      </c:scatterChart>
      <c:valAx>
        <c:axId val="75182464"/>
        <c:scaling>
          <c:orientation val="minMax"/>
          <c:max val="16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Rep</a:t>
                </a:r>
                <a:r>
                  <a:rPr lang="en-US" sz="1200" baseline="0"/>
                  <a:t> Rate (Hz)</a:t>
                </a:r>
                <a:endParaRPr lang="en-US" sz="1200"/>
              </a:p>
            </c:rich>
          </c:tx>
          <c:layout/>
        </c:title>
        <c:numFmt formatCode="#,##0" sourceLinked="0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5184384"/>
        <c:crosses val="autoZero"/>
        <c:crossBetween val="midCat"/>
      </c:valAx>
      <c:valAx>
        <c:axId val="75184384"/>
        <c:scaling>
          <c:orientation val="minMax"/>
          <c:max val="6"/>
          <c:min val="0"/>
        </c:scaling>
        <c:axPos val="l"/>
        <c:majorGridlines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Beam</a:t>
                </a:r>
                <a:r>
                  <a:rPr lang="en-US" sz="1200" baseline="0"/>
                  <a:t> Stop Power (KW)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3.333333333333334E-2"/>
              <c:y val="0.20147856517935259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75182464"/>
        <c:crosses val="autoZero"/>
        <c:crossBetween val="midCat"/>
        <c:majorUnit val="1"/>
        <c:minorUnit val="0.5"/>
      </c:valAx>
    </c:plotArea>
    <c:legend>
      <c:legendPos val="b"/>
      <c:layout>
        <c:manualLayout>
          <c:xMode val="edge"/>
          <c:yMode val="edge"/>
          <c:x val="0.19210958005249393"/>
          <c:y val="0.29155511811023621"/>
          <c:w val="0.28839982502187306"/>
          <c:h val="0.23595028562606196"/>
        </c:manualLayout>
      </c:layout>
      <c:spPr>
        <a:noFill/>
      </c:sp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0.94945</cdr:x>
      <cdr:y>0.27019</cdr:y>
    </cdr:from>
    <cdr:to>
      <cdr:x>1</cdr:x>
      <cdr:y>0.56832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429251" y="1133476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accent2">
                  <a:lumMod val="75000"/>
                </a:schemeClr>
              </a:solidFill>
            </a:rPr>
            <a:t>Rad/sec</a:t>
          </a:r>
        </a:p>
      </cdr:txBody>
    </cdr:sp>
  </cdr:relSizeAnchor>
  <cdr:relSizeAnchor xmlns:cdr="http://schemas.openxmlformats.org/drawingml/2006/chartDrawing">
    <cdr:from>
      <cdr:x>0</cdr:x>
      <cdr:y>0.27019</cdr:y>
    </cdr:from>
    <cdr:to>
      <cdr:x>0.05055</cdr:x>
      <cdr:y>0.56832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304800" y="1133475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>
              <a:solidFill>
                <a:schemeClr val="tx2">
                  <a:lumMod val="60000"/>
                  <a:lumOff val="40000"/>
                </a:schemeClr>
              </a:solidFill>
            </a:rPr>
            <a:t>Rad/sec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227044-4D5D-47F1-B1BF-B1BA21EBA781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98E600-F82C-4E39-BF32-0C43E6E39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1EEB08-920C-465B-82AA-B01832D6E8F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E2C4C-646D-4A33-A4ED-DB6625BD1D1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67969-0C78-4595-886F-789926CA664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223FD1-83AF-43CD-9334-D71D881ED24E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838E1D-5221-4D9E-B27D-D765325966C4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AE7C6-CD39-47C0-81AA-956455DAD43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9B60A-843E-4A52-8B47-D546962A2E5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44CD-B1B3-47F7-B038-F8B900A599DA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8E1F-BAA0-46C1-BCD0-5A1FF3F3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E00B-2D02-42AE-B7C6-59D63B61226C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707F-8F92-44C3-AE07-CDC76092D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433F-60EC-42EF-BC66-E3CE392BBF6B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CF39-8E2E-4EAA-AC50-7B7C7D33C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5DB4-8B3F-45FE-9FCE-76DDA6296977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F0D0-A3EB-4312-8B7E-E9D224F0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8EF8-B0BB-42C7-9EC5-848B1A6ED028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203B-6822-4C77-95E2-698A7D2DD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445A-BA0A-4E4D-9E48-9FE57E9FFA51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D85F-5003-4A5A-A54C-62DF90AF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A272-52C2-41F7-ADC4-D96C933D7E1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8080-E98F-4A7C-8C41-23DB8E85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48CB-D755-462D-8F17-F4ED258BE3F6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0D3C-521D-4B59-8FB9-64F0B5AE6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D5E6-5C2B-4EA4-917D-4A0B25D78D69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F55E-34FA-4087-ABA5-734A1E1DE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EA48-250E-4DE7-B117-DB050A527313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14B1-0650-4A65-AEFB-A13952F62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3CB7-3B23-4AD3-B63A-DFB714CFD38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C658-E246-4F17-902F-986CE3F08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A5F69B-97E1-4D05-8577-B11E87E26E7D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E1344-267B-46D7-A5FA-172F26BD0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fgarcia@fnal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8600"/>
            <a:ext cx="58674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FNAL Linac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Beam Status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Proton Source Workshop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latin typeface="+mn-lt"/>
              </a:rPr>
              <a:t>Fernanda</a:t>
            </a:r>
            <a:r>
              <a:rPr lang="en-US" i="1" dirty="0">
                <a:latin typeface="+mn-lt"/>
              </a:rPr>
              <a:t> G. Garcia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Accelerator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Proton Source Department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December 7-8, 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hlinkClick r:id="rId2"/>
              </a:rPr>
              <a:t>fgarcia@fnal.gov</a:t>
            </a:r>
            <a:endParaRPr lang="en-US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X 3798</a:t>
            </a:r>
            <a:endParaRPr lang="en-US" dirty="0">
              <a:latin typeface="+mn-lt"/>
            </a:endParaRPr>
          </a:p>
        </p:txBody>
      </p:sp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0" y="0"/>
            <a:ext cx="2133600" cy="6858000"/>
            <a:chOff x="0" y="0"/>
            <a:chExt cx="21336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213360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40" name="Picture 6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96" y="533400"/>
              <a:ext cx="2057400" cy="50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7" descr="DO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96" y="6038850"/>
              <a:ext cx="20574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609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LE Beam losses                                     </a:t>
            </a:r>
          </a:p>
        </p:txBody>
      </p:sp>
      <p:pic>
        <p:nvPicPr>
          <p:cNvPr id="25603" name="Picture 8" descr="Linac_LossMonitors-2006-2010.gif"/>
          <p:cNvPicPr>
            <a:picLocks noChangeAspect="1"/>
          </p:cNvPicPr>
          <p:nvPr/>
        </p:nvPicPr>
        <p:blipFill>
          <a:blip r:embed="rId3" cstate="print"/>
          <a:srcRect l="50104" r="5009"/>
          <a:stretch>
            <a:fillRect/>
          </a:stretch>
        </p:blipFill>
        <p:spPr bwMode="auto">
          <a:xfrm>
            <a:off x="4992688" y="58738"/>
            <a:ext cx="4029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6" descr="Linac_BeamCurrent-2006-20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3" y="3397250"/>
            <a:ext cx="34813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250825" y="914400"/>
            <a:ext cx="52355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58ED5"/>
              </a:buClr>
              <a:buSzPct val="130000"/>
              <a:buFont typeface="Wingdings" pitchFamily="2" charset="2"/>
              <a:buChar char="§"/>
            </a:pPr>
            <a:r>
              <a:rPr lang="en-US" sz="1600"/>
              <a:t> </a:t>
            </a:r>
            <a:r>
              <a:rPr lang="en-US">
                <a:latin typeface="Calibri" pitchFamily="34" charset="0"/>
              </a:rPr>
              <a:t>Remnant radiation at energies &lt; 10 MeV is negligible.</a:t>
            </a:r>
          </a:p>
          <a:p>
            <a:pPr>
              <a:buClr>
                <a:srgbClr val="558ED5"/>
              </a:buClr>
              <a:buSzPct val="130000"/>
              <a:buFont typeface="Wingdings" pitchFamily="2" charset="2"/>
              <a:buChar char="§"/>
            </a:pP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 TK1RAD</a:t>
            </a:r>
            <a:r>
              <a:rPr lang="en-US">
                <a:latin typeface="Calibri" pitchFamily="34" charset="0"/>
              </a:rPr>
              <a:t> and </a:t>
            </a:r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TUNRAD</a:t>
            </a:r>
            <a:r>
              <a:rPr lang="en-US">
                <a:latin typeface="Calibri" pitchFamily="34" charset="0"/>
              </a:rPr>
              <a:t> are chipmunks located inside the     </a:t>
            </a:r>
          </a:p>
          <a:p>
            <a:pPr>
              <a:buClr>
                <a:srgbClr val="558ED5"/>
              </a:buClr>
              <a:buSzPct val="130000"/>
            </a:pPr>
            <a:r>
              <a:rPr lang="en-US">
                <a:latin typeface="Calibri" pitchFamily="34" charset="0"/>
              </a:rPr>
              <a:t>    Linac tunnel by TK1 and TK4-5 respectively.</a:t>
            </a:r>
          </a:p>
          <a:p>
            <a:pPr lvl="1">
              <a:buClr>
                <a:srgbClr val="558ED5"/>
              </a:buClr>
              <a:buSzPct val="130000"/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Daily tuning to minimize these devices while maintaining the required Linac output.</a:t>
            </a:r>
          </a:p>
          <a:p>
            <a:pPr lvl="1">
              <a:buClr>
                <a:srgbClr val="558ED5"/>
              </a:buClr>
              <a:buSzPct val="130000"/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</a:rPr>
              <a:t> There is other instrumentation (chipmunks) in Linac.    </a:t>
            </a:r>
          </a:p>
          <a:p>
            <a:pPr lvl="1">
              <a:buClr>
                <a:srgbClr val="558ED5"/>
              </a:buClr>
              <a:buSzPct val="130000"/>
            </a:pPr>
            <a:r>
              <a:rPr lang="en-US" sz="1600">
                <a:latin typeface="Calibri" pitchFamily="34" charset="0"/>
              </a:rPr>
              <a:t>    Minimizing these at the front end produce positive   </a:t>
            </a:r>
          </a:p>
          <a:p>
            <a:pPr lvl="1">
              <a:buClr>
                <a:srgbClr val="558ED5"/>
              </a:buClr>
              <a:buSzPct val="130000"/>
            </a:pPr>
            <a:r>
              <a:rPr lang="en-US" sz="1600">
                <a:latin typeface="Calibri" pitchFamily="34" charset="0"/>
              </a:rPr>
              <a:t>    results through out the low energy region.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5943600" y="457200"/>
            <a:ext cx="2751138" cy="36988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Nominal range &lt; 200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mR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/h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3505200"/>
            <a:ext cx="2635250" cy="36988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Nominal range &lt; 20 </a:t>
            </a:r>
            <a:r>
              <a:rPr lang="en-US" b="1" dirty="0" err="1">
                <a:latin typeface="+mn-lt"/>
              </a:rPr>
              <a:t>mR</a:t>
            </a:r>
            <a:r>
              <a:rPr lang="en-US" b="1" dirty="0">
                <a:latin typeface="+mn-lt"/>
              </a:rPr>
              <a:t>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6637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 Beam Loss Monitoring            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1066800"/>
            <a:ext cx="88392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558ED5"/>
              </a:buClr>
              <a:buSzPct val="130000"/>
              <a:defRPr/>
            </a:pPr>
            <a:endParaRPr lang="en-US" sz="1600" dirty="0">
              <a:latin typeface="+mn-lt"/>
            </a:endParaRPr>
          </a:p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  SCL cavities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Loss monitors are located between each module section 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D7LMSM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+mn-lt"/>
              </a:rPr>
              <a:t>is a sum of the readings of 36 loss of the monitors  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 lvl="1">
              <a:buClr>
                <a:srgbClr val="558ED5"/>
              </a:buClr>
              <a:buSzPct val="150000"/>
              <a:defRPr/>
            </a:pPr>
            <a:endParaRPr lang="en-US" dirty="0">
              <a:latin typeface="+mn-lt"/>
            </a:endParaRPr>
          </a:p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>
                <a:latin typeface="+mn-lt"/>
              </a:rPr>
              <a:t>400 MeV Area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56445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564450"/>
                </a:solidFill>
                <a:latin typeface="Calibri" pitchFamily="34" charset="0"/>
              </a:rPr>
              <a:t>400SCA</a:t>
            </a:r>
            <a:r>
              <a:rPr lang="en-US" dirty="0">
                <a:latin typeface="Calibri" pitchFamily="34" charset="0"/>
              </a:rPr>
              <a:t> is a chipmunk located at the entrance of the 400MeV area (labyrinth)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</a:rPr>
              <a:t> There are also loss monitors located in the dump line area</a:t>
            </a:r>
          </a:p>
        </p:txBody>
      </p:sp>
      <p:pic>
        <p:nvPicPr>
          <p:cNvPr id="26628" name="Picture 14" descr="LM-Klystr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038" y="685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26"/>
          <p:cNvGrpSpPr>
            <a:grpSpLocks/>
          </p:cNvGrpSpPr>
          <p:nvPr/>
        </p:nvGrpSpPr>
        <p:grpSpPr bwMode="auto">
          <a:xfrm>
            <a:off x="34925" y="4038600"/>
            <a:ext cx="9067800" cy="1981200"/>
            <a:chOff x="35625" y="4038600"/>
            <a:chExt cx="9067800" cy="1981200"/>
          </a:xfrm>
        </p:grpSpPr>
        <p:pic>
          <p:nvPicPr>
            <p:cNvPr id="266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25" y="4038600"/>
              <a:ext cx="9067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Box 20"/>
            <p:cNvSpPr txBox="1">
              <a:spLocks noChangeArrowheads="1"/>
            </p:cNvSpPr>
            <p:nvPr/>
          </p:nvSpPr>
          <p:spPr bwMode="auto">
            <a:xfrm>
              <a:off x="3505200" y="4067300"/>
              <a:ext cx="1146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D7LMSM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 rot="16200000">
              <a:off x="3772600" y="3419475"/>
              <a:ext cx="457200" cy="2362200"/>
            </a:xfrm>
            <a:prstGeom prst="rightBrac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4" name="TextBox 23"/>
            <p:cNvSpPr txBox="1">
              <a:spLocks noChangeArrowheads="1"/>
            </p:cNvSpPr>
            <p:nvPr/>
          </p:nvSpPr>
          <p:spPr bwMode="auto">
            <a:xfrm>
              <a:off x="838200" y="5608125"/>
              <a:ext cx="1141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400SCA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1829500" y="5715000"/>
              <a:ext cx="457200" cy="1588"/>
            </a:xfrm>
            <a:prstGeom prst="straightConnector1">
              <a:avLst/>
            </a:prstGeom>
            <a:ln w="2222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81000" y="4667250"/>
            <a:ext cx="13255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Dump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Linac_LossMonitors-2006-2010.gif"/>
          <p:cNvPicPr>
            <a:picLocks noChangeAspect="1"/>
          </p:cNvPicPr>
          <p:nvPr/>
        </p:nvPicPr>
        <p:blipFill>
          <a:blip r:embed="rId2" cstate="print"/>
          <a:srcRect l="-835" t="54610" r="54906" b="-1135"/>
          <a:stretch>
            <a:fillRect/>
          </a:stretch>
        </p:blipFill>
        <p:spPr bwMode="auto">
          <a:xfrm>
            <a:off x="5311775" y="381000"/>
            <a:ext cx="3603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0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7669" name="Picture 11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 Beam losses            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914400"/>
            <a:ext cx="525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dirty="0">
                <a:latin typeface="+mn-lt"/>
              </a:rPr>
              <a:t>Proton Plan funded an important project for Linac, </a:t>
            </a:r>
          </a:p>
          <a:p>
            <a:pPr>
              <a:buClr>
                <a:srgbClr val="558ED5"/>
              </a:buClr>
              <a:buSzPct val="130000"/>
              <a:defRPr/>
            </a:pPr>
            <a:r>
              <a:rPr lang="en-US" dirty="0">
                <a:latin typeface="+mn-lt"/>
              </a:rPr>
              <a:t>    the LE LLRF Upgrade</a:t>
            </a:r>
          </a:p>
        </p:txBody>
      </p:sp>
      <p:sp>
        <p:nvSpPr>
          <p:cNvPr id="26630" name="TextBox 16"/>
          <p:cNvSpPr txBox="1">
            <a:spLocks noChangeArrowheads="1"/>
          </p:cNvSpPr>
          <p:nvPr/>
        </p:nvSpPr>
        <p:spPr bwMode="auto">
          <a:xfrm>
            <a:off x="7543800" y="533400"/>
            <a:ext cx="104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D7LMSM</a:t>
            </a:r>
          </a:p>
        </p:txBody>
      </p:sp>
      <p:sp>
        <p:nvSpPr>
          <p:cNvPr id="19" name="Oval 18"/>
          <p:cNvSpPr/>
          <p:nvPr/>
        </p:nvSpPr>
        <p:spPr>
          <a:xfrm rot="16200000">
            <a:off x="8191500" y="1962150"/>
            <a:ext cx="457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5" name="Picture 19" descr="LinacRadMonitor_RD2032-06-10.gif"/>
          <p:cNvPicPr>
            <a:picLocks noChangeAspect="1"/>
          </p:cNvPicPr>
          <p:nvPr/>
        </p:nvPicPr>
        <p:blipFill>
          <a:blip r:embed="rId4" cstate="print"/>
          <a:srcRect t="53619"/>
          <a:stretch>
            <a:fillRect/>
          </a:stretch>
        </p:blipFill>
        <p:spPr bwMode="auto">
          <a:xfrm>
            <a:off x="5408613" y="3065463"/>
            <a:ext cx="3582987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2" descr="OFFICE-PC2010120217500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38766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400800" y="8382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Nominal range &lt; 10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848601" y="1981200"/>
            <a:ext cx="762000" cy="3175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19"/>
          <p:cNvSpPr txBox="1">
            <a:spLocks noChangeArrowheads="1"/>
          </p:cNvSpPr>
          <p:nvPr/>
        </p:nvSpPr>
        <p:spPr bwMode="auto">
          <a:xfrm>
            <a:off x="8153400" y="1444625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May’10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849394" y="4190206"/>
            <a:ext cx="762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54988" y="3654425"/>
            <a:ext cx="7604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May’10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400" y="1524000"/>
            <a:ext cx="26685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Improve amplitude regulation</a:t>
            </a:r>
          </a:p>
          <a:p>
            <a:pPr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Provide phase stability and</a:t>
            </a:r>
          </a:p>
          <a:p>
            <a:pPr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Reduce beam losses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9600" y="2336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Beam sent to dump was reduced from 10 to 2 </a:t>
            </a:r>
            <a:r>
              <a:rPr lang="en-US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sec 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628901" y="3390900"/>
            <a:ext cx="533400" cy="3175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3124200"/>
            <a:ext cx="8715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B0F0"/>
                </a:solidFill>
              </a:rPr>
              <a:t>Chopper</a:t>
            </a:r>
          </a:p>
          <a:p>
            <a:r>
              <a:rPr lang="en-US" sz="1400">
                <a:solidFill>
                  <a:srgbClr val="00B0F0"/>
                </a:solidFill>
              </a:rPr>
              <a:t>Timing </a:t>
            </a:r>
          </a:p>
          <a:p>
            <a:r>
              <a:rPr lang="en-US" sz="1400">
                <a:solidFill>
                  <a:srgbClr val="00B0F0"/>
                </a:solidFill>
              </a:rPr>
              <a:t>change</a:t>
            </a:r>
          </a:p>
        </p:txBody>
      </p:sp>
      <p:sp>
        <p:nvSpPr>
          <p:cNvPr id="26" name="Oval 25"/>
          <p:cNvSpPr/>
          <p:nvPr/>
        </p:nvSpPr>
        <p:spPr>
          <a:xfrm>
            <a:off x="2528888" y="4648200"/>
            <a:ext cx="762000" cy="1143000"/>
          </a:xfrm>
          <a:prstGeom prst="ellipse">
            <a:avLst/>
          </a:prstGeom>
          <a:solidFill>
            <a:srgbClr val="00B050">
              <a:alpha val="1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38400" y="4191000"/>
            <a:ext cx="161448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FF00"/>
                </a:solidFill>
                <a:latin typeface="+mn-lt"/>
              </a:rPr>
              <a:t>Losses Reduction</a:t>
            </a:r>
          </a:p>
          <a:p>
            <a:pPr>
              <a:defRPr/>
            </a:pPr>
            <a:r>
              <a:rPr lang="en-US" sz="1600" dirty="0">
                <a:solidFill>
                  <a:srgbClr val="00FF00"/>
                </a:solidFill>
                <a:latin typeface="+mn-lt"/>
              </a:rPr>
              <a:t>               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 ~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8" grpId="0"/>
      <p:bldP spid="25" grpId="0"/>
      <p:bldP spid="26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8685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 Radiation issues                                     </a:t>
            </a:r>
          </a:p>
        </p:txBody>
      </p:sp>
      <p:sp>
        <p:nvSpPr>
          <p:cNvPr id="28675" name="TextBox 18"/>
          <p:cNvSpPr txBox="1">
            <a:spLocks noChangeArrowheads="1"/>
          </p:cNvSpPr>
          <p:nvPr/>
        </p:nvSpPr>
        <p:spPr bwMode="auto">
          <a:xfrm>
            <a:off x="457200" y="1065213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During the rare occasion of access in Linac, a radiation survey has regularly been performed since 2008.</a:t>
            </a:r>
          </a:p>
        </p:txBody>
      </p:sp>
      <p:pic>
        <p:nvPicPr>
          <p:cNvPr id="28676" name="Picture 15" descr="Linac_LossMonitors-2006-2010.gif"/>
          <p:cNvPicPr>
            <a:picLocks noChangeAspect="1"/>
          </p:cNvPicPr>
          <p:nvPr/>
        </p:nvPicPr>
        <p:blipFill>
          <a:blip r:embed="rId3" cstate="print"/>
          <a:srcRect l="-835" t="54610" r="54906" b="-1135"/>
          <a:stretch>
            <a:fillRect/>
          </a:stretch>
        </p:blipFill>
        <p:spPr bwMode="auto">
          <a:xfrm>
            <a:off x="5867400" y="762000"/>
            <a:ext cx="2982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000" y="1981200"/>
            <a:ext cx="3392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SCL front end remains unchanged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362200"/>
            <a:ext cx="54498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Improvement in equipment activation at region &gt; 230 MeV</a:t>
            </a:r>
          </a:p>
        </p:txBody>
      </p:sp>
      <p:pic>
        <p:nvPicPr>
          <p:cNvPr id="28679" name="Picture 16" descr="Linac_BeamCurrent-2006-20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" y="3429000"/>
            <a:ext cx="34813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0" name="Group 15"/>
          <p:cNvGrpSpPr>
            <a:grpSpLocks/>
          </p:cNvGrpSpPr>
          <p:nvPr/>
        </p:nvGrpSpPr>
        <p:grpSpPr bwMode="auto">
          <a:xfrm>
            <a:off x="3340100" y="2932113"/>
            <a:ext cx="5638800" cy="2895600"/>
            <a:chOff x="381000" y="2895600"/>
            <a:chExt cx="5638800" cy="2895600"/>
          </a:xfrm>
        </p:grpSpPr>
        <p:pic>
          <p:nvPicPr>
            <p:cNvPr id="28681" name="Picture 14" descr="LinacActivationSurvey.gif"/>
            <p:cNvPicPr>
              <a:picLocks noChangeAspect="1"/>
            </p:cNvPicPr>
            <p:nvPr/>
          </p:nvPicPr>
          <p:blipFill>
            <a:blip r:embed="rId5" cstate="print"/>
            <a:srcRect l="2779" t="7263" r="4167" b="5586"/>
            <a:stretch>
              <a:fillRect/>
            </a:stretch>
          </p:blipFill>
          <p:spPr bwMode="auto">
            <a:xfrm>
              <a:off x="381000" y="2895600"/>
              <a:ext cx="56388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Bent Arrow 18"/>
            <p:cNvSpPr/>
            <p:nvPr/>
          </p:nvSpPr>
          <p:spPr>
            <a:xfrm flipH="1">
              <a:off x="1295400" y="3429000"/>
              <a:ext cx="1981200" cy="609600"/>
            </a:xfrm>
            <a:prstGeom prst="bentArrow">
              <a:avLst>
                <a:gd name="adj1" fmla="val 10417"/>
                <a:gd name="adj2" fmla="val 25000"/>
                <a:gd name="adj3" fmla="val 25000"/>
                <a:gd name="adj4" fmla="val 4375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>
              <a:off x="3281363" y="3429000"/>
              <a:ext cx="1905000" cy="609600"/>
            </a:xfrm>
            <a:prstGeom prst="bentArrow">
              <a:avLst>
                <a:gd name="adj1" fmla="val 10417"/>
                <a:gd name="adj2" fmla="val 25000"/>
                <a:gd name="adj3" fmla="val 25000"/>
                <a:gd name="adj4" fmla="val 4375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708" name="Picture 11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558ED5"/>
                </a:solidFill>
                <a:latin typeface="Calibri" pitchFamily="34" charset="0"/>
              </a:rPr>
              <a:t>Operation Concerns I</a:t>
            </a:r>
          </a:p>
          <a:p>
            <a:r>
              <a:rPr lang="en-US" sz="2000" b="1">
                <a:solidFill>
                  <a:srgbClr val="558ED5"/>
                </a:solidFill>
                <a:latin typeface="Calibri" pitchFamily="34" charset="0"/>
              </a:rPr>
              <a:t>Momentum Dump Vacuum </a:t>
            </a:r>
            <a:endParaRPr lang="en-US" sz="12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4953000" y="76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4876800" y="1524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algn="ctr">
              <a:lnSpc>
                <a:spcPct val="80000"/>
              </a:lnSpc>
              <a:spcBef>
                <a:spcPct val="20000"/>
              </a:spcBef>
              <a:buSzPct val="90000"/>
            </a:pPr>
            <a:endParaRPr lang="en-US" b="1">
              <a:solidFill>
                <a:srgbClr val="953735"/>
              </a:solidFill>
              <a:latin typeface="Calibri" pitchFamily="34" charset="0"/>
            </a:endParaRPr>
          </a:p>
          <a:p>
            <a:pPr marL="171450" algn="ctr">
              <a:lnSpc>
                <a:spcPct val="80000"/>
              </a:lnSpc>
              <a:spcBef>
                <a:spcPct val="20000"/>
              </a:spcBef>
              <a:buSzPct val="90000"/>
            </a:pPr>
            <a:r>
              <a:rPr lang="en-US" b="1">
                <a:solidFill>
                  <a:srgbClr val="953735"/>
                </a:solidFill>
                <a:latin typeface="Calibri" pitchFamily="34" charset="0"/>
              </a:rPr>
              <a:t>Quick background</a:t>
            </a:r>
            <a:endParaRPr lang="en-US" sz="1600">
              <a:solidFill>
                <a:srgbClr val="CC6600"/>
              </a:solidFill>
              <a:latin typeface="Calibri" pitchFamily="34" charset="0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A leak developed in the Linac Momentum dump in Dec’07. A Ti window was installed to isolate the rough vacuum at the dump from the beamline vacuum.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600">
              <a:latin typeface="Calibri" pitchFamily="34" charset="0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Calibri" pitchFamily="34" charset="0"/>
              </a:rPr>
              <a:t>Vacuum at the momentum dump area started degrading on January 7</a:t>
            </a:r>
            <a:r>
              <a:rPr lang="en-US" sz="1600" baseline="30000">
                <a:latin typeface="Calibri" pitchFamily="34" charset="0"/>
              </a:rPr>
              <a:t>th</a:t>
            </a:r>
            <a:r>
              <a:rPr lang="en-US" sz="1600">
                <a:latin typeface="Calibri" pitchFamily="34" charset="0"/>
              </a:rPr>
              <a:t>, 2009. Suspect the original leak got worse.</a:t>
            </a:r>
            <a:endParaRPr lang="en-US" sz="1600">
              <a:solidFill>
                <a:srgbClr val="C00000"/>
              </a:solidFill>
              <a:latin typeface="Calibri" pitchFamily="34" charset="0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en-US" sz="16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A Working Group was initiated in Feb’09 to formulate a long term solution for the Linac dump#2 area.</a:t>
            </a:r>
            <a:endParaRPr lang="en-US" sz="1600">
              <a:solidFill>
                <a:srgbClr val="C00000"/>
              </a:solidFill>
              <a:latin typeface="Calibri" pitchFamily="34" charset="0"/>
            </a:endParaRPr>
          </a:p>
          <a:p>
            <a:pPr marL="628650"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en-US" sz="1600">
                <a:solidFill>
                  <a:srgbClr val="C00000"/>
                </a:solidFill>
                <a:latin typeface="Calibri" pitchFamily="34" charset="0"/>
              </a:rPr>
              <a:t>See R. Reilly’s talk at this WS.</a:t>
            </a:r>
          </a:p>
        </p:txBody>
      </p:sp>
      <p:pic>
        <p:nvPicPr>
          <p:cNvPr id="29701" name="Picture 5" descr="du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25590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IMG_0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8120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2362200" y="1524000"/>
            <a:ext cx="684213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95400" y="4241800"/>
            <a:ext cx="3276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>
                <a:solidFill>
                  <a:srgbClr val="403152"/>
                </a:solidFill>
                <a:latin typeface="Calibri" pitchFamily="34" charset="0"/>
              </a:rPr>
              <a:t>Impact to Operations:</a:t>
            </a:r>
            <a:endParaRPr lang="en-US" sz="1600">
              <a:solidFill>
                <a:srgbClr val="403152"/>
              </a:solidFill>
              <a:latin typeface="Calibri" pitchFamily="34" charset="0"/>
            </a:endParaRPr>
          </a:p>
          <a:p>
            <a:pPr marL="628650"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1600">
                <a:solidFill>
                  <a:srgbClr val="262626"/>
                </a:solidFill>
                <a:latin typeface="Calibri" pitchFamily="34" charset="0"/>
              </a:rPr>
              <a:t>~ 8 hrs downtime when the seal on the window failed</a:t>
            </a:r>
          </a:p>
          <a:p>
            <a:pPr marL="628650"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</a:pPr>
            <a:r>
              <a:rPr lang="en-US" sz="1600">
                <a:solidFill>
                  <a:srgbClr val="262626"/>
                </a:solidFill>
                <a:latin typeface="Calibri" pitchFamily="34" charset="0"/>
              </a:rPr>
              <a:t>Area became radiological hot.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4495800" y="3733800"/>
          <a:ext cx="4386263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05000" y="5562600"/>
            <a:ext cx="2084388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Current </a:t>
            </a:r>
            <a:r>
              <a:rPr lang="en-US" dirty="0" err="1"/>
              <a:t>Eff</a:t>
            </a:r>
            <a:r>
              <a:rPr lang="en-US" dirty="0"/>
              <a:t>: &gt;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749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Beam throughput over the past decade                                      </a:t>
            </a:r>
          </a:p>
        </p:txBody>
      </p:sp>
      <p:pic>
        <p:nvPicPr>
          <p:cNvPr id="31747" name="Picture 11" descr="LinacBBM-2001-2010.gif"/>
          <p:cNvPicPr>
            <a:picLocks noChangeAspect="1"/>
          </p:cNvPicPr>
          <p:nvPr/>
        </p:nvPicPr>
        <p:blipFill>
          <a:blip r:embed="rId3" cstate="print"/>
          <a:srcRect l="2129" t="2928" r="3191" b="1923"/>
          <a:stretch>
            <a:fillRect/>
          </a:stretch>
        </p:blipFill>
        <p:spPr bwMode="auto">
          <a:xfrm>
            <a:off x="990600" y="8382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2773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Final Remarks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219200"/>
            <a:ext cx="7319963" cy="4800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All protons for the laboratory program until Project X comes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dirty="0"/>
              <a:t>   online depend on this machine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200 MHz Linac  and some power systems are 40 years old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Linac runs at 15Hz regardless of beam demand or not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Current HEP rate is ~ 7.0 Hz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Present RF power availability is not a limitation for 15 Hz operations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@ 15 Hz Average RF Power is ~ 20 KW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7835 max plate dissipation : average=150KW 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Concerns going to 15 Hz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Activation levels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201 MHz system reliability?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How much will the modulator failure/downtime  increase?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3796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</a:t>
              </a:r>
              <a:r>
                <a:rPr lang="en-US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BeamStatus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438400"/>
            <a:ext cx="822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4820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438400"/>
            <a:ext cx="822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Operation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5855" name="Picture 11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Operation Concerns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Oscillations in Tank 1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4953000" y="76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28600" y="1371600"/>
            <a:ext cx="586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</a:rPr>
              <a:t>Tuning Slug possibly contributing to oscillations. Why?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</a:rPr>
              <a:t>Years ago the finger stock/spring ring was removed due to concerns that is was causing sparking in the cavity and causing the tuning slug to bind and wearing out the drive screw.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</a:rPr>
              <a:t>Absence of finger stock/spring ring may allow slug to vibrate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Calibri" pitchFamily="34" charset="0"/>
              </a:rPr>
              <a:t>Shutdown 2010:  Re-Install contact finger stock/spring ring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</a:rPr>
              <a:t>Plan was developed using existing drawings of the tuner slug and port.</a:t>
            </a:r>
          </a:p>
          <a:p>
            <a:pPr marL="742950" lvl="1" indent="-285750"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</a:rPr>
              <a:t>Installed system has different port as stated on the drawings. </a:t>
            </a:r>
          </a:p>
          <a:p>
            <a:pPr marL="742950" lvl="1" indent="-285750"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</a:rPr>
              <a:t>Work was not complete. Back to white board...</a:t>
            </a:r>
          </a:p>
          <a:p>
            <a:pPr>
              <a:spcBef>
                <a:spcPct val="20000"/>
              </a:spcBef>
              <a:buClr>
                <a:srgbClr val="558ED5"/>
              </a:buClr>
              <a:buSzPct val="150000"/>
              <a:buFont typeface="Wingdings" pitchFamily="2" charset="2"/>
              <a:buNone/>
              <a:defRPr/>
            </a:pPr>
            <a:endParaRPr lang="en-US" sz="1400" dirty="0">
              <a:latin typeface="Calibri" pitchFamily="34" charset="0"/>
            </a:endParaRPr>
          </a:p>
        </p:txBody>
      </p:sp>
      <p:pic>
        <p:nvPicPr>
          <p:cNvPr id="35845" name="Picture 23" descr="CIMG00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848100"/>
            <a:ext cx="19954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2" descr="CIMG009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2197100"/>
            <a:ext cx="24066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30"/>
          <p:cNvSpPr txBox="1">
            <a:spLocks noChangeArrowheads="1"/>
          </p:cNvSpPr>
          <p:nvPr/>
        </p:nvSpPr>
        <p:spPr bwMode="auto">
          <a:xfrm>
            <a:off x="6324600" y="2171700"/>
            <a:ext cx="154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Signs of sparking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7467600" y="2476500"/>
            <a:ext cx="609600" cy="22860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7304882" y="2715418"/>
            <a:ext cx="762000" cy="43656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00750" y="4686300"/>
            <a:ext cx="933450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July 17, 2010</a:t>
            </a:r>
          </a:p>
        </p:txBody>
      </p:sp>
      <p:grpSp>
        <p:nvGrpSpPr>
          <p:cNvPr id="35851" name="Group 28"/>
          <p:cNvGrpSpPr>
            <a:grpSpLocks/>
          </p:cNvGrpSpPr>
          <p:nvPr/>
        </p:nvGrpSpPr>
        <p:grpSpPr bwMode="auto">
          <a:xfrm>
            <a:off x="6324600" y="495300"/>
            <a:ext cx="2362200" cy="1676400"/>
            <a:chOff x="6019800" y="228600"/>
            <a:chExt cx="2667000" cy="2000250"/>
          </a:xfrm>
        </p:grpSpPr>
        <p:pic>
          <p:nvPicPr>
            <p:cNvPr id="35852" name="Picture 17" descr="TEK00000.T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6353175" y="-104775"/>
              <a:ext cx="20002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TextBox 12"/>
            <p:cNvSpPr txBox="1">
              <a:spLocks noChangeArrowheads="1"/>
            </p:cNvSpPr>
            <p:nvPr/>
          </p:nvSpPr>
          <p:spPr bwMode="auto">
            <a:xfrm>
              <a:off x="6248400" y="533399"/>
              <a:ext cx="2164659" cy="293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FF00"/>
                  </a:solidFill>
                </a:rPr>
                <a:t>~ 2% Energy Variation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28600"/>
            <a:ext cx="7086600" cy="3908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Outline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Introduction to 400MeV Linac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Low Energy Linac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High Energy Linac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Operations Overview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Radiation Issues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Operational Concerns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Summary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5364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7900" name="Picture 11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37890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558ED5"/>
                </a:solidFill>
                <a:latin typeface="Calibri" pitchFamily="34" charset="0"/>
              </a:rPr>
              <a:t>Operation Concerns II</a:t>
            </a:r>
          </a:p>
          <a:p>
            <a:r>
              <a:rPr lang="en-US" sz="2000" b="1">
                <a:solidFill>
                  <a:srgbClr val="558ED5"/>
                </a:solidFill>
                <a:latin typeface="Calibri" pitchFamily="34" charset="0"/>
              </a:rPr>
              <a:t>Line Voltage Sensitivity	</a:t>
            </a:r>
            <a:endParaRPr lang="en-US" sz="12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4953000" y="76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7892" name="Picture 11" descr="WS10-PAILineVoltage-924-1001.gif"/>
          <p:cNvPicPr>
            <a:picLocks noChangeAspect="1"/>
          </p:cNvPicPr>
          <p:nvPr/>
        </p:nvPicPr>
        <p:blipFill>
          <a:blip r:embed="rId4" cstate="print"/>
          <a:srcRect t="2982" r="4762"/>
          <a:stretch>
            <a:fillRect/>
          </a:stretch>
        </p:blipFill>
        <p:spPr bwMode="auto">
          <a:xfrm>
            <a:off x="304800" y="1219200"/>
            <a:ext cx="3048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7" descr="OFFICE-PC20101202191450.gif"/>
          <p:cNvPicPr>
            <a:picLocks noChangeAspect="1"/>
          </p:cNvPicPr>
          <p:nvPr/>
        </p:nvPicPr>
        <p:blipFill>
          <a:blip r:embed="rId5" cstate="print"/>
          <a:srcRect l="5363" t="12646" r="5363" b="11423"/>
          <a:stretch>
            <a:fillRect/>
          </a:stretch>
        </p:blipFill>
        <p:spPr bwMode="auto">
          <a:xfrm>
            <a:off x="304800" y="3810000"/>
            <a:ext cx="20272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8" descr="SWTCH-linevoltag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267200"/>
            <a:ext cx="18859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9" descr="WS10-LineVoltage-RF5-RF4.gif"/>
          <p:cNvPicPr>
            <a:picLocks noChangeAspect="1"/>
          </p:cNvPicPr>
          <p:nvPr/>
        </p:nvPicPr>
        <p:blipFill>
          <a:blip r:embed="rId7" cstate="print"/>
          <a:srcRect l="2299" t="53453" r="9140" b="2806"/>
          <a:stretch>
            <a:fillRect/>
          </a:stretch>
        </p:blipFill>
        <p:spPr bwMode="auto">
          <a:xfrm>
            <a:off x="304800" y="2438400"/>
            <a:ext cx="30480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20"/>
          <p:cNvSpPr txBox="1">
            <a:spLocks noChangeArrowheads="1"/>
          </p:cNvSpPr>
          <p:nvPr/>
        </p:nvSpPr>
        <p:spPr bwMode="auto">
          <a:xfrm>
            <a:off x="3505200" y="6491288"/>
            <a:ext cx="276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+/- 1% day/night variation</a:t>
            </a:r>
          </a:p>
        </p:txBody>
      </p:sp>
      <p:sp>
        <p:nvSpPr>
          <p:cNvPr id="52239" name="TextBox 23"/>
          <p:cNvSpPr txBox="1">
            <a:spLocks noChangeArrowheads="1"/>
          </p:cNvSpPr>
          <p:nvPr/>
        </p:nvSpPr>
        <p:spPr bwMode="auto">
          <a:xfrm>
            <a:off x="4038600" y="1219200"/>
            <a:ext cx="4953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Direct effects on Linac equipment from line voltage variation are observed in low energy PA filament currents</a:t>
            </a:r>
          </a:p>
          <a:p>
            <a:pPr lvl="1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Results in operating the filaments at a higher current than necessary and reducing tube lifetime.</a:t>
            </a:r>
          </a:p>
          <a:p>
            <a:pPr marL="742950" lvl="1" indent="-285750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Possible mitigation:  New regulation system</a:t>
            </a:r>
          </a:p>
          <a:p>
            <a:pPr marL="1200150" lvl="2" indent="-285750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See T. Butler’s talk </a:t>
            </a:r>
          </a:p>
        </p:txBody>
      </p:sp>
      <p:sp>
        <p:nvSpPr>
          <p:cNvPr id="52240" name="TextBox 23"/>
          <p:cNvSpPr txBox="1">
            <a:spLocks noChangeArrowheads="1"/>
          </p:cNvSpPr>
          <p:nvPr/>
        </p:nvSpPr>
        <p:spPr bwMode="auto">
          <a:xfrm>
            <a:off x="4038600" y="3868738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>
                <a:latin typeface="+mn-lt"/>
              </a:rPr>
              <a:t>Large variations effect </a:t>
            </a:r>
            <a:r>
              <a:rPr lang="en-US" dirty="0" err="1">
                <a:latin typeface="+mn-lt"/>
              </a:rPr>
              <a:t>Haefley</a:t>
            </a:r>
            <a:r>
              <a:rPr lang="en-US" dirty="0">
                <a:latin typeface="+mn-lt"/>
              </a:rPr>
              <a:t> High Voltage changing the source output energy</a:t>
            </a:r>
          </a:p>
          <a:p>
            <a:pPr marL="742950" lvl="1" indent="-285750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Triggered by SWYD ramp event</a:t>
            </a:r>
          </a:p>
          <a:p>
            <a:pPr marL="742950" lvl="1" indent="-285750">
              <a:buClr>
                <a:schemeClr val="accent1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 Linac beam loss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0045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</a:t>
              </a:r>
              <a:r>
                <a:rPr lang="en-US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BeamStatus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918120" y="3584394"/>
          <a:ext cx="4107360" cy="251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76600" y="304800"/>
            <a:ext cx="2590800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Linac Running at 15 Hz</a:t>
            </a:r>
          </a:p>
        </p:txBody>
      </p:sp>
      <p:graphicFrame>
        <p:nvGraphicFramePr>
          <p:cNvPr id="40214" name="Group 278"/>
          <p:cNvGraphicFramePr>
            <a:graphicFrameLocks noGrp="1"/>
          </p:cNvGraphicFramePr>
          <p:nvPr/>
        </p:nvGraphicFramePr>
        <p:xfrm>
          <a:off x="1219200" y="914400"/>
          <a:ext cx="6705600" cy="2987040"/>
        </p:xfrm>
        <a:graphic>
          <a:graphicData uri="http://schemas.openxmlformats.org/drawingml/2006/table">
            <a:tbl>
              <a:tblPr/>
              <a:tblGrid>
                <a:gridCol w="2895600"/>
                <a:gridCol w="931863"/>
                <a:gridCol w="1201737"/>
                <a:gridCol w="1149350"/>
                <a:gridCol w="52705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PARAMETERS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to HEP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Beam to Dump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Peak Current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Pulse Repetition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Beam Width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Particles per pulse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5.1E+12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4.25E+11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Particles per second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7.65E+13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6.375E+12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Particles per hour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2.754E+17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2.295E+16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Peak Beam Power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Linac HEP Peak Beam Power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0.3264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1132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0" y="0"/>
          <a:ext cx="9143999" cy="5905116"/>
        </p:xfrm>
        <a:graphic>
          <a:graphicData uri="http://schemas.openxmlformats.org/drawingml/2006/table">
            <a:tbl>
              <a:tblPr/>
              <a:tblGrid>
                <a:gridCol w="3281974"/>
                <a:gridCol w="1308995"/>
                <a:gridCol w="910606"/>
                <a:gridCol w="910606"/>
                <a:gridCol w="910606"/>
                <a:gridCol w="910606"/>
                <a:gridCol w="910606"/>
              </a:tblGrid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Cavity number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Units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S Sans Serif"/>
                        </a:rPr>
                        <a:t>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Proton Energy In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MeV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0.75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10.42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37.54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66.2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92.6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Proton Energy Out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MeV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10.42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37.54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66.18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92.6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116.5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latin typeface="Symbol"/>
                        </a:rPr>
                        <a:t> b</a:t>
                      </a:r>
                      <a:r>
                        <a:rPr lang="en-US" sz="1400" b="0" i="0" u="none" strike="noStrike">
                          <a:latin typeface="MS Sans Serif"/>
                        </a:rPr>
                        <a:t>  Proton velocityOUT of Tank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0.04 into Tk1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0.148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0.275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0.375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0.414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0.457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Cavity Length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7.44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19.02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16.53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16.68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15.58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Cavity Diameter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94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90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88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88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84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Drift-Tube Diameter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Bore-Hole Diameter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2.0 - 2.5*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Cell Length (L)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6.04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12.2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41.1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53.3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61.8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Cell Length (L) (Last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21.8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40.8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53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61.5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67.9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Gap Length  (G)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1.3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4.4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12.2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19.5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22.6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Gap Length (G) (Last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cm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6.7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12.7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19.3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25.1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26.9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G/L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MS Sans Serif"/>
                      </a:endParaRP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0.21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G/L (Last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MS Sans Serif"/>
                      </a:endParaRP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0.36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0.41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Axial transit-time factor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MS Sans Serif"/>
                      </a:endParaRP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0.64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0.86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0.82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0.75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0.73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Effective Shunt Impedance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Mohm/m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53.5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44.6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29.6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Effective Shunt Impedance (Last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Mohm/m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47.97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44.8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35.2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28.5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Drift Space Following Cavity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0.22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0.75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1.175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0.825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Number of Full Drift Tubes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MS Sans Serif"/>
                      </a:endParaRP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55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59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34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28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Average Axial Field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MV/m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1.60-2.31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2.6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2.56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Average Gap Field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MV/m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7.62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10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8.7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7.03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6.9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Average Gap Field (Last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MV/m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7.45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6.45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7.2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6.3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6.4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Peak Surface Field (First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MV/m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8.9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12.6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13.1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12.9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14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Peak Surface Field (Last cell)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MV/m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10.2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9.7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12.9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MS Sans Serif"/>
                        </a:rPr>
                        <a:t>13.2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MS Sans Serif"/>
                        </a:rPr>
                        <a:t>14.1</a:t>
                      </a:r>
                    </a:p>
                  </a:txBody>
                  <a:tcPr marL="9485" marR="9485" marT="94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2068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685800"/>
          <a:ext cx="6400802" cy="4648204"/>
        </p:xfrm>
        <a:graphic>
          <a:graphicData uri="http://schemas.openxmlformats.org/drawingml/2006/table">
            <a:tbl>
              <a:tblPr/>
              <a:tblGrid>
                <a:gridCol w="2649750"/>
                <a:gridCol w="1080601"/>
                <a:gridCol w="794925"/>
                <a:gridCol w="1080601"/>
                <a:gridCol w="794925"/>
              </a:tblGrid>
              <a:tr h="352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LINAC PARAMETERS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Capable of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TYPICAL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Peak Current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48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HEP Pulse Repetition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HEP Beam Width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Linac HEP Particles per pulse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3.25E+12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5.14E+12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latin typeface="Arial"/>
                        </a:rPr>
                        <a:t>Linac HEP Particles per second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4.88E+13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3.86E+13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HEP Particles per hour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1.76E+17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1.39E+17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HEP Beam Power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Study Pulse Repetition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Study Beam Width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Study Particles per pulse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6.50E+12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4.25E+12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Study Particles per second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9.75E+13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1.28E+13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Study Particles per hour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3.51E+17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4.59E+16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Linac Study Beam Power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3013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</a:t>
              </a:r>
              <a:r>
                <a:rPr lang="en-US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BeamStatus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Beam Parameters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(Dec’06-Dec’10)</a:t>
            </a:r>
          </a:p>
        </p:txBody>
      </p:sp>
      <p:pic>
        <p:nvPicPr>
          <p:cNvPr id="43011" name="Picture 6" descr="LinacOutput_Efficiency_Sourc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685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Linac Low-Level RF Upgrade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5200"/>
            <a:ext cx="8534400" cy="9906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Presenters: Ed Cullerton (AD/RF Dept)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&amp; Trevor Butler (AD/Proton Source Dept)</a:t>
            </a:r>
          </a:p>
        </p:txBody>
      </p:sp>
      <p:sp>
        <p:nvSpPr>
          <p:cNvPr id="44035" name="Rectangle 4"/>
          <p:cNvSpPr txBox="1">
            <a:spLocks noChangeArrowheads="1"/>
          </p:cNvSpPr>
          <p:nvPr/>
        </p:nvSpPr>
        <p:spPr bwMode="auto">
          <a:xfrm>
            <a:off x="2286000" y="48768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/>
              <a:t>Contributors: Larry Allen, Fernanda Garcia (AD/PS),</a:t>
            </a:r>
          </a:p>
          <a:p>
            <a:pPr algn="ctr"/>
            <a:r>
              <a:rPr lang="en-US" sz="1400"/>
              <a:t>Brian Chase, Paul Joireman,</a:t>
            </a:r>
          </a:p>
          <a:p>
            <a:pPr algn="ctr"/>
            <a:r>
              <a:rPr lang="en-US" sz="1400"/>
              <a:t> Vitali Tupikov, Philip Varghese (AD/RF),</a:t>
            </a:r>
          </a:p>
          <a:p>
            <a:pPr algn="ctr"/>
            <a:r>
              <a:rPr lang="en-US" sz="1400"/>
              <a:t>Michael Kucera (AD/Controls)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914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93A3F"/>
              </a:buClr>
              <a:buSzPct val="125000"/>
              <a:defRPr/>
            </a:pPr>
            <a:r>
              <a:rPr lang="en-US" sz="2800" b="1" i="1" kern="0" dirty="0">
                <a:solidFill>
                  <a:srgbClr val="A52900"/>
                </a:solidFill>
                <a:latin typeface="Palatino Linotype" pitchFamily="18" charset="0"/>
              </a:rPr>
              <a:t>All Experimenters Meeting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93A3F"/>
              </a:buClr>
              <a:buSzPct val="125000"/>
              <a:defRPr/>
            </a:pPr>
            <a:r>
              <a:rPr lang="en-US" sz="2800" b="1" i="1" kern="0" dirty="0">
                <a:solidFill>
                  <a:srgbClr val="A52900"/>
                </a:solidFill>
                <a:latin typeface="Palatino Linotype" pitchFamily="18" charset="0"/>
              </a:rPr>
              <a:t>April 20</a:t>
            </a:r>
            <a:r>
              <a:rPr lang="en-US" sz="2800" b="1" i="1" kern="0" baseline="30000" dirty="0">
                <a:solidFill>
                  <a:srgbClr val="A52900"/>
                </a:solidFill>
                <a:latin typeface="Palatino Linotype" pitchFamily="18" charset="0"/>
              </a:rPr>
              <a:t>th</a:t>
            </a:r>
            <a:r>
              <a:rPr lang="en-US" sz="2800" b="1" i="1" kern="0" dirty="0">
                <a:solidFill>
                  <a:srgbClr val="A52900"/>
                </a:solidFill>
                <a:latin typeface="Palatino Linotype" pitchFamily="18" charset="0"/>
              </a:rPr>
              <a:t>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Linac LLRF Design Goals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572000" cy="3048000"/>
          </a:xfrm>
        </p:spPr>
        <p:txBody>
          <a:bodyPr/>
          <a:lstStyle/>
          <a:p>
            <a:pPr eaLnBrk="1" hangingPunct="1"/>
            <a:r>
              <a:rPr lang="en-US" sz="2000" smtClean="0"/>
              <a:t>Generate 201.25 MHz RF from 805 MHz reference line to provide a phase reference for each station.</a:t>
            </a:r>
          </a:p>
          <a:p>
            <a:pPr eaLnBrk="1" hangingPunct="1"/>
            <a:r>
              <a:rPr lang="en-US" sz="2000" smtClean="0"/>
              <a:t>Improve RF Amplitude and Phase regulation during the beam pulse.</a:t>
            </a:r>
          </a:p>
          <a:p>
            <a:pPr eaLnBrk="1" hangingPunct="1"/>
            <a:r>
              <a:rPr lang="en-US" sz="2000" smtClean="0"/>
              <a:t>Improve beam injection into the Booster.</a:t>
            </a:r>
          </a:p>
          <a:p>
            <a:pPr eaLnBrk="1" hangingPunct="1"/>
            <a:r>
              <a:rPr lang="en-US" sz="2000" smtClean="0"/>
              <a:t>Expand working knowledge of the low energy Linac RF system.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04/20/09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Trevor Butler &amp; Ed </a:t>
            </a:r>
            <a:r>
              <a:rPr lang="en-US" err="1"/>
              <a:t>Cullerton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D15A-A47F-4FE5-97F4-F99613DBF5D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962400"/>
          <a:ext cx="4343400" cy="2225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447800"/>
                <a:gridCol w="1371600"/>
              </a:tblGrid>
              <a:tr h="589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Design Specification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Previous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LLRF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System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New </a:t>
                      </a:r>
                      <a:r>
                        <a:rPr lang="en-US" sz="1400" b="1" dirty="0" smtClean="0"/>
                        <a:t>LLRF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System Goals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Cavity Gradient Beam Loading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~1%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&lt; </a:t>
                      </a:r>
                      <a:r>
                        <a:rPr lang="en-US" sz="1400" dirty="0" smtClean="0"/>
                        <a:t>±</a:t>
                      </a:r>
                      <a:r>
                        <a:rPr lang="en-US" sz="1400" b="1" dirty="0" smtClean="0"/>
                        <a:t>0.2</a:t>
                      </a:r>
                      <a:r>
                        <a:rPr lang="en-US" sz="1400" b="1" dirty="0"/>
                        <a:t>%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Cavity RF Phase Stability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~2</a:t>
                      </a:r>
                      <a:r>
                        <a:rPr lang="en-US" sz="1400" b="1" dirty="0" smtClean="0">
                          <a:sym typeface="Symbol"/>
                        </a:rPr>
                        <a:t>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&lt; </a:t>
                      </a:r>
                      <a:r>
                        <a:rPr lang="en-US" sz="1400" dirty="0" smtClean="0"/>
                        <a:t>±</a:t>
                      </a:r>
                      <a:r>
                        <a:rPr lang="en-US" sz="1400" b="1" dirty="0" smtClean="0"/>
                        <a:t>0.5</a:t>
                      </a:r>
                      <a:r>
                        <a:rPr lang="en-US" sz="1400" b="1" dirty="0" smtClean="0">
                          <a:sym typeface="Symbol"/>
                        </a:rPr>
                        <a:t>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3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Beam Settling Time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10 </a:t>
                      </a:r>
                      <a:r>
                        <a:rPr lang="en-US" sz="1400" b="1">
                          <a:sym typeface="Symbol"/>
                        </a:rPr>
                        <a:t></a:t>
                      </a:r>
                      <a:r>
                        <a:rPr lang="en-US" sz="1400" b="1"/>
                        <a:t>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&lt; 2 </a:t>
                      </a:r>
                      <a:r>
                        <a:rPr lang="en-US" sz="1400" b="1" dirty="0">
                          <a:sym typeface="Symbol"/>
                        </a:rPr>
                        <a:t></a:t>
                      </a:r>
                      <a:r>
                        <a:rPr lang="en-US" sz="1400" b="1" dirty="0"/>
                        <a:t>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6108" name="Picture 3" descr="Z:\PROJECT (L.E. LLRF)\LINAC 06\Paper\THP058f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08050"/>
            <a:ext cx="35687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9" name="Picture 2" descr="Z:\PROJECT (L.E. LLRF)\LINAC 06\Paper\THP058f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3505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Operational Effects on RF 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04/20/09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Trevor Butler &amp; Ed </a:t>
            </a:r>
            <a:r>
              <a:rPr lang="en-US" err="1"/>
              <a:t>Cullerton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B06E5-1153-4860-8033-4A78FC2352C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8133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0.034% Gradient Flatness on Station 5 LLRF (Goal &lt; ±0.2%)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762000" y="5257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LLRF amplitude feed-forward loop is able to achieve design specifications for HEP gradient flatness.</a:t>
            </a:r>
          </a:p>
        </p:txBody>
      </p:sp>
      <p:pic>
        <p:nvPicPr>
          <p:cNvPr id="48135" name="Picture 8" descr="Pictu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6090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Operational Effects on RF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04/20/09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Trevor Butler &amp; Ed </a:t>
            </a:r>
            <a:r>
              <a:rPr lang="en-US" err="1"/>
              <a:t>Cullerton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C4E63-7EA1-4C30-90F5-3320A9AFFED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915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0.06</a:t>
            </a:r>
            <a:r>
              <a:rPr lang="en-US" sz="2400" smtClean="0">
                <a:sym typeface="Symbol" pitchFamily="18" charset="2"/>
              </a:rPr>
              <a:t></a:t>
            </a:r>
            <a:r>
              <a:rPr lang="en-US" sz="2400" smtClean="0"/>
              <a:t> Phase Flatness on Station 5 LLRF (Goal &lt; ±0.5</a:t>
            </a:r>
            <a:r>
              <a:rPr lang="en-US" sz="2400" smtClean="0">
                <a:sym typeface="Symbol" pitchFamily="18" charset="2"/>
              </a:rPr>
              <a:t>)</a:t>
            </a:r>
            <a:endParaRPr lang="en-US" sz="2400" smtClean="0"/>
          </a:p>
        </p:txBody>
      </p:sp>
      <p:pic>
        <p:nvPicPr>
          <p:cNvPr id="49158" name="Picture 8" descr="Picture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42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Operational Effects on Beam Stability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04/20/09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Trevor Butler &amp; Ed </a:t>
            </a:r>
            <a:r>
              <a:rPr lang="en-US" err="1"/>
              <a:t>Cullerton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1EF21-52F1-467F-B394-15A6CAFCD4D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50181" name="Content Placeholder 6" descr="AD107674-LT2009041508423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254" t="16667" r="14240" b="15556"/>
          <a:stretch>
            <a:fillRect/>
          </a:stretch>
        </p:blipFill>
        <p:spPr>
          <a:xfrm>
            <a:off x="441325" y="2971800"/>
            <a:ext cx="4067175" cy="3352800"/>
          </a:xfrm>
        </p:spPr>
      </p:pic>
      <p:pic>
        <p:nvPicPr>
          <p:cNvPr id="50182" name="Picture 7" descr="AD107674-LT2009041609455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21013"/>
            <a:ext cx="388620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838200"/>
            <a:ext cx="8534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 BPM, located in a high dispersion region of the 400 </a:t>
            </a:r>
            <a:r>
              <a:rPr lang="en-US" dirty="0" err="1">
                <a:latin typeface="+mn-lt"/>
              </a:rPr>
              <a:t>MeV</a:t>
            </a:r>
            <a:r>
              <a:rPr lang="en-US" dirty="0">
                <a:latin typeface="+mn-lt"/>
              </a:rPr>
              <a:t> beam line,</a:t>
            </a:r>
            <a:r>
              <a:rPr lang="en-US" dirty="0"/>
              <a:t> shows the beam position variation.   This variation is partially due to momentum shifts caused by instabilities of the Linac RF phase and gradient.  After a combination of High Energy and Low Energy Linac LLRF work,</a:t>
            </a:r>
            <a:r>
              <a:rPr lang="en-US" dirty="0">
                <a:latin typeface="+mn-lt"/>
              </a:rPr>
              <a:t> a reduction of beam position fluctuation from 4mm to 2mm is seen in the BPM monitor plots below.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438400"/>
            <a:ext cx="396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Previous LLRF (11/30/07)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~4 mm variation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438400"/>
            <a:ext cx="396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New LLRF (04/13/09)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~2 mm variation</a:t>
            </a:r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4648200" y="57118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-8mm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0187" name="TextBox 14"/>
          <p:cNvSpPr txBox="1">
            <a:spLocks noChangeArrowheads="1"/>
          </p:cNvSpPr>
          <p:nvPr/>
        </p:nvSpPr>
        <p:spPr bwMode="auto">
          <a:xfrm>
            <a:off x="4648200" y="45688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-4mm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0188" name="TextBox 15"/>
          <p:cNvSpPr txBox="1">
            <a:spLocks noChangeArrowheads="1"/>
          </p:cNvSpPr>
          <p:nvPr/>
        </p:nvSpPr>
        <p:spPr bwMode="auto">
          <a:xfrm>
            <a:off x="4648200" y="33496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0mm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0189" name="TextBox 16"/>
          <p:cNvSpPr txBox="1">
            <a:spLocks noChangeArrowheads="1"/>
          </p:cNvSpPr>
          <p:nvPr/>
        </p:nvSpPr>
        <p:spPr bwMode="auto">
          <a:xfrm>
            <a:off x="457200" y="57118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-4mm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0190" name="TextBox 17"/>
          <p:cNvSpPr txBox="1">
            <a:spLocks noChangeArrowheads="1"/>
          </p:cNvSpPr>
          <p:nvPr/>
        </p:nvSpPr>
        <p:spPr bwMode="auto">
          <a:xfrm>
            <a:off x="457200" y="32734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4mm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0191" name="TextBox 18"/>
          <p:cNvSpPr txBox="1">
            <a:spLocks noChangeArrowheads="1"/>
          </p:cNvSpPr>
          <p:nvPr/>
        </p:nvSpPr>
        <p:spPr bwMode="auto">
          <a:xfrm>
            <a:off x="457200" y="44926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0mm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6394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6096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558ED5"/>
                </a:solidFill>
                <a:latin typeface="Calibri" pitchFamily="34" charset="0"/>
              </a:rPr>
              <a:t>Introduction to Linac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558ED5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Linac has been in operation since 1970</a:t>
            </a:r>
          </a:p>
          <a:p>
            <a:pPr lvl="1">
              <a:buClr>
                <a:srgbClr val="558ED5"/>
              </a:buClr>
              <a:buSzPct val="130000"/>
              <a:buFont typeface="Calibri" pitchFamily="34" charset="0"/>
              <a:buChar char="‒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~ 90% availability</a:t>
            </a:r>
          </a:p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Linac operates at 15 Hz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NTF takes spare cycles when available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Management decision: priority during treatment</a:t>
            </a:r>
          </a:p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There are two difference sections: 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201.25 MHz Low Energy (LE) (</a:t>
            </a:r>
            <a:r>
              <a:rPr lang="en-US" dirty="0">
                <a:solidFill>
                  <a:srgbClr val="0D0D0D"/>
                </a:solidFill>
                <a:latin typeface="Symbol" pitchFamily="18" charset="2"/>
              </a:rPr>
              <a:t>b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&lt; 0.45) 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805 MHz High Energy (HE) (0.45 &lt; </a:t>
            </a:r>
            <a:r>
              <a:rPr lang="en-US" dirty="0">
                <a:solidFill>
                  <a:srgbClr val="0D0D0D"/>
                </a:solidFill>
                <a:latin typeface="Symbol" pitchFamily="18" charset="2"/>
              </a:rPr>
              <a:t>b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&lt; 0.71)</a:t>
            </a:r>
          </a:p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There are two 750 </a:t>
            </a:r>
            <a:r>
              <a:rPr lang="en-US" dirty="0" err="1">
                <a:solidFill>
                  <a:srgbClr val="0D0D0D"/>
                </a:solidFill>
                <a:latin typeface="Calibri" pitchFamily="34" charset="0"/>
              </a:rPr>
              <a:t>keV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injectors (I</a:t>
            </a:r>
            <a:r>
              <a:rPr lang="en-US" baseline="30000" dirty="0">
                <a:solidFill>
                  <a:srgbClr val="0D0D0D"/>
                </a:solidFill>
                <a:latin typeface="Calibri" pitchFamily="34" charset="0"/>
              </a:rPr>
              <a:t>-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/H</a:t>
            </a:r>
            <a:r>
              <a:rPr lang="en-US" baseline="30000" dirty="0">
                <a:solidFill>
                  <a:srgbClr val="0D0D0D"/>
                </a:solidFill>
                <a:latin typeface="Calibri" pitchFamily="34" charset="0"/>
              </a:rPr>
              <a:t>-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)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80 </a:t>
            </a:r>
            <a:r>
              <a:rPr lang="en-US" dirty="0">
                <a:solidFill>
                  <a:srgbClr val="0D0D0D"/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sec beam pulse @ ~ 50 </a:t>
            </a:r>
            <a:r>
              <a:rPr lang="en-US" dirty="0" err="1">
                <a:solidFill>
                  <a:srgbClr val="0D0D0D"/>
                </a:solidFill>
                <a:latin typeface="Calibri" pitchFamily="34" charset="0"/>
              </a:rPr>
              <a:t>mA</a:t>
            </a: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peak current</a:t>
            </a:r>
          </a:p>
          <a:p>
            <a:pPr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Linac accelerates beam only when requested</a:t>
            </a:r>
          </a:p>
          <a:p>
            <a:pPr lvl="1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D0D0D"/>
                </a:solidFill>
                <a:latin typeface="Calibri" pitchFamily="34" charset="0"/>
              </a:rPr>
              <a:t> Normal operation </a:t>
            </a:r>
          </a:p>
          <a:p>
            <a:pPr lvl="1">
              <a:buClr>
                <a:srgbClr val="558ED5"/>
              </a:buClr>
              <a:buSzPct val="150000"/>
              <a:defRPr/>
            </a:pPr>
            <a:r>
              <a:rPr lang="en-US" sz="1600" dirty="0">
                <a:latin typeface="+mn-lt"/>
              </a:rPr>
              <a:t>34-mA </a:t>
            </a:r>
            <a:r>
              <a:rPr lang="en-US" sz="1600" dirty="0" err="1">
                <a:latin typeface="+mn-lt"/>
              </a:rPr>
              <a:t>macropulse</a:t>
            </a:r>
            <a:r>
              <a:rPr lang="en-US" sz="1600" dirty="0">
                <a:latin typeface="+mn-lt"/>
              </a:rPr>
              <a:t> average current</a:t>
            </a:r>
            <a:endParaRPr lang="en-US" sz="1600" dirty="0">
              <a:solidFill>
                <a:srgbClr val="0D0D0D"/>
              </a:solidFill>
              <a:latin typeface="+mn-lt"/>
            </a:endParaRPr>
          </a:p>
          <a:p>
            <a:pPr lvl="2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 HEP:  ~ 7.0 Hz, 22.2 </a:t>
            </a:r>
            <a:r>
              <a:rPr lang="en-US" sz="1600" dirty="0">
                <a:solidFill>
                  <a:srgbClr val="0D0D0D"/>
                </a:solidFill>
                <a:latin typeface="Symbol" pitchFamily="18" charset="2"/>
              </a:rPr>
              <a:t>m</a:t>
            </a: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sec </a:t>
            </a:r>
            <a:r>
              <a:rPr lang="en-US" sz="1600" dirty="0" err="1">
                <a:solidFill>
                  <a:srgbClr val="0D0D0D"/>
                </a:solidFill>
                <a:latin typeface="Calibri" pitchFamily="34" charset="0"/>
              </a:rPr>
              <a:t>macropulse</a:t>
            </a: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 length</a:t>
            </a:r>
          </a:p>
          <a:p>
            <a:pPr lvl="2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 NTF:      15 Hz, 64.0 </a:t>
            </a:r>
            <a:r>
              <a:rPr lang="en-US" sz="1600" dirty="0">
                <a:solidFill>
                  <a:srgbClr val="0D0D0D"/>
                </a:solidFill>
                <a:latin typeface="Symbol" pitchFamily="18" charset="2"/>
              </a:rPr>
              <a:t>m</a:t>
            </a: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sec </a:t>
            </a:r>
            <a:r>
              <a:rPr lang="en-US" sz="1600" dirty="0" err="1">
                <a:solidFill>
                  <a:srgbClr val="0D0D0D"/>
                </a:solidFill>
                <a:latin typeface="Calibri" pitchFamily="34" charset="0"/>
              </a:rPr>
              <a:t>macropulse</a:t>
            </a: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 length</a:t>
            </a:r>
          </a:p>
          <a:p>
            <a:pPr lvl="2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A6A6A6"/>
                </a:solidFill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Studies:  up to 15 Hz, 20 </a:t>
            </a:r>
            <a:r>
              <a:rPr lang="en-US" sz="1600" dirty="0">
                <a:latin typeface="Symbol" pitchFamily="18" charset="2"/>
              </a:rPr>
              <a:t>m</a:t>
            </a:r>
            <a:r>
              <a:rPr lang="en-US" sz="1600" dirty="0">
                <a:latin typeface="Calibri" pitchFamily="34" charset="0"/>
              </a:rPr>
              <a:t>sec </a:t>
            </a:r>
            <a:r>
              <a:rPr lang="en-US" sz="1600" dirty="0" err="1">
                <a:solidFill>
                  <a:srgbClr val="0D0D0D"/>
                </a:solidFill>
                <a:latin typeface="Calibri" pitchFamily="34" charset="0"/>
              </a:rPr>
              <a:t>macropulse</a:t>
            </a:r>
            <a:r>
              <a:rPr lang="en-US" sz="1600" dirty="0">
                <a:solidFill>
                  <a:srgbClr val="0D0D0D"/>
                </a:solidFill>
                <a:latin typeface="Calibri" pitchFamily="34" charset="0"/>
              </a:rPr>
              <a:t> length</a:t>
            </a:r>
            <a:endParaRPr lang="en-US" sz="1600" dirty="0">
              <a:latin typeface="Calibri" pitchFamily="34" charset="0"/>
            </a:endParaRPr>
          </a:p>
          <a:p>
            <a:pPr lvl="2">
              <a:buClr>
                <a:srgbClr val="558ED5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A6A6A6"/>
                </a:solidFill>
              </a:rPr>
              <a:t>MTA: variety of beam demands 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171450"/>
            <a:ext cx="34671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49925" y="2955925"/>
            <a:ext cx="1717675" cy="26717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89" name="Group 21"/>
          <p:cNvGrpSpPr>
            <a:grpSpLocks/>
          </p:cNvGrpSpPr>
          <p:nvPr/>
        </p:nvGrpSpPr>
        <p:grpSpPr bwMode="auto">
          <a:xfrm>
            <a:off x="7131050" y="304800"/>
            <a:ext cx="2012950" cy="1295400"/>
            <a:chOff x="7131268" y="304800"/>
            <a:chExt cx="2012732" cy="1295400"/>
          </a:xfrm>
        </p:grpSpPr>
        <p:sp>
          <p:nvSpPr>
            <p:cNvPr id="20" name="Rectangle 19"/>
            <p:cNvSpPr/>
            <p:nvPr/>
          </p:nvSpPr>
          <p:spPr>
            <a:xfrm>
              <a:off x="7131268" y="304800"/>
              <a:ext cx="1980985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24932" y="1219200"/>
              <a:ext cx="1219068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759450" y="685800"/>
            <a:ext cx="1708150" cy="2185988"/>
          </a:xfrm>
          <a:prstGeom prst="rect">
            <a:avLst/>
          </a:prstGeom>
          <a:noFill/>
          <a:ln>
            <a:solidFill>
              <a:schemeClr val="accent6">
                <a:lumMod val="75000"/>
                <a:alpha val="59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414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558ED5"/>
                </a:solidFill>
                <a:latin typeface="Calibri" pitchFamily="34" charset="0"/>
              </a:rPr>
              <a:t>Beam transmitted through Linac</a:t>
            </a:r>
            <a:r>
              <a:rPr lang="en-US" sz="240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US" sz="2400">
              <a:solidFill>
                <a:srgbClr val="A6A6A6"/>
              </a:solidFill>
              <a:latin typeface="Calibri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17525" y="1289050"/>
            <a:ext cx="44354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dirty="0">
                <a:latin typeface="+mn-lt"/>
              </a:rPr>
              <a:t>HEP/Studies/MTA beam pulses are requested by the Beam Switch Sum Box (BSSB) from MCR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endParaRPr lang="en-US" dirty="0">
              <a:latin typeface="+mn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Request is received by the Beam Enable Pulse Shifter Chassis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if all the requests/status are in order beam is transmitted to Linac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</a:rPr>
              <a:t> if not source timing is shifted 1msec and beam dies at Tank 1.</a:t>
            </a:r>
          </a:p>
          <a:p>
            <a:pPr lvl="2"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en-US" dirty="0">
              <a:latin typeface="+mn-lt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 In the case of HEP, beam is chopped by the low energy (750 </a:t>
            </a:r>
            <a:r>
              <a:rPr lang="en-US" dirty="0" err="1">
                <a:latin typeface="+mn-lt"/>
              </a:rPr>
              <a:t>keV</a:t>
            </a:r>
            <a:r>
              <a:rPr lang="en-US" dirty="0">
                <a:latin typeface="+mn-lt"/>
              </a:rPr>
              <a:t>) and high energy  (400 MeV) chopper systems.</a:t>
            </a:r>
          </a:p>
        </p:txBody>
      </p:sp>
      <p:pic>
        <p:nvPicPr>
          <p:cNvPr id="17412" name="Picture 11" descr="ChopperCroppedBlackedi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62125"/>
            <a:ext cx="292576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452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Introduction to Linac - LE Linac (DTL)</a:t>
            </a:r>
          </a:p>
        </p:txBody>
      </p:sp>
      <p:grpSp>
        <p:nvGrpSpPr>
          <p:cNvPr id="18435" name="Group 22"/>
          <p:cNvGrpSpPr>
            <a:grpSpLocks/>
          </p:cNvGrpSpPr>
          <p:nvPr/>
        </p:nvGrpSpPr>
        <p:grpSpPr bwMode="auto">
          <a:xfrm>
            <a:off x="3200400" y="4467225"/>
            <a:ext cx="1828800" cy="446088"/>
            <a:chOff x="5943600" y="1905000"/>
            <a:chExt cx="1828800" cy="446087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5943600" y="1905000"/>
              <a:ext cx="18288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0" name="TextBox 22"/>
            <p:cNvSpPr txBox="1">
              <a:spLocks noChangeArrowheads="1"/>
            </p:cNvSpPr>
            <p:nvPr/>
          </p:nvSpPr>
          <p:spPr bwMode="auto">
            <a:xfrm>
              <a:off x="6019800" y="1981200"/>
              <a:ext cx="1611531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Beam direction</a:t>
              </a:r>
            </a:p>
          </p:txBody>
        </p:sp>
      </p:grpSp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173038" y="4800600"/>
            <a:ext cx="8970962" cy="1106488"/>
            <a:chOff x="0" y="3786188"/>
            <a:chExt cx="8839200" cy="1795462"/>
          </a:xfrm>
        </p:grpSpPr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533400" y="4319588"/>
              <a:ext cx="7659688" cy="914400"/>
              <a:chOff x="609600" y="1905000"/>
              <a:chExt cx="7659624" cy="914400"/>
            </a:xfrm>
          </p:grpSpPr>
          <p:sp>
            <p:nvSpPr>
              <p:cNvPr id="16" name="Flowchart: Magnetic Disk 15"/>
              <p:cNvSpPr/>
              <p:nvPr/>
            </p:nvSpPr>
            <p:spPr>
              <a:xfrm rot="5400000">
                <a:off x="472223" y="2042193"/>
                <a:ext cx="914473" cy="639746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Flowchart: Magnetic Disk 16"/>
              <p:cNvSpPr/>
              <p:nvPr/>
            </p:nvSpPr>
            <p:spPr>
              <a:xfrm rot="5400000">
                <a:off x="1947236" y="1538530"/>
                <a:ext cx="914473" cy="1647071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lowchart: Magnetic Disk 17"/>
              <p:cNvSpPr/>
              <p:nvPr/>
            </p:nvSpPr>
            <p:spPr>
              <a:xfrm rot="5400000">
                <a:off x="3681119" y="1653496"/>
                <a:ext cx="914473" cy="1417138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Flowchart: Magnetic Disk 18"/>
              <p:cNvSpPr/>
              <p:nvPr/>
            </p:nvSpPr>
            <p:spPr>
              <a:xfrm rot="5400000">
                <a:off x="5432989" y="1653496"/>
                <a:ext cx="914473" cy="1417138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lowchart: Magnetic Disk 19"/>
              <p:cNvSpPr/>
              <p:nvPr/>
            </p:nvSpPr>
            <p:spPr>
              <a:xfrm rot="5400000">
                <a:off x="7144192" y="1694165"/>
                <a:ext cx="914473" cy="1335801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8442" name="TextBox 28"/>
            <p:cNvSpPr txBox="1">
              <a:spLocks noChangeArrowheads="1"/>
            </p:cNvSpPr>
            <p:nvPr/>
          </p:nvSpPr>
          <p:spPr bwMode="auto">
            <a:xfrm>
              <a:off x="0" y="5181600"/>
              <a:ext cx="868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             b</a:t>
              </a:r>
              <a:r>
                <a:rPr lang="en-US" sz="2000">
                  <a:latin typeface="Calibri" pitchFamily="34" charset="0"/>
                </a:rPr>
                <a:t> 0.148                  </a:t>
              </a:r>
              <a:r>
                <a:rPr lang="en-US" sz="2000">
                  <a:latin typeface="Symbol" pitchFamily="18" charset="2"/>
                </a:rPr>
                <a:t>b </a:t>
              </a:r>
              <a:r>
                <a:rPr lang="en-US" sz="2000">
                  <a:latin typeface="Calibri" pitchFamily="34" charset="0"/>
                </a:rPr>
                <a:t>0.275               </a:t>
              </a:r>
              <a:r>
                <a:rPr lang="en-US" sz="2000">
                  <a:latin typeface="Symbol" pitchFamily="18" charset="2"/>
                </a:rPr>
                <a:t>b</a:t>
              </a:r>
              <a:r>
                <a:rPr lang="en-US" sz="2000">
                  <a:latin typeface="Calibri" pitchFamily="34" charset="0"/>
                </a:rPr>
                <a:t> 0.375              </a:t>
              </a:r>
              <a:r>
                <a:rPr lang="en-US" sz="2000">
                  <a:latin typeface="Symbol" pitchFamily="18" charset="2"/>
                </a:rPr>
                <a:t>b </a:t>
              </a:r>
              <a:r>
                <a:rPr lang="en-US" sz="2000">
                  <a:latin typeface="Calibri" pitchFamily="34" charset="0"/>
                </a:rPr>
                <a:t>0.414                 </a:t>
              </a:r>
              <a:r>
                <a:rPr lang="en-US" sz="2000">
                  <a:latin typeface="Symbol" pitchFamily="18" charset="2"/>
                </a:rPr>
                <a:t>b</a:t>
              </a:r>
              <a:r>
                <a:rPr lang="en-US" sz="2000">
                  <a:latin typeface="Calibri" pitchFamily="34" charset="0"/>
                </a:rPr>
                <a:t> 0.457</a:t>
              </a:r>
            </a:p>
          </p:txBody>
        </p:sp>
        <p:sp>
          <p:nvSpPr>
            <p:cNvPr id="18443" name="TextBox 27"/>
            <p:cNvSpPr txBox="1">
              <a:spLocks noChangeArrowheads="1"/>
            </p:cNvSpPr>
            <p:nvPr/>
          </p:nvSpPr>
          <p:spPr bwMode="auto">
            <a:xfrm>
              <a:off x="152400" y="3786188"/>
              <a:ext cx="8686800" cy="6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             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000">
                  <a:latin typeface="Calibri" pitchFamily="34" charset="0"/>
                </a:rPr>
                <a:t>10.42              37.54                   66.18                    92.6                         116.5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" y="1203325"/>
            <a:ext cx="4572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 cylindrical, electrical resonant,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OFHC cavities,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~ two thirds of 200 DTs are located  at the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low-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</a:rPr>
              <a:t>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region,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Each cavity is powered by a single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5MW PA @ 201.25 MHz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~ 1.5 MV/m   with an Average Power 20 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Space between tanks are occupied either by beam valves, dipole trim packages or beam position monitors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8438" name="Picture 22" descr="LRF3Synoptic.gif"/>
          <p:cNvPicPr>
            <a:picLocks noChangeAspect="1"/>
          </p:cNvPicPr>
          <p:nvPr/>
        </p:nvPicPr>
        <p:blipFill>
          <a:blip r:embed="rId3" cstate="print"/>
          <a:srcRect l="2605" t="15556" r="3635" b="8888"/>
          <a:stretch>
            <a:fillRect/>
          </a:stretch>
        </p:blipFill>
        <p:spPr bwMode="auto">
          <a:xfrm>
            <a:off x="4852988" y="1346200"/>
            <a:ext cx="391001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23"/>
          <p:cNvSpPr txBox="1">
            <a:spLocks noChangeArrowheads="1"/>
          </p:cNvSpPr>
          <p:nvPr/>
        </p:nvSpPr>
        <p:spPr bwMode="auto">
          <a:xfrm>
            <a:off x="0" y="4873625"/>
            <a:ext cx="984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  <a:r>
              <a:rPr lang="en-US" sz="800"/>
              <a:t>out </a:t>
            </a:r>
            <a:r>
              <a:rPr lang="en-US" sz="1400"/>
              <a:t>(MeV)</a:t>
            </a:r>
          </a:p>
        </p:txBody>
      </p:sp>
      <p:sp>
        <p:nvSpPr>
          <p:cNvPr id="18440" name="TextBox 24"/>
          <p:cNvSpPr txBox="1">
            <a:spLocks noChangeArrowheads="1"/>
          </p:cNvSpPr>
          <p:nvPr/>
        </p:nvSpPr>
        <p:spPr bwMode="auto">
          <a:xfrm>
            <a:off x="79375" y="4572000"/>
            <a:ext cx="1749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Total length: ~ 75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9461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763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Introduction to Linac - HE Linac (SCL)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7 805 MHz SCL modules, 4 sections with 16 accelerating cells,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       independent 12 MW Klystrons @ ~7.0 MV/m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print"/>
          <a:srcRect b="19057"/>
          <a:stretch>
            <a:fillRect/>
          </a:stretch>
        </p:blipFill>
        <p:spPr bwMode="auto">
          <a:xfrm>
            <a:off x="457200" y="2286000"/>
            <a:ext cx="82169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484" name="Picture 11" descr="log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438400"/>
            <a:ext cx="822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Beam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516" name="Picture 11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Operational Beam Parameters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(2010)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510" name="TextBox 22"/>
          <p:cNvSpPr txBox="1">
            <a:spLocks noChangeArrowheads="1"/>
          </p:cNvSpPr>
          <p:nvPr/>
        </p:nvSpPr>
        <p:spPr bwMode="auto">
          <a:xfrm rot="-5400000">
            <a:off x="1227138" y="4659313"/>
            <a:ext cx="1069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Shutdown’10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 rot="-5400000">
            <a:off x="4216400" y="4662488"/>
            <a:ext cx="1069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Shutdown’10</a:t>
            </a:r>
          </a:p>
        </p:txBody>
      </p:sp>
      <p:sp>
        <p:nvSpPr>
          <p:cNvPr id="21512" name="TextBox 35"/>
          <p:cNvSpPr txBox="1">
            <a:spLocks noChangeArrowheads="1"/>
          </p:cNvSpPr>
          <p:nvPr/>
        </p:nvSpPr>
        <p:spPr bwMode="auto">
          <a:xfrm rot="-5400000">
            <a:off x="7159626" y="4643437"/>
            <a:ext cx="1116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Shutdown’10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" y="2438400"/>
            <a:ext cx="13287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30% running I</a:t>
            </a:r>
            <a:r>
              <a:rPr lang="en-US" sz="1400" baseline="5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0536" y="1295400"/>
            <a:ext cx="8839200" cy="4724400"/>
            <a:chOff x="180536" y="1143000"/>
            <a:chExt cx="8839200" cy="4533900"/>
          </a:xfrm>
        </p:grpSpPr>
        <p:pic>
          <p:nvPicPr>
            <p:cNvPr id="24" name="Picture 23" descr="LinacPerformance-2010-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536" y="1143000"/>
              <a:ext cx="8839200" cy="45339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32936" y="3414932"/>
              <a:ext cx="853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2792" y="1157068"/>
              <a:ext cx="8534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84276" y="10668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Output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70144" y="1066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Linac Output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84848" y="1066800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Linac Efficiency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25456" y="4909236"/>
            <a:ext cx="1153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Shutdown’10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4191396" y="4969020"/>
            <a:ext cx="1153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Shutdown’10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129200" y="4910400"/>
            <a:ext cx="1153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Shutdown’10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4"/>
          <p:cNvGrpSpPr>
            <a:grpSpLocks/>
          </p:cNvGrpSpPr>
          <p:nvPr/>
        </p:nvGrpSpPr>
        <p:grpSpPr bwMode="auto">
          <a:xfrm>
            <a:off x="0" y="6049963"/>
            <a:ext cx="9144000" cy="960437"/>
            <a:chOff x="1" y="6124739"/>
            <a:chExt cx="9144000" cy="93652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4191201" y="1933539"/>
              <a:ext cx="761600" cy="9144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565" name="Picture 11" descr="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04" y="6307011"/>
              <a:ext cx="2057400" cy="390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38401" y="6138670"/>
              <a:ext cx="6553200" cy="9225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Linac Beam Status                   Proton Source Workshop 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                </a:t>
              </a:r>
              <a:r>
                <a:rPr lang="en-US" sz="1400" i="1" dirty="0" err="1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Fernanda</a:t>
              </a:r>
              <a:r>
                <a:rPr lang="en-US" sz="1400" i="1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 G. Garcia                                         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December 7-8, 2010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286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Operational Beam Parameters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(2000-2010)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491835" y="1219200"/>
            <a:ext cx="4038600" cy="3581400"/>
            <a:chOff x="533400" y="1981200"/>
            <a:chExt cx="3886200" cy="3319878"/>
          </a:xfrm>
        </p:grpSpPr>
        <p:pic>
          <p:nvPicPr>
            <p:cNvPr id="23562" name="Picture 33" descr="OFFICE-PC20101205071153.gif"/>
            <p:cNvPicPr>
              <a:picLocks noChangeAspect="1"/>
            </p:cNvPicPr>
            <p:nvPr/>
          </p:nvPicPr>
          <p:blipFill>
            <a:blip r:embed="rId4" cstate="print"/>
            <a:srcRect l="3703" t="8922" r="1852" b="4092"/>
            <a:stretch>
              <a:fillRect/>
            </a:stretch>
          </p:blipFill>
          <p:spPr bwMode="auto">
            <a:xfrm>
              <a:off x="533400" y="1981200"/>
              <a:ext cx="38862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Box 35"/>
            <p:cNvSpPr txBox="1">
              <a:spLocks noChangeArrowheads="1"/>
            </p:cNvSpPr>
            <p:nvPr/>
          </p:nvSpPr>
          <p:spPr bwMode="auto">
            <a:xfrm>
              <a:off x="1066800" y="4962524"/>
              <a:ext cx="3352800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‘00      ‘02     ‘04     ‘06     ‘08    ‘10 </a:t>
              </a:r>
            </a:p>
          </p:txBody>
        </p:sp>
      </p:grpSp>
      <p:grpSp>
        <p:nvGrpSpPr>
          <p:cNvPr id="23556" name="Group 39"/>
          <p:cNvGrpSpPr>
            <a:grpSpLocks/>
          </p:cNvGrpSpPr>
          <p:nvPr/>
        </p:nvGrpSpPr>
        <p:grpSpPr bwMode="auto">
          <a:xfrm>
            <a:off x="4572000" y="1219200"/>
            <a:ext cx="4116388" cy="3505200"/>
            <a:chOff x="4800600" y="1981200"/>
            <a:chExt cx="3887098" cy="3200400"/>
          </a:xfrm>
        </p:grpSpPr>
        <p:pic>
          <p:nvPicPr>
            <p:cNvPr id="23560" name="Picture 34" descr="OFFICE-PC20101205071603.gif"/>
            <p:cNvPicPr>
              <a:picLocks noChangeAspect="1"/>
            </p:cNvPicPr>
            <p:nvPr/>
          </p:nvPicPr>
          <p:blipFill>
            <a:blip r:embed="rId5" cstate="print"/>
            <a:srcRect l="3703" t="4462" r="1852" b="1862"/>
            <a:stretch>
              <a:fillRect/>
            </a:stretch>
          </p:blipFill>
          <p:spPr bwMode="auto">
            <a:xfrm>
              <a:off x="4800600" y="1981200"/>
              <a:ext cx="3886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6781448" y="3733800"/>
              <a:ext cx="1906250" cy="6921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/>
                <a:t>Linac output ~ 36.5 </a:t>
              </a:r>
              <a:r>
                <a:rPr lang="en-US" sz="1300" dirty="0" err="1"/>
                <a:t>mA</a:t>
              </a:r>
              <a:endParaRPr lang="en-US" sz="1300" dirty="0"/>
            </a:p>
            <a:p>
              <a:pPr>
                <a:defRPr/>
              </a:pPr>
              <a:r>
                <a:rPr lang="en-US" sz="1300" dirty="0"/>
                <a:t>Losses ~ 21.5 mV</a:t>
              </a:r>
            </a:p>
            <a:p>
              <a:pPr>
                <a:defRPr/>
              </a:pPr>
              <a:r>
                <a:rPr lang="en-US" sz="1300" dirty="0"/>
                <a:t>Efficiency ~ 75%</a:t>
              </a:r>
            </a:p>
          </p:txBody>
        </p:sp>
      </p:grp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533400" y="1371600"/>
            <a:ext cx="116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A1EB0"/>
                </a:solidFill>
              </a:rPr>
              <a:t>Efficiency</a:t>
            </a: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457200" y="24384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Linac 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3200400"/>
            <a:ext cx="114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D7LMSM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2325</Words>
  <Application>Microsoft Office PowerPoint</Application>
  <PresentationFormat>On-screen Show (4:3)</PresentationFormat>
  <Paragraphs>592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Linac Low-Level RF Upgrade</vt:lpstr>
      <vt:lpstr>Linac LLRF Design Goals</vt:lpstr>
      <vt:lpstr>Operational Effects on RF Gradient</vt:lpstr>
      <vt:lpstr>Operational Effects on RF Phase</vt:lpstr>
      <vt:lpstr>Operational Effects on Beam Stability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office</cp:lastModifiedBy>
  <cp:revision>287</cp:revision>
  <dcterms:created xsi:type="dcterms:W3CDTF">2006-08-16T00:00:00Z</dcterms:created>
  <dcterms:modified xsi:type="dcterms:W3CDTF">2010-12-07T03:48:07Z</dcterms:modified>
</cp:coreProperties>
</file>