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58" r:id="rId5"/>
    <p:sldId id="259" r:id="rId6"/>
    <p:sldId id="260" r:id="rId7"/>
    <p:sldId id="262" r:id="rId8"/>
    <p:sldId id="263" r:id="rId9"/>
    <p:sldId id="261" r:id="rId10"/>
    <p:sldId id="273" r:id="rId11"/>
    <p:sldId id="274" r:id="rId12"/>
    <p:sldId id="264" r:id="rId13"/>
    <p:sldId id="275" r:id="rId14"/>
    <p:sldId id="265" r:id="rId15"/>
    <p:sldId id="266" r:id="rId16"/>
    <p:sldId id="267" r:id="rId17"/>
    <p:sldId id="271" r:id="rId18"/>
    <p:sldId id="272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C2D81-A36F-4AC3-90DB-9130278D229F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1664-C264-4C67-BFDD-2D51926E1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1664-C264-4C67-BFDD-2D51926E16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ADBA-00DB-4583-8355-00939FEC9367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EFC-8EBF-4C78-B5D8-A030E6720232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40B9-0A61-44E4-8E73-ED1619935234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A2A8-BA2F-470C-B22C-A1067DFD81B2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001B-BB24-4FEE-80EB-4478AA45B7E2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AC9C-939E-4E0B-8E44-79F90ADAE051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5A5F-02FF-4E88-8FF1-9CAF709569BB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E449-D40F-42EA-928F-DAF121D413E3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874-ACCC-455D-BB7B-4AB65243D609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245-AD41-46D1-A28C-5908FD7B9505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9529-5F8E-4E2D-870F-5F2E083E428B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6029-7791-44F2-9DB5-EBC69F0F55D0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189C-3C2B-496D-B9DD-789EFA5A4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Proton Source Vacuum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David B. Augustine</a:t>
            </a:r>
          </a:p>
          <a:p>
            <a:r>
              <a:rPr lang="en-US" dirty="0" smtClean="0"/>
              <a:t>Ben Ogert Jr.</a:t>
            </a:r>
          </a:p>
          <a:p>
            <a:r>
              <a:rPr lang="en-US" dirty="0" smtClean="0"/>
              <a:t>August 30,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endParaRPr lang="en-US" dirty="0"/>
          </a:p>
        </p:txBody>
      </p:sp>
      <p:pic>
        <p:nvPicPr>
          <p:cNvPr id="6" name="Content Placeholder 5" descr="Tank O-ring de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2950"/>
            <a:ext cx="5111750" cy="3953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8000" cy="5194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o-rings used in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 low energy tanks are custom. We do have some minor amount of spares. It is assumed that these are beyond there shelf life. A manufacturer should be investigated and these o-ring made. I have no cost estimate. They would be a custom extrusion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High Energy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Linac</a:t>
            </a:r>
            <a:r>
              <a:rPr lang="en-US" dirty="0" smtClean="0"/>
              <a:t> High Energy does not need extensive work</a:t>
            </a:r>
          </a:p>
          <a:p>
            <a:pPr lvl="1"/>
            <a:r>
              <a:rPr lang="en-US" dirty="0" smtClean="0"/>
              <a:t>Spare vacuum equipment should be understood </a:t>
            </a:r>
            <a:r>
              <a:rPr lang="en-US" dirty="0" err="1" smtClean="0"/>
              <a:t>i.e</a:t>
            </a:r>
            <a:r>
              <a:rPr lang="en-US" dirty="0" smtClean="0"/>
              <a:t> valves, ion pumps, solenoids, 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Nitrogen </a:t>
            </a:r>
            <a:r>
              <a:rPr lang="en-US" dirty="0" err="1" smtClean="0"/>
              <a:t>Dewars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Dewar Before Repair</a:t>
            </a:r>
            <a:endParaRPr lang="en-US" dirty="0"/>
          </a:p>
        </p:txBody>
      </p:sp>
      <p:pic>
        <p:nvPicPr>
          <p:cNvPr id="10" name="Content Placeholder 9" descr="Dewar 01 not modifi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Dewar After Repair</a:t>
            </a:r>
            <a:endParaRPr lang="en-US" dirty="0"/>
          </a:p>
        </p:txBody>
      </p:sp>
      <p:pic>
        <p:nvPicPr>
          <p:cNvPr id="11" name="Content Placeholder 10" descr="Dewar 09 modifi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MSD funds used to mitigate operational liability</a:t>
            </a:r>
          </a:p>
          <a:p>
            <a:pPr lvl="1"/>
            <a:r>
              <a:rPr lang="en-US" dirty="0" smtClean="0"/>
              <a:t>Purchased two Roots blower stations.</a:t>
            </a:r>
          </a:p>
          <a:p>
            <a:pPr lvl="1"/>
            <a:r>
              <a:rPr lang="en-US" dirty="0" smtClean="0"/>
              <a:t>Purchased some replacement vacuum valves at these stations.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Booster</a:t>
            </a:r>
            <a:endParaRPr lang="en-US" sz="2400" dirty="0"/>
          </a:p>
        </p:txBody>
      </p:sp>
      <p:pic>
        <p:nvPicPr>
          <p:cNvPr id="6" name="Content Placeholder 5" descr="Booster Gate Valve 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7" y="12954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Vacuum Valves in the ring are mostly the non-locking type when closed. They all will open upon loss of gas pressure. There are approximately </a:t>
            </a:r>
            <a:r>
              <a:rPr lang="en-US" sz="24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/>
              <a:t>of these, 3K each ~ </a:t>
            </a:r>
            <a:r>
              <a:rPr lang="en-US" sz="2400" dirty="0" smtClean="0"/>
              <a:t>24</a:t>
            </a:r>
            <a:r>
              <a:rPr lang="en-US" sz="2400" dirty="0" smtClean="0"/>
              <a:t>K</a:t>
            </a:r>
            <a:r>
              <a:rPr lang="en-US" sz="2400" dirty="0" smtClean="0"/>
              <a:t>. This does </a:t>
            </a:r>
            <a:r>
              <a:rPr lang="en-US" sz="2400" dirty="0" smtClean="0"/>
              <a:t>not include flange </a:t>
            </a:r>
            <a:r>
              <a:rPr lang="en-US" sz="2400" dirty="0" smtClean="0"/>
              <a:t>changes in the tunnel, seals, welding, etc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pic>
        <p:nvPicPr>
          <p:cNvPr id="6" name="Content Placeholder 5" descr="Booster station old and 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Mechanical pumps in the tunnel are </a:t>
            </a:r>
            <a:r>
              <a:rPr lang="en-US" sz="2400" dirty="0" err="1" smtClean="0"/>
              <a:t>obselete</a:t>
            </a:r>
            <a:r>
              <a:rPr lang="en-US" sz="2400" dirty="0" smtClean="0"/>
              <a:t>. MSD funds in the past two years have replaced 4 turbo pumps  out of the 24. These are ~8K each or 160K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Booster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Roots Blower stations in the fan rooms are obsolete. Two have been replaced by MSD funds. One is dead and the last is a cobbled spare. Two will need to be purchased ~25K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 descr="Booster NE B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pic>
        <p:nvPicPr>
          <p:cNvPr id="6" name="Content Placeholder 5" descr="Booster NW Blower Cobb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cobbled together Roots blower station ~ 13K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the last 40 year old station in Booster ~13 K to replace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 descr="Booster SW B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Booster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cases over the years vacuum leaks were patched over with </a:t>
            </a:r>
            <a:r>
              <a:rPr lang="en-US" dirty="0" err="1" smtClean="0"/>
              <a:t>glyptol</a:t>
            </a:r>
            <a:r>
              <a:rPr lang="en-US" dirty="0" smtClean="0"/>
              <a:t>, and vacuum epoxy. There is currently a three page list of these. They should all be fixed correctly before the tunnel gets too hot. I cannot estimate the cost of this.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and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vacuum system in the Proton Source is mostly original. </a:t>
            </a:r>
            <a:r>
              <a:rPr lang="en-US" dirty="0" err="1" smtClean="0"/>
              <a:t>Ie</a:t>
            </a:r>
            <a:r>
              <a:rPr lang="en-US" dirty="0" smtClean="0"/>
              <a:t>. Vacuum valves, Ion pumps, mechanical pumps, Ion pumps, etc</a:t>
            </a:r>
          </a:p>
          <a:p>
            <a:r>
              <a:rPr lang="en-US" dirty="0" smtClean="0"/>
              <a:t>In several cases</a:t>
            </a:r>
          </a:p>
          <a:p>
            <a:pPr lvl="1"/>
            <a:r>
              <a:rPr lang="en-US" dirty="0" smtClean="0"/>
              <a:t>Vacuum valves are worn beyond repair</a:t>
            </a:r>
          </a:p>
          <a:p>
            <a:pPr lvl="1"/>
            <a:r>
              <a:rPr lang="en-US" dirty="0" smtClean="0"/>
              <a:t>Will not lock closed with out air pressure</a:t>
            </a:r>
          </a:p>
          <a:p>
            <a:pPr lvl="1"/>
            <a:r>
              <a:rPr lang="en-US" dirty="0" smtClean="0"/>
              <a:t>Mechanical pumps are obsolete</a:t>
            </a:r>
          </a:p>
          <a:p>
            <a:pPr lvl="1"/>
            <a:r>
              <a:rPr lang="en-US" dirty="0" smtClean="0"/>
              <a:t>N2 gas systems in need of repair</a:t>
            </a:r>
          </a:p>
          <a:p>
            <a:pPr lvl="1"/>
            <a:r>
              <a:rPr lang="en-US" dirty="0" smtClean="0"/>
              <a:t>Ion pump bodies worn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and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a year ago</a:t>
            </a:r>
          </a:p>
          <a:p>
            <a:r>
              <a:rPr lang="en-US" dirty="0" smtClean="0"/>
              <a:t>A detailed cost estimate created for</a:t>
            </a:r>
          </a:p>
          <a:p>
            <a:pPr lvl="1"/>
            <a:r>
              <a:rPr lang="en-US" dirty="0" err="1" smtClean="0"/>
              <a:t>PreAcc</a:t>
            </a:r>
            <a:endParaRPr lang="en-US" dirty="0" smtClean="0"/>
          </a:p>
          <a:p>
            <a:pPr lvl="1"/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This estimate just shy of 800K in FY10 dollars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MSD funds </a:t>
            </a:r>
            <a:r>
              <a:rPr lang="en-US" dirty="0" smtClean="0"/>
              <a:t>used to</a:t>
            </a:r>
            <a:r>
              <a:rPr lang="en-US" dirty="0" smtClean="0"/>
              <a:t> </a:t>
            </a:r>
            <a:r>
              <a:rPr lang="en-US" dirty="0" smtClean="0"/>
              <a:t>purchase newer equipment in </a:t>
            </a:r>
            <a:r>
              <a:rPr lang="en-US" dirty="0" smtClean="0"/>
              <a:t>FY11 to mitigate operational liability</a:t>
            </a:r>
            <a:endParaRPr lang="en-US" dirty="0" smtClean="0"/>
          </a:p>
          <a:p>
            <a:pPr lvl="1"/>
            <a:r>
              <a:rPr lang="en-US" dirty="0" smtClean="0"/>
              <a:t>New gate valves were purchased for the old </a:t>
            </a:r>
            <a:r>
              <a:rPr lang="en-US" dirty="0" err="1" smtClean="0"/>
              <a:t>Linac</a:t>
            </a:r>
            <a:r>
              <a:rPr lang="en-US" dirty="0" smtClean="0"/>
              <a:t> RF ~ 5K not installed</a:t>
            </a:r>
          </a:p>
          <a:p>
            <a:pPr lvl="1"/>
            <a:r>
              <a:rPr lang="en-US" dirty="0" smtClean="0"/>
              <a:t>One LN2 </a:t>
            </a:r>
            <a:r>
              <a:rPr lang="en-US" dirty="0" err="1" smtClean="0"/>
              <a:t>dewar</a:t>
            </a:r>
            <a:r>
              <a:rPr lang="en-US" dirty="0" smtClean="0"/>
              <a:t> was repaired at A-0 ~40K, completed in May 2011</a:t>
            </a:r>
          </a:p>
          <a:p>
            <a:pPr lvl="1"/>
            <a:r>
              <a:rPr lang="en-US" dirty="0" smtClean="0"/>
              <a:t>One left to repair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Low Energy</a:t>
            </a:r>
            <a:endParaRPr lang="en-US" sz="2400" dirty="0"/>
          </a:p>
        </p:txBody>
      </p:sp>
      <p:pic>
        <p:nvPicPr>
          <p:cNvPr id="5" name="Content Placeholder 4" descr="Linac Gate Valve due to be repla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a example of on of the four gate valves that will be replaced during a long shutdown or a large failure.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400 </a:t>
            </a:r>
            <a:r>
              <a:rPr lang="en-US" sz="2400" dirty="0" err="1" smtClean="0"/>
              <a:t>MeV</a:t>
            </a:r>
            <a:r>
              <a:rPr lang="en-US" sz="2400" dirty="0" smtClean="0"/>
              <a:t> Area</a:t>
            </a:r>
            <a:br>
              <a:rPr lang="en-US" sz="2400" dirty="0" smtClean="0"/>
            </a:br>
            <a:r>
              <a:rPr lang="en-US" sz="2400" dirty="0" smtClean="0"/>
              <a:t>Four of these each or 48K</a:t>
            </a:r>
            <a:endParaRPr lang="en-US" sz="2400" dirty="0"/>
          </a:p>
        </p:txBody>
      </p:sp>
      <p:pic>
        <p:nvPicPr>
          <p:cNvPr id="8" name="Content Placeholder 7" descr="Sargent welch station vacuum val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8" descr="Sargent Welch turbo st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Low Energy</a:t>
            </a:r>
            <a:endParaRPr lang="en-US" sz="2400" dirty="0"/>
          </a:p>
        </p:txBody>
      </p:sp>
      <p:pic>
        <p:nvPicPr>
          <p:cNvPr id="6" name="Content Placeholder 5" descr="Roots Blow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high capacity Roots Blower station </a:t>
            </a:r>
            <a:r>
              <a:rPr lang="en-US" sz="2400" dirty="0" smtClean="0"/>
              <a:t>on tanks one and two in </a:t>
            </a:r>
            <a:r>
              <a:rPr lang="en-US" sz="2400" dirty="0" smtClean="0"/>
              <a:t>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tunnel. Used to pump out the low energy </a:t>
            </a:r>
            <a:r>
              <a:rPr lang="en-US" sz="2400" dirty="0" err="1" smtClean="0"/>
              <a:t>Linac</a:t>
            </a:r>
            <a:r>
              <a:rPr lang="en-US" sz="2400" dirty="0" smtClean="0"/>
              <a:t> ~50K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Low Energy</a:t>
            </a:r>
            <a:endParaRPr lang="en-US" sz="2400" dirty="0"/>
          </a:p>
        </p:txBody>
      </p:sp>
      <p:pic>
        <p:nvPicPr>
          <p:cNvPr id="6" name="Content Placeholder 5" descr="Roots Blower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high capacity Roots Blower </a:t>
            </a:r>
            <a:r>
              <a:rPr lang="en-US" sz="2400" dirty="0" smtClean="0"/>
              <a:t>station on tanks three and four </a:t>
            </a:r>
            <a:r>
              <a:rPr lang="en-US" sz="2400" dirty="0" smtClean="0"/>
              <a:t>in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tunnel. Used to pump out the low energy </a:t>
            </a:r>
            <a:r>
              <a:rPr lang="en-US" sz="2400" dirty="0" err="1" smtClean="0"/>
              <a:t>Linac</a:t>
            </a:r>
            <a:r>
              <a:rPr lang="en-US" sz="2400" dirty="0" smtClean="0"/>
              <a:t> ~</a:t>
            </a:r>
            <a:r>
              <a:rPr lang="en-US" sz="2400" dirty="0" smtClean="0"/>
              <a:t>40K</a:t>
            </a:r>
          </a:p>
          <a:p>
            <a:r>
              <a:rPr lang="en-US" sz="2400" dirty="0" smtClean="0"/>
              <a:t>This is a floater station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Low Energy</a:t>
            </a:r>
            <a:endParaRPr lang="en-US" sz="2400" dirty="0"/>
          </a:p>
        </p:txBody>
      </p:sp>
      <p:pic>
        <p:nvPicPr>
          <p:cNvPr id="6" name="Content Placeholder 5" descr="Roots Blow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high capacity Roots Blower station </a:t>
            </a:r>
            <a:r>
              <a:rPr lang="en-US" sz="2400" dirty="0" smtClean="0"/>
              <a:t>on tank five in </a:t>
            </a:r>
            <a:r>
              <a:rPr lang="en-US" sz="2400" dirty="0" smtClean="0"/>
              <a:t>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tunnel. Used to pump out the low energy </a:t>
            </a:r>
            <a:r>
              <a:rPr lang="en-US" sz="2400" dirty="0" err="1" smtClean="0"/>
              <a:t>Linac</a:t>
            </a:r>
            <a:r>
              <a:rPr lang="en-US" sz="2400" dirty="0" smtClean="0"/>
              <a:t> ~</a:t>
            </a:r>
            <a:r>
              <a:rPr lang="en-US" sz="2400" dirty="0" smtClean="0"/>
              <a:t>40K</a:t>
            </a:r>
          </a:p>
          <a:p>
            <a:r>
              <a:rPr lang="en-US" sz="2400" dirty="0" smtClean="0"/>
              <a:t>This is a floater station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189C-3C2B-496D-B9DD-789EFA5A46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612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Proton Source Vacuum Plan</vt:lpstr>
      <vt:lpstr>Linac and Booster</vt:lpstr>
      <vt:lpstr>Linac and Booster</vt:lpstr>
      <vt:lpstr>Linac</vt:lpstr>
      <vt:lpstr>Linac Low Energy</vt:lpstr>
      <vt:lpstr>Linac 400 MeV Area Four of these each or 48K</vt:lpstr>
      <vt:lpstr>Linac Low Energy</vt:lpstr>
      <vt:lpstr>Linac Low Energy</vt:lpstr>
      <vt:lpstr>Linac Low Energy</vt:lpstr>
      <vt:lpstr>Linac</vt:lpstr>
      <vt:lpstr>Linac High Energy</vt:lpstr>
      <vt:lpstr>Liquid Nitrogen Dewars  </vt:lpstr>
      <vt:lpstr>Booster</vt:lpstr>
      <vt:lpstr>Booster</vt:lpstr>
      <vt:lpstr>Booster</vt:lpstr>
      <vt:lpstr>Booster</vt:lpstr>
      <vt:lpstr>Booster</vt:lpstr>
      <vt:lpstr>Booster</vt:lpstr>
      <vt:lpstr>Booster</vt:lpstr>
      <vt:lpstr>Thank you for your attention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augustine</dc:creator>
  <cp:lastModifiedBy>augustine</cp:lastModifiedBy>
  <cp:revision>39</cp:revision>
  <dcterms:created xsi:type="dcterms:W3CDTF">2011-08-30T21:05:11Z</dcterms:created>
  <dcterms:modified xsi:type="dcterms:W3CDTF">2011-08-31T21:04:55Z</dcterms:modified>
</cp:coreProperties>
</file>