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42" r:id="rId2"/>
    <p:sldId id="721" r:id="rId3"/>
    <p:sldId id="735" r:id="rId4"/>
    <p:sldId id="736" r:id="rId5"/>
    <p:sldId id="737" r:id="rId6"/>
    <p:sldId id="724" r:id="rId7"/>
    <p:sldId id="725" r:id="rId8"/>
    <p:sldId id="738" r:id="rId9"/>
    <p:sldId id="728" r:id="rId10"/>
    <p:sldId id="730" r:id="rId11"/>
    <p:sldId id="731" r:id="rId12"/>
    <p:sldId id="733" r:id="rId13"/>
    <p:sldId id="734" r:id="rId14"/>
    <p:sldId id="722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6600"/>
    <a:srgbClr val="003300"/>
    <a:srgbClr val="006600"/>
    <a:srgbClr val="00FFFF"/>
    <a:srgbClr val="FFFF00"/>
    <a:srgbClr val="FF3300"/>
    <a:srgbClr val="FF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1" autoAdjust="0"/>
    <p:restoredTop sz="69345" autoAdjust="0"/>
  </p:normalViewPr>
  <p:slideViewPr>
    <p:cSldViewPr>
      <p:cViewPr varScale="1">
        <p:scale>
          <a:sx n="44" d="100"/>
          <a:sy n="44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BF40A71-D53B-4D01-BDA7-E5A3ED817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l" defTabSz="966556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556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899"/>
            <a:ext cx="5851496" cy="431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l" defTabSz="966556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556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F06FE8F-2934-4046-822C-E48434CC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F40E3-86B9-4B22-BE1B-3B245F9C885A}" type="slidenum">
              <a:rPr lang="en-US"/>
              <a:pPr/>
              <a:t>4</a:t>
            </a:fld>
            <a:endParaRPr lang="en-US"/>
          </a:p>
        </p:txBody>
      </p:sp>
      <p:sp>
        <p:nvSpPr>
          <p:cNvPr id="407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discuss septum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063D8-6D0B-445B-B468-D9F3686B6AAB}" type="slidenum">
              <a:rPr lang="en-US"/>
              <a:pPr/>
              <a:t>5</a:t>
            </a:fld>
            <a:endParaRPr 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3" y="4560898"/>
            <a:ext cx="5851496" cy="432119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96633"/>
                </a:solidFill>
              </a:defRPr>
            </a:lvl1pPr>
            <a:lvl2pPr>
              <a:defRPr>
                <a:solidFill>
                  <a:srgbClr val="0066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489770" y="6257925"/>
            <a:ext cx="22955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696200" y="6400800"/>
            <a:ext cx="790575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4791CED3-C393-4936-98B3-638903E64E7C}" type="slidenum">
              <a:rPr lang="en-US" sz="140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40712" cy="4543425"/>
          </a:xfrm>
        </p:spPr>
        <p:txBody>
          <a:bodyPr anchor="t"/>
          <a:lstStyle/>
          <a:p>
            <a:pPr eaLnBrk="1" hangingPunct="1">
              <a:lnSpc>
                <a:spcPct val="120000"/>
              </a:lnSpc>
            </a:pPr>
            <a:r>
              <a:rPr lang="en-US" sz="4000" dirty="0" smtClean="0">
                <a:solidFill>
                  <a:srgbClr val="006600"/>
                </a:solidFill>
              </a:rPr>
              <a:t>PIP and the Booster Notch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>
                <a:solidFill>
                  <a:srgbClr val="663300"/>
                </a:solidFill>
              </a:rPr>
              <a:t>Bob </a:t>
            </a:r>
            <a:r>
              <a:rPr lang="en-US" sz="3200" i="1" dirty="0" smtClean="0">
                <a:solidFill>
                  <a:srgbClr val="663300"/>
                </a:solidFill>
              </a:rPr>
              <a:t>Zwaska</a:t>
            </a:r>
            <a:r>
              <a:rPr lang="en-US" sz="3600" dirty="0" smtClean="0">
                <a:solidFill>
                  <a:srgbClr val="CC6600"/>
                </a:solidFill>
              </a:rPr>
              <a:t/>
            </a:r>
            <a:br>
              <a:rPr lang="en-US" sz="3600" dirty="0" smtClean="0">
                <a:solidFill>
                  <a:srgbClr val="CC6600"/>
                </a:solidFill>
              </a:rPr>
            </a:br>
            <a:r>
              <a:rPr lang="en-US" sz="3600" dirty="0" smtClean="0">
                <a:solidFill>
                  <a:srgbClr val="CC6600"/>
                </a:solidFill>
              </a:rPr>
              <a:t/>
            </a:r>
            <a:br>
              <a:rPr lang="en-US" sz="3600" dirty="0" smtClean="0">
                <a:solidFill>
                  <a:srgbClr val="CC6600"/>
                </a:solidFill>
              </a:rPr>
            </a:br>
            <a:r>
              <a:rPr lang="en-US" sz="2400" dirty="0" smtClean="0">
                <a:solidFill>
                  <a:srgbClr val="CC6600"/>
                </a:solidFill>
              </a:rPr>
              <a:t>October </a:t>
            </a:r>
            <a:r>
              <a:rPr lang="en-US" sz="2400" dirty="0" smtClean="0">
                <a:solidFill>
                  <a:srgbClr val="CC6600"/>
                </a:solidFill>
              </a:rPr>
              <a:t>12, 2011</a:t>
            </a:r>
            <a:r>
              <a:rPr lang="en-US" sz="2400" dirty="0" smtClean="0">
                <a:solidFill>
                  <a:srgbClr val="CC6600"/>
                </a:solidFill>
              </a:rPr>
              <a:t/>
            </a:r>
            <a:br>
              <a:rPr lang="en-US" sz="2400" dirty="0" smtClean="0">
                <a:solidFill>
                  <a:srgbClr val="CC6600"/>
                </a:solidFill>
              </a:rPr>
            </a:br>
            <a:r>
              <a:rPr lang="en-US" sz="2400" dirty="0" smtClean="0">
                <a:solidFill>
                  <a:srgbClr val="CC6600"/>
                </a:solidFill>
              </a:rPr>
              <a:t>PIP Meeting</a:t>
            </a:r>
            <a:endParaRPr lang="en-US" sz="1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Step: Linac Notching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Making the notch in the Linac</a:t>
            </a:r>
          </a:p>
          <a:p>
            <a:pPr lvl="1"/>
            <a:r>
              <a:rPr lang="en-US" sz="2000" dirty="0" smtClean="0"/>
              <a:t>Similar concept as Booster, but the notch has to be made for every turn added to the Booster</a:t>
            </a:r>
          </a:p>
          <a:p>
            <a:pPr lvl="2"/>
            <a:r>
              <a:rPr lang="en-US" sz="1800" dirty="0" smtClean="0"/>
              <a:t>Typically would be 10-12 65 ns notches spaced 2.2 us apart</a:t>
            </a:r>
          </a:p>
          <a:p>
            <a:r>
              <a:rPr lang="en-US" sz="2400" dirty="0" smtClean="0"/>
              <a:t>Moves the loss entirely out of the Booster</a:t>
            </a:r>
          </a:p>
          <a:p>
            <a:r>
              <a:rPr lang="en-US" sz="2400" dirty="0" smtClean="0"/>
              <a:t>Requires timing and probably needs to be integrated into the cogging module</a:t>
            </a:r>
          </a:p>
          <a:p>
            <a:pPr lvl="1"/>
            <a:r>
              <a:rPr lang="en-US" sz="2000" dirty="0" smtClean="0"/>
              <a:t>Even thought the notch will pre-exist the beam in the Booster, cogging will need to know where it is, and can possibly have a preferred position</a:t>
            </a:r>
          </a:p>
          <a:p>
            <a:r>
              <a:rPr lang="en-US" sz="2400" dirty="0" smtClean="0"/>
              <a:t>Some spreading of the beam will occur before capture in the Booster, but this will be a small amount</a:t>
            </a:r>
          </a:p>
          <a:p>
            <a:pPr lvl="1"/>
            <a:r>
              <a:rPr lang="en-US" sz="2000" dirty="0" err="1" smtClean="0"/>
              <a:t>Notcher</a:t>
            </a:r>
            <a:r>
              <a:rPr lang="en-US" sz="2000" dirty="0" smtClean="0"/>
              <a:t>/</a:t>
            </a:r>
            <a:r>
              <a:rPr lang="en-US" sz="2000" dirty="0" err="1" smtClean="0"/>
              <a:t>n</a:t>
            </a:r>
            <a:r>
              <a:rPr lang="en-US" sz="2000" dirty="0" err="1" smtClean="0"/>
              <a:t>ocker</a:t>
            </a:r>
            <a:r>
              <a:rPr lang="en-US" sz="2000" dirty="0" smtClean="0"/>
              <a:t> can still fire to clean up notch, but cause many fewer losses in the Booster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Options for Linac Notching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Electrostatic notching</a:t>
            </a:r>
          </a:p>
          <a:p>
            <a:pPr lvl="1"/>
            <a:r>
              <a:rPr lang="en-US" sz="1800" dirty="0" err="1" smtClean="0"/>
              <a:t>Pulser</a:t>
            </a:r>
            <a:r>
              <a:rPr lang="en-US" sz="1800" dirty="0" smtClean="0"/>
              <a:t> in the pre-acc (LEBT, maybe MEBT)</a:t>
            </a:r>
          </a:p>
          <a:p>
            <a:pPr lvl="2"/>
            <a:r>
              <a:rPr lang="en-US" sz="1600" dirty="0" smtClean="0"/>
              <a:t>Tested by Doug </a:t>
            </a:r>
            <a:r>
              <a:rPr lang="en-US" sz="1600" dirty="0" err="1" smtClean="0"/>
              <a:t>Moehs</a:t>
            </a:r>
            <a:r>
              <a:rPr lang="en-US" sz="1600" dirty="0" smtClean="0"/>
              <a:t> several years ago</a:t>
            </a:r>
          </a:p>
          <a:p>
            <a:pPr lvl="2"/>
            <a:r>
              <a:rPr lang="en-US" sz="1600" dirty="0" smtClean="0"/>
              <a:t>Had issues with long tail</a:t>
            </a:r>
          </a:p>
          <a:p>
            <a:pPr lvl="3"/>
            <a:r>
              <a:rPr lang="en-US" sz="1200" dirty="0" smtClean="0"/>
              <a:t>Not clear if it was neutralization, poor matching, or RF loading in the Linac</a:t>
            </a:r>
          </a:p>
          <a:p>
            <a:pPr lvl="1"/>
            <a:r>
              <a:rPr lang="en-US" sz="1800" dirty="0" smtClean="0"/>
              <a:t>Deflector Kicker</a:t>
            </a:r>
          </a:p>
          <a:p>
            <a:pPr lvl="2"/>
            <a:r>
              <a:rPr lang="en-US" sz="1600" dirty="0" smtClean="0"/>
              <a:t>Probably can’t charge up for multiple notches – would need a deflector for each notch</a:t>
            </a:r>
          </a:p>
          <a:p>
            <a:r>
              <a:rPr lang="en-US" sz="2000" dirty="0" smtClean="0"/>
              <a:t>Magnetic notching</a:t>
            </a:r>
          </a:p>
          <a:p>
            <a:pPr lvl="1"/>
            <a:r>
              <a:rPr lang="en-US" sz="1800" dirty="0" smtClean="0"/>
              <a:t>Kicker in the linac (higher-energy)</a:t>
            </a:r>
          </a:p>
          <a:p>
            <a:pPr lvl="2"/>
            <a:r>
              <a:rPr lang="en-US" sz="1600" dirty="0" smtClean="0"/>
              <a:t>Can’t charge up the PFN fast enough between notch pulses</a:t>
            </a:r>
          </a:p>
          <a:p>
            <a:r>
              <a:rPr lang="en-US" sz="2000" dirty="0" smtClean="0"/>
              <a:t>Laser notching</a:t>
            </a:r>
          </a:p>
          <a:p>
            <a:pPr lvl="1"/>
            <a:r>
              <a:rPr lang="en-US" sz="1800" dirty="0" smtClean="0"/>
              <a:t>Use laser to remove electrons from the beam</a:t>
            </a:r>
          </a:p>
          <a:p>
            <a:pPr lvl="2"/>
            <a:r>
              <a:rPr lang="en-US" sz="1600" dirty="0" smtClean="0"/>
              <a:t>Convert H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 to H</a:t>
            </a:r>
            <a:r>
              <a:rPr lang="en-US" sz="1600" baseline="30000" dirty="0" smtClean="0"/>
              <a:t>0 </a:t>
            </a:r>
            <a:endParaRPr lang="en-US" sz="1600" dirty="0" smtClean="0"/>
          </a:p>
          <a:p>
            <a:pPr lvl="1"/>
            <a:r>
              <a:rPr lang="en-US" sz="1800" dirty="0" smtClean="0"/>
              <a:t>Separate with magnets and direct H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into a dump</a:t>
            </a:r>
          </a:p>
          <a:p>
            <a:pPr lvl="2"/>
            <a:r>
              <a:rPr lang="en-US" sz="1600" dirty="0" smtClean="0"/>
              <a:t>At low energy this might not even be necessary</a:t>
            </a:r>
          </a:p>
          <a:p>
            <a:pPr lvl="1"/>
            <a:r>
              <a:rPr lang="en-US" sz="1800" dirty="0" smtClean="0"/>
              <a:t>Dave Johnson has been investigating this</a:t>
            </a:r>
          </a:p>
          <a:p>
            <a:pPr lvl="2"/>
            <a:r>
              <a:rPr lang="en-US" sz="1600" dirty="0" smtClean="0"/>
              <a:t>Based on experience with laser profile monitor</a:t>
            </a:r>
          </a:p>
          <a:p>
            <a:pPr lvl="2"/>
            <a:r>
              <a:rPr lang="en-US" sz="1600" dirty="0" smtClean="0"/>
              <a:t>Initial thoughts look reasonable, Dave will present in future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Linac beam is notched out by pulsed laser in the 400 MeV line</a:t>
            </a:r>
          </a:p>
          <a:p>
            <a:pPr lvl="1"/>
            <a:r>
              <a:rPr lang="en-US" sz="2000" dirty="0" smtClean="0"/>
              <a:t>12 successive notches of 65 ns, separated by 2.2 us</a:t>
            </a:r>
          </a:p>
          <a:p>
            <a:pPr lvl="1"/>
            <a:r>
              <a:rPr lang="en-US" sz="2000" dirty="0" smtClean="0"/>
              <a:t>Remove &gt; 90% of the beam in the notch</a:t>
            </a:r>
          </a:p>
          <a:p>
            <a:pPr lvl="1"/>
            <a:r>
              <a:rPr lang="en-US" sz="2000" dirty="0" smtClean="0"/>
              <a:t>Notched beam directed into dump at floor</a:t>
            </a:r>
          </a:p>
          <a:p>
            <a:r>
              <a:rPr lang="en-US" sz="2400" dirty="0" smtClean="0"/>
              <a:t>Notched pulses are injected on top of </a:t>
            </a:r>
            <a:r>
              <a:rPr lang="en-US" sz="2400" dirty="0" err="1" smtClean="0"/>
              <a:t>eachother</a:t>
            </a:r>
            <a:r>
              <a:rPr lang="en-US" sz="2400" dirty="0" smtClean="0"/>
              <a:t> into the Booster and capture by the RF</a:t>
            </a:r>
          </a:p>
          <a:p>
            <a:r>
              <a:rPr lang="en-US" sz="2400" dirty="0" err="1" smtClean="0"/>
              <a:t>Notcher</a:t>
            </a:r>
            <a:r>
              <a:rPr lang="en-US" sz="2400" dirty="0" smtClean="0"/>
              <a:t> and </a:t>
            </a:r>
            <a:r>
              <a:rPr lang="en-US" sz="2400" dirty="0" err="1" smtClean="0"/>
              <a:t>nocker</a:t>
            </a:r>
            <a:r>
              <a:rPr lang="en-US" sz="2400" dirty="0" smtClean="0"/>
              <a:t> fire, cleaning out the notch entirely</a:t>
            </a:r>
          </a:p>
          <a:p>
            <a:pPr lvl="1"/>
            <a:r>
              <a:rPr lang="en-US" sz="2000" dirty="0" smtClean="0"/>
              <a:t>Notched beam lost in collimator at Long 13, and it is only 10 % of what we had before</a:t>
            </a:r>
          </a:p>
          <a:p>
            <a:r>
              <a:rPr lang="en-US" sz="2400" dirty="0" smtClean="0"/>
              <a:t>Cogging system takes over the synchronization using initially the corrector magnets, and finally the RF position feedback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This scheme reduces losses in the Booster by ~ 30%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With the present notching scheme, at 15 Hz we would be putting 300 W of losses into the Booster from the notch alone</a:t>
            </a:r>
          </a:p>
          <a:p>
            <a:pPr lvl="1"/>
            <a:r>
              <a:rPr lang="en-US" sz="2400" dirty="0" smtClean="0"/>
              <a:t>This loss would be localized in a few gradient magnets</a:t>
            </a:r>
          </a:p>
          <a:p>
            <a:r>
              <a:rPr lang="en-US" sz="2800" dirty="0" smtClean="0"/>
              <a:t>We have a 3-stage approach to eliminating the losses from the notch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Modify the </a:t>
            </a:r>
            <a:r>
              <a:rPr lang="en-US" sz="2400" dirty="0" err="1" smtClean="0"/>
              <a:t>notcher</a:t>
            </a:r>
            <a:r>
              <a:rPr lang="en-US" sz="2400" dirty="0" smtClean="0"/>
              <a:t> arrangement in the Booster</a:t>
            </a:r>
          </a:p>
          <a:p>
            <a:pPr marL="1371600" lvl="2" indent="-514350"/>
            <a:r>
              <a:rPr lang="en-US" sz="2000" dirty="0" smtClean="0"/>
              <a:t>Long shutdown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Cog with the corrector magnets</a:t>
            </a:r>
          </a:p>
          <a:p>
            <a:pPr marL="1371600" lvl="2" indent="-514350"/>
            <a:r>
              <a:rPr lang="en-US" sz="2000" dirty="0" smtClean="0"/>
              <a:t>Under study now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Make the notch in the Linac</a:t>
            </a:r>
          </a:p>
          <a:p>
            <a:pPr marL="1371600" lvl="2" indent="-514350"/>
            <a:r>
              <a:rPr lang="en-US" sz="2000" dirty="0" smtClean="0"/>
              <a:t>Still looking at options</a:t>
            </a:r>
          </a:p>
          <a:p>
            <a:pPr marL="460375" indent="-514350"/>
            <a:endParaRPr lang="en-US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40712" cy="4543425"/>
          </a:xfrm>
        </p:spPr>
        <p:txBody>
          <a:bodyPr anchor="t"/>
          <a:lstStyle/>
          <a:p>
            <a:pPr eaLnBrk="1" hangingPunct="1">
              <a:lnSpc>
                <a:spcPct val="120000"/>
              </a:lnSpc>
            </a:pPr>
            <a:r>
              <a:rPr lang="en-US" sz="4000" dirty="0" smtClean="0">
                <a:solidFill>
                  <a:srgbClr val="006600"/>
                </a:solidFill>
              </a:rPr>
              <a:t>PIP and t</a:t>
            </a:r>
            <a:r>
              <a:rPr lang="en-US" sz="4000" dirty="0" smtClean="0">
                <a:solidFill>
                  <a:srgbClr val="006600"/>
                </a:solidFill>
              </a:rPr>
              <a:t>he Booster Notch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>
                <a:solidFill>
                  <a:srgbClr val="663300"/>
                </a:solidFill>
              </a:rPr>
              <a:t>Bob </a:t>
            </a:r>
            <a:r>
              <a:rPr lang="en-US" sz="3200" i="1" dirty="0" smtClean="0">
                <a:solidFill>
                  <a:srgbClr val="663300"/>
                </a:solidFill>
              </a:rPr>
              <a:t>Zwaska</a:t>
            </a:r>
            <a:r>
              <a:rPr lang="en-US" sz="3600" dirty="0" smtClean="0">
                <a:solidFill>
                  <a:srgbClr val="CC6600"/>
                </a:solidFill>
              </a:rPr>
              <a:t/>
            </a:r>
            <a:br>
              <a:rPr lang="en-US" sz="3600" dirty="0" smtClean="0">
                <a:solidFill>
                  <a:srgbClr val="CC6600"/>
                </a:solidFill>
              </a:rPr>
            </a:br>
            <a:r>
              <a:rPr lang="en-US" sz="3600" dirty="0" smtClean="0">
                <a:solidFill>
                  <a:srgbClr val="CC6600"/>
                </a:solidFill>
              </a:rPr>
              <a:t/>
            </a:r>
            <a:br>
              <a:rPr lang="en-US" sz="3600" dirty="0" smtClean="0">
                <a:solidFill>
                  <a:srgbClr val="CC6600"/>
                </a:solidFill>
              </a:rPr>
            </a:br>
            <a:r>
              <a:rPr lang="en-US" sz="2400" dirty="0" smtClean="0">
                <a:solidFill>
                  <a:srgbClr val="CC6600"/>
                </a:solidFill>
              </a:rPr>
              <a:t>October </a:t>
            </a:r>
            <a:r>
              <a:rPr lang="en-US" sz="2400" dirty="0" smtClean="0">
                <a:solidFill>
                  <a:srgbClr val="CC6600"/>
                </a:solidFill>
              </a:rPr>
              <a:t>12, 2011</a:t>
            </a:r>
            <a:r>
              <a:rPr lang="en-US" sz="2400" dirty="0" smtClean="0">
                <a:solidFill>
                  <a:srgbClr val="CC6600"/>
                </a:solidFill>
              </a:rPr>
              <a:t/>
            </a:r>
            <a:br>
              <a:rPr lang="en-US" sz="2400" dirty="0" smtClean="0">
                <a:solidFill>
                  <a:srgbClr val="CC6600"/>
                </a:solidFill>
              </a:rPr>
            </a:br>
            <a:r>
              <a:rPr lang="en-US" sz="2400" dirty="0" smtClean="0">
                <a:solidFill>
                  <a:srgbClr val="CC6600"/>
                </a:solidFill>
              </a:rPr>
              <a:t>PIP Meeting</a:t>
            </a:r>
            <a:endParaRPr lang="en-US" sz="1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Making the Booster notch causes losses</a:t>
            </a:r>
          </a:p>
          <a:p>
            <a:pPr lvl="1"/>
            <a:r>
              <a:rPr lang="en-US" sz="2400" dirty="0" smtClean="0"/>
              <a:t>With improvements in cycle efficiency, now a significant fraction of Booster losses</a:t>
            </a:r>
          </a:p>
          <a:p>
            <a:pPr lvl="1"/>
            <a:r>
              <a:rPr lang="en-US" sz="2400" dirty="0" smtClean="0"/>
              <a:t>Doubling the throughput requires ~ halving the losses</a:t>
            </a:r>
          </a:p>
          <a:p>
            <a:pPr lvl="2"/>
            <a:r>
              <a:rPr lang="en-US" sz="2000" dirty="0" smtClean="0"/>
              <a:t>Notching losses need to be reduced or eliminated\</a:t>
            </a:r>
          </a:p>
          <a:p>
            <a:pPr lvl="2"/>
            <a:r>
              <a:rPr lang="en-US" sz="2000" dirty="0" smtClean="0"/>
              <a:t>Can’t be done by tuning</a:t>
            </a:r>
          </a:p>
          <a:p>
            <a:pPr lvl="1"/>
            <a:r>
              <a:rPr lang="en-US" sz="2400" dirty="0" smtClean="0"/>
              <a:t>This is a significant piece of the path towards meeting the PIP goals</a:t>
            </a:r>
          </a:p>
          <a:p>
            <a:r>
              <a:rPr lang="en-US" sz="2800" dirty="0" smtClean="0"/>
              <a:t>3</a:t>
            </a:r>
            <a:r>
              <a:rPr lang="en-US" sz="2800" dirty="0" smtClean="0"/>
              <a:t>-stage process to address notch losses:</a:t>
            </a:r>
          </a:p>
          <a:p>
            <a:pPr lvl="1"/>
            <a:r>
              <a:rPr lang="en-US" sz="2400" dirty="0" err="1" smtClean="0"/>
              <a:t>Notcher</a:t>
            </a:r>
            <a:r>
              <a:rPr lang="en-US" sz="2400" dirty="0" smtClean="0"/>
              <a:t> relocation: partially control notch loss</a:t>
            </a:r>
          </a:p>
          <a:p>
            <a:pPr lvl="1"/>
            <a:r>
              <a:rPr lang="en-US" sz="2400" dirty="0" smtClean="0"/>
              <a:t>Magnetic cogging: make notch at start of cycle</a:t>
            </a:r>
          </a:p>
          <a:p>
            <a:pPr lvl="1"/>
            <a:r>
              <a:rPr lang="en-US" sz="2400" dirty="0" smtClean="0"/>
              <a:t>Linac notching: move notch out of the Booster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Notch</a:t>
            </a:r>
            <a:endParaRPr lang="en-US" dirty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4419600" cy="3810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800" dirty="0"/>
              <a:t>Extraction kicker has </a:t>
            </a:r>
            <a:r>
              <a:rPr lang="en-US" sz="1800" dirty="0" err="1"/>
              <a:t>risetime</a:t>
            </a:r>
            <a:r>
              <a:rPr lang="en-US" sz="1800" dirty="0"/>
              <a:t> of ~ 40 ns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Negligible space between buckets with bunch rotation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800" dirty="0"/>
              <a:t>Beam lost at 8 GeV during extraction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Instead, beam is removed at 400 MeV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Reduces energy lost </a:t>
            </a:r>
            <a:r>
              <a:rPr lang="en-US" sz="1600" dirty="0" smtClean="0"/>
              <a:t>20x</a:t>
            </a:r>
          </a:p>
          <a:p>
            <a:pPr>
              <a:lnSpc>
                <a:spcPct val="120000"/>
              </a:lnSpc>
            </a:pPr>
            <a:r>
              <a:rPr lang="en-US" sz="1800" dirty="0" err="1" smtClean="0"/>
              <a:t>Notcher</a:t>
            </a:r>
            <a:r>
              <a:rPr lang="en-US" sz="1800" dirty="0" smtClean="0"/>
              <a:t> is an extra extraction kicker magnet with short PFL at Long 5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An additional </a:t>
            </a:r>
            <a:r>
              <a:rPr lang="en-US" sz="1600" dirty="0" err="1" smtClean="0"/>
              <a:t>Nocker</a:t>
            </a:r>
            <a:r>
              <a:rPr lang="en-US" sz="1600" dirty="0" smtClean="0"/>
              <a:t> cleans up the notch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410628" name="Oval 4"/>
          <p:cNvSpPr>
            <a:spLocks noChangeArrowheads="1"/>
          </p:cNvSpPr>
          <p:nvPr/>
        </p:nvSpPr>
        <p:spPr bwMode="auto">
          <a:xfrm>
            <a:off x="4511675" y="1851025"/>
            <a:ext cx="3733800" cy="3671888"/>
          </a:xfrm>
          <a:prstGeom prst="ellips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7402513" y="2151063"/>
            <a:ext cx="300037" cy="241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0" name="Oval 6"/>
          <p:cNvSpPr>
            <a:spLocks noChangeArrowheads="1"/>
          </p:cNvSpPr>
          <p:nvPr/>
        </p:nvSpPr>
        <p:spPr bwMode="auto">
          <a:xfrm>
            <a:off x="4572000" y="1911350"/>
            <a:ext cx="3613150" cy="3551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1" name="Oval 7"/>
          <p:cNvSpPr>
            <a:spLocks noChangeArrowheads="1"/>
          </p:cNvSpPr>
          <p:nvPr/>
        </p:nvSpPr>
        <p:spPr bwMode="auto">
          <a:xfrm>
            <a:off x="4451350" y="1790700"/>
            <a:ext cx="3854450" cy="3792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7010400" y="1219200"/>
            <a:ext cx="1966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Times New Roman" pitchFamily="18" charset="0"/>
              </a:rPr>
              <a:t>84 RF buckets</a:t>
            </a:r>
          </a:p>
          <a:p>
            <a:pPr algn="l"/>
            <a:r>
              <a:rPr lang="en-US" sz="1600">
                <a:latin typeface="Times New Roman" pitchFamily="18" charset="0"/>
              </a:rPr>
              <a:t>around circumference</a:t>
            </a:r>
          </a:p>
        </p:txBody>
      </p:sp>
      <p:sp>
        <p:nvSpPr>
          <p:cNvPr id="410633" name="Line 9"/>
          <p:cNvSpPr>
            <a:spLocks noChangeShapeType="1"/>
          </p:cNvSpPr>
          <p:nvPr/>
        </p:nvSpPr>
        <p:spPr bwMode="auto">
          <a:xfrm flipH="1">
            <a:off x="6438900" y="1609725"/>
            <a:ext cx="12065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34" name="Line 10"/>
          <p:cNvSpPr>
            <a:spLocks noChangeShapeType="1"/>
          </p:cNvSpPr>
          <p:nvPr/>
        </p:nvSpPr>
        <p:spPr bwMode="auto">
          <a:xfrm>
            <a:off x="6559550" y="1609725"/>
            <a:ext cx="5413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>
            <a:off x="6629400" y="2362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8000"/>
                </a:solidFill>
                <a:latin typeface="Times New Roman" pitchFamily="18" charset="0"/>
              </a:rPr>
              <a:t>Notch</a:t>
            </a:r>
          </a:p>
        </p:txBody>
      </p:sp>
      <p:sp>
        <p:nvSpPr>
          <p:cNvPr id="410636" name="Text Box 12"/>
          <p:cNvSpPr txBox="1">
            <a:spLocks noChangeArrowheads="1"/>
          </p:cNvSpPr>
          <p:nvPr/>
        </p:nvSpPr>
        <p:spPr bwMode="auto">
          <a:xfrm>
            <a:off x="5715000" y="4724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</a:rPr>
              <a:t>Booster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236538"/>
            <a:ext cx="3581400" cy="1447800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Cogging</a:t>
            </a:r>
          </a:p>
        </p:txBody>
      </p:sp>
      <p:sp>
        <p:nvSpPr>
          <p:cNvPr id="406531" name="Oval 3"/>
          <p:cNvSpPr>
            <a:spLocks noChangeAspect="1" noChangeArrowheads="1"/>
          </p:cNvSpPr>
          <p:nvPr/>
        </p:nvSpPr>
        <p:spPr bwMode="auto">
          <a:xfrm>
            <a:off x="838200" y="2941638"/>
            <a:ext cx="3449638" cy="3403600"/>
          </a:xfrm>
          <a:prstGeom prst="ellips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2" name="Rectangle 4"/>
          <p:cNvSpPr>
            <a:spLocks noChangeAspect="1" noChangeArrowheads="1"/>
          </p:cNvSpPr>
          <p:nvPr/>
        </p:nvSpPr>
        <p:spPr bwMode="auto">
          <a:xfrm>
            <a:off x="3484382" y="3200400"/>
            <a:ext cx="297043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3" name="Oval 5"/>
          <p:cNvSpPr>
            <a:spLocks noChangeAspect="1" noChangeArrowheads="1"/>
          </p:cNvSpPr>
          <p:nvPr/>
        </p:nvSpPr>
        <p:spPr bwMode="auto">
          <a:xfrm>
            <a:off x="893763" y="2997200"/>
            <a:ext cx="3338512" cy="3292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4" name="Oval 6"/>
          <p:cNvSpPr>
            <a:spLocks noChangeAspect="1" noChangeArrowheads="1"/>
          </p:cNvSpPr>
          <p:nvPr/>
        </p:nvSpPr>
        <p:spPr bwMode="auto">
          <a:xfrm>
            <a:off x="782638" y="2886075"/>
            <a:ext cx="3560762" cy="3514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5" name="Text Box 7"/>
          <p:cNvSpPr txBox="1">
            <a:spLocks noChangeAspect="1" noChangeArrowheads="1"/>
          </p:cNvSpPr>
          <p:nvPr/>
        </p:nvSpPr>
        <p:spPr bwMode="auto">
          <a:xfrm>
            <a:off x="1852613" y="4864100"/>
            <a:ext cx="8064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8" tIns="44129" rIns="88258" bIns="44129">
            <a:spAutoFit/>
          </a:bodyPr>
          <a:lstStyle/>
          <a:p>
            <a:pPr defTabSz="882650"/>
            <a:r>
              <a:rPr lang="en-US" sz="1500">
                <a:latin typeface="Times New Roman" pitchFamily="18" charset="0"/>
              </a:rPr>
              <a:t>84 RF</a:t>
            </a:r>
          </a:p>
          <a:p>
            <a:pPr defTabSz="882650"/>
            <a:r>
              <a:rPr lang="en-US" sz="1500">
                <a:latin typeface="Times New Roman" pitchFamily="18" charset="0"/>
              </a:rPr>
              <a:t> buckets</a:t>
            </a:r>
          </a:p>
        </p:txBody>
      </p:sp>
      <p:sp>
        <p:nvSpPr>
          <p:cNvPr id="406536" name="Line 8"/>
          <p:cNvSpPr>
            <a:spLocks noChangeAspect="1" noChangeShapeType="1"/>
          </p:cNvSpPr>
          <p:nvPr/>
        </p:nvSpPr>
        <p:spPr bwMode="auto">
          <a:xfrm>
            <a:off x="1462088" y="5029200"/>
            <a:ext cx="50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37" name="Text Box 9"/>
          <p:cNvSpPr txBox="1">
            <a:spLocks noChangeAspect="1" noChangeArrowheads="1"/>
          </p:cNvSpPr>
          <p:nvPr/>
        </p:nvSpPr>
        <p:spPr bwMode="auto">
          <a:xfrm>
            <a:off x="2771775" y="3810000"/>
            <a:ext cx="6969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8" tIns="44129" rIns="88258" bIns="44129">
            <a:spAutoFit/>
          </a:bodyPr>
          <a:lstStyle/>
          <a:p>
            <a:pPr algn="l" defTabSz="882650"/>
            <a:r>
              <a:rPr lang="en-US" sz="1600" b="1">
                <a:latin typeface="Times New Roman" pitchFamily="18" charset="0"/>
              </a:rPr>
              <a:t>Notch</a:t>
            </a:r>
          </a:p>
        </p:txBody>
      </p:sp>
      <p:sp>
        <p:nvSpPr>
          <p:cNvPr id="406538" name="Text Box 10"/>
          <p:cNvSpPr txBox="1">
            <a:spLocks noChangeAspect="1" noChangeArrowheads="1"/>
          </p:cNvSpPr>
          <p:nvPr/>
        </p:nvSpPr>
        <p:spPr bwMode="auto">
          <a:xfrm>
            <a:off x="9525" y="2814638"/>
            <a:ext cx="12827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8" tIns="44129" rIns="88258" bIns="44129">
            <a:spAutoFit/>
          </a:bodyPr>
          <a:lstStyle/>
          <a:p>
            <a:pPr algn="l" defTabSz="882650"/>
            <a:r>
              <a:rPr lang="en-US" sz="2800">
                <a:latin typeface="Times New Roman" pitchFamily="18" charset="0"/>
              </a:rPr>
              <a:t>Booster</a:t>
            </a:r>
          </a:p>
        </p:txBody>
      </p:sp>
      <p:sp>
        <p:nvSpPr>
          <p:cNvPr id="406539" name="Line 11"/>
          <p:cNvSpPr>
            <a:spLocks noChangeAspect="1" noChangeShapeType="1"/>
          </p:cNvSpPr>
          <p:nvPr/>
        </p:nvSpPr>
        <p:spPr bwMode="auto">
          <a:xfrm flipH="1" flipV="1">
            <a:off x="3140075" y="2636838"/>
            <a:ext cx="396875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40" name="Line 12"/>
          <p:cNvSpPr>
            <a:spLocks noChangeAspect="1" noChangeShapeType="1"/>
          </p:cNvSpPr>
          <p:nvPr/>
        </p:nvSpPr>
        <p:spPr bwMode="auto">
          <a:xfrm flipH="1" flipV="1">
            <a:off x="3230563" y="2620963"/>
            <a:ext cx="4984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180975" y="-1271588"/>
            <a:ext cx="6069013" cy="2847976"/>
            <a:chOff x="0" y="-1440"/>
            <a:chExt cx="5232" cy="2448"/>
          </a:xfrm>
        </p:grpSpPr>
        <p:sp>
          <p:nvSpPr>
            <p:cNvPr id="406542" name="Arc 14"/>
            <p:cNvSpPr>
              <a:spLocks noChangeAspect="1"/>
            </p:cNvSpPr>
            <p:nvPr/>
          </p:nvSpPr>
          <p:spPr bwMode="auto">
            <a:xfrm flipV="1">
              <a:off x="0" y="-1344"/>
              <a:ext cx="5232" cy="2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69"/>
                <a:gd name="T1" fmla="*/ 0 h 21600"/>
                <a:gd name="T2" fmla="*/ 17769 w 17769"/>
                <a:gd name="T3" fmla="*/ 9319 h 21600"/>
                <a:gd name="T4" fmla="*/ 0 w 17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69" h="21600" fill="none" extrusionOk="0">
                  <a:moveTo>
                    <a:pt x="-1" y="0"/>
                  </a:moveTo>
                  <a:cubicBezTo>
                    <a:pt x="7093" y="0"/>
                    <a:pt x="13735" y="3483"/>
                    <a:pt x="17768" y="9319"/>
                  </a:cubicBezTo>
                </a:path>
                <a:path w="17769" h="21600" stroke="0" extrusionOk="0">
                  <a:moveTo>
                    <a:pt x="-1" y="0"/>
                  </a:moveTo>
                  <a:cubicBezTo>
                    <a:pt x="7093" y="0"/>
                    <a:pt x="13735" y="3483"/>
                    <a:pt x="17768" y="93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43" name="Arc 15"/>
            <p:cNvSpPr>
              <a:spLocks noChangeAspect="1"/>
            </p:cNvSpPr>
            <p:nvPr/>
          </p:nvSpPr>
          <p:spPr bwMode="auto">
            <a:xfrm flipV="1">
              <a:off x="0" y="-1440"/>
              <a:ext cx="5232" cy="2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69"/>
                <a:gd name="T1" fmla="*/ 0 h 21600"/>
                <a:gd name="T2" fmla="*/ 17769 w 17769"/>
                <a:gd name="T3" fmla="*/ 9319 h 21600"/>
                <a:gd name="T4" fmla="*/ 0 w 17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69" h="21600" fill="none" extrusionOk="0">
                  <a:moveTo>
                    <a:pt x="-1" y="0"/>
                  </a:moveTo>
                  <a:cubicBezTo>
                    <a:pt x="7093" y="0"/>
                    <a:pt x="13735" y="3483"/>
                    <a:pt x="17768" y="9319"/>
                  </a:cubicBezTo>
                </a:path>
                <a:path w="17769" h="21600" stroke="0" extrusionOk="0">
                  <a:moveTo>
                    <a:pt x="-1" y="0"/>
                  </a:moveTo>
                  <a:cubicBezTo>
                    <a:pt x="7093" y="0"/>
                    <a:pt x="13735" y="3483"/>
                    <a:pt x="17768" y="93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44" name="Arc 16"/>
            <p:cNvSpPr>
              <a:spLocks noChangeAspect="1"/>
            </p:cNvSpPr>
            <p:nvPr/>
          </p:nvSpPr>
          <p:spPr bwMode="auto">
            <a:xfrm flipV="1">
              <a:off x="0" y="-1390"/>
              <a:ext cx="2544" cy="2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8640"/>
                <a:gd name="T1" fmla="*/ 0 h 21600"/>
                <a:gd name="T2" fmla="*/ 8640 w 8640"/>
                <a:gd name="T3" fmla="*/ 1803 h 21600"/>
                <a:gd name="T4" fmla="*/ 0 w 864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40" h="21600" fill="none" extrusionOk="0">
                  <a:moveTo>
                    <a:pt x="-1" y="0"/>
                  </a:moveTo>
                  <a:cubicBezTo>
                    <a:pt x="2973" y="0"/>
                    <a:pt x="5914" y="613"/>
                    <a:pt x="8639" y="1803"/>
                  </a:cubicBezTo>
                </a:path>
                <a:path w="8640" h="21600" stroke="0" extrusionOk="0">
                  <a:moveTo>
                    <a:pt x="-1" y="0"/>
                  </a:moveTo>
                  <a:cubicBezTo>
                    <a:pt x="2973" y="0"/>
                    <a:pt x="5914" y="613"/>
                    <a:pt x="8639" y="180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6545" name="Text Box 17"/>
          <p:cNvSpPr txBox="1">
            <a:spLocks noChangeAspect="1" noChangeArrowheads="1"/>
          </p:cNvSpPr>
          <p:nvPr/>
        </p:nvSpPr>
        <p:spPr bwMode="auto">
          <a:xfrm>
            <a:off x="2690813" y="334963"/>
            <a:ext cx="21209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8" tIns="44129" rIns="88258" bIns="44129">
            <a:spAutoFit/>
          </a:bodyPr>
          <a:lstStyle/>
          <a:p>
            <a:pPr algn="l" defTabSz="882650"/>
            <a:r>
              <a:rPr lang="en-US" sz="2800">
                <a:latin typeface="Times New Roman" pitchFamily="18" charset="0"/>
              </a:rPr>
              <a:t>Main Injector</a:t>
            </a:r>
          </a:p>
        </p:txBody>
      </p:sp>
      <p:sp>
        <p:nvSpPr>
          <p:cNvPr id="406546" name="Text Box 18"/>
          <p:cNvSpPr txBox="1">
            <a:spLocks noChangeAspect="1" noChangeArrowheads="1"/>
          </p:cNvSpPr>
          <p:nvPr/>
        </p:nvSpPr>
        <p:spPr bwMode="auto">
          <a:xfrm>
            <a:off x="180975" y="962025"/>
            <a:ext cx="20716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8" tIns="44129" rIns="88258" bIns="44129">
            <a:spAutoFit/>
          </a:bodyPr>
          <a:lstStyle/>
          <a:p>
            <a:pPr algn="l" defTabSz="882650"/>
            <a:r>
              <a:rPr lang="en-US" sz="2100">
                <a:latin typeface="Times New Roman" pitchFamily="18" charset="0"/>
              </a:rPr>
              <a:t>Circulating Beam</a:t>
            </a:r>
          </a:p>
        </p:txBody>
      </p:sp>
      <p:sp>
        <p:nvSpPr>
          <p:cNvPr id="406547" name="Freeform 19"/>
          <p:cNvSpPr>
            <a:spLocks noChangeAspect="1"/>
          </p:cNvSpPr>
          <p:nvPr/>
        </p:nvSpPr>
        <p:spPr bwMode="auto">
          <a:xfrm>
            <a:off x="2838450" y="1330325"/>
            <a:ext cx="469900" cy="1301750"/>
          </a:xfrm>
          <a:custGeom>
            <a:avLst/>
            <a:gdLst/>
            <a:ahLst/>
            <a:cxnLst>
              <a:cxn ang="0">
                <a:pos x="261" y="1120"/>
              </a:cxn>
              <a:cxn ang="0">
                <a:pos x="29" y="624"/>
              </a:cxn>
              <a:cxn ang="0">
                <a:pos x="85" y="296"/>
              </a:cxn>
              <a:cxn ang="0">
                <a:pos x="405" y="0"/>
              </a:cxn>
            </a:cxnLst>
            <a:rect l="0" t="0" r="r" b="b"/>
            <a:pathLst>
              <a:path w="405" h="1120">
                <a:moveTo>
                  <a:pt x="261" y="1120"/>
                </a:moveTo>
                <a:cubicBezTo>
                  <a:pt x="159" y="940"/>
                  <a:pt x="58" y="761"/>
                  <a:pt x="29" y="624"/>
                </a:cubicBezTo>
                <a:cubicBezTo>
                  <a:pt x="0" y="487"/>
                  <a:pt x="22" y="400"/>
                  <a:pt x="85" y="296"/>
                </a:cubicBezTo>
                <a:cubicBezTo>
                  <a:pt x="148" y="192"/>
                  <a:pt x="352" y="49"/>
                  <a:pt x="40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48" name="Freeform 20"/>
          <p:cNvSpPr>
            <a:spLocks noChangeAspect="1"/>
          </p:cNvSpPr>
          <p:nvPr/>
        </p:nvSpPr>
        <p:spPr bwMode="auto">
          <a:xfrm>
            <a:off x="2933700" y="1284288"/>
            <a:ext cx="558800" cy="1358900"/>
          </a:xfrm>
          <a:custGeom>
            <a:avLst/>
            <a:gdLst/>
            <a:ahLst/>
            <a:cxnLst>
              <a:cxn ang="0">
                <a:pos x="264" y="1168"/>
              </a:cxn>
              <a:cxn ang="0">
                <a:pos x="24" y="688"/>
              </a:cxn>
              <a:cxn ang="0">
                <a:pos x="120" y="328"/>
              </a:cxn>
              <a:cxn ang="0">
                <a:pos x="480" y="0"/>
              </a:cxn>
            </a:cxnLst>
            <a:rect l="0" t="0" r="r" b="b"/>
            <a:pathLst>
              <a:path w="480" h="1168">
                <a:moveTo>
                  <a:pt x="264" y="1168"/>
                </a:moveTo>
                <a:cubicBezTo>
                  <a:pt x="224" y="1088"/>
                  <a:pt x="48" y="828"/>
                  <a:pt x="24" y="688"/>
                </a:cubicBezTo>
                <a:cubicBezTo>
                  <a:pt x="0" y="548"/>
                  <a:pt x="44" y="443"/>
                  <a:pt x="120" y="328"/>
                </a:cubicBezTo>
                <a:cubicBezTo>
                  <a:pt x="196" y="213"/>
                  <a:pt x="405" y="68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50" name="Rectangle 22"/>
          <p:cNvSpPr>
            <a:spLocks noChangeArrowheads="1"/>
          </p:cNvSpPr>
          <p:nvPr/>
        </p:nvSpPr>
        <p:spPr bwMode="auto">
          <a:xfrm>
            <a:off x="4419600" y="2514600"/>
            <a:ext cx="45450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258" tIns="44129" rIns="88258" bIns="44129"/>
          <a:lstStyle/>
          <a:p>
            <a:pPr marL="330200" indent="-330200" algn="l" defTabSz="88265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3300"/>
                </a:solidFill>
                <a:latin typeface="Times New Roman" pitchFamily="18" charset="0"/>
              </a:rPr>
              <a:t>Extraction on notch</a:t>
            </a:r>
          </a:p>
          <a:p>
            <a:pPr marL="717550" lvl="1" indent="-276225" algn="l" defTabSz="8826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Notch must be coincident with kicker pulse</a:t>
            </a:r>
          </a:p>
          <a:p>
            <a:pPr marL="717550" lvl="1" indent="-276225" algn="l" defTabSz="8826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Booster must be aligned with MI beam </a:t>
            </a:r>
          </a:p>
          <a:p>
            <a:pPr marL="330200" indent="-330200" algn="l" defTabSz="88265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3300"/>
                </a:solidFill>
                <a:latin typeface="Times New Roman" pitchFamily="18" charset="0"/>
              </a:rPr>
              <a:t>However:</a:t>
            </a:r>
          </a:p>
          <a:p>
            <a:pPr marL="717550" lvl="1" indent="-276225" algn="l" defTabSz="8826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Accelerators are </a:t>
            </a:r>
            <a:r>
              <a:rPr lang="en-US" sz="1600" dirty="0" smtClean="0">
                <a:solidFill>
                  <a:srgbClr val="006600"/>
                </a:solidFill>
                <a:latin typeface="Times New Roman" pitchFamily="18" charset="0"/>
              </a:rPr>
              <a:t>only synchronized with cogging</a:t>
            </a:r>
            <a:endParaRPr lang="en-US" sz="1600" dirty="0">
              <a:solidFill>
                <a:srgbClr val="006600"/>
              </a:solidFill>
              <a:latin typeface="Times New Roman" pitchFamily="18" charset="0"/>
            </a:endParaRPr>
          </a:p>
          <a:p>
            <a:pPr marL="330200" indent="-330200" algn="l" defTabSz="88265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3300"/>
                </a:solidFill>
                <a:latin typeface="Times New Roman" pitchFamily="18" charset="0"/>
                <a:sym typeface="Symbol" pitchFamily="18" charset="2"/>
              </a:rPr>
              <a:t>Cogging aligns the </a:t>
            </a:r>
            <a:r>
              <a:rPr lang="en-US" dirty="0" err="1">
                <a:solidFill>
                  <a:srgbClr val="663300"/>
                </a:solidFill>
                <a:latin typeface="Times New Roman" pitchFamily="18" charset="0"/>
                <a:sym typeface="Symbol" pitchFamily="18" charset="2"/>
              </a:rPr>
              <a:t>azimuthal</a:t>
            </a:r>
            <a:r>
              <a:rPr lang="en-US" dirty="0">
                <a:solidFill>
                  <a:srgbClr val="663300"/>
                </a:solidFill>
                <a:latin typeface="Times New Roman" pitchFamily="18" charset="0"/>
                <a:sym typeface="Symbol" pitchFamily="18" charset="2"/>
              </a:rPr>
              <a:t> position of the notch with beam in the </a:t>
            </a:r>
            <a:r>
              <a:rPr lang="en-US" dirty="0" smtClean="0">
                <a:solidFill>
                  <a:srgbClr val="663300"/>
                </a:solidFill>
                <a:latin typeface="Times New Roman" pitchFamily="18" charset="0"/>
                <a:sym typeface="Symbol" pitchFamily="18" charset="2"/>
              </a:rPr>
              <a:t>MI</a:t>
            </a:r>
          </a:p>
          <a:p>
            <a:pPr marL="717550" lvl="1" indent="-276225" algn="l" defTabSz="8826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006600"/>
                </a:solidFill>
              </a:rPr>
              <a:t>Requires the notch to be made later in the cycle (~ 5 ms)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406551" name="Line 23"/>
          <p:cNvSpPr>
            <a:spLocks noChangeShapeType="1"/>
          </p:cNvSpPr>
          <p:nvPr/>
        </p:nvSpPr>
        <p:spPr bwMode="auto">
          <a:xfrm flipV="1">
            <a:off x="3228975" y="3352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52" name="Line 24"/>
          <p:cNvSpPr>
            <a:spLocks noChangeShapeType="1"/>
          </p:cNvSpPr>
          <p:nvPr/>
        </p:nvSpPr>
        <p:spPr bwMode="auto">
          <a:xfrm rot="10800000" flipV="1">
            <a:off x="1171575" y="5029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553" name="Arc 25"/>
          <p:cNvSpPr>
            <a:spLocks/>
          </p:cNvSpPr>
          <p:nvPr/>
        </p:nvSpPr>
        <p:spPr bwMode="auto">
          <a:xfrm rot="19931913" flipV="1">
            <a:off x="2792413" y="4110038"/>
            <a:ext cx="1922462" cy="1662112"/>
          </a:xfrm>
          <a:custGeom>
            <a:avLst/>
            <a:gdLst>
              <a:gd name="G0" fmla="+- 0 0 0"/>
              <a:gd name="G1" fmla="+- 19288 0 0"/>
              <a:gd name="G2" fmla="+- 21600 0 0"/>
              <a:gd name="T0" fmla="*/ 9724 w 21600"/>
              <a:gd name="T1" fmla="*/ 0 h 19752"/>
              <a:gd name="T2" fmla="*/ 21595 w 21600"/>
              <a:gd name="T3" fmla="*/ 19752 h 19752"/>
              <a:gd name="T4" fmla="*/ 0 w 21600"/>
              <a:gd name="T5" fmla="*/ 19288 h 19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752" fill="none" extrusionOk="0">
                <a:moveTo>
                  <a:pt x="9723" y="0"/>
                </a:moveTo>
                <a:cubicBezTo>
                  <a:pt x="17006" y="3671"/>
                  <a:pt x="21600" y="11132"/>
                  <a:pt x="21600" y="19288"/>
                </a:cubicBezTo>
                <a:cubicBezTo>
                  <a:pt x="21600" y="19442"/>
                  <a:pt x="21598" y="19597"/>
                  <a:pt x="21595" y="19752"/>
                </a:cubicBezTo>
              </a:path>
              <a:path w="21600" h="19752" stroke="0" extrusionOk="0">
                <a:moveTo>
                  <a:pt x="9723" y="0"/>
                </a:moveTo>
                <a:cubicBezTo>
                  <a:pt x="17006" y="3671"/>
                  <a:pt x="21600" y="11132"/>
                  <a:pt x="21600" y="19288"/>
                </a:cubicBezTo>
                <a:cubicBezTo>
                  <a:pt x="21600" y="19442"/>
                  <a:pt x="21598" y="19597"/>
                  <a:pt x="21595" y="19752"/>
                </a:cubicBezTo>
                <a:lnTo>
                  <a:pt x="0" y="19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/>
              <a:t>Predictive Notching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164782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Delay creation of the notch 5 </a:t>
            </a:r>
            <a:r>
              <a:rPr lang="en-US" sz="2000" dirty="0" smtClean="0"/>
              <a:t>ms for cogging</a:t>
            </a:r>
            <a:endParaRPr lang="en-US" sz="2000" dirty="0"/>
          </a:p>
          <a:p>
            <a:pPr lvl="1"/>
            <a:r>
              <a:rPr lang="en-US" sz="1800" dirty="0"/>
              <a:t>Use information </a:t>
            </a:r>
            <a:r>
              <a:rPr lang="en-US" sz="1800" dirty="0" smtClean="0"/>
              <a:t>from that initial period</a:t>
            </a:r>
            <a:endParaRPr lang="en-US" sz="1800" dirty="0"/>
          </a:p>
          <a:p>
            <a:pPr lvl="1"/>
            <a:r>
              <a:rPr lang="en-US" sz="1800" dirty="0"/>
              <a:t>Make notch anticipating further </a:t>
            </a:r>
            <a:r>
              <a:rPr lang="en-US" sz="1800" dirty="0" smtClean="0"/>
              <a:t>slippage</a:t>
            </a:r>
          </a:p>
          <a:p>
            <a:r>
              <a:rPr lang="en-US" sz="2200" dirty="0" smtClean="0"/>
              <a:t>Reduces bucket range by a factor of 5</a:t>
            </a:r>
          </a:p>
          <a:p>
            <a:pPr lvl="1"/>
            <a:r>
              <a:rPr lang="en-US" sz="1800" dirty="0" smtClean="0"/>
              <a:t>Feedback takes care of the rest</a:t>
            </a:r>
            <a:endParaRPr lang="en-US" sz="1800" dirty="0"/>
          </a:p>
          <a:p>
            <a:endParaRPr lang="en-US" sz="2000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762500" y="2582863"/>
            <a:ext cx="4370388" cy="4267200"/>
            <a:chOff x="3000" y="1627"/>
            <a:chExt cx="2753" cy="2688"/>
          </a:xfrm>
        </p:grpSpPr>
        <p:pic>
          <p:nvPicPr>
            <p:cNvPr id="312324" name="Picture 4" descr="cog_16_18_sli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0" y="1627"/>
              <a:ext cx="2753" cy="2688"/>
            </a:xfrm>
            <a:prstGeom prst="rect">
              <a:avLst/>
            </a:prstGeom>
            <a:noFill/>
          </p:spPr>
        </p:pic>
        <p:sp>
          <p:nvSpPr>
            <p:cNvPr id="312325" name="Line 5"/>
            <p:cNvSpPr>
              <a:spLocks noChangeShapeType="1"/>
            </p:cNvSpPr>
            <p:nvPr/>
          </p:nvSpPr>
          <p:spPr bwMode="auto">
            <a:xfrm>
              <a:off x="5500" y="2950"/>
              <a:ext cx="0" cy="41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326" name="Text Box 6"/>
            <p:cNvSpPr txBox="1">
              <a:spLocks noChangeArrowheads="1"/>
            </p:cNvSpPr>
            <p:nvPr/>
          </p:nvSpPr>
          <p:spPr bwMode="auto">
            <a:xfrm>
              <a:off x="4514" y="3455"/>
              <a:ext cx="8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solidFill>
                    <a:schemeClr val="hlink"/>
                  </a:solidFill>
                  <a:latin typeface="Times New Roman" pitchFamily="18" charset="0"/>
                </a:rPr>
                <a:t>~ 20 buckets</a:t>
              </a:r>
            </a:p>
          </p:txBody>
        </p:sp>
      </p:grp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542925" y="2285999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</a:rPr>
              <a:t>w/o correction     and       w/ correction</a:t>
            </a:r>
          </a:p>
        </p:txBody>
      </p:sp>
      <p:pic>
        <p:nvPicPr>
          <p:cNvPr id="312328" name="Picture 8" descr="none17a_slip"/>
          <p:cNvPicPr>
            <a:picLocks noChangeAspect="1" noChangeArrowheads="1"/>
          </p:cNvPicPr>
          <p:nvPr/>
        </p:nvPicPr>
        <p:blipFill>
          <a:blip r:embed="rId4" cstate="print"/>
          <a:srcRect b="3847"/>
          <a:stretch>
            <a:fillRect/>
          </a:stretch>
        </p:blipFill>
        <p:spPr bwMode="auto">
          <a:xfrm>
            <a:off x="0" y="2759075"/>
            <a:ext cx="4648200" cy="3962400"/>
          </a:xfrm>
          <a:prstGeom prst="rect">
            <a:avLst/>
          </a:prstGeom>
          <a:noFill/>
        </p:spPr>
      </p:pic>
      <p:sp>
        <p:nvSpPr>
          <p:cNvPr id="312329" name="Line 9"/>
          <p:cNvSpPr>
            <a:spLocks noChangeShapeType="1"/>
          </p:cNvSpPr>
          <p:nvPr/>
        </p:nvSpPr>
        <p:spPr bwMode="auto">
          <a:xfrm>
            <a:off x="4017963" y="3024188"/>
            <a:ext cx="20637" cy="3087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2328863" y="3217863"/>
            <a:ext cx="139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~ 90 buckets</a:t>
            </a:r>
          </a:p>
        </p:txBody>
      </p:sp>
      <p:sp>
        <p:nvSpPr>
          <p:cNvPr id="312331" name="Line 11"/>
          <p:cNvSpPr>
            <a:spLocks noChangeShapeType="1"/>
          </p:cNvSpPr>
          <p:nvPr/>
        </p:nvSpPr>
        <p:spPr bwMode="auto">
          <a:xfrm flipV="1">
            <a:off x="735013" y="5526088"/>
            <a:ext cx="1587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32" name="Line 12"/>
          <p:cNvSpPr>
            <a:spLocks noChangeShapeType="1"/>
          </p:cNvSpPr>
          <p:nvPr/>
        </p:nvSpPr>
        <p:spPr bwMode="auto">
          <a:xfrm flipV="1">
            <a:off x="812800" y="5526088"/>
            <a:ext cx="1588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341313" y="58578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Sample</a:t>
            </a:r>
          </a:p>
        </p:txBody>
      </p:sp>
      <p:sp>
        <p:nvSpPr>
          <p:cNvPr id="312334" name="Text Box 14"/>
          <p:cNvSpPr txBox="1">
            <a:spLocks noChangeArrowheads="1"/>
          </p:cNvSpPr>
          <p:nvPr/>
        </p:nvSpPr>
        <p:spPr bwMode="auto">
          <a:xfrm>
            <a:off x="627063" y="34163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Notch</a:t>
            </a:r>
          </a:p>
        </p:txBody>
      </p:sp>
      <p:sp>
        <p:nvSpPr>
          <p:cNvPr id="312335" name="Line 15"/>
          <p:cNvSpPr>
            <a:spLocks noChangeShapeType="1"/>
          </p:cNvSpPr>
          <p:nvPr/>
        </p:nvSpPr>
        <p:spPr bwMode="auto">
          <a:xfrm>
            <a:off x="989013" y="3832225"/>
            <a:ext cx="1587" cy="663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About 3 % of the beam is notched out</a:t>
            </a:r>
          </a:p>
          <a:p>
            <a:pPr lvl="1"/>
            <a:r>
              <a:rPr lang="en-US" sz="2400" dirty="0" smtClean="0"/>
              <a:t>2.x buckets ~ 0.2e12</a:t>
            </a:r>
          </a:p>
          <a:p>
            <a:pPr lvl="1"/>
            <a:r>
              <a:rPr lang="en-US" sz="2400" dirty="0" smtClean="0"/>
              <a:t>~</a:t>
            </a:r>
            <a:r>
              <a:rPr lang="en-US" sz="2400" dirty="0" smtClean="0"/>
              <a:t> 20 J / notch -&gt; @ 15 Hz 300 W</a:t>
            </a:r>
          </a:p>
          <a:p>
            <a:pPr lvl="1"/>
            <a:r>
              <a:rPr lang="en-US" sz="2400" dirty="0" smtClean="0"/>
              <a:t>About 30 % of the total power lost in the Booster</a:t>
            </a:r>
          </a:p>
          <a:p>
            <a:pPr lvl="1"/>
            <a:endParaRPr lang="en-US" sz="2400" dirty="0"/>
          </a:p>
        </p:txBody>
      </p:sp>
      <p:pic>
        <p:nvPicPr>
          <p:cNvPr id="1026" name="Picture 2" descr="C:\Documents and Settings\zwaska\My Documents\pip\talks\20111012_notch_strategy\ScreenCap_ 2011-10-11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572000" cy="3657600"/>
          </a:xfrm>
          <a:prstGeom prst="rect">
            <a:avLst/>
          </a:prstGeom>
          <a:noFill/>
        </p:spPr>
      </p:pic>
      <p:pic>
        <p:nvPicPr>
          <p:cNvPr id="1027" name="Picture 3" descr="C:\Documents and Settings\zwaska\My Documents\pip\talks\20111012_notch_strategy\ScreenCap_ 2011-10-11_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0434" y="3186028"/>
            <a:ext cx="4593566" cy="367197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  <a:r>
              <a:rPr lang="en-US" dirty="0" err="1" smtClean="0"/>
              <a:t>Notcher</a:t>
            </a:r>
            <a:r>
              <a:rPr lang="en-US" dirty="0" smtClean="0"/>
              <a:t> Relocation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present location, the </a:t>
            </a:r>
            <a:r>
              <a:rPr lang="en-US" sz="2400" dirty="0" err="1" smtClean="0"/>
              <a:t>notcher</a:t>
            </a:r>
            <a:r>
              <a:rPr lang="en-US" sz="2400" dirty="0" smtClean="0"/>
              <a:t> fires the beam into a gradient magnet</a:t>
            </a:r>
          </a:p>
          <a:p>
            <a:pPr lvl="1"/>
            <a:r>
              <a:rPr lang="en-US" sz="2000" dirty="0" smtClean="0"/>
              <a:t>Mostly inescapable result of Booster lattice</a:t>
            </a:r>
          </a:p>
          <a:p>
            <a:pPr lvl="1"/>
            <a:r>
              <a:rPr lang="en-US" sz="2000" dirty="0" smtClean="0"/>
              <a:t>Few gradient magnets are heating up, damage possible</a:t>
            </a:r>
          </a:p>
          <a:p>
            <a:r>
              <a:rPr lang="en-US" sz="2400" dirty="0" smtClean="0"/>
              <a:t>Scheme to relocate </a:t>
            </a:r>
            <a:r>
              <a:rPr lang="en-US" sz="2400" dirty="0" err="1" smtClean="0"/>
              <a:t>notcher</a:t>
            </a:r>
            <a:r>
              <a:rPr lang="en-US" sz="2400" dirty="0" smtClean="0"/>
              <a:t> to long 13</a:t>
            </a:r>
          </a:p>
          <a:p>
            <a:pPr lvl="1"/>
            <a:r>
              <a:rPr lang="en-US" sz="2000" dirty="0" smtClean="0"/>
              <a:t>Presentation by V. </a:t>
            </a:r>
            <a:r>
              <a:rPr lang="en-US" sz="2000" dirty="0" err="1" smtClean="0"/>
              <a:t>Sidorov</a:t>
            </a:r>
            <a:r>
              <a:rPr lang="en-US" sz="2000" dirty="0" smtClean="0"/>
              <a:t> two weeks ago</a:t>
            </a:r>
          </a:p>
          <a:p>
            <a:pPr lvl="2"/>
            <a:r>
              <a:rPr lang="en-US" sz="1800" dirty="0" smtClean="0"/>
              <a:t>Also work by </a:t>
            </a:r>
            <a:r>
              <a:rPr lang="en-US" sz="1800" dirty="0" err="1" smtClean="0"/>
              <a:t>Drohzdin</a:t>
            </a:r>
            <a:r>
              <a:rPr lang="en-US" sz="1800" dirty="0" smtClean="0"/>
              <a:t>, </a:t>
            </a:r>
            <a:r>
              <a:rPr lang="en-US" sz="1800" dirty="0" err="1" smtClean="0"/>
              <a:t>Lebedev</a:t>
            </a:r>
            <a:r>
              <a:rPr lang="en-US" sz="1800" dirty="0" smtClean="0"/>
              <a:t>, </a:t>
            </a:r>
            <a:r>
              <a:rPr lang="en-US" sz="1800" dirty="0" err="1" smtClean="0"/>
              <a:t>Tropin</a:t>
            </a:r>
            <a:r>
              <a:rPr lang="en-US" sz="1800" dirty="0" smtClean="0"/>
              <a:t> – talks in future</a:t>
            </a:r>
          </a:p>
          <a:p>
            <a:pPr lvl="1"/>
            <a:r>
              <a:rPr lang="en-US" sz="2000" dirty="0" smtClean="0"/>
              <a:t>Notched beam will be mostly collimated there</a:t>
            </a:r>
          </a:p>
          <a:p>
            <a:pPr lvl="2"/>
            <a:r>
              <a:rPr lang="en-US" sz="1800" dirty="0" smtClean="0"/>
              <a:t>However, the loss will still be in the Booster, and not totally contained</a:t>
            </a:r>
          </a:p>
          <a:p>
            <a:r>
              <a:rPr lang="en-US" sz="2400" dirty="0" smtClean="0"/>
              <a:t>This will protect our magnets and be important in future schemes as well</a:t>
            </a:r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4648200" cy="685800"/>
          </a:xfrm>
        </p:spPr>
        <p:txBody>
          <a:bodyPr/>
          <a:lstStyle/>
          <a:p>
            <a:r>
              <a:rPr lang="en-US" sz="4000" dirty="0" smtClean="0"/>
              <a:t>RF Cogging</a:t>
            </a:r>
            <a:endParaRPr lang="en-US" sz="4000" dirty="0"/>
          </a:p>
        </p:txBody>
      </p:sp>
      <p:pic>
        <p:nvPicPr>
          <p:cNvPr id="315400" name="Picture 8" descr="sli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3863975" cy="3962400"/>
          </a:xfrm>
          <a:prstGeom prst="rect">
            <a:avLst/>
          </a:prstGeom>
          <a:noFill/>
        </p:spPr>
      </p:pic>
      <p:sp>
        <p:nvSpPr>
          <p:cNvPr id="315394" name="Text Box 2"/>
          <p:cNvSpPr txBox="1">
            <a:spLocks noChangeArrowheads="1"/>
          </p:cNvSpPr>
          <p:nvPr/>
        </p:nvSpPr>
        <p:spPr bwMode="auto">
          <a:xfrm>
            <a:off x="1676400" y="5411788"/>
            <a:ext cx="1247775" cy="3762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Calculation</a:t>
            </a:r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2362200" y="3124200"/>
            <a:ext cx="1828800" cy="304800"/>
          </a:xfrm>
          <a:prstGeom prst="rect">
            <a:avLst/>
          </a:prstGeom>
          <a:solidFill>
            <a:srgbClr val="BBE0E3">
              <a:alpha val="20000"/>
            </a:srgbClr>
          </a:solidFill>
          <a:ln w="9525" algn="ctr">
            <a:solidFill>
              <a:srgbClr val="808080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4" name="Line 12"/>
          <p:cNvSpPr>
            <a:spLocks noChangeShapeType="1"/>
          </p:cNvSpPr>
          <p:nvPr/>
        </p:nvSpPr>
        <p:spPr bwMode="auto">
          <a:xfrm>
            <a:off x="2362200" y="3429000"/>
            <a:ext cx="2362200" cy="3124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5" name="Line 13"/>
          <p:cNvSpPr>
            <a:spLocks noChangeShapeType="1"/>
          </p:cNvSpPr>
          <p:nvPr/>
        </p:nvSpPr>
        <p:spPr bwMode="auto">
          <a:xfrm>
            <a:off x="4191000" y="3429000"/>
            <a:ext cx="4343400" cy="3124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6" name="Line 14"/>
          <p:cNvSpPr>
            <a:spLocks noChangeShapeType="1"/>
          </p:cNvSpPr>
          <p:nvPr/>
        </p:nvSpPr>
        <p:spPr bwMode="auto">
          <a:xfrm flipV="1">
            <a:off x="4191000" y="2743200"/>
            <a:ext cx="4343400" cy="381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07" name="Line 15"/>
          <p:cNvSpPr>
            <a:spLocks noChangeShapeType="1"/>
          </p:cNvSpPr>
          <p:nvPr/>
        </p:nvSpPr>
        <p:spPr bwMode="auto">
          <a:xfrm flipV="1">
            <a:off x="2362200" y="2743200"/>
            <a:ext cx="2362200" cy="3810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5401" name="Picture 9" descr="sli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743200"/>
            <a:ext cx="3810000" cy="3800475"/>
          </a:xfrm>
          <a:prstGeom prst="rect">
            <a:avLst/>
          </a:prstGeom>
          <a:noFill/>
          <a:ln w="9525">
            <a:solidFill>
              <a:srgbClr val="808080">
                <a:alpha val="60001"/>
              </a:srgbClr>
            </a:solidFill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786438" y="0"/>
            <a:ext cx="2728912" cy="2557463"/>
            <a:chOff x="3645" y="0"/>
            <a:chExt cx="1719" cy="1611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645" y="90"/>
              <a:ext cx="1552" cy="1521"/>
              <a:chOff x="672" y="2448"/>
              <a:chExt cx="1283" cy="1344"/>
            </a:xfrm>
          </p:grpSpPr>
          <p:sp>
            <p:nvSpPr>
              <p:cNvPr id="315411" name="Oval 1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1091" cy="115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12" name="Oval 20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1283" cy="1344"/>
              </a:xfrm>
              <a:prstGeom prst="ellipse">
                <a:avLst/>
              </a:prstGeom>
              <a:noFill/>
              <a:ln w="28575" algn="ctr">
                <a:solidFill>
                  <a:srgbClr val="0033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5413" name="Line 21"/>
            <p:cNvSpPr>
              <a:spLocks noChangeShapeType="1"/>
            </p:cNvSpPr>
            <p:nvPr/>
          </p:nvSpPr>
          <p:spPr bwMode="auto">
            <a:xfrm>
              <a:off x="4694" y="1118"/>
              <a:ext cx="167" cy="16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Line 22"/>
            <p:cNvSpPr>
              <a:spLocks noChangeShapeType="1"/>
            </p:cNvSpPr>
            <p:nvPr/>
          </p:nvSpPr>
          <p:spPr bwMode="auto">
            <a:xfrm flipH="1" flipV="1">
              <a:off x="4987" y="1405"/>
              <a:ext cx="168" cy="165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5" name="Text Box 23"/>
            <p:cNvSpPr txBox="1">
              <a:spLocks noChangeArrowheads="1"/>
            </p:cNvSpPr>
            <p:nvPr/>
          </p:nvSpPr>
          <p:spPr bwMode="auto">
            <a:xfrm>
              <a:off x="4502" y="1200"/>
              <a:ext cx="26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5050"/>
                  </a:solidFill>
                  <a:latin typeface="Symbol" pitchFamily="18" charset="2"/>
                </a:rPr>
                <a:t>D</a:t>
              </a:r>
              <a:r>
                <a:rPr lang="en-US" b="1">
                  <a:solidFill>
                    <a:srgbClr val="FF5050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15416" name="Arc 24"/>
            <p:cNvSpPr>
              <a:spLocks/>
            </p:cNvSpPr>
            <p:nvPr/>
          </p:nvSpPr>
          <p:spPr bwMode="auto">
            <a:xfrm rot="489296">
              <a:off x="4457" y="107"/>
              <a:ext cx="720" cy="1028"/>
            </a:xfrm>
            <a:custGeom>
              <a:avLst/>
              <a:gdLst>
                <a:gd name="G0" fmla="+- 0 0 0"/>
                <a:gd name="G1" fmla="+- 20535 0 0"/>
                <a:gd name="G2" fmla="+- 21600 0 0"/>
                <a:gd name="T0" fmla="*/ 6700 w 14597"/>
                <a:gd name="T1" fmla="*/ 0 h 20535"/>
                <a:gd name="T2" fmla="*/ 14597 w 14597"/>
                <a:gd name="T3" fmla="*/ 4613 h 20535"/>
                <a:gd name="T4" fmla="*/ 0 w 14597"/>
                <a:gd name="T5" fmla="*/ 20535 h 20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97" h="20535" fill="none" extrusionOk="0">
                  <a:moveTo>
                    <a:pt x="6699" y="0"/>
                  </a:moveTo>
                  <a:cubicBezTo>
                    <a:pt x="9631" y="956"/>
                    <a:pt x="12323" y="2529"/>
                    <a:pt x="14596" y="4613"/>
                  </a:cubicBezTo>
                </a:path>
                <a:path w="14597" h="20535" stroke="0" extrusionOk="0">
                  <a:moveTo>
                    <a:pt x="6699" y="0"/>
                  </a:moveTo>
                  <a:cubicBezTo>
                    <a:pt x="9631" y="956"/>
                    <a:pt x="12323" y="2529"/>
                    <a:pt x="14596" y="4613"/>
                  </a:cubicBezTo>
                  <a:lnTo>
                    <a:pt x="0" y="20535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7" name="Text Box 25"/>
            <p:cNvSpPr txBox="1">
              <a:spLocks noChangeArrowheads="1"/>
            </p:cNvSpPr>
            <p:nvPr/>
          </p:nvSpPr>
          <p:spPr bwMode="auto">
            <a:xfrm>
              <a:off x="5056" y="0"/>
              <a:ext cx="30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Symbol" pitchFamily="18" charset="2"/>
                </a:rPr>
                <a:t>D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C</a:t>
              </a:r>
            </a:p>
          </p:txBody>
        </p:sp>
        <p:graphicFrame>
          <p:nvGraphicFramePr>
            <p:cNvPr id="315418" name="Object 26"/>
            <p:cNvGraphicFramePr>
              <a:graphicFrameLocks noChangeAspect="1"/>
            </p:cNvGraphicFramePr>
            <p:nvPr/>
          </p:nvGraphicFramePr>
          <p:xfrm>
            <a:off x="3963" y="558"/>
            <a:ext cx="895" cy="491"/>
          </p:xfrm>
          <a:graphic>
            <a:graphicData uri="http://schemas.openxmlformats.org/presentationml/2006/ole">
              <p:oleObj spid="_x0000_s2050" name="Equation" r:id="rId5" imgW="787320" imgH="431640" progId="Equation.3">
                <p:embed/>
              </p:oleObj>
            </a:graphicData>
          </a:graphic>
        </p:graphicFrame>
      </p:grp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5334000" cy="1981201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 smtClean="0"/>
              <a:t>Present cogging system uses RF to force slippage in the beam</a:t>
            </a:r>
          </a:p>
          <a:p>
            <a:r>
              <a:rPr lang="en-US" sz="1700" dirty="0" smtClean="0"/>
              <a:t>Induced slippage scales with radial offset</a:t>
            </a:r>
          </a:p>
          <a:p>
            <a:pPr lvl="1"/>
            <a:r>
              <a:rPr lang="en-US" sz="1500" dirty="0" smtClean="0"/>
              <a:t>Rates of ~ 1 kHz/mm</a:t>
            </a:r>
          </a:p>
          <a:p>
            <a:r>
              <a:rPr lang="en-US" sz="1700" dirty="0" smtClean="0"/>
              <a:t>Not enough to cog unless we make the notch 5 ms into the </a:t>
            </a:r>
            <a:r>
              <a:rPr lang="en-US" sz="1700" dirty="0" smtClean="0"/>
              <a:t>cycle</a:t>
            </a:r>
          </a:p>
          <a:p>
            <a:r>
              <a:rPr lang="en-US" sz="1700" dirty="0" smtClean="0"/>
              <a:t>Earlier notches, or linac notches are not compatible with the present cogging system</a:t>
            </a:r>
            <a:endParaRPr lang="en-US" sz="17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 Magnetic Cogging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New Booster correctors allow the possibility of cogging magnetically</a:t>
            </a:r>
          </a:p>
          <a:p>
            <a:pPr lvl="1"/>
            <a:r>
              <a:rPr lang="en-US" sz="2000" dirty="0" smtClean="0"/>
              <a:t>New correctors are substantially stronger and faster than previous ones</a:t>
            </a:r>
          </a:p>
          <a:p>
            <a:r>
              <a:rPr lang="en-US" sz="2400" dirty="0" smtClean="0"/>
              <a:t>Magnetic cogging works by using feedback to change the horizontal dipoles in all (or a large fraction) of the correctors</a:t>
            </a:r>
          </a:p>
          <a:p>
            <a:pPr lvl="1"/>
            <a:r>
              <a:rPr lang="en-US" sz="2000" dirty="0" smtClean="0"/>
              <a:t>The orbit remains constant, in contrast to RF cogging</a:t>
            </a:r>
          </a:p>
          <a:p>
            <a:pPr lvl="2"/>
            <a:r>
              <a:rPr lang="en-US" sz="1800" dirty="0" smtClean="0"/>
              <a:t>The momentum of the central orbit changes</a:t>
            </a:r>
          </a:p>
          <a:p>
            <a:pPr lvl="2"/>
            <a:r>
              <a:rPr lang="en-US" sz="1800" dirty="0" smtClean="0"/>
              <a:t>Aperture is not an issue, only corrector strength</a:t>
            </a:r>
          </a:p>
          <a:p>
            <a:pPr lvl="1"/>
            <a:r>
              <a:rPr lang="en-US" sz="2000" dirty="0" smtClean="0"/>
              <a:t>Much stronger at the start of the cycle</a:t>
            </a:r>
          </a:p>
          <a:p>
            <a:pPr lvl="2"/>
            <a:r>
              <a:rPr lang="en-US" sz="1800" dirty="0" smtClean="0"/>
              <a:t>Can deal with the notch in an arbitrary location</a:t>
            </a:r>
          </a:p>
          <a:p>
            <a:pPr lvl="2"/>
            <a:r>
              <a:rPr lang="en-US" sz="1800" dirty="0" smtClean="0"/>
              <a:t>May still need RF cogging late in the cycle – a hybrid system</a:t>
            </a:r>
          </a:p>
          <a:p>
            <a:r>
              <a:rPr lang="en-US" sz="2400" dirty="0" smtClean="0"/>
              <a:t>This will immediately allow notching earlier in the cycle, reducing power loss</a:t>
            </a:r>
          </a:p>
          <a:p>
            <a:pPr lvl="1"/>
            <a:r>
              <a:rPr lang="en-US" sz="2000" dirty="0" smtClean="0"/>
              <a:t>Also a prerequisite for any linac notching to work</a:t>
            </a:r>
          </a:p>
          <a:p>
            <a:r>
              <a:rPr lang="en-US" sz="2400" dirty="0" err="1" smtClean="0"/>
              <a:t>Kiyomi</a:t>
            </a:r>
            <a:r>
              <a:rPr lang="en-US" sz="2400" dirty="0" smtClean="0"/>
              <a:t> </a:t>
            </a:r>
            <a:r>
              <a:rPr lang="en-US" sz="2400" dirty="0" err="1" smtClean="0"/>
              <a:t>Seiya</a:t>
            </a:r>
            <a:r>
              <a:rPr lang="en-US" sz="2400" dirty="0" smtClean="0"/>
              <a:t> is working on this – presentation in future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anchor="ctr"/>
      <a:lstStyle>
        <a:defPPr algn="l">
          <a:defRPr sz="14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22431</TotalTime>
  <Words>1053</Words>
  <Application>Microsoft Office PowerPoint</Application>
  <PresentationFormat>On-screen Show (4:3)</PresentationFormat>
  <Paragraphs>139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Microsoft Equation 3.0</vt:lpstr>
      <vt:lpstr>PIP and the Booster Notch   Bob Zwaska  October 12, 2011 PIP Meeting</vt:lpstr>
      <vt:lpstr>Introduction</vt:lpstr>
      <vt:lpstr>The Notch</vt:lpstr>
      <vt:lpstr> Cogging</vt:lpstr>
      <vt:lpstr>Predictive Notching</vt:lpstr>
      <vt:lpstr>Losses</vt:lpstr>
      <vt:lpstr>1st Step: Notcher Relocation</vt:lpstr>
      <vt:lpstr>RF Cogging</vt:lpstr>
      <vt:lpstr>2nd Step: Magnetic Cogging</vt:lpstr>
      <vt:lpstr>3rd Step: Linac Notching</vt:lpstr>
      <vt:lpstr>Several Options for Linac Notching</vt:lpstr>
      <vt:lpstr>An Example System</vt:lpstr>
      <vt:lpstr>Summary</vt:lpstr>
      <vt:lpstr>PIP and the Booster Notch  Bob Zwaska  October 12, 2011 PIP Meeting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the Booster Notch  Bob Zwaska  October 12, 2011 PIP Meeting</dc:title>
  <dc:creator>Robert Zwaska</dc:creator>
  <cp:lastModifiedBy>zwaska</cp:lastModifiedBy>
  <cp:revision>195</cp:revision>
  <dcterms:created xsi:type="dcterms:W3CDTF">2003-10-22T19:48:10Z</dcterms:created>
  <dcterms:modified xsi:type="dcterms:W3CDTF">2011-10-12T15:08:24Z</dcterms:modified>
</cp:coreProperties>
</file>