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71" r:id="rId6"/>
    <p:sldId id="262" r:id="rId7"/>
    <p:sldId id="263" r:id="rId8"/>
    <p:sldId id="269" r:id="rId9"/>
    <p:sldId id="270" r:id="rId10"/>
    <p:sldId id="264" r:id="rId11"/>
    <p:sldId id="256" r:id="rId12"/>
    <p:sldId id="257" r:id="rId13"/>
    <p:sldId id="265" r:id="rId14"/>
    <p:sldId id="272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BFB"/>
    <a:srgbClr val="A1C101"/>
    <a:srgbClr val="4119ED"/>
    <a:srgbClr val="F214E7"/>
    <a:srgbClr val="18EE5A"/>
    <a:srgbClr val="15F1F1"/>
    <a:srgbClr val="B0C8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860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9ABF8-3BBD-4C8C-AF64-44063125254D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421AE-6338-4720-9B01-B7CA88FE3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421AE-6338-4720-9B01-B7CA88FE3E5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E7FF-0E48-494C-924D-2DC5781F035E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FC22-1793-4AD3-977D-CD310590F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E7FF-0E48-494C-924D-2DC5781F035E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FC22-1793-4AD3-977D-CD310590F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E7FF-0E48-494C-924D-2DC5781F035E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FC22-1793-4AD3-977D-CD310590F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E7FF-0E48-494C-924D-2DC5781F035E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FC22-1793-4AD3-977D-CD310590F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E7FF-0E48-494C-924D-2DC5781F035E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FC22-1793-4AD3-977D-CD310590F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E7FF-0E48-494C-924D-2DC5781F035E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FC22-1793-4AD3-977D-CD310590F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E7FF-0E48-494C-924D-2DC5781F035E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FC22-1793-4AD3-977D-CD310590F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E7FF-0E48-494C-924D-2DC5781F035E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FC22-1793-4AD3-977D-CD310590F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E7FF-0E48-494C-924D-2DC5781F035E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FC22-1793-4AD3-977D-CD310590F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E7FF-0E48-494C-924D-2DC5781F035E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FC22-1793-4AD3-977D-CD310590F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E7FF-0E48-494C-924D-2DC5781F035E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FFC22-1793-4AD3-977D-CD310590F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CE7FF-0E48-494C-924D-2DC5781F035E}" type="datetimeFigureOut">
              <a:rPr lang="en-US" smtClean="0"/>
              <a:pPr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FFC22-1793-4AD3-977D-CD310590F5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133600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Booster Alignment &amp; Magnet Moves </a:t>
            </a:r>
          </a:p>
          <a:p>
            <a:pPr algn="ctr"/>
            <a:endParaRPr lang="en-US" sz="3600" dirty="0">
              <a:solidFill>
                <a:srgbClr val="0070C0"/>
              </a:solidFill>
            </a:endParaRP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</a:rPr>
              <a:t>Kiyomi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</a:rPr>
              <a:t>Seiya</a:t>
            </a:r>
            <a:r>
              <a:rPr lang="en-US" sz="3600" dirty="0" smtClean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124200"/>
            <a:ext cx="6400800" cy="357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" y="990600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Data in August, 2009  (</a:t>
            </a:r>
            <a:r>
              <a:rPr lang="en-US" sz="2000" dirty="0" err="1" smtClean="0">
                <a:solidFill>
                  <a:srgbClr val="0070C0"/>
                </a:solidFill>
              </a:rPr>
              <a:t>O’Sheg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	F&amp;D </a:t>
            </a:r>
            <a:r>
              <a:rPr lang="en-US" sz="2000" dirty="0" smtClean="0">
                <a:solidFill>
                  <a:srgbClr val="0070C0"/>
                </a:solidFill>
              </a:rPr>
              <a:t>magnet </a:t>
            </a:r>
            <a:r>
              <a:rPr lang="en-US" sz="2000" dirty="0" smtClean="0">
                <a:solidFill>
                  <a:srgbClr val="0070C0"/>
                </a:solidFill>
              </a:rPr>
              <a:t>* 48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	RF * 19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	New corrector *48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As found lattice(</a:t>
            </a:r>
            <a:r>
              <a:rPr lang="en-US" sz="2000" dirty="0" err="1" smtClean="0">
                <a:solidFill>
                  <a:srgbClr val="0070C0"/>
                </a:solidFill>
              </a:rPr>
              <a:t>x,y,z</a:t>
            </a:r>
            <a:r>
              <a:rPr lang="en-US" sz="2000" dirty="0" smtClean="0">
                <a:solidFill>
                  <a:srgbClr val="0070C0"/>
                </a:solidFill>
              </a:rPr>
              <a:t>) and no reference position for each component.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286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Analysis of Alignment data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320907" y="1219199"/>
            <a:ext cx="8482934" cy="7174498"/>
            <a:chOff x="320907" y="1219199"/>
            <a:chExt cx="8482934" cy="7174498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1066800" y="2362199"/>
              <a:ext cx="1919746" cy="41137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6110746" y="2362200"/>
              <a:ext cx="1737854" cy="37239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5"/>
            <p:cNvSpPr/>
            <p:nvPr/>
          </p:nvSpPr>
          <p:spPr>
            <a:xfrm rot="-1200000">
              <a:off x="619504" y="2701397"/>
              <a:ext cx="1484074" cy="533400"/>
            </a:xfrm>
            <a:prstGeom prst="arc">
              <a:avLst>
                <a:gd name="adj1" fmla="val 12062960"/>
                <a:gd name="adj2" fmla="val 20708001"/>
              </a:avLst>
            </a:prstGeom>
            <a:ln w="76200">
              <a:solidFill>
                <a:srgbClr val="4119ED">
                  <a:alpha val="9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1200000" flipH="1">
              <a:off x="7071613" y="2752307"/>
              <a:ext cx="1484074" cy="533400"/>
            </a:xfrm>
            <a:prstGeom prst="arc">
              <a:avLst>
                <a:gd name="adj1" fmla="val 12062960"/>
                <a:gd name="adj2" fmla="val 20708001"/>
              </a:avLst>
            </a:prstGeom>
            <a:ln w="76200">
              <a:solidFill>
                <a:srgbClr val="4119ED">
                  <a:alpha val="9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-540000">
              <a:off x="1954785" y="2410800"/>
              <a:ext cx="1484074" cy="533400"/>
            </a:xfrm>
            <a:prstGeom prst="arc">
              <a:avLst>
                <a:gd name="adj1" fmla="val 12062960"/>
                <a:gd name="adj2" fmla="val 20708001"/>
              </a:avLst>
            </a:prstGeom>
            <a:ln w="76200">
              <a:solidFill>
                <a:srgbClr val="F214E7">
                  <a:alpha val="9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 rot="540000" flipH="1">
              <a:off x="5686131" y="2398795"/>
              <a:ext cx="1484074" cy="533400"/>
            </a:xfrm>
            <a:prstGeom prst="arc">
              <a:avLst>
                <a:gd name="adj1" fmla="val 12062960"/>
                <a:gd name="adj2" fmla="val 20708001"/>
              </a:avLst>
            </a:prstGeom>
            <a:ln w="57150">
              <a:solidFill>
                <a:srgbClr val="F214E7">
                  <a:alpha val="9098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>
              <a:stCxn id="18" idx="2"/>
            </p:cNvCxnSpPr>
            <p:nvPr/>
          </p:nvCxnSpPr>
          <p:spPr>
            <a:xfrm rot="16200000" flipH="1">
              <a:off x="4566476" y="1122729"/>
              <a:ext cx="10768" cy="2620571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1157746" y="4571999"/>
              <a:ext cx="6705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6480000">
              <a:off x="4769873" y="4888497"/>
              <a:ext cx="6705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5120000" flipH="1">
              <a:off x="-2316727" y="5040897"/>
              <a:ext cx="6705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20907" y="2971800"/>
              <a:ext cx="498041" cy="22860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8305800" y="2971800"/>
              <a:ext cx="498041" cy="22860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5638800" y="2362200"/>
            <a:ext cx="152400" cy="152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-1440000">
            <a:off x="634006" y="2947394"/>
            <a:ext cx="152400" cy="1524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505200" y="2286000"/>
            <a:ext cx="838200" cy="228600"/>
          </a:xfrm>
          <a:prstGeom prst="rect">
            <a:avLst/>
          </a:prstGeom>
          <a:solidFill>
            <a:srgbClr val="C00000">
              <a:tint val="66000"/>
              <a:satMod val="1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8200" y="2286000"/>
            <a:ext cx="838200" cy="228600"/>
          </a:xfrm>
          <a:prstGeom prst="rect">
            <a:avLst/>
          </a:prstGeom>
          <a:solidFill>
            <a:srgbClr val="C00000">
              <a:tint val="66000"/>
              <a:satMod val="16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4724400" y="2438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 flipH="1">
            <a:off x="4648200" y="2438400"/>
            <a:ext cx="83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5410200" y="2438400"/>
            <a:ext cx="60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334000" y="24384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H="1">
            <a:off x="-152400" y="4191000"/>
            <a:ext cx="4114800" cy="1219200"/>
          </a:xfrm>
          <a:prstGeom prst="straightConnector1">
            <a:avLst/>
          </a:prstGeom>
          <a:ln w="349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6200000" flipH="1">
            <a:off x="990600" y="4191001"/>
            <a:ext cx="4419598" cy="914399"/>
          </a:xfrm>
          <a:prstGeom prst="straightConnector1">
            <a:avLst/>
          </a:prstGeom>
          <a:ln w="349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914400" y="3505200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4119ED"/>
                </a:solidFill>
              </a:rPr>
              <a:t>r_F</a:t>
            </a:r>
            <a:r>
              <a:rPr lang="en-US" b="1" dirty="0" smtClean="0">
                <a:solidFill>
                  <a:srgbClr val="4119ED"/>
                </a:solidFill>
              </a:rPr>
              <a:t>=75.508566</a:t>
            </a:r>
            <a:endParaRPr lang="en-US" b="1" dirty="0">
              <a:solidFill>
                <a:srgbClr val="4119ED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514600" y="4267200"/>
            <a:ext cx="1685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214E7"/>
                </a:solidFill>
              </a:rPr>
              <a:t>r</a:t>
            </a:r>
            <a:r>
              <a:rPr lang="en-US" b="1" dirty="0" err="1" smtClean="0">
                <a:solidFill>
                  <a:srgbClr val="F214E7"/>
                </a:solidFill>
              </a:rPr>
              <a:t>_D</a:t>
            </a:r>
            <a:r>
              <a:rPr lang="en-US" b="1" dirty="0" smtClean="0">
                <a:solidFill>
                  <a:srgbClr val="F214E7"/>
                </a:solidFill>
              </a:rPr>
              <a:t>=75.434828 </a:t>
            </a:r>
            <a:endParaRPr lang="en-US" b="1" dirty="0">
              <a:solidFill>
                <a:srgbClr val="F214E7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419600" y="5029200"/>
            <a:ext cx="190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92D050"/>
                </a:solidFill>
              </a:rPr>
              <a:t>r</a:t>
            </a:r>
            <a:r>
              <a:rPr lang="en-US" b="1" dirty="0" err="1" smtClean="0">
                <a:solidFill>
                  <a:srgbClr val="92D050"/>
                </a:solidFill>
              </a:rPr>
              <a:t>_long</a:t>
            </a:r>
            <a:r>
              <a:rPr lang="en-US" b="1" dirty="0" smtClean="0">
                <a:solidFill>
                  <a:srgbClr val="92D050"/>
                </a:solidFill>
              </a:rPr>
              <a:t>=75.347261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28600" y="5105400"/>
            <a:ext cx="1991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92D050"/>
                </a:solidFill>
              </a:rPr>
              <a:t>r_short</a:t>
            </a:r>
            <a:r>
              <a:rPr lang="en-US" b="1" dirty="0" smtClean="0">
                <a:solidFill>
                  <a:srgbClr val="92D050"/>
                </a:solidFill>
              </a:rPr>
              <a:t>=75.522538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5400000">
            <a:off x="2286000" y="4648202"/>
            <a:ext cx="4419600" cy="1588"/>
          </a:xfrm>
          <a:prstGeom prst="straightConnector1">
            <a:avLst/>
          </a:prstGeom>
          <a:ln w="349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6200000" flipH="1">
            <a:off x="-875506" y="4382294"/>
            <a:ext cx="3733800" cy="1217612"/>
          </a:xfrm>
          <a:prstGeom prst="straightConnector1">
            <a:avLst/>
          </a:prstGeom>
          <a:ln w="349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rot="5400000">
            <a:off x="7506494" y="2400300"/>
            <a:ext cx="685006" cy="794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rot="5400000" flipH="1" flipV="1">
            <a:off x="7429500" y="2781300"/>
            <a:ext cx="457200" cy="3810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010400" y="2514600"/>
            <a:ext cx="838200" cy="230188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239000" y="1487269"/>
            <a:ext cx="1598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(X,Y,Z) @center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7391400" y="266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467600" y="2590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8153400" y="2895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229600" y="2819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467600" y="22860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149884" y="2678668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394916" y="25146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8077200" y="2907268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D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848508" y="1916668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z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7162708" y="3048000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934200" y="22098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y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0" y="2286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Ideal positions from design report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38200" y="1905000"/>
            <a:ext cx="37382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4119ED"/>
                </a:solidFill>
              </a:rPr>
              <a:t>F</a:t>
            </a:r>
            <a:endParaRPr lang="en-US" sz="3200" b="1" dirty="0">
              <a:solidFill>
                <a:srgbClr val="4119ED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514600" y="1752600"/>
            <a:ext cx="37382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214E7"/>
                </a:solidFill>
              </a:rPr>
              <a:t>D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733800" y="1828800"/>
            <a:ext cx="457200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RF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876800" y="1295400"/>
            <a:ext cx="1669220" cy="923330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Corrector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+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BPM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267200" y="1143000"/>
          <a:ext cx="4876800" cy="4876800"/>
        </p:xfrm>
        <a:graphic>
          <a:graphicData uri="http://schemas.openxmlformats.org/presentationml/2006/ole">
            <p:oleObj spid="_x0000_s1026" name="KGPlot" r:id="rId3" imgW="5486400" imgH="5486400" progId="KGraph_Plot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081198" y="2286000"/>
            <a:ext cx="3567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4119ED"/>
                </a:solidFill>
              </a:rPr>
              <a:t>r_F</a:t>
            </a:r>
            <a:r>
              <a:rPr lang="en-US" dirty="0" smtClean="0">
                <a:solidFill>
                  <a:srgbClr val="4119ED"/>
                </a:solidFill>
              </a:rPr>
              <a:t>(design)=75.508566m+0.053inch</a:t>
            </a:r>
            <a:endParaRPr lang="en-US" dirty="0">
              <a:solidFill>
                <a:srgbClr val="4119E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4876800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rgbClr val="F214E7"/>
                </a:solidFill>
              </a:rPr>
              <a:t>r_D</a:t>
            </a:r>
            <a:r>
              <a:rPr lang="en-US" dirty="0" smtClean="0">
                <a:solidFill>
                  <a:srgbClr val="F214E7"/>
                </a:solidFill>
              </a:rPr>
              <a:t>(design)=75.434828m-0.040inch </a:t>
            </a:r>
            <a:endParaRPr lang="en-US" dirty="0">
              <a:solidFill>
                <a:srgbClr val="F214E7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66800" y="2590800"/>
            <a:ext cx="3200400" cy="0"/>
          </a:xfrm>
          <a:prstGeom prst="line">
            <a:avLst/>
          </a:prstGeom>
          <a:ln w="57150">
            <a:solidFill>
              <a:srgbClr val="4119ED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4724400"/>
            <a:ext cx="3200400" cy="0"/>
          </a:xfrm>
          <a:prstGeom prst="line">
            <a:avLst/>
          </a:prstGeom>
          <a:ln w="57150">
            <a:solidFill>
              <a:srgbClr val="F214E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2286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solidFill>
                  <a:srgbClr val="0070C0"/>
                </a:solidFill>
              </a:rPr>
              <a:t>R</a:t>
            </a:r>
            <a:r>
              <a:rPr lang="en-US" sz="4000" b="1" u="sng" dirty="0" smtClean="0">
                <a:solidFill>
                  <a:srgbClr val="0070C0"/>
                </a:solidFill>
              </a:rPr>
              <a:t>adial positions for F &amp; D magnets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7800" y="6172200"/>
            <a:ext cx="5756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B0C8EE"/>
                </a:solidFill>
              </a:rPr>
              <a:t>need reference position for each component</a:t>
            </a:r>
            <a:endParaRPr lang="en-US" sz="2400" dirty="0">
              <a:solidFill>
                <a:srgbClr val="B0C8EE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52400" y="1219200"/>
          <a:ext cx="4724400" cy="4724400"/>
        </p:xfrm>
        <a:graphic>
          <a:graphicData uri="http://schemas.openxmlformats.org/presentationml/2006/ole">
            <p:oleObj spid="_x0000_s1028" name="KGPlot" r:id="rId4" imgW="5486400" imgH="5486400" progId="KGraph_Plot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76400" y="990600"/>
          <a:ext cx="5486400" cy="5486400"/>
        </p:xfrm>
        <a:graphic>
          <a:graphicData uri="http://schemas.openxmlformats.org/presentationml/2006/ole">
            <p:oleObj spid="_x0000_s4099" name="KGPlot" r:id="rId3" imgW="5486400" imgH="5486400" progId="KGraph_Plot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2286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Vertical error </a:t>
            </a:r>
            <a:r>
              <a:rPr lang="en-US" sz="4000" b="1" u="sng" dirty="0" smtClean="0">
                <a:solidFill>
                  <a:srgbClr val="0070C0"/>
                </a:solidFill>
              </a:rPr>
              <a:t>on</a:t>
            </a:r>
            <a:r>
              <a:rPr lang="en-US" sz="4000" b="1" u="sng" dirty="0" smtClean="0">
                <a:solidFill>
                  <a:srgbClr val="0070C0"/>
                </a:solidFill>
              </a:rPr>
              <a:t> </a:t>
            </a:r>
            <a:r>
              <a:rPr lang="en-US" sz="4000" b="1" u="sng" dirty="0" smtClean="0">
                <a:solidFill>
                  <a:srgbClr val="0070C0"/>
                </a:solidFill>
              </a:rPr>
              <a:t>F &amp; D magnets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5400000">
            <a:off x="6248400" y="2819400"/>
            <a:ext cx="457200" cy="1588"/>
          </a:xfrm>
          <a:prstGeom prst="straightConnector1">
            <a:avLst/>
          </a:prstGeom>
          <a:ln>
            <a:solidFill>
              <a:srgbClr val="0B0BF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53200" y="2590800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B0BFB"/>
                </a:solidFill>
              </a:rPr>
              <a:t>1[mm]</a:t>
            </a:r>
            <a:endParaRPr lang="en-US" b="1" dirty="0">
              <a:solidFill>
                <a:srgbClr val="0B0BFB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0" y="914400"/>
            <a:ext cx="7823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286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Vertical error </a:t>
            </a:r>
            <a:r>
              <a:rPr lang="en-US" sz="4000" b="1" u="sng" dirty="0" smtClean="0">
                <a:solidFill>
                  <a:srgbClr val="0070C0"/>
                </a:solidFill>
              </a:rPr>
              <a:t>on</a:t>
            </a:r>
            <a:r>
              <a:rPr lang="en-US" sz="4000" b="1" u="sng" dirty="0" smtClean="0">
                <a:solidFill>
                  <a:srgbClr val="0070C0"/>
                </a:solidFill>
              </a:rPr>
              <a:t> BPM</a:t>
            </a:r>
            <a:endParaRPr lang="en-US" sz="4000" b="1" u="sng" dirty="0" smtClean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410200"/>
            <a:ext cx="23251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Center of the aperture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507468"/>
            <a:ext cx="27862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B0BFB"/>
                </a:solidFill>
              </a:rPr>
              <a:t>BPM Alignment </a:t>
            </a:r>
            <a:r>
              <a:rPr lang="en-US" b="1" u="sng" dirty="0" smtClean="0">
                <a:solidFill>
                  <a:srgbClr val="0B0BFB"/>
                </a:solidFill>
              </a:rPr>
              <a:t>error-short</a:t>
            </a:r>
            <a:endParaRPr lang="en-US" b="1" u="sng" dirty="0">
              <a:solidFill>
                <a:srgbClr val="0B0BF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1676400"/>
            <a:ext cx="10172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aperture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4202668"/>
            <a:ext cx="269804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214E7"/>
                </a:solidFill>
              </a:rPr>
              <a:t>BPM Alignment error-long</a:t>
            </a:r>
            <a:endParaRPr lang="en-US" b="1" u="sng" dirty="0">
              <a:solidFill>
                <a:srgbClr val="F214E7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72200" y="1371600"/>
          <a:ext cx="2406068" cy="4229595"/>
        </p:xfrm>
        <a:graphic>
          <a:graphicData uri="http://schemas.openxmlformats.org/drawingml/2006/table">
            <a:tbl>
              <a:tblPr/>
              <a:tblGrid>
                <a:gridCol w="601517"/>
                <a:gridCol w="601517"/>
                <a:gridCol w="601517"/>
                <a:gridCol w="601517"/>
              </a:tblGrid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drift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CPS23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corrector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sb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drift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0.19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fmagu24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FMAGU24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2.889612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miniS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drift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dmagu24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DMAGU24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2.889612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L24a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drift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RF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drift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2.35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L24b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drift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RF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drift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2.35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L24c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drift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HP24L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drift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VP24L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drift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0.095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L24d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drift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0.045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CPL24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corrector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L24e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drift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0.185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0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dmagd24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DMAGD24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2.889612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miniS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drift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fmagd24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FMAGD24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2.889612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9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drift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399" marR="9399" marT="93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4800" y="1603176"/>
            <a:ext cx="5257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Modified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physical cell length = 19.7605 [m] for all 24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periods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 from original MAD.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Removed non existing components and replaced </a:t>
            </a:r>
            <a:r>
              <a:rPr lang="en-US" sz="2000" dirty="0" smtClean="0">
                <a:solidFill>
                  <a:srgbClr val="0070C0"/>
                </a:solidFill>
                <a:latin typeface="Arial Unicode MS" pitchFamily="34" charset="-128"/>
              </a:rPr>
              <a:t>with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 drift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 with MAD.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Changed scale factor for the quad and skew quad on the new correctors from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kquad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= 0.02178 to 0.0025 and from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ksquad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 = 0.00889 to 0.004.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0070C0"/>
              </a:solidFill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The input file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 is in CVS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lattice depository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86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Lattice calculation with MAD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imap://kiyomi@imapserver2.fnal.gov:993/fetch%3EUID%3E/INBOX%3E22343?part=1.2&amp;type=image/gif&amp;filename=PB_B104Booster_Model--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PB_B104Booster_Model--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048000"/>
            <a:ext cx="5867400" cy="3323049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877431"/>
            <a:ext cx="7620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70C0"/>
                </a:solidFill>
                <a:latin typeface="Arial Unicode MS" pitchFamily="34" charset="-128"/>
              </a:rPr>
              <a:t>Review each magnet </a:t>
            </a:r>
            <a:r>
              <a:rPr lang="en-US" sz="2000" dirty="0" smtClean="0">
                <a:solidFill>
                  <a:srgbClr val="0070C0"/>
                </a:solidFill>
                <a:latin typeface="Arial Unicode MS" pitchFamily="34" charset="-128"/>
              </a:rPr>
              <a:t>current on the input file.</a:t>
            </a:r>
            <a:endParaRPr lang="en-US" sz="2000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70C0"/>
                </a:solidFill>
                <a:latin typeface="Arial Unicode MS" pitchFamily="34" charset="-128"/>
              </a:rPr>
              <a:t>	</a:t>
            </a:r>
            <a:r>
              <a:rPr lang="en-US" sz="2000" dirty="0" smtClean="0">
                <a:solidFill>
                  <a:srgbClr val="0070C0"/>
                </a:solidFill>
                <a:latin typeface="Arial Unicode MS" pitchFamily="34" charset="-128"/>
              </a:rPr>
              <a:t>ORBMP, </a:t>
            </a:r>
            <a:r>
              <a:rPr lang="en-US" sz="2000" dirty="0" err="1" smtClean="0">
                <a:solidFill>
                  <a:srgbClr val="0070C0"/>
                </a:solidFill>
                <a:latin typeface="Arial Unicode MS" pitchFamily="34" charset="-128"/>
              </a:rPr>
              <a:t>DogLegs</a:t>
            </a:r>
            <a:r>
              <a:rPr lang="en-US" sz="2000" dirty="0" smtClean="0">
                <a:solidFill>
                  <a:srgbClr val="0070C0"/>
                </a:solidFill>
                <a:latin typeface="Arial Unicode MS" pitchFamily="34" charset="-128"/>
              </a:rPr>
              <a:t>, corrector</a:t>
            </a:r>
            <a:r>
              <a:rPr lang="en-US" sz="2000" dirty="0" smtClean="0">
                <a:solidFill>
                  <a:srgbClr val="0070C0"/>
                </a:solidFill>
                <a:latin typeface="Arial Unicode MS" pitchFamily="34" charset="-128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70C0"/>
                </a:solidFill>
                <a:latin typeface="Arial Unicode MS" pitchFamily="34" charset="-128"/>
              </a:rPr>
              <a:t>Add alignment error to the input file.</a:t>
            </a:r>
            <a:endParaRPr lang="en-US" sz="2000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rgbClr val="0070C0"/>
                </a:solidFill>
                <a:latin typeface="Arial Unicode MS" pitchFamily="34" charset="-128"/>
              </a:rPr>
              <a:t>Add alignment error table to </a:t>
            </a:r>
            <a:r>
              <a:rPr lang="en-US" sz="2000" dirty="0" smtClean="0">
                <a:solidFill>
                  <a:srgbClr val="0070C0"/>
                </a:solidFill>
                <a:latin typeface="Arial Unicode MS" pitchFamily="34" charset="-128"/>
              </a:rPr>
              <a:t>B104</a:t>
            </a:r>
            <a:r>
              <a:rPr lang="en-US" sz="2000" dirty="0" smtClean="0">
                <a:solidFill>
                  <a:srgbClr val="0070C0"/>
                </a:solidFill>
                <a:latin typeface="Arial Unicode MS" pitchFamily="34" charset="-128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-152400" y="228600"/>
            <a:ext cx="944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B104 BOOSTER lattice with alignment error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228600"/>
            <a:ext cx="944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Future plans</a:t>
            </a:r>
            <a:endParaRPr lang="en-US" sz="4000" b="1" u="sng" dirty="0" smtClean="0">
              <a:solidFill>
                <a:srgbClr val="0070C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038285"/>
            <a:ext cx="8991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Finish aperture scan.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 (50% left)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Make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all tools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 to be available for operation.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aseline="0" dirty="0" smtClean="0">
                <a:solidFill>
                  <a:srgbClr val="0070C0"/>
                </a:solidFill>
                <a:latin typeface="Arial Unicode MS" pitchFamily="34" charset="-128"/>
              </a:rPr>
              <a:t>	B75 Aperture </a:t>
            </a:r>
            <a:r>
              <a:rPr lang="en-US" sz="2400" baseline="0" dirty="0" smtClean="0">
                <a:solidFill>
                  <a:srgbClr val="0070C0"/>
                </a:solidFill>
                <a:latin typeface="Arial Unicode MS" pitchFamily="34" charset="-128"/>
              </a:rPr>
              <a:t>scan (analysis with corrections.)</a:t>
            </a:r>
            <a:endParaRPr lang="en-US" sz="2400" baseline="0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	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Make </a:t>
            </a:r>
            <a:r>
              <a:rPr lang="en-US" sz="2400" dirty="0" smtClean="0">
                <a:solidFill>
                  <a:srgbClr val="0070C0"/>
                </a:solidFill>
                <a:latin typeface="Arial Unicode MS" pitchFamily="34" charset="-128"/>
              </a:rPr>
              <a:t>references on </a:t>
            </a:r>
            <a:r>
              <a:rPr lang="en-US" sz="2400" dirty="0" smtClean="0">
                <a:solidFill>
                  <a:srgbClr val="0070C0"/>
                </a:solidFill>
                <a:latin typeface="Arial Unicode MS" pitchFamily="34" charset="-128"/>
              </a:rPr>
              <a:t>a</a:t>
            </a:r>
            <a:r>
              <a:rPr lang="en-US" sz="2400" dirty="0" smtClean="0">
                <a:solidFill>
                  <a:srgbClr val="0070C0"/>
                </a:solidFill>
                <a:latin typeface="Arial Unicode MS" pitchFamily="34" charset="-128"/>
              </a:rPr>
              <a:t>lignment </a:t>
            </a:r>
            <a:r>
              <a:rPr lang="en-US" sz="2400" dirty="0" smtClean="0">
                <a:solidFill>
                  <a:srgbClr val="0070C0"/>
                </a:solidFill>
                <a:latin typeface="Arial Unicode MS" pitchFamily="34" charset="-128"/>
              </a:rPr>
              <a:t>data </a:t>
            </a:r>
            <a:r>
              <a:rPr lang="en-US" sz="2400" dirty="0" smtClean="0">
                <a:solidFill>
                  <a:srgbClr val="0070C0"/>
                </a:solidFill>
                <a:latin typeface="Arial Unicode MS" pitchFamily="34" charset="-128"/>
              </a:rPr>
              <a:t>sheet for easier data 	gathering.</a:t>
            </a:r>
            <a:r>
              <a:rPr lang="en-US" sz="2400" dirty="0" smtClean="0">
                <a:solidFill>
                  <a:srgbClr val="0070C0"/>
                </a:solidFill>
                <a:latin typeface="Arial Unicode MS" pitchFamily="34" charset="-128"/>
              </a:rPr>
              <a:t> </a:t>
            </a:r>
            <a:endParaRPr lang="en-US" sz="2400" dirty="0" smtClean="0">
              <a:solidFill>
                <a:srgbClr val="0070C0"/>
              </a:solidFill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	B104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 MAD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(modify the input file and add alignment table)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 Unicode MS" pitchFamily="3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70C0"/>
                </a:solidFill>
                <a:latin typeface="Arial Unicode MS" pitchFamily="34" charset="-128"/>
              </a:rPr>
              <a:t>Ask </a:t>
            </a:r>
            <a:r>
              <a:rPr lang="en-US" sz="2400" dirty="0" smtClean="0">
                <a:solidFill>
                  <a:srgbClr val="0070C0"/>
                </a:solidFill>
                <a:latin typeface="Arial Unicode MS" pitchFamily="34" charset="-128"/>
              </a:rPr>
              <a:t>for one </a:t>
            </a:r>
            <a:r>
              <a:rPr lang="en-US" sz="2400" dirty="0" smtClean="0">
                <a:solidFill>
                  <a:srgbClr val="0070C0"/>
                </a:solidFill>
                <a:latin typeface="Arial Unicode MS" pitchFamily="34" charset="-128"/>
              </a:rPr>
              <a:t>week study time and move magnet at one location before </a:t>
            </a:r>
            <a:r>
              <a:rPr lang="en-US" sz="2400" dirty="0" smtClean="0">
                <a:solidFill>
                  <a:srgbClr val="0070C0"/>
                </a:solidFill>
                <a:latin typeface="Arial Unicode MS" pitchFamily="34" charset="-128"/>
              </a:rPr>
              <a:t>shutdown.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0070C0"/>
                </a:solidFill>
                <a:latin typeface="Arial Unicode MS" pitchFamily="34" charset="-128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Arial Unicode MS" pitchFamily="34" charset="-128"/>
              </a:rPr>
              <a:t>Based on the results from alignment and aperture scan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	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Predict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 Unicode MS" pitchFamily="34" charset="-128"/>
              </a:rPr>
              <a:t> move, Move, Verify the move.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534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Aperture scan</a:t>
            </a:r>
          </a:p>
          <a:p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B75 : Aperture scan program with new corrector</a:t>
            </a:r>
          </a:p>
          <a:p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	Kent Triplet, Alex Waller</a:t>
            </a:r>
          </a:p>
          <a:p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BPM data from B40 to B:HPXXX, B:VPXXX</a:t>
            </a:r>
          </a:p>
          <a:p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	Sharon Lackey</a:t>
            </a:r>
          </a:p>
          <a:p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Data taking and offline analysis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		Dean Still, </a:t>
            </a:r>
            <a:r>
              <a:rPr lang="en-US" dirty="0" err="1" smtClean="0">
                <a:solidFill>
                  <a:srgbClr val="00B0F0"/>
                </a:solidFill>
              </a:rPr>
              <a:t>Kiyomi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Seiya</a:t>
            </a:r>
            <a:endParaRPr lang="en-US" dirty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Analysis of Alignment data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Data in August, 2009 </a:t>
            </a:r>
          </a:p>
          <a:p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	B. </a:t>
            </a:r>
            <a:r>
              <a:rPr lang="en-US" dirty="0" err="1" smtClean="0">
                <a:solidFill>
                  <a:srgbClr val="00B0F0"/>
                </a:solidFill>
              </a:rPr>
              <a:t>Oshinow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Analysis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		Jim Lackey, </a:t>
            </a:r>
            <a:r>
              <a:rPr lang="en-US" dirty="0" err="1" smtClean="0">
                <a:solidFill>
                  <a:srgbClr val="00B0F0"/>
                </a:solidFill>
              </a:rPr>
              <a:t>Kiyomi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Seiya</a:t>
            </a:r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3200" dirty="0" smtClean="0">
                <a:solidFill>
                  <a:srgbClr val="0070C0"/>
                </a:solidFill>
              </a:rPr>
              <a:t>Lattice calculation</a:t>
            </a:r>
          </a:p>
          <a:p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MAD input</a:t>
            </a:r>
          </a:p>
          <a:p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	Jim Lackey, </a:t>
            </a:r>
            <a:r>
              <a:rPr lang="en-US" dirty="0" err="1" smtClean="0">
                <a:solidFill>
                  <a:srgbClr val="00B0F0"/>
                </a:solidFill>
              </a:rPr>
              <a:t>Kiyomi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err="1" smtClean="0">
                <a:solidFill>
                  <a:srgbClr val="00B0F0"/>
                </a:solidFill>
              </a:rPr>
              <a:t>Seiya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B104 </a:t>
            </a:r>
            <a:r>
              <a:rPr lang="en-US" dirty="0" smtClean="0">
                <a:solidFill>
                  <a:srgbClr val="00B0F0"/>
                </a:solidFill>
              </a:rPr>
              <a:t>Booster model –MAD  with alignment error</a:t>
            </a:r>
          </a:p>
          <a:p>
            <a:r>
              <a:rPr lang="en-US" dirty="0">
                <a:solidFill>
                  <a:srgbClr val="00B0F0"/>
                </a:solidFill>
              </a:rPr>
              <a:t>	</a:t>
            </a:r>
            <a:r>
              <a:rPr lang="en-US" dirty="0" smtClean="0">
                <a:solidFill>
                  <a:srgbClr val="00B0F0"/>
                </a:solidFill>
              </a:rPr>
              <a:t>	Bill Marsh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5133764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240" y="1219200"/>
            <a:ext cx="569976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09600" y="0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Aperture </a:t>
            </a:r>
            <a:r>
              <a:rPr lang="en-US" sz="4000" b="1" u="sng" dirty="0" smtClean="0">
                <a:solidFill>
                  <a:srgbClr val="0070C0"/>
                </a:solidFill>
              </a:rPr>
              <a:t>scan @ injection </a:t>
            </a:r>
            <a:r>
              <a:rPr lang="en-US" sz="4000" b="1" u="sng" dirty="0" smtClean="0">
                <a:solidFill>
                  <a:srgbClr val="0070C0"/>
                </a:solidFill>
              </a:rPr>
              <a:t>: </a:t>
            </a:r>
            <a:r>
              <a:rPr lang="en-US" sz="4000" b="1" u="sng" dirty="0" smtClean="0">
                <a:solidFill>
                  <a:srgbClr val="0070C0"/>
                </a:solidFill>
              </a:rPr>
              <a:t>B75</a:t>
            </a:r>
          </a:p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with new correctors </a:t>
            </a:r>
            <a:r>
              <a:rPr lang="en-US" sz="4000" b="1" u="sng" dirty="0" smtClean="0">
                <a:solidFill>
                  <a:srgbClr val="0070C0"/>
                </a:solidFill>
              </a:rPr>
              <a:t> </a:t>
            </a:r>
            <a:endParaRPr lang="en-US" sz="4000" b="1" u="sng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2209800"/>
            <a:ext cx="1447800" cy="1066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5400" y="2209800"/>
            <a:ext cx="1447800" cy="1066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3352800"/>
            <a:ext cx="28956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172200"/>
            <a:ext cx="41579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1C101"/>
                </a:solidFill>
              </a:rPr>
              <a:t>B:CHGA(@inj.)/B:TCHGA(before Booster)</a:t>
            </a:r>
            <a:endParaRPr lang="en-US" b="1" dirty="0">
              <a:solidFill>
                <a:srgbClr val="A1C10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048000"/>
            <a:ext cx="9076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8EE5A"/>
                </a:solidFill>
              </a:rPr>
              <a:t>5BUMP</a:t>
            </a:r>
            <a:endParaRPr lang="en-US" b="1" dirty="0">
              <a:solidFill>
                <a:srgbClr val="18EE5A"/>
              </a:solidFill>
            </a:endParaRPr>
          </a:p>
        </p:txBody>
      </p:sp>
      <p:cxnSp>
        <p:nvCxnSpPr>
          <p:cNvPr id="13" name="Straight Arrow Connector 12"/>
          <p:cNvCxnSpPr>
            <a:endCxn id="8" idx="3"/>
          </p:cNvCxnSpPr>
          <p:nvPr/>
        </p:nvCxnSpPr>
        <p:spPr>
          <a:xfrm rot="16200000" flipV="1">
            <a:off x="6477000" y="2819400"/>
            <a:ext cx="381000" cy="228600"/>
          </a:xfrm>
          <a:prstGeom prst="straightConnector1">
            <a:avLst/>
          </a:prstGeom>
          <a:ln>
            <a:solidFill>
              <a:srgbClr val="18EE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9400" y="3364468"/>
            <a:ext cx="9076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8EE5A"/>
                </a:solidFill>
              </a:rPr>
              <a:t>3BUMP</a:t>
            </a:r>
            <a:endParaRPr lang="en-US" b="1" dirty="0">
              <a:solidFill>
                <a:srgbClr val="18EE5A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4876800" y="2819400"/>
            <a:ext cx="1828800" cy="609600"/>
          </a:xfrm>
          <a:prstGeom prst="straightConnector1">
            <a:avLst/>
          </a:prstGeom>
          <a:ln>
            <a:solidFill>
              <a:srgbClr val="18EE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01198" y="4419600"/>
            <a:ext cx="2742802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Scale factor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	</a:t>
            </a:r>
            <a:r>
              <a:rPr lang="en-US" b="1" dirty="0" smtClean="0">
                <a:solidFill>
                  <a:srgbClr val="FF0000"/>
                </a:solidFill>
              </a:rPr>
              <a:t>corrector </a:t>
            </a:r>
            <a:r>
              <a:rPr lang="en-US" b="1" dirty="0" err="1" smtClean="0">
                <a:solidFill>
                  <a:srgbClr val="FF0000"/>
                </a:solidFill>
              </a:rPr>
              <a:t>vs</a:t>
            </a:r>
            <a:r>
              <a:rPr lang="en-US" b="1" dirty="0" smtClean="0">
                <a:solidFill>
                  <a:srgbClr val="FF0000"/>
                </a:solidFill>
              </a:rPr>
              <a:t> BPM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5029200" y="3810000"/>
            <a:ext cx="1447800" cy="685800"/>
          </a:xfrm>
          <a:prstGeom prst="straightConnector1">
            <a:avLst/>
          </a:prstGeom>
          <a:ln>
            <a:solidFill>
              <a:srgbClr val="18EE5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0" y="1752600"/>
            <a:ext cx="41528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A1C101"/>
                </a:solidFill>
              </a:rPr>
              <a:t>B:CHGB(@ext.)/B:TCHGA(before Booster)</a:t>
            </a:r>
            <a:endParaRPr lang="en-US" b="1" dirty="0">
              <a:solidFill>
                <a:srgbClr val="A1C10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1752600"/>
            <a:ext cx="394640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394640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2286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Re-calibration </a:t>
            </a:r>
            <a:r>
              <a:rPr lang="en-US" sz="4000" b="1" u="sng" dirty="0" smtClean="0">
                <a:solidFill>
                  <a:srgbClr val="0070C0"/>
                </a:solidFill>
              </a:rPr>
              <a:t>corrector current - BPM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562600"/>
            <a:ext cx="7380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Corrector current and BPM data were taken by ACL script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Calculated scale factor.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1295400"/>
            <a:ext cx="513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H &amp; V BPM data from B40 @ 2.33msec (8turns </a:t>
            </a:r>
            <a:r>
              <a:rPr lang="en-US" b="1" u="sng" dirty="0" err="1" smtClean="0">
                <a:solidFill>
                  <a:srgbClr val="00B0F0"/>
                </a:solidFill>
              </a:rPr>
              <a:t>ave</a:t>
            </a:r>
            <a:r>
              <a:rPr lang="en-US" b="1" u="sng" dirty="0" smtClean="0">
                <a:solidFill>
                  <a:srgbClr val="00B0F0"/>
                </a:solidFill>
              </a:rPr>
              <a:t>.)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295400"/>
            <a:ext cx="183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Corrector current</a:t>
            </a:r>
            <a:endParaRPr lang="en-US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B_B40_BOOSTER_ORBI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219200"/>
            <a:ext cx="6172200" cy="5353050"/>
          </a:xfrm>
        </p:spPr>
      </p:pic>
      <p:sp>
        <p:nvSpPr>
          <p:cNvPr id="5" name="Rectangle 4"/>
          <p:cNvSpPr/>
          <p:nvPr/>
        </p:nvSpPr>
        <p:spPr>
          <a:xfrm>
            <a:off x="0" y="2286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B:40 position offset from 5 years ago</a:t>
            </a:r>
            <a:endParaRPr lang="en-US" sz="4000" b="1" u="sng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286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Offline analysis: B75 + BPM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981200"/>
            <a:ext cx="183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before correction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5052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after</a:t>
            </a:r>
          </a:p>
          <a:p>
            <a:r>
              <a:rPr lang="en-US" b="1" u="sng" dirty="0" smtClean="0">
                <a:solidFill>
                  <a:srgbClr val="00B0F0"/>
                </a:solidFill>
              </a:rPr>
              <a:t>Scale factor change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81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after </a:t>
            </a:r>
          </a:p>
          <a:p>
            <a:r>
              <a:rPr lang="en-US" b="1" u="sng" dirty="0" smtClean="0">
                <a:solidFill>
                  <a:srgbClr val="00B0F0"/>
                </a:solidFill>
              </a:rPr>
              <a:t>BPM offset</a:t>
            </a:r>
          </a:p>
          <a:p>
            <a:r>
              <a:rPr lang="en-US" b="1" u="sng" dirty="0" smtClean="0">
                <a:solidFill>
                  <a:srgbClr val="00B0F0"/>
                </a:solidFill>
              </a:rPr>
              <a:t>correction</a:t>
            </a:r>
            <a:endParaRPr lang="en-US" b="1" u="sng" dirty="0">
              <a:solidFill>
                <a:srgbClr val="00B0F0"/>
              </a:solidFill>
            </a:endParaRPr>
          </a:p>
        </p:txBody>
      </p:sp>
      <p:pic>
        <p:nvPicPr>
          <p:cNvPr id="11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7848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00200" y="762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Aperture </a:t>
            </a:r>
            <a:r>
              <a:rPr lang="en-US" sz="4000" b="1" u="sng" dirty="0">
                <a:solidFill>
                  <a:srgbClr val="0070C0"/>
                </a:solidFill>
              </a:rPr>
              <a:t>@</a:t>
            </a:r>
            <a:r>
              <a:rPr lang="en-US" sz="4000" b="1" u="sng" dirty="0" smtClean="0">
                <a:solidFill>
                  <a:srgbClr val="0070C0"/>
                </a:solidFill>
              </a:rPr>
              <a:t> L14 – L23 </a:t>
            </a:r>
          </a:p>
        </p:txBody>
      </p:sp>
      <p:graphicFrame>
        <p:nvGraphicFramePr>
          <p:cNvPr id="5121" name="Object 1"/>
          <p:cNvGraphicFramePr>
            <a:graphicFrameLocks/>
          </p:cNvGraphicFramePr>
          <p:nvPr/>
        </p:nvGraphicFramePr>
        <p:xfrm>
          <a:off x="304800" y="838200"/>
          <a:ext cx="8403021" cy="6248400"/>
        </p:xfrm>
        <a:graphic>
          <a:graphicData uri="http://schemas.openxmlformats.org/presentationml/2006/ole">
            <p:oleObj spid="_x0000_s5121" name="Graph" r:id="rId3" imgW="3876840" imgH="2956320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43113" y="773668"/>
            <a:ext cx="9428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Long-14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6913" y="2667000"/>
            <a:ext cx="9428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Long-17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4648200"/>
            <a:ext cx="9428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Long-21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4648200"/>
            <a:ext cx="9428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Long-22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2678668"/>
            <a:ext cx="9428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Long-18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762000"/>
            <a:ext cx="9428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Long-15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29513" y="4648200"/>
            <a:ext cx="9428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Long-23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3313" y="2678668"/>
            <a:ext cx="9428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Long-20</a:t>
            </a:r>
            <a:endParaRPr lang="en-US" b="1" u="sng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53313" y="762000"/>
            <a:ext cx="9428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B0F0"/>
                </a:solidFill>
              </a:rPr>
              <a:t>Long-16</a:t>
            </a:r>
            <a:endParaRPr lang="en-US" b="1" u="sng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01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38200" y="3048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Horizontal Aperture </a:t>
            </a:r>
            <a:r>
              <a:rPr lang="en-US" sz="4000" b="1" u="sng" dirty="0">
                <a:solidFill>
                  <a:srgbClr val="0070C0"/>
                </a:solidFill>
              </a:rPr>
              <a:t>@</a:t>
            </a:r>
            <a:r>
              <a:rPr lang="en-US" sz="4000" b="1" u="sng" dirty="0" smtClean="0">
                <a:solidFill>
                  <a:srgbClr val="0070C0"/>
                </a:solidFill>
              </a:rPr>
              <a:t> L14 – L23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4267200"/>
            <a:ext cx="7920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center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056524" y="5029200"/>
            <a:ext cx="7306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B0BFB"/>
                </a:solidFill>
              </a:rPr>
              <a:t>lower</a:t>
            </a:r>
            <a:endParaRPr lang="en-US" b="1" u="sng" dirty="0">
              <a:solidFill>
                <a:srgbClr val="0B0BF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0271" y="3516868"/>
            <a:ext cx="7521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upper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2209800"/>
            <a:ext cx="633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214E7"/>
                </a:solidFill>
              </a:rPr>
              <a:t>total</a:t>
            </a:r>
            <a:endParaRPr lang="en-US" b="1" u="sng" dirty="0">
              <a:solidFill>
                <a:srgbClr val="F214E7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524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0070C0"/>
                </a:solidFill>
              </a:rPr>
              <a:t>Vertical Aperture </a:t>
            </a:r>
            <a:r>
              <a:rPr lang="en-US" sz="4000" b="1" u="sng" dirty="0">
                <a:solidFill>
                  <a:srgbClr val="0070C0"/>
                </a:solidFill>
              </a:rPr>
              <a:t>@</a:t>
            </a:r>
            <a:r>
              <a:rPr lang="en-US" sz="4000" b="1" u="sng" dirty="0" smtClean="0">
                <a:solidFill>
                  <a:srgbClr val="0070C0"/>
                </a:solidFill>
              </a:rPr>
              <a:t> L14 – L23 </a:t>
            </a:r>
          </a:p>
        </p:txBody>
      </p:sp>
      <p:pic>
        <p:nvPicPr>
          <p:cNvPr id="5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762000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10400" y="4267200"/>
            <a:ext cx="7920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center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7056524" y="5345668"/>
            <a:ext cx="7306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B0BFB"/>
                </a:solidFill>
              </a:rPr>
              <a:t>lower</a:t>
            </a:r>
            <a:endParaRPr lang="en-US" b="1" u="sng" dirty="0">
              <a:solidFill>
                <a:srgbClr val="0B0BF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3124200"/>
            <a:ext cx="7521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upper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2209800"/>
            <a:ext cx="633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F214E7"/>
                </a:solidFill>
              </a:rPr>
              <a:t>total</a:t>
            </a:r>
            <a:endParaRPr lang="en-US" b="1" u="sng" dirty="0">
              <a:solidFill>
                <a:srgbClr val="F214E7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6033</TotalTime>
  <Words>371</Words>
  <Application>Microsoft Office PowerPoint</Application>
  <PresentationFormat>On-screen Show (4:3)</PresentationFormat>
  <Paragraphs>186</Paragraphs>
  <Slides>17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Graph</vt:lpstr>
      <vt:lpstr>KGPlot</vt:lpstr>
      <vt:lpstr>KaleidaGraph Plot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Fermilab | Accelerator Division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kiyomi</dc:creator>
  <cp:lastModifiedBy>kiyomi</cp:lastModifiedBy>
  <cp:revision>582</cp:revision>
  <dcterms:created xsi:type="dcterms:W3CDTF">2011-11-03T19:52:09Z</dcterms:created>
  <dcterms:modified xsi:type="dcterms:W3CDTF">2011-11-09T16:27:30Z</dcterms:modified>
</cp:coreProperties>
</file>