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58"/>
  </p:notesMasterIdLst>
  <p:handoutMasterIdLst>
    <p:handoutMasterId r:id="rId59"/>
  </p:handoutMasterIdLst>
  <p:sldIdLst>
    <p:sldId id="655" r:id="rId2"/>
    <p:sldId id="690" r:id="rId3"/>
    <p:sldId id="637" r:id="rId4"/>
    <p:sldId id="680" r:id="rId5"/>
    <p:sldId id="657" r:id="rId6"/>
    <p:sldId id="659" r:id="rId7"/>
    <p:sldId id="658" r:id="rId8"/>
    <p:sldId id="660" r:id="rId9"/>
    <p:sldId id="661" r:id="rId10"/>
    <p:sldId id="662" r:id="rId11"/>
    <p:sldId id="663" r:id="rId12"/>
    <p:sldId id="676" r:id="rId13"/>
    <p:sldId id="681" r:id="rId14"/>
    <p:sldId id="677" r:id="rId15"/>
    <p:sldId id="684" r:id="rId16"/>
    <p:sldId id="683" r:id="rId17"/>
    <p:sldId id="686" r:id="rId18"/>
    <p:sldId id="685" r:id="rId19"/>
    <p:sldId id="687" r:id="rId20"/>
    <p:sldId id="646" r:id="rId21"/>
    <p:sldId id="613" r:id="rId22"/>
    <p:sldId id="691" r:id="rId23"/>
    <p:sldId id="664" r:id="rId24"/>
    <p:sldId id="665" r:id="rId25"/>
    <p:sldId id="667" r:id="rId26"/>
    <p:sldId id="666" r:id="rId27"/>
    <p:sldId id="668" r:id="rId28"/>
    <p:sldId id="669" r:id="rId29"/>
    <p:sldId id="670" r:id="rId30"/>
    <p:sldId id="671" r:id="rId31"/>
    <p:sldId id="689" r:id="rId32"/>
    <p:sldId id="692" r:id="rId33"/>
    <p:sldId id="656" r:id="rId34"/>
    <p:sldId id="648" r:id="rId35"/>
    <p:sldId id="649" r:id="rId36"/>
    <p:sldId id="650" r:id="rId37"/>
    <p:sldId id="651" r:id="rId38"/>
    <p:sldId id="652" r:id="rId39"/>
    <p:sldId id="654" r:id="rId40"/>
    <p:sldId id="688" r:id="rId41"/>
    <p:sldId id="693" r:id="rId42"/>
    <p:sldId id="634" r:id="rId43"/>
    <p:sldId id="619" r:id="rId44"/>
    <p:sldId id="700" r:id="rId45"/>
    <p:sldId id="698" r:id="rId46"/>
    <p:sldId id="638" r:id="rId47"/>
    <p:sldId id="642" r:id="rId48"/>
    <p:sldId id="643" r:id="rId49"/>
    <p:sldId id="644" r:id="rId50"/>
    <p:sldId id="645" r:id="rId51"/>
    <p:sldId id="702" r:id="rId52"/>
    <p:sldId id="653" r:id="rId53"/>
    <p:sldId id="694" r:id="rId54"/>
    <p:sldId id="695" r:id="rId55"/>
    <p:sldId id="682" r:id="rId56"/>
    <p:sldId id="696" r:id="rId57"/>
  </p:sldIdLst>
  <p:sldSz cx="9144000" cy="6858000" type="screen4x3"/>
  <p:notesSz cx="7162800" cy="9448800"/>
  <p:defaultTextStyle>
    <a:defPPr>
      <a:defRPr lang="en-US"/>
    </a:defPPr>
    <a:lvl1pPr algn="ctr" rtl="0" eaLnBrk="0" fontAlgn="base" hangingPunct="0">
      <a:spcBef>
        <a:spcPct val="0"/>
      </a:spcBef>
      <a:spcAft>
        <a:spcPct val="0"/>
      </a:spcAft>
      <a:defRPr sz="1200" b="1" kern="1200">
        <a:solidFill>
          <a:schemeClr val="tx1"/>
        </a:solidFill>
        <a:latin typeface="Times New Roman" pitchFamily="18" charset="0"/>
        <a:ea typeface="MS PGothic" pitchFamily="34" charset="-128"/>
        <a:cs typeface="+mn-cs"/>
      </a:defRPr>
    </a:lvl1pPr>
    <a:lvl2pPr marL="457200" algn="ctr" rtl="0" eaLnBrk="0" fontAlgn="base" hangingPunct="0">
      <a:spcBef>
        <a:spcPct val="0"/>
      </a:spcBef>
      <a:spcAft>
        <a:spcPct val="0"/>
      </a:spcAft>
      <a:defRPr sz="1200" b="1" kern="1200">
        <a:solidFill>
          <a:schemeClr val="tx1"/>
        </a:solidFill>
        <a:latin typeface="Times New Roman" pitchFamily="18" charset="0"/>
        <a:ea typeface="MS PGothic" pitchFamily="34" charset="-128"/>
        <a:cs typeface="+mn-cs"/>
      </a:defRPr>
    </a:lvl2pPr>
    <a:lvl3pPr marL="914400" algn="ctr" rtl="0" eaLnBrk="0" fontAlgn="base" hangingPunct="0">
      <a:spcBef>
        <a:spcPct val="0"/>
      </a:spcBef>
      <a:spcAft>
        <a:spcPct val="0"/>
      </a:spcAft>
      <a:defRPr sz="1200" b="1" kern="1200">
        <a:solidFill>
          <a:schemeClr val="tx1"/>
        </a:solidFill>
        <a:latin typeface="Times New Roman" pitchFamily="18" charset="0"/>
        <a:ea typeface="MS PGothic" pitchFamily="34" charset="-128"/>
        <a:cs typeface="+mn-cs"/>
      </a:defRPr>
    </a:lvl3pPr>
    <a:lvl4pPr marL="1371600" algn="ctr" rtl="0" eaLnBrk="0" fontAlgn="base" hangingPunct="0">
      <a:spcBef>
        <a:spcPct val="0"/>
      </a:spcBef>
      <a:spcAft>
        <a:spcPct val="0"/>
      </a:spcAft>
      <a:defRPr sz="1200" b="1" kern="1200">
        <a:solidFill>
          <a:schemeClr val="tx1"/>
        </a:solidFill>
        <a:latin typeface="Times New Roman" pitchFamily="18" charset="0"/>
        <a:ea typeface="MS PGothic" pitchFamily="34" charset="-128"/>
        <a:cs typeface="+mn-cs"/>
      </a:defRPr>
    </a:lvl4pPr>
    <a:lvl5pPr marL="1828800" algn="ctr" rtl="0" eaLnBrk="0" fontAlgn="base" hangingPunct="0">
      <a:spcBef>
        <a:spcPct val="0"/>
      </a:spcBef>
      <a:spcAft>
        <a:spcPct val="0"/>
      </a:spcAft>
      <a:defRPr sz="1200" b="1" kern="1200">
        <a:solidFill>
          <a:schemeClr val="tx1"/>
        </a:solidFill>
        <a:latin typeface="Times New Roman" pitchFamily="18" charset="0"/>
        <a:ea typeface="MS PGothic" pitchFamily="34" charset="-128"/>
        <a:cs typeface="+mn-cs"/>
      </a:defRPr>
    </a:lvl5pPr>
    <a:lvl6pPr marL="2286000" algn="l" defTabSz="914400" rtl="0" eaLnBrk="1" latinLnBrk="0" hangingPunct="1">
      <a:defRPr sz="1200" b="1" kern="1200">
        <a:solidFill>
          <a:schemeClr val="tx1"/>
        </a:solidFill>
        <a:latin typeface="Times New Roman" pitchFamily="18" charset="0"/>
        <a:ea typeface="MS PGothic" pitchFamily="34" charset="-128"/>
        <a:cs typeface="+mn-cs"/>
      </a:defRPr>
    </a:lvl6pPr>
    <a:lvl7pPr marL="2743200" algn="l" defTabSz="914400" rtl="0" eaLnBrk="1" latinLnBrk="0" hangingPunct="1">
      <a:defRPr sz="1200" b="1" kern="1200">
        <a:solidFill>
          <a:schemeClr val="tx1"/>
        </a:solidFill>
        <a:latin typeface="Times New Roman" pitchFamily="18" charset="0"/>
        <a:ea typeface="MS PGothic" pitchFamily="34" charset="-128"/>
        <a:cs typeface="+mn-cs"/>
      </a:defRPr>
    </a:lvl7pPr>
    <a:lvl8pPr marL="3200400" algn="l" defTabSz="914400" rtl="0" eaLnBrk="1" latinLnBrk="0" hangingPunct="1">
      <a:defRPr sz="1200" b="1" kern="1200">
        <a:solidFill>
          <a:schemeClr val="tx1"/>
        </a:solidFill>
        <a:latin typeface="Times New Roman" pitchFamily="18" charset="0"/>
        <a:ea typeface="MS PGothic" pitchFamily="34" charset="-128"/>
        <a:cs typeface="+mn-cs"/>
      </a:defRPr>
    </a:lvl8pPr>
    <a:lvl9pPr marL="3657600" algn="l" defTabSz="914400" rtl="0" eaLnBrk="1" latinLnBrk="0" hangingPunct="1">
      <a:defRPr sz="1200" b="1" kern="1200">
        <a:solidFill>
          <a:schemeClr val="tx1"/>
        </a:solidFill>
        <a:latin typeface="Times New Roman" pitchFamily="18"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FF"/>
    <a:srgbClr val="99CCFF"/>
    <a:srgbClr val="CCCCFF"/>
    <a:srgbClr val="6699FF"/>
    <a:srgbClr val="6666FF"/>
    <a:srgbClr val="009999"/>
    <a:srgbClr val="0000CC"/>
    <a:srgbClr val="0033CC"/>
    <a:srgbClr val="CCFFCC"/>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84" autoAdjust="0"/>
    <p:restoredTop sz="86364" autoAdjust="0"/>
  </p:normalViewPr>
  <p:slideViewPr>
    <p:cSldViewPr>
      <p:cViewPr>
        <p:scale>
          <a:sx n="80" d="100"/>
          <a:sy n="80" d="100"/>
        </p:scale>
        <p:origin x="-108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4" d="100"/>
          <a:sy n="54" d="100"/>
        </p:scale>
        <p:origin x="-2880" y="-96"/>
      </p:cViewPr>
      <p:guideLst>
        <p:guide orient="horz" pos="2976"/>
        <p:guide pos="225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E:\bnl%20learning\fpc%20studies\lmd_cu.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bnl%20learning\fpc%20studies\lmd_s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bnl%20learning\fpc%20studies\lmd_cu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25400">
              <a:solidFill>
                <a:srgbClr val="990000"/>
              </a:solidFill>
            </a:ln>
          </c:spPr>
          <c:marker>
            <c:symbol val="none"/>
          </c:marker>
          <c:xVal>
            <c:numRef>
              <c:f>lmd_cu!$A$1:$A$591</c:f>
              <c:numCache>
                <c:formatCode>General</c:formatCode>
                <c:ptCount val="591"/>
                <c:pt idx="0">
                  <c:v>5</c:v>
                </c:pt>
                <c:pt idx="1">
                  <c:v>5.5</c:v>
                </c:pt>
                <c:pt idx="2">
                  <c:v>6</c:v>
                </c:pt>
                <c:pt idx="3">
                  <c:v>6.5</c:v>
                </c:pt>
                <c:pt idx="4">
                  <c:v>7</c:v>
                </c:pt>
                <c:pt idx="5">
                  <c:v>7.5</c:v>
                </c:pt>
                <c:pt idx="6">
                  <c:v>8</c:v>
                </c:pt>
                <c:pt idx="7">
                  <c:v>8.5</c:v>
                </c:pt>
                <c:pt idx="8">
                  <c:v>9</c:v>
                </c:pt>
                <c:pt idx="9">
                  <c:v>9.5</c:v>
                </c:pt>
                <c:pt idx="10">
                  <c:v>10</c:v>
                </c:pt>
                <c:pt idx="11">
                  <c:v>10.5</c:v>
                </c:pt>
                <c:pt idx="12">
                  <c:v>11</c:v>
                </c:pt>
                <c:pt idx="13">
                  <c:v>11.5</c:v>
                </c:pt>
                <c:pt idx="14">
                  <c:v>12</c:v>
                </c:pt>
                <c:pt idx="15">
                  <c:v>12.5</c:v>
                </c:pt>
                <c:pt idx="16">
                  <c:v>13</c:v>
                </c:pt>
                <c:pt idx="17">
                  <c:v>13.5</c:v>
                </c:pt>
                <c:pt idx="18">
                  <c:v>14</c:v>
                </c:pt>
                <c:pt idx="19">
                  <c:v>14.5</c:v>
                </c:pt>
                <c:pt idx="20">
                  <c:v>15</c:v>
                </c:pt>
                <c:pt idx="21">
                  <c:v>15.5</c:v>
                </c:pt>
                <c:pt idx="22">
                  <c:v>16</c:v>
                </c:pt>
                <c:pt idx="23">
                  <c:v>16.5</c:v>
                </c:pt>
                <c:pt idx="24">
                  <c:v>17</c:v>
                </c:pt>
                <c:pt idx="25">
                  <c:v>17.5</c:v>
                </c:pt>
                <c:pt idx="26">
                  <c:v>18</c:v>
                </c:pt>
                <c:pt idx="27">
                  <c:v>18.5</c:v>
                </c:pt>
                <c:pt idx="28">
                  <c:v>19</c:v>
                </c:pt>
                <c:pt idx="29">
                  <c:v>19.5</c:v>
                </c:pt>
                <c:pt idx="30">
                  <c:v>20</c:v>
                </c:pt>
                <c:pt idx="31">
                  <c:v>20.5</c:v>
                </c:pt>
                <c:pt idx="32">
                  <c:v>21</c:v>
                </c:pt>
                <c:pt idx="33">
                  <c:v>21.5</c:v>
                </c:pt>
                <c:pt idx="34">
                  <c:v>22</c:v>
                </c:pt>
                <c:pt idx="35">
                  <c:v>22.5</c:v>
                </c:pt>
                <c:pt idx="36">
                  <c:v>23</c:v>
                </c:pt>
                <c:pt idx="37">
                  <c:v>23.5</c:v>
                </c:pt>
                <c:pt idx="38">
                  <c:v>24</c:v>
                </c:pt>
                <c:pt idx="39">
                  <c:v>24.5</c:v>
                </c:pt>
                <c:pt idx="40">
                  <c:v>25</c:v>
                </c:pt>
                <c:pt idx="41">
                  <c:v>25.5</c:v>
                </c:pt>
                <c:pt idx="42">
                  <c:v>26</c:v>
                </c:pt>
                <c:pt idx="43">
                  <c:v>26.5</c:v>
                </c:pt>
                <c:pt idx="44">
                  <c:v>27</c:v>
                </c:pt>
                <c:pt idx="45">
                  <c:v>27.5</c:v>
                </c:pt>
                <c:pt idx="46">
                  <c:v>28</c:v>
                </c:pt>
                <c:pt idx="47">
                  <c:v>28.5</c:v>
                </c:pt>
                <c:pt idx="48">
                  <c:v>29</c:v>
                </c:pt>
                <c:pt idx="49">
                  <c:v>29.5</c:v>
                </c:pt>
                <c:pt idx="50">
                  <c:v>30</c:v>
                </c:pt>
                <c:pt idx="51">
                  <c:v>30.5</c:v>
                </c:pt>
                <c:pt idx="52">
                  <c:v>31</c:v>
                </c:pt>
                <c:pt idx="53">
                  <c:v>31.5</c:v>
                </c:pt>
                <c:pt idx="54">
                  <c:v>32</c:v>
                </c:pt>
                <c:pt idx="55">
                  <c:v>32.5</c:v>
                </c:pt>
                <c:pt idx="56">
                  <c:v>33</c:v>
                </c:pt>
                <c:pt idx="57">
                  <c:v>33.5</c:v>
                </c:pt>
                <c:pt idx="58">
                  <c:v>34</c:v>
                </c:pt>
                <c:pt idx="59">
                  <c:v>34.5</c:v>
                </c:pt>
                <c:pt idx="60">
                  <c:v>35</c:v>
                </c:pt>
                <c:pt idx="61">
                  <c:v>35.5</c:v>
                </c:pt>
                <c:pt idx="62">
                  <c:v>36</c:v>
                </c:pt>
                <c:pt idx="63">
                  <c:v>36.5</c:v>
                </c:pt>
                <c:pt idx="64">
                  <c:v>37</c:v>
                </c:pt>
                <c:pt idx="65">
                  <c:v>37.5</c:v>
                </c:pt>
                <c:pt idx="66">
                  <c:v>38</c:v>
                </c:pt>
                <c:pt idx="67">
                  <c:v>38.5</c:v>
                </c:pt>
                <c:pt idx="68">
                  <c:v>39</c:v>
                </c:pt>
                <c:pt idx="69">
                  <c:v>39.5</c:v>
                </c:pt>
                <c:pt idx="70">
                  <c:v>40</c:v>
                </c:pt>
                <c:pt idx="71">
                  <c:v>40.5</c:v>
                </c:pt>
                <c:pt idx="72">
                  <c:v>41</c:v>
                </c:pt>
                <c:pt idx="73">
                  <c:v>41.5</c:v>
                </c:pt>
                <c:pt idx="74">
                  <c:v>42</c:v>
                </c:pt>
                <c:pt idx="75">
                  <c:v>42.5</c:v>
                </c:pt>
                <c:pt idx="76">
                  <c:v>43</c:v>
                </c:pt>
                <c:pt idx="77">
                  <c:v>43.5</c:v>
                </c:pt>
                <c:pt idx="78">
                  <c:v>44</c:v>
                </c:pt>
                <c:pt idx="79">
                  <c:v>44.5</c:v>
                </c:pt>
                <c:pt idx="80">
                  <c:v>45</c:v>
                </c:pt>
                <c:pt idx="81">
                  <c:v>45.5</c:v>
                </c:pt>
                <c:pt idx="82">
                  <c:v>46</c:v>
                </c:pt>
                <c:pt idx="83">
                  <c:v>46.5</c:v>
                </c:pt>
                <c:pt idx="84">
                  <c:v>47</c:v>
                </c:pt>
                <c:pt idx="85">
                  <c:v>47.5</c:v>
                </c:pt>
                <c:pt idx="86">
                  <c:v>48</c:v>
                </c:pt>
                <c:pt idx="87">
                  <c:v>48.5</c:v>
                </c:pt>
                <c:pt idx="88">
                  <c:v>49</c:v>
                </c:pt>
                <c:pt idx="89">
                  <c:v>49.5</c:v>
                </c:pt>
                <c:pt idx="90">
                  <c:v>50</c:v>
                </c:pt>
                <c:pt idx="91">
                  <c:v>50.5</c:v>
                </c:pt>
                <c:pt idx="92">
                  <c:v>51</c:v>
                </c:pt>
                <c:pt idx="93">
                  <c:v>51.5</c:v>
                </c:pt>
                <c:pt idx="94">
                  <c:v>52</c:v>
                </c:pt>
                <c:pt idx="95">
                  <c:v>52.5</c:v>
                </c:pt>
                <c:pt idx="96">
                  <c:v>53</c:v>
                </c:pt>
                <c:pt idx="97">
                  <c:v>53.5</c:v>
                </c:pt>
                <c:pt idx="98">
                  <c:v>54</c:v>
                </c:pt>
                <c:pt idx="99">
                  <c:v>54.5</c:v>
                </c:pt>
                <c:pt idx="100">
                  <c:v>55</c:v>
                </c:pt>
                <c:pt idx="101">
                  <c:v>55.5</c:v>
                </c:pt>
                <c:pt idx="102">
                  <c:v>56</c:v>
                </c:pt>
                <c:pt idx="103">
                  <c:v>56.5</c:v>
                </c:pt>
                <c:pt idx="104">
                  <c:v>57</c:v>
                </c:pt>
                <c:pt idx="105">
                  <c:v>57.5</c:v>
                </c:pt>
                <c:pt idx="106">
                  <c:v>58</c:v>
                </c:pt>
                <c:pt idx="107">
                  <c:v>58.5</c:v>
                </c:pt>
                <c:pt idx="108">
                  <c:v>59</c:v>
                </c:pt>
                <c:pt idx="109">
                  <c:v>59.5</c:v>
                </c:pt>
                <c:pt idx="110">
                  <c:v>60</c:v>
                </c:pt>
                <c:pt idx="111">
                  <c:v>60.5</c:v>
                </c:pt>
                <c:pt idx="112">
                  <c:v>61</c:v>
                </c:pt>
                <c:pt idx="113">
                  <c:v>61.5</c:v>
                </c:pt>
                <c:pt idx="114">
                  <c:v>62</c:v>
                </c:pt>
                <c:pt idx="115">
                  <c:v>62.5</c:v>
                </c:pt>
                <c:pt idx="116">
                  <c:v>63</c:v>
                </c:pt>
                <c:pt idx="117">
                  <c:v>63.5</c:v>
                </c:pt>
                <c:pt idx="118">
                  <c:v>64</c:v>
                </c:pt>
                <c:pt idx="119">
                  <c:v>64.5</c:v>
                </c:pt>
                <c:pt idx="120">
                  <c:v>65</c:v>
                </c:pt>
                <c:pt idx="121">
                  <c:v>65.5</c:v>
                </c:pt>
                <c:pt idx="122">
                  <c:v>66</c:v>
                </c:pt>
                <c:pt idx="123">
                  <c:v>66.5</c:v>
                </c:pt>
                <c:pt idx="124">
                  <c:v>67</c:v>
                </c:pt>
                <c:pt idx="125">
                  <c:v>67.5</c:v>
                </c:pt>
                <c:pt idx="126">
                  <c:v>68</c:v>
                </c:pt>
                <c:pt idx="127">
                  <c:v>68.5</c:v>
                </c:pt>
                <c:pt idx="128">
                  <c:v>69</c:v>
                </c:pt>
                <c:pt idx="129">
                  <c:v>69.5</c:v>
                </c:pt>
                <c:pt idx="130">
                  <c:v>70</c:v>
                </c:pt>
                <c:pt idx="131">
                  <c:v>70.5</c:v>
                </c:pt>
                <c:pt idx="132">
                  <c:v>71</c:v>
                </c:pt>
                <c:pt idx="133">
                  <c:v>71.5</c:v>
                </c:pt>
                <c:pt idx="134">
                  <c:v>72</c:v>
                </c:pt>
                <c:pt idx="135">
                  <c:v>72.5</c:v>
                </c:pt>
                <c:pt idx="136">
                  <c:v>73</c:v>
                </c:pt>
                <c:pt idx="137">
                  <c:v>73.5</c:v>
                </c:pt>
                <c:pt idx="138">
                  <c:v>74</c:v>
                </c:pt>
                <c:pt idx="139">
                  <c:v>74.5</c:v>
                </c:pt>
                <c:pt idx="140">
                  <c:v>75</c:v>
                </c:pt>
                <c:pt idx="141">
                  <c:v>75.5</c:v>
                </c:pt>
                <c:pt idx="142">
                  <c:v>76</c:v>
                </c:pt>
                <c:pt idx="143">
                  <c:v>76.5</c:v>
                </c:pt>
                <c:pt idx="144">
                  <c:v>77</c:v>
                </c:pt>
                <c:pt idx="145">
                  <c:v>77.5</c:v>
                </c:pt>
                <c:pt idx="146">
                  <c:v>78</c:v>
                </c:pt>
                <c:pt idx="147">
                  <c:v>78.5</c:v>
                </c:pt>
                <c:pt idx="148">
                  <c:v>79</c:v>
                </c:pt>
                <c:pt idx="149">
                  <c:v>79.5</c:v>
                </c:pt>
                <c:pt idx="150">
                  <c:v>80</c:v>
                </c:pt>
                <c:pt idx="151">
                  <c:v>80.5</c:v>
                </c:pt>
                <c:pt idx="152">
                  <c:v>81</c:v>
                </c:pt>
                <c:pt idx="153">
                  <c:v>81.5</c:v>
                </c:pt>
                <c:pt idx="154">
                  <c:v>82</c:v>
                </c:pt>
                <c:pt idx="155">
                  <c:v>82.5</c:v>
                </c:pt>
                <c:pt idx="156">
                  <c:v>83</c:v>
                </c:pt>
                <c:pt idx="157">
                  <c:v>83.5</c:v>
                </c:pt>
                <c:pt idx="158">
                  <c:v>84</c:v>
                </c:pt>
                <c:pt idx="159">
                  <c:v>84.5</c:v>
                </c:pt>
                <c:pt idx="160">
                  <c:v>85</c:v>
                </c:pt>
                <c:pt idx="161">
                  <c:v>85.5</c:v>
                </c:pt>
                <c:pt idx="162">
                  <c:v>86</c:v>
                </c:pt>
                <c:pt idx="163">
                  <c:v>86.5</c:v>
                </c:pt>
                <c:pt idx="164">
                  <c:v>87</c:v>
                </c:pt>
                <c:pt idx="165">
                  <c:v>87.5</c:v>
                </c:pt>
                <c:pt idx="166">
                  <c:v>88</c:v>
                </c:pt>
                <c:pt idx="167">
                  <c:v>88.5</c:v>
                </c:pt>
                <c:pt idx="168">
                  <c:v>89</c:v>
                </c:pt>
                <c:pt idx="169">
                  <c:v>89.5</c:v>
                </c:pt>
                <c:pt idx="170">
                  <c:v>90</c:v>
                </c:pt>
                <c:pt idx="171">
                  <c:v>90.5</c:v>
                </c:pt>
                <c:pt idx="172">
                  <c:v>91</c:v>
                </c:pt>
                <c:pt idx="173">
                  <c:v>91.5</c:v>
                </c:pt>
                <c:pt idx="174">
                  <c:v>92</c:v>
                </c:pt>
                <c:pt idx="175">
                  <c:v>92.5</c:v>
                </c:pt>
                <c:pt idx="176">
                  <c:v>93</c:v>
                </c:pt>
                <c:pt idx="177">
                  <c:v>93.5</c:v>
                </c:pt>
                <c:pt idx="178">
                  <c:v>94</c:v>
                </c:pt>
                <c:pt idx="179">
                  <c:v>94.5</c:v>
                </c:pt>
                <c:pt idx="180">
                  <c:v>95</c:v>
                </c:pt>
                <c:pt idx="181">
                  <c:v>95.5</c:v>
                </c:pt>
                <c:pt idx="182">
                  <c:v>96</c:v>
                </c:pt>
                <c:pt idx="183">
                  <c:v>96.5</c:v>
                </c:pt>
                <c:pt idx="184">
                  <c:v>97</c:v>
                </c:pt>
                <c:pt idx="185">
                  <c:v>97.5</c:v>
                </c:pt>
                <c:pt idx="186">
                  <c:v>98</c:v>
                </c:pt>
                <c:pt idx="187">
                  <c:v>98.5</c:v>
                </c:pt>
                <c:pt idx="188">
                  <c:v>99</c:v>
                </c:pt>
                <c:pt idx="189">
                  <c:v>99.5</c:v>
                </c:pt>
                <c:pt idx="190">
                  <c:v>100</c:v>
                </c:pt>
                <c:pt idx="191">
                  <c:v>100.5</c:v>
                </c:pt>
                <c:pt idx="192">
                  <c:v>101</c:v>
                </c:pt>
                <c:pt idx="193">
                  <c:v>101.5</c:v>
                </c:pt>
                <c:pt idx="194">
                  <c:v>102</c:v>
                </c:pt>
                <c:pt idx="195">
                  <c:v>102.5</c:v>
                </c:pt>
                <c:pt idx="196">
                  <c:v>103</c:v>
                </c:pt>
                <c:pt idx="197">
                  <c:v>103.5</c:v>
                </c:pt>
                <c:pt idx="198">
                  <c:v>104</c:v>
                </c:pt>
                <c:pt idx="199">
                  <c:v>104.5</c:v>
                </c:pt>
                <c:pt idx="200">
                  <c:v>105</c:v>
                </c:pt>
                <c:pt idx="201">
                  <c:v>105.5</c:v>
                </c:pt>
                <c:pt idx="202">
                  <c:v>106</c:v>
                </c:pt>
                <c:pt idx="203">
                  <c:v>106.5</c:v>
                </c:pt>
                <c:pt idx="204">
                  <c:v>107</c:v>
                </c:pt>
                <c:pt idx="205">
                  <c:v>107.5</c:v>
                </c:pt>
                <c:pt idx="206">
                  <c:v>108</c:v>
                </c:pt>
                <c:pt idx="207">
                  <c:v>108.5</c:v>
                </c:pt>
                <c:pt idx="208">
                  <c:v>109</c:v>
                </c:pt>
                <c:pt idx="209">
                  <c:v>109.5</c:v>
                </c:pt>
                <c:pt idx="210">
                  <c:v>110</c:v>
                </c:pt>
                <c:pt idx="211">
                  <c:v>110.5</c:v>
                </c:pt>
                <c:pt idx="212">
                  <c:v>111</c:v>
                </c:pt>
                <c:pt idx="213">
                  <c:v>111.5</c:v>
                </c:pt>
                <c:pt idx="214">
                  <c:v>112</c:v>
                </c:pt>
                <c:pt idx="215">
                  <c:v>112.5</c:v>
                </c:pt>
                <c:pt idx="216">
                  <c:v>113</c:v>
                </c:pt>
                <c:pt idx="217">
                  <c:v>113.5</c:v>
                </c:pt>
                <c:pt idx="218">
                  <c:v>114</c:v>
                </c:pt>
                <c:pt idx="219">
                  <c:v>114.5</c:v>
                </c:pt>
                <c:pt idx="220">
                  <c:v>115</c:v>
                </c:pt>
                <c:pt idx="221">
                  <c:v>115.5</c:v>
                </c:pt>
                <c:pt idx="222">
                  <c:v>116</c:v>
                </c:pt>
                <c:pt idx="223">
                  <c:v>116.5</c:v>
                </c:pt>
                <c:pt idx="224">
                  <c:v>117</c:v>
                </c:pt>
                <c:pt idx="225">
                  <c:v>117.5</c:v>
                </c:pt>
                <c:pt idx="226">
                  <c:v>118</c:v>
                </c:pt>
                <c:pt idx="227">
                  <c:v>118.5</c:v>
                </c:pt>
                <c:pt idx="228">
                  <c:v>119</c:v>
                </c:pt>
                <c:pt idx="229">
                  <c:v>119.5</c:v>
                </c:pt>
                <c:pt idx="230">
                  <c:v>120</c:v>
                </c:pt>
                <c:pt idx="231">
                  <c:v>120.5</c:v>
                </c:pt>
                <c:pt idx="232">
                  <c:v>121</c:v>
                </c:pt>
                <c:pt idx="233">
                  <c:v>121.5</c:v>
                </c:pt>
                <c:pt idx="234">
                  <c:v>122</c:v>
                </c:pt>
                <c:pt idx="235">
                  <c:v>122.5</c:v>
                </c:pt>
                <c:pt idx="236">
                  <c:v>123</c:v>
                </c:pt>
                <c:pt idx="237">
                  <c:v>123.5</c:v>
                </c:pt>
                <c:pt idx="238">
                  <c:v>124</c:v>
                </c:pt>
                <c:pt idx="239">
                  <c:v>124.5</c:v>
                </c:pt>
                <c:pt idx="240">
                  <c:v>125</c:v>
                </c:pt>
                <c:pt idx="241">
                  <c:v>125.5</c:v>
                </c:pt>
                <c:pt idx="242">
                  <c:v>126</c:v>
                </c:pt>
                <c:pt idx="243">
                  <c:v>126.5</c:v>
                </c:pt>
                <c:pt idx="244">
                  <c:v>127</c:v>
                </c:pt>
                <c:pt idx="245">
                  <c:v>127.5</c:v>
                </c:pt>
                <c:pt idx="246">
                  <c:v>128</c:v>
                </c:pt>
                <c:pt idx="247">
                  <c:v>128.5</c:v>
                </c:pt>
                <c:pt idx="248">
                  <c:v>129</c:v>
                </c:pt>
                <c:pt idx="249">
                  <c:v>129.5</c:v>
                </c:pt>
                <c:pt idx="250">
                  <c:v>130</c:v>
                </c:pt>
                <c:pt idx="251">
                  <c:v>130.5</c:v>
                </c:pt>
                <c:pt idx="252">
                  <c:v>131</c:v>
                </c:pt>
                <c:pt idx="253">
                  <c:v>131.5</c:v>
                </c:pt>
                <c:pt idx="254">
                  <c:v>132</c:v>
                </c:pt>
                <c:pt idx="255">
                  <c:v>132.5</c:v>
                </c:pt>
                <c:pt idx="256">
                  <c:v>133</c:v>
                </c:pt>
                <c:pt idx="257">
                  <c:v>133.5</c:v>
                </c:pt>
                <c:pt idx="258">
                  <c:v>134</c:v>
                </c:pt>
                <c:pt idx="259">
                  <c:v>134.5</c:v>
                </c:pt>
                <c:pt idx="260">
                  <c:v>135</c:v>
                </c:pt>
                <c:pt idx="261">
                  <c:v>135.5</c:v>
                </c:pt>
                <c:pt idx="262">
                  <c:v>136</c:v>
                </c:pt>
                <c:pt idx="263">
                  <c:v>136.5</c:v>
                </c:pt>
                <c:pt idx="264">
                  <c:v>137</c:v>
                </c:pt>
                <c:pt idx="265">
                  <c:v>137.5</c:v>
                </c:pt>
                <c:pt idx="266">
                  <c:v>138</c:v>
                </c:pt>
                <c:pt idx="267">
                  <c:v>138.5</c:v>
                </c:pt>
                <c:pt idx="268">
                  <c:v>139</c:v>
                </c:pt>
                <c:pt idx="269">
                  <c:v>139.5</c:v>
                </c:pt>
                <c:pt idx="270">
                  <c:v>140</c:v>
                </c:pt>
                <c:pt idx="271">
                  <c:v>140.5</c:v>
                </c:pt>
                <c:pt idx="272">
                  <c:v>141</c:v>
                </c:pt>
                <c:pt idx="273">
                  <c:v>141.5</c:v>
                </c:pt>
                <c:pt idx="274">
                  <c:v>142</c:v>
                </c:pt>
                <c:pt idx="275">
                  <c:v>142.5</c:v>
                </c:pt>
                <c:pt idx="276">
                  <c:v>143</c:v>
                </c:pt>
                <c:pt idx="277">
                  <c:v>143.5</c:v>
                </c:pt>
                <c:pt idx="278">
                  <c:v>144</c:v>
                </c:pt>
                <c:pt idx="279">
                  <c:v>144.5</c:v>
                </c:pt>
                <c:pt idx="280">
                  <c:v>145</c:v>
                </c:pt>
                <c:pt idx="281">
                  <c:v>145.5</c:v>
                </c:pt>
                <c:pt idx="282">
                  <c:v>146</c:v>
                </c:pt>
                <c:pt idx="283">
                  <c:v>146.5</c:v>
                </c:pt>
                <c:pt idx="284">
                  <c:v>147</c:v>
                </c:pt>
                <c:pt idx="285">
                  <c:v>147.5</c:v>
                </c:pt>
                <c:pt idx="286">
                  <c:v>148</c:v>
                </c:pt>
                <c:pt idx="287">
                  <c:v>148.5</c:v>
                </c:pt>
                <c:pt idx="288">
                  <c:v>149</c:v>
                </c:pt>
                <c:pt idx="289">
                  <c:v>149.5</c:v>
                </c:pt>
                <c:pt idx="290">
                  <c:v>150</c:v>
                </c:pt>
                <c:pt idx="291">
                  <c:v>150.5</c:v>
                </c:pt>
                <c:pt idx="292">
                  <c:v>151</c:v>
                </c:pt>
                <c:pt idx="293">
                  <c:v>151.5</c:v>
                </c:pt>
                <c:pt idx="294">
                  <c:v>152</c:v>
                </c:pt>
                <c:pt idx="295">
                  <c:v>152.5</c:v>
                </c:pt>
                <c:pt idx="296">
                  <c:v>153</c:v>
                </c:pt>
                <c:pt idx="297">
                  <c:v>153.5</c:v>
                </c:pt>
                <c:pt idx="298">
                  <c:v>154</c:v>
                </c:pt>
                <c:pt idx="299">
                  <c:v>154.5</c:v>
                </c:pt>
                <c:pt idx="300">
                  <c:v>155</c:v>
                </c:pt>
                <c:pt idx="301">
                  <c:v>155.5</c:v>
                </c:pt>
                <c:pt idx="302">
                  <c:v>156</c:v>
                </c:pt>
                <c:pt idx="303">
                  <c:v>156.5</c:v>
                </c:pt>
                <c:pt idx="304">
                  <c:v>157</c:v>
                </c:pt>
                <c:pt idx="305">
                  <c:v>157.5</c:v>
                </c:pt>
                <c:pt idx="306">
                  <c:v>158</c:v>
                </c:pt>
                <c:pt idx="307">
                  <c:v>158.5</c:v>
                </c:pt>
                <c:pt idx="308">
                  <c:v>159</c:v>
                </c:pt>
                <c:pt idx="309">
                  <c:v>159.5</c:v>
                </c:pt>
                <c:pt idx="310">
                  <c:v>160</c:v>
                </c:pt>
                <c:pt idx="311">
                  <c:v>160.5</c:v>
                </c:pt>
                <c:pt idx="312">
                  <c:v>161</c:v>
                </c:pt>
                <c:pt idx="313">
                  <c:v>161.5</c:v>
                </c:pt>
                <c:pt idx="314">
                  <c:v>162</c:v>
                </c:pt>
                <c:pt idx="315">
                  <c:v>162.5</c:v>
                </c:pt>
                <c:pt idx="316">
                  <c:v>163</c:v>
                </c:pt>
                <c:pt idx="317">
                  <c:v>163.5</c:v>
                </c:pt>
                <c:pt idx="318">
                  <c:v>164</c:v>
                </c:pt>
                <c:pt idx="319">
                  <c:v>164.5</c:v>
                </c:pt>
                <c:pt idx="320">
                  <c:v>165</c:v>
                </c:pt>
                <c:pt idx="321">
                  <c:v>165.5</c:v>
                </c:pt>
                <c:pt idx="322">
                  <c:v>166</c:v>
                </c:pt>
                <c:pt idx="323">
                  <c:v>166.5</c:v>
                </c:pt>
                <c:pt idx="324">
                  <c:v>167</c:v>
                </c:pt>
                <c:pt idx="325">
                  <c:v>167.5</c:v>
                </c:pt>
                <c:pt idx="326">
                  <c:v>168</c:v>
                </c:pt>
                <c:pt idx="327">
                  <c:v>168.5</c:v>
                </c:pt>
                <c:pt idx="328">
                  <c:v>169</c:v>
                </c:pt>
                <c:pt idx="329">
                  <c:v>169.5</c:v>
                </c:pt>
                <c:pt idx="330">
                  <c:v>170</c:v>
                </c:pt>
                <c:pt idx="331">
                  <c:v>170.5</c:v>
                </c:pt>
                <c:pt idx="332">
                  <c:v>171</c:v>
                </c:pt>
                <c:pt idx="333">
                  <c:v>171.5</c:v>
                </c:pt>
                <c:pt idx="334">
                  <c:v>172</c:v>
                </c:pt>
                <c:pt idx="335">
                  <c:v>172.5</c:v>
                </c:pt>
                <c:pt idx="336">
                  <c:v>173</c:v>
                </c:pt>
                <c:pt idx="337">
                  <c:v>173.5</c:v>
                </c:pt>
                <c:pt idx="338">
                  <c:v>174</c:v>
                </c:pt>
                <c:pt idx="339">
                  <c:v>174.5</c:v>
                </c:pt>
                <c:pt idx="340">
                  <c:v>175</c:v>
                </c:pt>
                <c:pt idx="341">
                  <c:v>175.5</c:v>
                </c:pt>
                <c:pt idx="342">
                  <c:v>176</c:v>
                </c:pt>
                <c:pt idx="343">
                  <c:v>176.5</c:v>
                </c:pt>
                <c:pt idx="344">
                  <c:v>177</c:v>
                </c:pt>
                <c:pt idx="345">
                  <c:v>177.5</c:v>
                </c:pt>
                <c:pt idx="346">
                  <c:v>178</c:v>
                </c:pt>
                <c:pt idx="347">
                  <c:v>178.5</c:v>
                </c:pt>
                <c:pt idx="348">
                  <c:v>179</c:v>
                </c:pt>
                <c:pt idx="349">
                  <c:v>179.5</c:v>
                </c:pt>
                <c:pt idx="350">
                  <c:v>180</c:v>
                </c:pt>
                <c:pt idx="351">
                  <c:v>180.5</c:v>
                </c:pt>
                <c:pt idx="352">
                  <c:v>181</c:v>
                </c:pt>
                <c:pt idx="353">
                  <c:v>181.5</c:v>
                </c:pt>
                <c:pt idx="354">
                  <c:v>182</c:v>
                </c:pt>
                <c:pt idx="355">
                  <c:v>182.5</c:v>
                </c:pt>
                <c:pt idx="356">
                  <c:v>183</c:v>
                </c:pt>
                <c:pt idx="357">
                  <c:v>183.5</c:v>
                </c:pt>
                <c:pt idx="358">
                  <c:v>184</c:v>
                </c:pt>
                <c:pt idx="359">
                  <c:v>184.5</c:v>
                </c:pt>
                <c:pt idx="360">
                  <c:v>185</c:v>
                </c:pt>
                <c:pt idx="361">
                  <c:v>185.5</c:v>
                </c:pt>
                <c:pt idx="362">
                  <c:v>186</c:v>
                </c:pt>
                <c:pt idx="363">
                  <c:v>186.5</c:v>
                </c:pt>
                <c:pt idx="364">
                  <c:v>187</c:v>
                </c:pt>
                <c:pt idx="365">
                  <c:v>187.5</c:v>
                </c:pt>
                <c:pt idx="366">
                  <c:v>188</c:v>
                </c:pt>
                <c:pt idx="367">
                  <c:v>188.5</c:v>
                </c:pt>
                <c:pt idx="368">
                  <c:v>189</c:v>
                </c:pt>
                <c:pt idx="369">
                  <c:v>189.5</c:v>
                </c:pt>
                <c:pt idx="370">
                  <c:v>190</c:v>
                </c:pt>
                <c:pt idx="371">
                  <c:v>190.5</c:v>
                </c:pt>
                <c:pt idx="372">
                  <c:v>191</c:v>
                </c:pt>
                <c:pt idx="373">
                  <c:v>191.5</c:v>
                </c:pt>
                <c:pt idx="374">
                  <c:v>192</c:v>
                </c:pt>
                <c:pt idx="375">
                  <c:v>192.5</c:v>
                </c:pt>
                <c:pt idx="376">
                  <c:v>193</c:v>
                </c:pt>
                <c:pt idx="377">
                  <c:v>193.5</c:v>
                </c:pt>
                <c:pt idx="378">
                  <c:v>194</c:v>
                </c:pt>
                <c:pt idx="379">
                  <c:v>194.5</c:v>
                </c:pt>
                <c:pt idx="380">
                  <c:v>195</c:v>
                </c:pt>
                <c:pt idx="381">
                  <c:v>195.5</c:v>
                </c:pt>
                <c:pt idx="382">
                  <c:v>196</c:v>
                </c:pt>
                <c:pt idx="383">
                  <c:v>196.5</c:v>
                </c:pt>
                <c:pt idx="384">
                  <c:v>197</c:v>
                </c:pt>
                <c:pt idx="385">
                  <c:v>197.5</c:v>
                </c:pt>
                <c:pt idx="386">
                  <c:v>198</c:v>
                </c:pt>
                <c:pt idx="387">
                  <c:v>198.5</c:v>
                </c:pt>
                <c:pt idx="388">
                  <c:v>199</c:v>
                </c:pt>
                <c:pt idx="389">
                  <c:v>199.5</c:v>
                </c:pt>
                <c:pt idx="390">
                  <c:v>200</c:v>
                </c:pt>
                <c:pt idx="391">
                  <c:v>200.5</c:v>
                </c:pt>
                <c:pt idx="392">
                  <c:v>201</c:v>
                </c:pt>
                <c:pt idx="393">
                  <c:v>201.5</c:v>
                </c:pt>
                <c:pt idx="394">
                  <c:v>202</c:v>
                </c:pt>
                <c:pt idx="395">
                  <c:v>202.5</c:v>
                </c:pt>
                <c:pt idx="396">
                  <c:v>203</c:v>
                </c:pt>
                <c:pt idx="397">
                  <c:v>203.5</c:v>
                </c:pt>
                <c:pt idx="398">
                  <c:v>204</c:v>
                </c:pt>
                <c:pt idx="399">
                  <c:v>204.5</c:v>
                </c:pt>
                <c:pt idx="400">
                  <c:v>205</c:v>
                </c:pt>
                <c:pt idx="401">
                  <c:v>205.5</c:v>
                </c:pt>
                <c:pt idx="402">
                  <c:v>206</c:v>
                </c:pt>
                <c:pt idx="403">
                  <c:v>206.5</c:v>
                </c:pt>
                <c:pt idx="404">
                  <c:v>207</c:v>
                </c:pt>
                <c:pt idx="405">
                  <c:v>207.5</c:v>
                </c:pt>
                <c:pt idx="406">
                  <c:v>208</c:v>
                </c:pt>
                <c:pt idx="407">
                  <c:v>208.5</c:v>
                </c:pt>
                <c:pt idx="408">
                  <c:v>209</c:v>
                </c:pt>
                <c:pt idx="409">
                  <c:v>209.5</c:v>
                </c:pt>
                <c:pt idx="410">
                  <c:v>210</c:v>
                </c:pt>
                <c:pt idx="411">
                  <c:v>210.5</c:v>
                </c:pt>
                <c:pt idx="412">
                  <c:v>211</c:v>
                </c:pt>
                <c:pt idx="413">
                  <c:v>211.5</c:v>
                </c:pt>
                <c:pt idx="414">
                  <c:v>212</c:v>
                </c:pt>
                <c:pt idx="415">
                  <c:v>212.5</c:v>
                </c:pt>
                <c:pt idx="416">
                  <c:v>213</c:v>
                </c:pt>
                <c:pt idx="417">
                  <c:v>213.5</c:v>
                </c:pt>
                <c:pt idx="418">
                  <c:v>214</c:v>
                </c:pt>
                <c:pt idx="419">
                  <c:v>214.5</c:v>
                </c:pt>
                <c:pt idx="420">
                  <c:v>215</c:v>
                </c:pt>
                <c:pt idx="421">
                  <c:v>215.5</c:v>
                </c:pt>
                <c:pt idx="422">
                  <c:v>216</c:v>
                </c:pt>
                <c:pt idx="423">
                  <c:v>216.5</c:v>
                </c:pt>
                <c:pt idx="424">
                  <c:v>217</c:v>
                </c:pt>
                <c:pt idx="425">
                  <c:v>217.5</c:v>
                </c:pt>
                <c:pt idx="426">
                  <c:v>218</c:v>
                </c:pt>
                <c:pt idx="427">
                  <c:v>218.5</c:v>
                </c:pt>
                <c:pt idx="428">
                  <c:v>219</c:v>
                </c:pt>
                <c:pt idx="429">
                  <c:v>219.5</c:v>
                </c:pt>
                <c:pt idx="430">
                  <c:v>220</c:v>
                </c:pt>
                <c:pt idx="431">
                  <c:v>220.5</c:v>
                </c:pt>
                <c:pt idx="432">
                  <c:v>221</c:v>
                </c:pt>
                <c:pt idx="433">
                  <c:v>221.5</c:v>
                </c:pt>
                <c:pt idx="434">
                  <c:v>222</c:v>
                </c:pt>
                <c:pt idx="435">
                  <c:v>222.5</c:v>
                </c:pt>
                <c:pt idx="436">
                  <c:v>223</c:v>
                </c:pt>
                <c:pt idx="437">
                  <c:v>223.5</c:v>
                </c:pt>
                <c:pt idx="438">
                  <c:v>224</c:v>
                </c:pt>
                <c:pt idx="439">
                  <c:v>224.5</c:v>
                </c:pt>
                <c:pt idx="440">
                  <c:v>225</c:v>
                </c:pt>
                <c:pt idx="441">
                  <c:v>225.5</c:v>
                </c:pt>
                <c:pt idx="442">
                  <c:v>226</c:v>
                </c:pt>
                <c:pt idx="443">
                  <c:v>226.5</c:v>
                </c:pt>
                <c:pt idx="444">
                  <c:v>227</c:v>
                </c:pt>
                <c:pt idx="445">
                  <c:v>227.5</c:v>
                </c:pt>
                <c:pt idx="446">
                  <c:v>228</c:v>
                </c:pt>
                <c:pt idx="447">
                  <c:v>228.5</c:v>
                </c:pt>
                <c:pt idx="448">
                  <c:v>229</c:v>
                </c:pt>
                <c:pt idx="449">
                  <c:v>229.5</c:v>
                </c:pt>
                <c:pt idx="450">
                  <c:v>230</c:v>
                </c:pt>
                <c:pt idx="451">
                  <c:v>230.5</c:v>
                </c:pt>
                <c:pt idx="452">
                  <c:v>231</c:v>
                </c:pt>
                <c:pt idx="453">
                  <c:v>231.5</c:v>
                </c:pt>
                <c:pt idx="454">
                  <c:v>232</c:v>
                </c:pt>
                <c:pt idx="455">
                  <c:v>232.5</c:v>
                </c:pt>
                <c:pt idx="456">
                  <c:v>233</c:v>
                </c:pt>
                <c:pt idx="457">
                  <c:v>233.5</c:v>
                </c:pt>
                <c:pt idx="458">
                  <c:v>234</c:v>
                </c:pt>
                <c:pt idx="459">
                  <c:v>234.5</c:v>
                </c:pt>
                <c:pt idx="460">
                  <c:v>235</c:v>
                </c:pt>
                <c:pt idx="461">
                  <c:v>235.5</c:v>
                </c:pt>
                <c:pt idx="462">
                  <c:v>236</c:v>
                </c:pt>
                <c:pt idx="463">
                  <c:v>236.5</c:v>
                </c:pt>
                <c:pt idx="464">
                  <c:v>237</c:v>
                </c:pt>
                <c:pt idx="465">
                  <c:v>237.5</c:v>
                </c:pt>
                <c:pt idx="466">
                  <c:v>238</c:v>
                </c:pt>
                <c:pt idx="467">
                  <c:v>238.5</c:v>
                </c:pt>
                <c:pt idx="468">
                  <c:v>239</c:v>
                </c:pt>
                <c:pt idx="469">
                  <c:v>239.5</c:v>
                </c:pt>
                <c:pt idx="470">
                  <c:v>240</c:v>
                </c:pt>
                <c:pt idx="471">
                  <c:v>240.5</c:v>
                </c:pt>
                <c:pt idx="472">
                  <c:v>241</c:v>
                </c:pt>
                <c:pt idx="473">
                  <c:v>241.5</c:v>
                </c:pt>
                <c:pt idx="474">
                  <c:v>242</c:v>
                </c:pt>
                <c:pt idx="475">
                  <c:v>242.5</c:v>
                </c:pt>
                <c:pt idx="476">
                  <c:v>243</c:v>
                </c:pt>
                <c:pt idx="477">
                  <c:v>243.5</c:v>
                </c:pt>
                <c:pt idx="478">
                  <c:v>244</c:v>
                </c:pt>
                <c:pt idx="479">
                  <c:v>244.5</c:v>
                </c:pt>
                <c:pt idx="480">
                  <c:v>245</c:v>
                </c:pt>
                <c:pt idx="481">
                  <c:v>245.5</c:v>
                </c:pt>
                <c:pt idx="482">
                  <c:v>246</c:v>
                </c:pt>
                <c:pt idx="483">
                  <c:v>246.5</c:v>
                </c:pt>
                <c:pt idx="484">
                  <c:v>247</c:v>
                </c:pt>
                <c:pt idx="485">
                  <c:v>247.5</c:v>
                </c:pt>
                <c:pt idx="486">
                  <c:v>248</c:v>
                </c:pt>
                <c:pt idx="487">
                  <c:v>248.5</c:v>
                </c:pt>
                <c:pt idx="488">
                  <c:v>249</c:v>
                </c:pt>
                <c:pt idx="489">
                  <c:v>249.5</c:v>
                </c:pt>
                <c:pt idx="490">
                  <c:v>250</c:v>
                </c:pt>
                <c:pt idx="491">
                  <c:v>250.5</c:v>
                </c:pt>
                <c:pt idx="492">
                  <c:v>251</c:v>
                </c:pt>
                <c:pt idx="493">
                  <c:v>251.5</c:v>
                </c:pt>
                <c:pt idx="494">
                  <c:v>252</c:v>
                </c:pt>
                <c:pt idx="495">
                  <c:v>252.5</c:v>
                </c:pt>
                <c:pt idx="496">
                  <c:v>253</c:v>
                </c:pt>
                <c:pt idx="497">
                  <c:v>253.5</c:v>
                </c:pt>
                <c:pt idx="498">
                  <c:v>254</c:v>
                </c:pt>
                <c:pt idx="499">
                  <c:v>254.5</c:v>
                </c:pt>
                <c:pt idx="500">
                  <c:v>255</c:v>
                </c:pt>
                <c:pt idx="501">
                  <c:v>255.5</c:v>
                </c:pt>
                <c:pt idx="502">
                  <c:v>256</c:v>
                </c:pt>
                <c:pt idx="503">
                  <c:v>256.5</c:v>
                </c:pt>
                <c:pt idx="504">
                  <c:v>257</c:v>
                </c:pt>
                <c:pt idx="505">
                  <c:v>257.5</c:v>
                </c:pt>
                <c:pt idx="506">
                  <c:v>258</c:v>
                </c:pt>
                <c:pt idx="507">
                  <c:v>258.5</c:v>
                </c:pt>
                <c:pt idx="508">
                  <c:v>259</c:v>
                </c:pt>
                <c:pt idx="509">
                  <c:v>259.5</c:v>
                </c:pt>
                <c:pt idx="510">
                  <c:v>260</c:v>
                </c:pt>
                <c:pt idx="511">
                  <c:v>260.5</c:v>
                </c:pt>
                <c:pt idx="512">
                  <c:v>261</c:v>
                </c:pt>
                <c:pt idx="513">
                  <c:v>261.5</c:v>
                </c:pt>
                <c:pt idx="514">
                  <c:v>262</c:v>
                </c:pt>
                <c:pt idx="515">
                  <c:v>262.5</c:v>
                </c:pt>
                <c:pt idx="516">
                  <c:v>263</c:v>
                </c:pt>
                <c:pt idx="517">
                  <c:v>263.5</c:v>
                </c:pt>
                <c:pt idx="518">
                  <c:v>264</c:v>
                </c:pt>
                <c:pt idx="519">
                  <c:v>264.5</c:v>
                </c:pt>
                <c:pt idx="520">
                  <c:v>265</c:v>
                </c:pt>
                <c:pt idx="521">
                  <c:v>265.5</c:v>
                </c:pt>
                <c:pt idx="522">
                  <c:v>266</c:v>
                </c:pt>
                <c:pt idx="523">
                  <c:v>266.5</c:v>
                </c:pt>
                <c:pt idx="524">
                  <c:v>267</c:v>
                </c:pt>
                <c:pt idx="525">
                  <c:v>267.5</c:v>
                </c:pt>
                <c:pt idx="526">
                  <c:v>268</c:v>
                </c:pt>
                <c:pt idx="527">
                  <c:v>268.5</c:v>
                </c:pt>
                <c:pt idx="528">
                  <c:v>269</c:v>
                </c:pt>
                <c:pt idx="529">
                  <c:v>269.5</c:v>
                </c:pt>
                <c:pt idx="530">
                  <c:v>270</c:v>
                </c:pt>
                <c:pt idx="531">
                  <c:v>270.5</c:v>
                </c:pt>
                <c:pt idx="532">
                  <c:v>271</c:v>
                </c:pt>
                <c:pt idx="533">
                  <c:v>271.5</c:v>
                </c:pt>
                <c:pt idx="534">
                  <c:v>272</c:v>
                </c:pt>
                <c:pt idx="535">
                  <c:v>272.5</c:v>
                </c:pt>
                <c:pt idx="536">
                  <c:v>273</c:v>
                </c:pt>
                <c:pt idx="537">
                  <c:v>273.5</c:v>
                </c:pt>
                <c:pt idx="538">
                  <c:v>274</c:v>
                </c:pt>
                <c:pt idx="539">
                  <c:v>274.5</c:v>
                </c:pt>
                <c:pt idx="540">
                  <c:v>275</c:v>
                </c:pt>
                <c:pt idx="541">
                  <c:v>275.5</c:v>
                </c:pt>
                <c:pt idx="542">
                  <c:v>276</c:v>
                </c:pt>
                <c:pt idx="543">
                  <c:v>276.5</c:v>
                </c:pt>
                <c:pt idx="544">
                  <c:v>277</c:v>
                </c:pt>
                <c:pt idx="545">
                  <c:v>277.5</c:v>
                </c:pt>
                <c:pt idx="546">
                  <c:v>278</c:v>
                </c:pt>
                <c:pt idx="547">
                  <c:v>278.5</c:v>
                </c:pt>
                <c:pt idx="548">
                  <c:v>279</c:v>
                </c:pt>
                <c:pt idx="549">
                  <c:v>279.5</c:v>
                </c:pt>
                <c:pt idx="550">
                  <c:v>280</c:v>
                </c:pt>
                <c:pt idx="551">
                  <c:v>280.5</c:v>
                </c:pt>
                <c:pt idx="552">
                  <c:v>281</c:v>
                </c:pt>
                <c:pt idx="553">
                  <c:v>281.5</c:v>
                </c:pt>
                <c:pt idx="554">
                  <c:v>282</c:v>
                </c:pt>
                <c:pt idx="555">
                  <c:v>282.5</c:v>
                </c:pt>
                <c:pt idx="556">
                  <c:v>283</c:v>
                </c:pt>
                <c:pt idx="557">
                  <c:v>283.5</c:v>
                </c:pt>
                <c:pt idx="558">
                  <c:v>284</c:v>
                </c:pt>
                <c:pt idx="559">
                  <c:v>284.5</c:v>
                </c:pt>
                <c:pt idx="560">
                  <c:v>285</c:v>
                </c:pt>
                <c:pt idx="561">
                  <c:v>285.5</c:v>
                </c:pt>
                <c:pt idx="562">
                  <c:v>286</c:v>
                </c:pt>
                <c:pt idx="563">
                  <c:v>286.5</c:v>
                </c:pt>
                <c:pt idx="564">
                  <c:v>287</c:v>
                </c:pt>
                <c:pt idx="565">
                  <c:v>287.5</c:v>
                </c:pt>
                <c:pt idx="566">
                  <c:v>288</c:v>
                </c:pt>
                <c:pt idx="567">
                  <c:v>288.5</c:v>
                </c:pt>
                <c:pt idx="568">
                  <c:v>289</c:v>
                </c:pt>
                <c:pt idx="569">
                  <c:v>289.5</c:v>
                </c:pt>
                <c:pt idx="570">
                  <c:v>290</c:v>
                </c:pt>
                <c:pt idx="571">
                  <c:v>290.5</c:v>
                </c:pt>
                <c:pt idx="572">
                  <c:v>291</c:v>
                </c:pt>
                <c:pt idx="573">
                  <c:v>291.5</c:v>
                </c:pt>
                <c:pt idx="574">
                  <c:v>292</c:v>
                </c:pt>
                <c:pt idx="575">
                  <c:v>292.5</c:v>
                </c:pt>
                <c:pt idx="576">
                  <c:v>293</c:v>
                </c:pt>
                <c:pt idx="577">
                  <c:v>293.5</c:v>
                </c:pt>
                <c:pt idx="578">
                  <c:v>294</c:v>
                </c:pt>
                <c:pt idx="579">
                  <c:v>294.5</c:v>
                </c:pt>
                <c:pt idx="580">
                  <c:v>295</c:v>
                </c:pt>
                <c:pt idx="581">
                  <c:v>295.5</c:v>
                </c:pt>
                <c:pt idx="582">
                  <c:v>296</c:v>
                </c:pt>
                <c:pt idx="583">
                  <c:v>296.5</c:v>
                </c:pt>
                <c:pt idx="584">
                  <c:v>297</c:v>
                </c:pt>
                <c:pt idx="585">
                  <c:v>297.5</c:v>
                </c:pt>
                <c:pt idx="586">
                  <c:v>298</c:v>
                </c:pt>
                <c:pt idx="587">
                  <c:v>298.5</c:v>
                </c:pt>
                <c:pt idx="588">
                  <c:v>299</c:v>
                </c:pt>
                <c:pt idx="589">
                  <c:v>299.5</c:v>
                </c:pt>
                <c:pt idx="590">
                  <c:v>300</c:v>
                </c:pt>
              </c:numCache>
            </c:numRef>
          </c:xVal>
          <c:yVal>
            <c:numRef>
              <c:f>lmd_cu!$B$1:$B$591</c:f>
              <c:numCache>
                <c:formatCode>General</c:formatCode>
                <c:ptCount val="591"/>
                <c:pt idx="0">
                  <c:v>394.61701012999998</c:v>
                </c:pt>
                <c:pt idx="1">
                  <c:v>431.76746107000002</c:v>
                </c:pt>
                <c:pt idx="2">
                  <c:v>468.72824708999963</c:v>
                </c:pt>
                <c:pt idx="3">
                  <c:v>505.43614651999906</c:v>
                </c:pt>
                <c:pt idx="4">
                  <c:v>541.827937719999</c:v>
                </c:pt>
                <c:pt idx="5">
                  <c:v>577.84039904999997</c:v>
                </c:pt>
                <c:pt idx="6">
                  <c:v>613.41030885999999</c:v>
                </c:pt>
                <c:pt idx="7">
                  <c:v>648.47444550000114</c:v>
                </c:pt>
                <c:pt idx="8">
                  <c:v>682.96958733999998</c:v>
                </c:pt>
                <c:pt idx="9">
                  <c:v>716.83251271999825</c:v>
                </c:pt>
                <c:pt idx="10">
                  <c:v>750</c:v>
                </c:pt>
                <c:pt idx="11">
                  <c:v>782.42931051999994</c:v>
                </c:pt>
                <c:pt idx="12">
                  <c:v>814.15963755000053</c:v>
                </c:pt>
                <c:pt idx="13">
                  <c:v>845.25065735999999</c:v>
                </c:pt>
                <c:pt idx="14">
                  <c:v>875.76204622</c:v>
                </c:pt>
                <c:pt idx="15">
                  <c:v>905.75348038000004</c:v>
                </c:pt>
                <c:pt idx="16">
                  <c:v>935.28463612000053</c:v>
                </c:pt>
                <c:pt idx="17">
                  <c:v>964.41518967999991</c:v>
                </c:pt>
                <c:pt idx="18">
                  <c:v>993.20481734000055</c:v>
                </c:pt>
                <c:pt idx="19">
                  <c:v>1021.713195360001</c:v>
                </c:pt>
                <c:pt idx="20">
                  <c:v>1050</c:v>
                </c:pt>
                <c:pt idx="21">
                  <c:v>1078.09109724</c:v>
                </c:pt>
                <c:pt idx="22">
                  <c:v>1105.8771118899999</c:v>
                </c:pt>
                <c:pt idx="23">
                  <c:v>1133.2148585</c:v>
                </c:pt>
                <c:pt idx="24">
                  <c:v>1159.9611515800011</c:v>
                </c:pt>
                <c:pt idx="25">
                  <c:v>1185.9728056800011</c:v>
                </c:pt>
                <c:pt idx="26">
                  <c:v>1211.10663533</c:v>
                </c:pt>
                <c:pt idx="27">
                  <c:v>1235.2194550500001</c:v>
                </c:pt>
                <c:pt idx="28">
                  <c:v>1258.1680793800001</c:v>
                </c:pt>
                <c:pt idx="29">
                  <c:v>1279.8093228499977</c:v>
                </c:pt>
                <c:pt idx="30">
                  <c:v>1300</c:v>
                </c:pt>
                <c:pt idx="31">
                  <c:v>1318.6283392299977</c:v>
                </c:pt>
                <c:pt idx="32">
                  <c:v>1335.70822445</c:v>
                </c:pt>
                <c:pt idx="33">
                  <c:v>1351.2849534500001</c:v>
                </c:pt>
                <c:pt idx="34">
                  <c:v>1365.4038240099999</c:v>
                </c:pt>
                <c:pt idx="35">
                  <c:v>1378.1101339299998</c:v>
                </c:pt>
                <c:pt idx="36">
                  <c:v>1389.4491809799999</c:v>
                </c:pt>
                <c:pt idx="37">
                  <c:v>1399.4662629700001</c:v>
                </c:pt>
                <c:pt idx="38">
                  <c:v>1408.2066776600038</c:v>
                </c:pt>
                <c:pt idx="39">
                  <c:v>1415.7157228599999</c:v>
                </c:pt>
                <c:pt idx="40">
                  <c:v>1422.0386963399999</c:v>
                </c:pt>
                <c:pt idx="41">
                  <c:v>1427.2208958900001</c:v>
                </c:pt>
                <c:pt idx="42">
                  <c:v>1431.3076193100001</c:v>
                </c:pt>
                <c:pt idx="43">
                  <c:v>1434.3441643699998</c:v>
                </c:pt>
                <c:pt idx="44">
                  <c:v>1436.37582886</c:v>
                </c:pt>
                <c:pt idx="45">
                  <c:v>1437.4479105800001</c:v>
                </c:pt>
                <c:pt idx="46">
                  <c:v>1437.6057072999999</c:v>
                </c:pt>
                <c:pt idx="47">
                  <c:v>1436.8945168199971</c:v>
                </c:pt>
                <c:pt idx="48">
                  <c:v>1435.35963692</c:v>
                </c:pt>
                <c:pt idx="49">
                  <c:v>1433.0463653800011</c:v>
                </c:pt>
                <c:pt idx="50">
                  <c:v>1430</c:v>
                </c:pt>
                <c:pt idx="51">
                  <c:v>1426.26147836</c:v>
                </c:pt>
                <c:pt idx="52">
                  <c:v>1421.8542972699977</c:v>
                </c:pt>
                <c:pt idx="53">
                  <c:v>1416.7975933300011</c:v>
                </c:pt>
                <c:pt idx="54">
                  <c:v>1411.1105031400011</c:v>
                </c:pt>
                <c:pt idx="55">
                  <c:v>1404.8121633200001</c:v>
                </c:pt>
                <c:pt idx="56">
                  <c:v>1397.9217104500001</c:v>
                </c:pt>
                <c:pt idx="57">
                  <c:v>1390.4582811500011</c:v>
                </c:pt>
                <c:pt idx="58">
                  <c:v>1382.4410120299999</c:v>
                </c:pt>
                <c:pt idx="59">
                  <c:v>1373.88903968</c:v>
                </c:pt>
                <c:pt idx="60">
                  <c:v>1364.82150071</c:v>
                </c:pt>
                <c:pt idx="61">
                  <c:v>1355.2575317300011</c:v>
                </c:pt>
                <c:pt idx="62">
                  <c:v>1345.2162693400021</c:v>
                </c:pt>
                <c:pt idx="63">
                  <c:v>1334.7168501500021</c:v>
                </c:pt>
                <c:pt idx="64">
                  <c:v>1323.7784107499999</c:v>
                </c:pt>
                <c:pt idx="65">
                  <c:v>1312.4200877600022</c:v>
                </c:pt>
                <c:pt idx="66">
                  <c:v>1300.6610177699999</c:v>
                </c:pt>
                <c:pt idx="67">
                  <c:v>1288.5203374</c:v>
                </c:pt>
                <c:pt idx="68">
                  <c:v>1276.0171832399999</c:v>
                </c:pt>
                <c:pt idx="69">
                  <c:v>1263.17069191</c:v>
                </c:pt>
                <c:pt idx="70">
                  <c:v>1250</c:v>
                </c:pt>
                <c:pt idx="71">
                  <c:v>1236.5270554400029</c:v>
                </c:pt>
                <c:pt idx="72">
                  <c:v>1222.7850514000029</c:v>
                </c:pt>
                <c:pt idx="73">
                  <c:v>1208.80999238</c:v>
                </c:pt>
                <c:pt idx="74">
                  <c:v>1194.63788288</c:v>
                </c:pt>
                <c:pt idx="75">
                  <c:v>1180.30472738</c:v>
                </c:pt>
                <c:pt idx="76">
                  <c:v>1165.84653039</c:v>
                </c:pt>
                <c:pt idx="77">
                  <c:v>1151.2992964</c:v>
                </c:pt>
                <c:pt idx="78">
                  <c:v>1136.6990299099998</c:v>
                </c:pt>
                <c:pt idx="79">
                  <c:v>1122.0817354000001</c:v>
                </c:pt>
                <c:pt idx="80">
                  <c:v>1107.4834173699999</c:v>
                </c:pt>
                <c:pt idx="81">
                  <c:v>1092.94008033</c:v>
                </c:pt>
                <c:pt idx="82">
                  <c:v>1078.4877287500001</c:v>
                </c:pt>
                <c:pt idx="83">
                  <c:v>1064.16236714</c:v>
                </c:pt>
                <c:pt idx="84">
                  <c:v>1050</c:v>
                </c:pt>
                <c:pt idx="85">
                  <c:v>1036.02884049</c:v>
                </c:pt>
                <c:pt idx="86">
                  <c:v>1022.245936520001</c:v>
                </c:pt>
                <c:pt idx="87">
                  <c:v>1008.64054466</c:v>
                </c:pt>
                <c:pt idx="88">
                  <c:v>995.2019214799999</c:v>
                </c:pt>
                <c:pt idx="89">
                  <c:v>981.91932357000053</c:v>
                </c:pt>
                <c:pt idx="90">
                  <c:v>968.78200748999996</c:v>
                </c:pt>
                <c:pt idx="91">
                  <c:v>955.77922982999996</c:v>
                </c:pt>
                <c:pt idx="92">
                  <c:v>942.90024716999949</c:v>
                </c:pt>
                <c:pt idx="93">
                  <c:v>930.13431606999995</c:v>
                </c:pt>
                <c:pt idx="94">
                  <c:v>917.47069311999996</c:v>
                </c:pt>
                <c:pt idx="95">
                  <c:v>904.89863488999947</c:v>
                </c:pt>
                <c:pt idx="96">
                  <c:v>892.40739795000002</c:v>
                </c:pt>
                <c:pt idx="97">
                  <c:v>879.98623888999862</c:v>
                </c:pt>
                <c:pt idx="98">
                  <c:v>867.62441429</c:v>
                </c:pt>
                <c:pt idx="99">
                  <c:v>855.31118070999946</c:v>
                </c:pt>
                <c:pt idx="100">
                  <c:v>843.03579473000002</c:v>
                </c:pt>
                <c:pt idx="101">
                  <c:v>830.78751293000005</c:v>
                </c:pt>
                <c:pt idx="102">
                  <c:v>818.55559189999849</c:v>
                </c:pt>
                <c:pt idx="103">
                  <c:v>806.32928818999846</c:v>
                </c:pt>
                <c:pt idx="104">
                  <c:v>794.09785839000006</c:v>
                </c:pt>
                <c:pt idx="105">
                  <c:v>781.85055907999947</c:v>
                </c:pt>
                <c:pt idx="106">
                  <c:v>769.57664683999997</c:v>
                </c:pt>
                <c:pt idx="107">
                  <c:v>757.26537823000115</c:v>
                </c:pt>
                <c:pt idx="108">
                  <c:v>744.90600982999899</c:v>
                </c:pt>
                <c:pt idx="109">
                  <c:v>732.48779822999995</c:v>
                </c:pt>
                <c:pt idx="110">
                  <c:v>720</c:v>
                </c:pt>
                <c:pt idx="111">
                  <c:v>707.43948597000053</c:v>
                </c:pt>
                <c:pt idx="112">
                  <c:v>694.83358396999995</c:v>
                </c:pt>
                <c:pt idx="113">
                  <c:v>682.21723612999949</c:v>
                </c:pt>
                <c:pt idx="114">
                  <c:v>669.62538452000115</c:v>
                </c:pt>
                <c:pt idx="115">
                  <c:v>657.09297125000114</c:v>
                </c:pt>
                <c:pt idx="116">
                  <c:v>644.65493842000001</c:v>
                </c:pt>
                <c:pt idx="117">
                  <c:v>632.34622811999748</c:v>
                </c:pt>
                <c:pt idx="118">
                  <c:v>620.20178246000114</c:v>
                </c:pt>
                <c:pt idx="119">
                  <c:v>608.25654354000005</c:v>
                </c:pt>
                <c:pt idx="120">
                  <c:v>596.54545343999996</c:v>
                </c:pt>
                <c:pt idx="121">
                  <c:v>585.10345428000005</c:v>
                </c:pt>
                <c:pt idx="122">
                  <c:v>573.96548815000006</c:v>
                </c:pt>
                <c:pt idx="123">
                  <c:v>563.16649714999949</c:v>
                </c:pt>
                <c:pt idx="124">
                  <c:v>552.74142337000001</c:v>
                </c:pt>
                <c:pt idx="125">
                  <c:v>542.72520892</c:v>
                </c:pt>
                <c:pt idx="126">
                  <c:v>533.15279588999886</c:v>
                </c:pt>
                <c:pt idx="127">
                  <c:v>524.05912638999837</c:v>
                </c:pt>
                <c:pt idx="128">
                  <c:v>515.47914251000054</c:v>
                </c:pt>
                <c:pt idx="129">
                  <c:v>507.44778634000005</c:v>
                </c:pt>
                <c:pt idx="130">
                  <c:v>500</c:v>
                </c:pt>
                <c:pt idx="131">
                  <c:v>493.15541983999998</c:v>
                </c:pt>
                <c:pt idx="132">
                  <c:v>486.87245926000003</c:v>
                </c:pt>
                <c:pt idx="133">
                  <c:v>481.09422592999999</c:v>
                </c:pt>
                <c:pt idx="134">
                  <c:v>475.76382753999997</c:v>
                </c:pt>
                <c:pt idx="135">
                  <c:v>470.82437173</c:v>
                </c:pt>
                <c:pt idx="136">
                  <c:v>466.21896619</c:v>
                </c:pt>
                <c:pt idx="137">
                  <c:v>461.89071856999925</c:v>
                </c:pt>
                <c:pt idx="138">
                  <c:v>457.78273655999925</c:v>
                </c:pt>
                <c:pt idx="139">
                  <c:v>453.83812780999943</c:v>
                </c:pt>
                <c:pt idx="140">
                  <c:v>450</c:v>
                </c:pt>
                <c:pt idx="141">
                  <c:v>446.2220449699995</c:v>
                </c:pt>
                <c:pt idx="142">
                  <c:v>442.50029125999993</c:v>
                </c:pt>
                <c:pt idx="143">
                  <c:v>438.8413516</c:v>
                </c:pt>
                <c:pt idx="144">
                  <c:v>435.25183869</c:v>
                </c:pt>
                <c:pt idx="145">
                  <c:v>431.73836525999906</c:v>
                </c:pt>
                <c:pt idx="146">
                  <c:v>428.30754402000002</c:v>
                </c:pt>
                <c:pt idx="147">
                  <c:v>424.96598769000002</c:v>
                </c:pt>
                <c:pt idx="148">
                  <c:v>421.72030897999917</c:v>
                </c:pt>
                <c:pt idx="149">
                  <c:v>418.57712062000002</c:v>
                </c:pt>
                <c:pt idx="150">
                  <c:v>415.54303532</c:v>
                </c:pt>
                <c:pt idx="151">
                  <c:v>412.62466580000057</c:v>
                </c:pt>
                <c:pt idx="152">
                  <c:v>409.82862477999993</c:v>
                </c:pt>
                <c:pt idx="153">
                  <c:v>407.1615249699995</c:v>
                </c:pt>
                <c:pt idx="154">
                  <c:v>404.62997909000001</c:v>
                </c:pt>
                <c:pt idx="155">
                  <c:v>402.24059985999969</c:v>
                </c:pt>
                <c:pt idx="156">
                  <c:v>400</c:v>
                </c:pt>
                <c:pt idx="157">
                  <c:v>397.91289526000003</c:v>
                </c:pt>
                <c:pt idx="158">
                  <c:v>395.97641354999899</c:v>
                </c:pt>
                <c:pt idx="159">
                  <c:v>394.18578584000005</c:v>
                </c:pt>
                <c:pt idx="160">
                  <c:v>392.53624307999951</c:v>
                </c:pt>
                <c:pt idx="161">
                  <c:v>391.02301622999926</c:v>
                </c:pt>
                <c:pt idx="162">
                  <c:v>389.64133622999969</c:v>
                </c:pt>
                <c:pt idx="163">
                  <c:v>388.38643404999925</c:v>
                </c:pt>
                <c:pt idx="164">
                  <c:v>387.25354062999997</c:v>
                </c:pt>
                <c:pt idx="165">
                  <c:v>386.23788694999951</c:v>
                </c:pt>
                <c:pt idx="166">
                  <c:v>385.33470393999994</c:v>
                </c:pt>
                <c:pt idx="167">
                  <c:v>384.53922256999999</c:v>
                </c:pt>
                <c:pt idx="168">
                  <c:v>383.84667379000001</c:v>
                </c:pt>
                <c:pt idx="169">
                  <c:v>383.25228856000001</c:v>
                </c:pt>
                <c:pt idx="170">
                  <c:v>382.75129783999995</c:v>
                </c:pt>
                <c:pt idx="171">
                  <c:v>382.33893256999937</c:v>
                </c:pt>
                <c:pt idx="172">
                  <c:v>382.01042371</c:v>
                </c:pt>
                <c:pt idx="173">
                  <c:v>381.76100221999963</c:v>
                </c:pt>
                <c:pt idx="174">
                  <c:v>381.58589904999963</c:v>
                </c:pt>
                <c:pt idx="175">
                  <c:v>381.48034516999951</c:v>
                </c:pt>
                <c:pt idx="176">
                  <c:v>381.4395715199995</c:v>
                </c:pt>
                <c:pt idx="177">
                  <c:v>381.4588090499995</c:v>
                </c:pt>
                <c:pt idx="178">
                  <c:v>381.53328873999999</c:v>
                </c:pt>
                <c:pt idx="179">
                  <c:v>381.6582415200005</c:v>
                </c:pt>
                <c:pt idx="180">
                  <c:v>381.82889835999993</c:v>
                </c:pt>
                <c:pt idx="181">
                  <c:v>382.04049020999997</c:v>
                </c:pt>
                <c:pt idx="182">
                  <c:v>382.28824802999969</c:v>
                </c:pt>
                <c:pt idx="183">
                  <c:v>382.56740277</c:v>
                </c:pt>
                <c:pt idx="184">
                  <c:v>382.87318538</c:v>
                </c:pt>
                <c:pt idx="185">
                  <c:v>383.20082682999998</c:v>
                </c:pt>
                <c:pt idx="186">
                  <c:v>383.54555807000003</c:v>
                </c:pt>
                <c:pt idx="187">
                  <c:v>383.90261004999951</c:v>
                </c:pt>
                <c:pt idx="188">
                  <c:v>384.26721372999964</c:v>
                </c:pt>
                <c:pt idx="189">
                  <c:v>384.63460006000008</c:v>
                </c:pt>
                <c:pt idx="190">
                  <c:v>385</c:v>
                </c:pt>
                <c:pt idx="191">
                  <c:v>385.35944654000002</c:v>
                </c:pt>
                <c:pt idx="192">
                  <c:v>385.7121808</c:v>
                </c:pt>
                <c:pt idx="193">
                  <c:v>386.0582459499995</c:v>
                </c:pt>
                <c:pt idx="194">
                  <c:v>386.39768514000002</c:v>
                </c:pt>
                <c:pt idx="195">
                  <c:v>386.73054152999993</c:v>
                </c:pt>
                <c:pt idx="196">
                  <c:v>387.05685826999951</c:v>
                </c:pt>
                <c:pt idx="197">
                  <c:v>387.37667853999994</c:v>
                </c:pt>
                <c:pt idx="198">
                  <c:v>387.69004547999964</c:v>
                </c:pt>
                <c:pt idx="199">
                  <c:v>387.99700225999925</c:v>
                </c:pt>
                <c:pt idx="200">
                  <c:v>388.29759203999993</c:v>
                </c:pt>
                <c:pt idx="201">
                  <c:v>388.59185796999907</c:v>
                </c:pt>
                <c:pt idx="202">
                  <c:v>388.8798432100005</c:v>
                </c:pt>
                <c:pt idx="203">
                  <c:v>389.16159092999999</c:v>
                </c:pt>
                <c:pt idx="204">
                  <c:v>389.43714426999907</c:v>
                </c:pt>
                <c:pt idx="205">
                  <c:v>389.70654640999925</c:v>
                </c:pt>
                <c:pt idx="206">
                  <c:v>389.96984049000002</c:v>
                </c:pt>
                <c:pt idx="207">
                  <c:v>390.22706969000001</c:v>
                </c:pt>
                <c:pt idx="208">
                  <c:v>390.47827714999937</c:v>
                </c:pt>
                <c:pt idx="209">
                  <c:v>390.72350603999945</c:v>
                </c:pt>
                <c:pt idx="210">
                  <c:v>390.96279950999963</c:v>
                </c:pt>
                <c:pt idx="211">
                  <c:v>391.19620071999969</c:v>
                </c:pt>
                <c:pt idx="212">
                  <c:v>391.42375283999945</c:v>
                </c:pt>
                <c:pt idx="213">
                  <c:v>391.6454990200005</c:v>
                </c:pt>
                <c:pt idx="214">
                  <c:v>391.86148243000002</c:v>
                </c:pt>
                <c:pt idx="215">
                  <c:v>392.0717462099995</c:v>
                </c:pt>
                <c:pt idx="216">
                  <c:v>392.27633352999925</c:v>
                </c:pt>
                <c:pt idx="217">
                  <c:v>392.47528754999951</c:v>
                </c:pt>
                <c:pt idx="218">
                  <c:v>392.66865142</c:v>
                </c:pt>
                <c:pt idx="219">
                  <c:v>392.85646831999998</c:v>
                </c:pt>
                <c:pt idx="220">
                  <c:v>393.03878137999999</c:v>
                </c:pt>
                <c:pt idx="221">
                  <c:v>393.21563377999951</c:v>
                </c:pt>
                <c:pt idx="222">
                  <c:v>393.38706867000002</c:v>
                </c:pt>
                <c:pt idx="223">
                  <c:v>393.55312921999951</c:v>
                </c:pt>
                <c:pt idx="224">
                  <c:v>393.7138585699995</c:v>
                </c:pt>
                <c:pt idx="225">
                  <c:v>393.86929990000004</c:v>
                </c:pt>
                <c:pt idx="226">
                  <c:v>394.01949635</c:v>
                </c:pt>
                <c:pt idx="227">
                  <c:v>394.16449109000064</c:v>
                </c:pt>
                <c:pt idx="228">
                  <c:v>394.30432728</c:v>
                </c:pt>
                <c:pt idx="229">
                  <c:v>394.4390480699995</c:v>
                </c:pt>
                <c:pt idx="230">
                  <c:v>394.56869662999998</c:v>
                </c:pt>
                <c:pt idx="231">
                  <c:v>394.69331610999944</c:v>
                </c:pt>
                <c:pt idx="232">
                  <c:v>394.81294967000002</c:v>
                </c:pt>
                <c:pt idx="233">
                  <c:v>394.92764047999964</c:v>
                </c:pt>
                <c:pt idx="234">
                  <c:v>395.03743168</c:v>
                </c:pt>
                <c:pt idx="235">
                  <c:v>395.14236645</c:v>
                </c:pt>
                <c:pt idx="236">
                  <c:v>395.24248792999998</c:v>
                </c:pt>
                <c:pt idx="237">
                  <c:v>395.33783928999969</c:v>
                </c:pt>
                <c:pt idx="238">
                  <c:v>395.42846367999999</c:v>
                </c:pt>
                <c:pt idx="239">
                  <c:v>395.51440428000001</c:v>
                </c:pt>
                <c:pt idx="240">
                  <c:v>395.5957042199995</c:v>
                </c:pt>
                <c:pt idx="241">
                  <c:v>395.67240668000051</c:v>
                </c:pt>
                <c:pt idx="242">
                  <c:v>395.74455481000001</c:v>
                </c:pt>
                <c:pt idx="243">
                  <c:v>395.81219177000003</c:v>
                </c:pt>
                <c:pt idx="244">
                  <c:v>395.87536073000001</c:v>
                </c:pt>
                <c:pt idx="245">
                  <c:v>395.93410482999963</c:v>
                </c:pt>
                <c:pt idx="246">
                  <c:v>395.98846723999969</c:v>
                </c:pt>
                <c:pt idx="247">
                  <c:v>396.03849111</c:v>
                </c:pt>
                <c:pt idx="248">
                  <c:v>396.08421960999999</c:v>
                </c:pt>
                <c:pt idx="249">
                  <c:v>396.12569589999998</c:v>
                </c:pt>
                <c:pt idx="250">
                  <c:v>396.16296313000083</c:v>
                </c:pt>
                <c:pt idx="251">
                  <c:v>396.19606446999944</c:v>
                </c:pt>
                <c:pt idx="252">
                  <c:v>396.22504305999951</c:v>
                </c:pt>
                <c:pt idx="253">
                  <c:v>396.24994207999998</c:v>
                </c:pt>
                <c:pt idx="254">
                  <c:v>396.27080467000002</c:v>
                </c:pt>
                <c:pt idx="255">
                  <c:v>396.28767400999999</c:v>
                </c:pt>
                <c:pt idx="256">
                  <c:v>396.30059323999996</c:v>
                </c:pt>
                <c:pt idx="257">
                  <c:v>396.30960553000057</c:v>
                </c:pt>
                <c:pt idx="258">
                  <c:v>396.31475404000003</c:v>
                </c:pt>
                <c:pt idx="259">
                  <c:v>396.31608191999999</c:v>
                </c:pt>
                <c:pt idx="260">
                  <c:v>396.31363233000002</c:v>
                </c:pt>
                <c:pt idx="261">
                  <c:v>396.30744843999997</c:v>
                </c:pt>
                <c:pt idx="262">
                  <c:v>396.29757339000003</c:v>
                </c:pt>
                <c:pt idx="263">
                  <c:v>396.28405035999964</c:v>
                </c:pt>
                <c:pt idx="264">
                  <c:v>396.26692249999951</c:v>
                </c:pt>
                <c:pt idx="265">
                  <c:v>396.24623295999925</c:v>
                </c:pt>
                <c:pt idx="266">
                  <c:v>396.22202491999963</c:v>
                </c:pt>
                <c:pt idx="267">
                  <c:v>396.19434152000002</c:v>
                </c:pt>
                <c:pt idx="268">
                  <c:v>396.16322592</c:v>
                </c:pt>
                <c:pt idx="269">
                  <c:v>396.12872128999999</c:v>
                </c:pt>
                <c:pt idx="270">
                  <c:v>396.09087079</c:v>
                </c:pt>
                <c:pt idx="271">
                  <c:v>396.04971755999969</c:v>
                </c:pt>
                <c:pt idx="272">
                  <c:v>396.00530477999951</c:v>
                </c:pt>
                <c:pt idx="273">
                  <c:v>395.95767559000001</c:v>
                </c:pt>
                <c:pt idx="274">
                  <c:v>395.90687316999993</c:v>
                </c:pt>
                <c:pt idx="275">
                  <c:v>395.85294067000058</c:v>
                </c:pt>
                <c:pt idx="276">
                  <c:v>395.79592123999993</c:v>
                </c:pt>
                <c:pt idx="277">
                  <c:v>395.73585803999993</c:v>
                </c:pt>
                <c:pt idx="278">
                  <c:v>395.67279424999964</c:v>
                </c:pt>
                <c:pt idx="279">
                  <c:v>395.60677299999969</c:v>
                </c:pt>
                <c:pt idx="280">
                  <c:v>395.53783746999943</c:v>
                </c:pt>
                <c:pt idx="281">
                  <c:v>395.46603080999944</c:v>
                </c:pt>
                <c:pt idx="282">
                  <c:v>395.39139618999963</c:v>
                </c:pt>
                <c:pt idx="283">
                  <c:v>395.31397674999926</c:v>
                </c:pt>
                <c:pt idx="284">
                  <c:v>395.23381565999944</c:v>
                </c:pt>
                <c:pt idx="285">
                  <c:v>395.15095608000001</c:v>
                </c:pt>
                <c:pt idx="286">
                  <c:v>395.06544117000038</c:v>
                </c:pt>
                <c:pt idx="287">
                  <c:v>394.97731407999925</c:v>
                </c:pt>
                <c:pt idx="288">
                  <c:v>394.88661797999913</c:v>
                </c:pt>
                <c:pt idx="289">
                  <c:v>394.79339601999925</c:v>
                </c:pt>
                <c:pt idx="290">
                  <c:v>394.69769136000002</c:v>
                </c:pt>
                <c:pt idx="291">
                  <c:v>394.59954716999999</c:v>
                </c:pt>
                <c:pt idx="292">
                  <c:v>394.49900658999951</c:v>
                </c:pt>
                <c:pt idx="293">
                  <c:v>394.39611279999917</c:v>
                </c:pt>
                <c:pt idx="294">
                  <c:v>394.29090893999938</c:v>
                </c:pt>
                <c:pt idx="295">
                  <c:v>394.18343819</c:v>
                </c:pt>
                <c:pt idx="296">
                  <c:v>394.07374368000001</c:v>
                </c:pt>
                <c:pt idx="297">
                  <c:v>393.9618686</c:v>
                </c:pt>
                <c:pt idx="298">
                  <c:v>393.8478560900005</c:v>
                </c:pt>
                <c:pt idx="299">
                  <c:v>393.73174930999937</c:v>
                </c:pt>
                <c:pt idx="300">
                  <c:v>393.61359141999969</c:v>
                </c:pt>
                <c:pt idx="301">
                  <c:v>393.4934255899995</c:v>
                </c:pt>
                <c:pt idx="302">
                  <c:v>393.37129496999944</c:v>
                </c:pt>
                <c:pt idx="303">
                  <c:v>393.24724271000002</c:v>
                </c:pt>
                <c:pt idx="304">
                  <c:v>393.12131198999913</c:v>
                </c:pt>
                <c:pt idx="305">
                  <c:v>392.9935459499988</c:v>
                </c:pt>
                <c:pt idx="306">
                  <c:v>392.86398775999999</c:v>
                </c:pt>
                <c:pt idx="307">
                  <c:v>392.73268057000001</c:v>
                </c:pt>
                <c:pt idx="308">
                  <c:v>392.59966754999999</c:v>
                </c:pt>
                <c:pt idx="309">
                  <c:v>392.46499184999999</c:v>
                </c:pt>
                <c:pt idx="310">
                  <c:v>392.32869663000002</c:v>
                </c:pt>
                <c:pt idx="311">
                  <c:v>392.19082505</c:v>
                </c:pt>
                <c:pt idx="312">
                  <c:v>392.05142028</c:v>
                </c:pt>
                <c:pt idx="313">
                  <c:v>391.91052545999906</c:v>
                </c:pt>
                <c:pt idx="314">
                  <c:v>391.76818375999943</c:v>
                </c:pt>
                <c:pt idx="315">
                  <c:v>391.62443833999998</c:v>
                </c:pt>
                <c:pt idx="316">
                  <c:v>391.47933234999925</c:v>
                </c:pt>
                <c:pt idx="317">
                  <c:v>391.33290895999937</c:v>
                </c:pt>
                <c:pt idx="318">
                  <c:v>391.18521133000002</c:v>
                </c:pt>
                <c:pt idx="319">
                  <c:v>391.03628259999999</c:v>
                </c:pt>
                <c:pt idx="320">
                  <c:v>390.886165949999</c:v>
                </c:pt>
                <c:pt idx="321">
                  <c:v>390.73490452999999</c:v>
                </c:pt>
                <c:pt idx="322">
                  <c:v>390.58254149999999</c:v>
                </c:pt>
                <c:pt idx="323">
                  <c:v>390.42912000999951</c:v>
                </c:pt>
                <c:pt idx="324">
                  <c:v>390.27468324</c:v>
                </c:pt>
                <c:pt idx="325">
                  <c:v>390.11927433000051</c:v>
                </c:pt>
                <c:pt idx="326">
                  <c:v>389.96293644999906</c:v>
                </c:pt>
                <c:pt idx="327">
                  <c:v>389.80571274999937</c:v>
                </c:pt>
                <c:pt idx="328">
                  <c:v>389.64764640000038</c:v>
                </c:pt>
                <c:pt idx="329">
                  <c:v>389.48878054999943</c:v>
                </c:pt>
                <c:pt idx="330">
                  <c:v>389.32915835999944</c:v>
                </c:pt>
                <c:pt idx="331">
                  <c:v>389.16882299000002</c:v>
                </c:pt>
                <c:pt idx="332">
                  <c:v>389.00781760000001</c:v>
                </c:pt>
                <c:pt idx="333">
                  <c:v>388.84618534999993</c:v>
                </c:pt>
                <c:pt idx="334">
                  <c:v>388.68396939000002</c:v>
                </c:pt>
                <c:pt idx="335">
                  <c:v>388.52121289999963</c:v>
                </c:pt>
                <c:pt idx="336">
                  <c:v>388.35795901</c:v>
                </c:pt>
                <c:pt idx="337">
                  <c:v>388.19425090999999</c:v>
                </c:pt>
                <c:pt idx="338">
                  <c:v>388.03013172999925</c:v>
                </c:pt>
                <c:pt idx="339">
                  <c:v>387.86564464999998</c:v>
                </c:pt>
                <c:pt idx="340">
                  <c:v>387.70083282000002</c:v>
                </c:pt>
                <c:pt idx="341">
                  <c:v>387.53573939999939</c:v>
                </c:pt>
                <c:pt idx="342">
                  <c:v>387.37040754999964</c:v>
                </c:pt>
                <c:pt idx="343">
                  <c:v>387.20488043000057</c:v>
                </c:pt>
                <c:pt idx="344">
                  <c:v>387.03920118999997</c:v>
                </c:pt>
                <c:pt idx="345">
                  <c:v>386.87341300000003</c:v>
                </c:pt>
                <c:pt idx="346">
                  <c:v>386.70755901999951</c:v>
                </c:pt>
                <c:pt idx="347">
                  <c:v>386.54168240000001</c:v>
                </c:pt>
                <c:pt idx="348">
                  <c:v>386.37582630000031</c:v>
                </c:pt>
                <c:pt idx="349">
                  <c:v>386.21003388999969</c:v>
                </c:pt>
                <c:pt idx="350">
                  <c:v>386.04434830999998</c:v>
                </c:pt>
                <c:pt idx="351">
                  <c:v>385.87881273999994</c:v>
                </c:pt>
                <c:pt idx="352">
                  <c:v>385.71347033000001</c:v>
                </c:pt>
                <c:pt idx="353">
                  <c:v>385.54836423</c:v>
                </c:pt>
                <c:pt idx="354">
                  <c:v>385.38353760999951</c:v>
                </c:pt>
                <c:pt idx="355">
                  <c:v>385.21903363000001</c:v>
                </c:pt>
                <c:pt idx="356">
                  <c:v>385.05489544</c:v>
                </c:pt>
                <c:pt idx="357">
                  <c:v>384.89116619999999</c:v>
                </c:pt>
                <c:pt idx="358">
                  <c:v>384.72788908000001</c:v>
                </c:pt>
                <c:pt idx="359">
                  <c:v>384.56510722999963</c:v>
                </c:pt>
                <c:pt idx="360">
                  <c:v>384.40286381000038</c:v>
                </c:pt>
                <c:pt idx="361">
                  <c:v>384.24120198000003</c:v>
                </c:pt>
                <c:pt idx="362">
                  <c:v>384.08016489999994</c:v>
                </c:pt>
                <c:pt idx="363">
                  <c:v>383.91979571999963</c:v>
                </c:pt>
                <c:pt idx="364">
                  <c:v>383.7601376099995</c:v>
                </c:pt>
                <c:pt idx="365">
                  <c:v>383.60123372999999</c:v>
                </c:pt>
                <c:pt idx="366">
                  <c:v>383.44312723999963</c:v>
                </c:pt>
                <c:pt idx="367">
                  <c:v>383.28586128000001</c:v>
                </c:pt>
                <c:pt idx="368">
                  <c:v>383.12947903000008</c:v>
                </c:pt>
                <c:pt idx="369">
                  <c:v>382.97402363999998</c:v>
                </c:pt>
                <c:pt idx="370">
                  <c:v>382.81953826999944</c:v>
                </c:pt>
                <c:pt idx="371">
                  <c:v>382.66606608000001</c:v>
                </c:pt>
                <c:pt idx="372">
                  <c:v>382.51365023</c:v>
                </c:pt>
                <c:pt idx="373">
                  <c:v>382.36233387999999</c:v>
                </c:pt>
                <c:pt idx="374">
                  <c:v>382.21216018000001</c:v>
                </c:pt>
                <c:pt idx="375">
                  <c:v>382.06317229999951</c:v>
                </c:pt>
                <c:pt idx="376">
                  <c:v>381.91541339000003</c:v>
                </c:pt>
                <c:pt idx="377">
                  <c:v>381.76892660999999</c:v>
                </c:pt>
                <c:pt idx="378">
                  <c:v>381.62375513000001</c:v>
                </c:pt>
                <c:pt idx="379">
                  <c:v>381.47994210000002</c:v>
                </c:pt>
                <c:pt idx="380">
                  <c:v>381.33753067999999</c:v>
                </c:pt>
                <c:pt idx="381">
                  <c:v>381.19656402999999</c:v>
                </c:pt>
                <c:pt idx="382">
                  <c:v>381.05708529999998</c:v>
                </c:pt>
                <c:pt idx="383">
                  <c:v>380.91913766999937</c:v>
                </c:pt>
                <c:pt idx="384">
                  <c:v>380.78276427999964</c:v>
                </c:pt>
                <c:pt idx="385">
                  <c:v>380.64800829000001</c:v>
                </c:pt>
                <c:pt idx="386">
                  <c:v>380.51491286999999</c:v>
                </c:pt>
                <c:pt idx="387">
                  <c:v>380.38352116999999</c:v>
                </c:pt>
                <c:pt idx="388">
                  <c:v>380.25387634999993</c:v>
                </c:pt>
                <c:pt idx="389">
                  <c:v>380.12602157999999</c:v>
                </c:pt>
                <c:pt idx="390">
                  <c:v>380</c:v>
                </c:pt>
                <c:pt idx="391">
                  <c:v>379.8758460300005</c:v>
                </c:pt>
                <c:pt idx="392">
                  <c:v>379.75355902999951</c:v>
                </c:pt>
                <c:pt idx="393">
                  <c:v>379.63312962999993</c:v>
                </c:pt>
                <c:pt idx="394">
                  <c:v>379.51454843999994</c:v>
                </c:pt>
                <c:pt idx="395">
                  <c:v>379.39780608000001</c:v>
                </c:pt>
                <c:pt idx="396">
                  <c:v>379.28289317999997</c:v>
                </c:pt>
                <c:pt idx="397">
                  <c:v>379.16980034000056</c:v>
                </c:pt>
                <c:pt idx="398">
                  <c:v>379.05851817999951</c:v>
                </c:pt>
                <c:pt idx="399">
                  <c:v>378.94903733999996</c:v>
                </c:pt>
                <c:pt idx="400">
                  <c:v>378.84134840999963</c:v>
                </c:pt>
                <c:pt idx="401">
                  <c:v>378.73544203</c:v>
                </c:pt>
                <c:pt idx="402">
                  <c:v>378.63130879999943</c:v>
                </c:pt>
                <c:pt idx="403">
                  <c:v>378.52893934999906</c:v>
                </c:pt>
                <c:pt idx="404">
                  <c:v>378.42832429999925</c:v>
                </c:pt>
                <c:pt idx="405">
                  <c:v>378.32945425999969</c:v>
                </c:pt>
                <c:pt idx="406">
                  <c:v>378.232319859999</c:v>
                </c:pt>
                <c:pt idx="407">
                  <c:v>378.13691169999993</c:v>
                </c:pt>
                <c:pt idx="408">
                  <c:v>378.04322041</c:v>
                </c:pt>
                <c:pt idx="409">
                  <c:v>377.95123660999963</c:v>
                </c:pt>
                <c:pt idx="410">
                  <c:v>377.86095090999999</c:v>
                </c:pt>
                <c:pt idx="411">
                  <c:v>377.77235393999945</c:v>
                </c:pt>
                <c:pt idx="412">
                  <c:v>377.68543631</c:v>
                </c:pt>
                <c:pt idx="413">
                  <c:v>377.6001886300005</c:v>
                </c:pt>
                <c:pt idx="414">
                  <c:v>377.51660153999995</c:v>
                </c:pt>
                <c:pt idx="415">
                  <c:v>377.43466564000005</c:v>
                </c:pt>
                <c:pt idx="416">
                  <c:v>377.35437155</c:v>
                </c:pt>
                <c:pt idx="417">
                  <c:v>377.27570989999964</c:v>
                </c:pt>
                <c:pt idx="418">
                  <c:v>377.19867128999999</c:v>
                </c:pt>
                <c:pt idx="419">
                  <c:v>377.12324636</c:v>
                </c:pt>
                <c:pt idx="420">
                  <c:v>377.04942570999998</c:v>
                </c:pt>
                <c:pt idx="421">
                  <c:v>376.97719996999899</c:v>
                </c:pt>
                <c:pt idx="422">
                  <c:v>376.90655974999873</c:v>
                </c:pt>
                <c:pt idx="423">
                  <c:v>376.83749567000001</c:v>
                </c:pt>
                <c:pt idx="424">
                  <c:v>376.76999834999964</c:v>
                </c:pt>
                <c:pt idx="425">
                  <c:v>376.7040584099995</c:v>
                </c:pt>
                <c:pt idx="426">
                  <c:v>376.63966647000001</c:v>
                </c:pt>
                <c:pt idx="427">
                  <c:v>376.57681313999996</c:v>
                </c:pt>
                <c:pt idx="428">
                  <c:v>376.51548903999998</c:v>
                </c:pt>
                <c:pt idx="429">
                  <c:v>376.45568479000002</c:v>
                </c:pt>
                <c:pt idx="430">
                  <c:v>376.39739100999969</c:v>
                </c:pt>
                <c:pt idx="431">
                  <c:v>376.34059832000008</c:v>
                </c:pt>
                <c:pt idx="432">
                  <c:v>376.28529732999999</c:v>
                </c:pt>
                <c:pt idx="433">
                  <c:v>376.23147866999943</c:v>
                </c:pt>
                <c:pt idx="434">
                  <c:v>376.17913294999926</c:v>
                </c:pt>
                <c:pt idx="435">
                  <c:v>376.12825078999964</c:v>
                </c:pt>
                <c:pt idx="436">
                  <c:v>376.07882281000002</c:v>
                </c:pt>
                <c:pt idx="437">
                  <c:v>376.03083961999999</c:v>
                </c:pt>
                <c:pt idx="438">
                  <c:v>375.98429184999969</c:v>
                </c:pt>
                <c:pt idx="439">
                  <c:v>375.93917010999951</c:v>
                </c:pt>
                <c:pt idx="440">
                  <c:v>375.89546502000002</c:v>
                </c:pt>
                <c:pt idx="441">
                  <c:v>375.85316719999997</c:v>
                </c:pt>
                <c:pt idx="442">
                  <c:v>375.81226727000001</c:v>
                </c:pt>
                <c:pt idx="443">
                  <c:v>375.77275583999995</c:v>
                </c:pt>
                <c:pt idx="444">
                  <c:v>375.73462353999997</c:v>
                </c:pt>
                <c:pt idx="445">
                  <c:v>375.69786097999997</c:v>
                </c:pt>
                <c:pt idx="446">
                  <c:v>375.66245878000001</c:v>
                </c:pt>
                <c:pt idx="447">
                  <c:v>375.62840756000003</c:v>
                </c:pt>
                <c:pt idx="448">
                  <c:v>375.59569792999969</c:v>
                </c:pt>
                <c:pt idx="449">
                  <c:v>375.56432052000002</c:v>
                </c:pt>
                <c:pt idx="450">
                  <c:v>375.53426593999995</c:v>
                </c:pt>
                <c:pt idx="451">
                  <c:v>375.50552481</c:v>
                </c:pt>
                <c:pt idx="452">
                  <c:v>375.47808775999926</c:v>
                </c:pt>
                <c:pt idx="453">
                  <c:v>375.45194538999999</c:v>
                </c:pt>
                <c:pt idx="454">
                  <c:v>375.42708832</c:v>
                </c:pt>
                <c:pt idx="455">
                  <c:v>375.40350717999951</c:v>
                </c:pt>
                <c:pt idx="456">
                  <c:v>375.38119258999944</c:v>
                </c:pt>
                <c:pt idx="457">
                  <c:v>375.36013514999951</c:v>
                </c:pt>
                <c:pt idx="458">
                  <c:v>375.34032549</c:v>
                </c:pt>
                <c:pt idx="459">
                  <c:v>375.32175422999944</c:v>
                </c:pt>
                <c:pt idx="460">
                  <c:v>375.30441198</c:v>
                </c:pt>
                <c:pt idx="461">
                  <c:v>375.28828936999969</c:v>
                </c:pt>
                <c:pt idx="462">
                  <c:v>375.27337700999925</c:v>
                </c:pt>
                <c:pt idx="463">
                  <c:v>375.2596655100005</c:v>
                </c:pt>
                <c:pt idx="464">
                  <c:v>375.24714551</c:v>
                </c:pt>
                <c:pt idx="465">
                  <c:v>375.23580760999999</c:v>
                </c:pt>
                <c:pt idx="466">
                  <c:v>375.22564243999994</c:v>
                </c:pt>
                <c:pt idx="467">
                  <c:v>375.21664061000001</c:v>
                </c:pt>
                <c:pt idx="468">
                  <c:v>375.20879273999969</c:v>
                </c:pt>
                <c:pt idx="469">
                  <c:v>375.20208943999995</c:v>
                </c:pt>
                <c:pt idx="470">
                  <c:v>375.19652134999944</c:v>
                </c:pt>
                <c:pt idx="471">
                  <c:v>375.19207906999969</c:v>
                </c:pt>
                <c:pt idx="472">
                  <c:v>375.18875321999963</c:v>
                </c:pt>
                <c:pt idx="473">
                  <c:v>375.18653442999926</c:v>
                </c:pt>
                <c:pt idx="474">
                  <c:v>375.18541329999999</c:v>
                </c:pt>
                <c:pt idx="475">
                  <c:v>375.18538046999993</c:v>
                </c:pt>
                <c:pt idx="476">
                  <c:v>375.18642653999996</c:v>
                </c:pt>
                <c:pt idx="477">
                  <c:v>375.18854212999997</c:v>
                </c:pt>
                <c:pt idx="478">
                  <c:v>375.19171786999925</c:v>
                </c:pt>
                <c:pt idx="479">
                  <c:v>375.19594437000001</c:v>
                </c:pt>
                <c:pt idx="480">
                  <c:v>375.20121224999917</c:v>
                </c:pt>
                <c:pt idx="481">
                  <c:v>375.20751211999999</c:v>
                </c:pt>
                <c:pt idx="482">
                  <c:v>375.21483461000008</c:v>
                </c:pt>
                <c:pt idx="483">
                  <c:v>375.22317033999963</c:v>
                </c:pt>
                <c:pt idx="484">
                  <c:v>375.23250990999907</c:v>
                </c:pt>
                <c:pt idx="485">
                  <c:v>375.24284396000002</c:v>
                </c:pt>
                <c:pt idx="486">
                  <c:v>375.25416309000002</c:v>
                </c:pt>
                <c:pt idx="487">
                  <c:v>375.26645792999943</c:v>
                </c:pt>
                <c:pt idx="488">
                  <c:v>375.27971909999951</c:v>
                </c:pt>
                <c:pt idx="489">
                  <c:v>375.29393720999906</c:v>
                </c:pt>
                <c:pt idx="490">
                  <c:v>375.30910288000001</c:v>
                </c:pt>
                <c:pt idx="491">
                  <c:v>375.32520672999999</c:v>
                </c:pt>
                <c:pt idx="492">
                  <c:v>375.34223938000002</c:v>
                </c:pt>
                <c:pt idx="493">
                  <c:v>375.36019143999999</c:v>
                </c:pt>
                <c:pt idx="494">
                  <c:v>375.37905353999997</c:v>
                </c:pt>
                <c:pt idx="495">
                  <c:v>375.3988162899995</c:v>
                </c:pt>
                <c:pt idx="496">
                  <c:v>375.41947031000001</c:v>
                </c:pt>
                <c:pt idx="497">
                  <c:v>375.44100621999951</c:v>
                </c:pt>
                <c:pt idx="498">
                  <c:v>375.46341462999999</c:v>
                </c:pt>
                <c:pt idx="499">
                  <c:v>375.48668616999993</c:v>
                </c:pt>
                <c:pt idx="500">
                  <c:v>375.5108114599995</c:v>
                </c:pt>
                <c:pt idx="501">
                  <c:v>375.53578110000001</c:v>
                </c:pt>
                <c:pt idx="502">
                  <c:v>375.56158572999999</c:v>
                </c:pt>
                <c:pt idx="503">
                  <c:v>375.58821594999887</c:v>
                </c:pt>
                <c:pt idx="504">
                  <c:v>375.61566239000064</c:v>
                </c:pt>
                <c:pt idx="505">
                  <c:v>375.64391566</c:v>
                </c:pt>
                <c:pt idx="506">
                  <c:v>375.67296639000057</c:v>
                </c:pt>
                <c:pt idx="507">
                  <c:v>375.70280517999998</c:v>
                </c:pt>
                <c:pt idx="508">
                  <c:v>375.73342266999964</c:v>
                </c:pt>
                <c:pt idx="509">
                  <c:v>375.76480945999964</c:v>
                </c:pt>
                <c:pt idx="510">
                  <c:v>375.79695617999926</c:v>
                </c:pt>
                <c:pt idx="511">
                  <c:v>375.82985343999997</c:v>
                </c:pt>
                <c:pt idx="512">
                  <c:v>375.86349186000001</c:v>
                </c:pt>
                <c:pt idx="513">
                  <c:v>375.89786206999997</c:v>
                </c:pt>
                <c:pt idx="514">
                  <c:v>375.9329546699995</c:v>
                </c:pt>
                <c:pt idx="515">
                  <c:v>375.96876028999969</c:v>
                </c:pt>
                <c:pt idx="516">
                  <c:v>376.00526953999997</c:v>
                </c:pt>
                <c:pt idx="517">
                  <c:v>376.04247304</c:v>
                </c:pt>
                <c:pt idx="518">
                  <c:v>376.08036141999969</c:v>
                </c:pt>
                <c:pt idx="519">
                  <c:v>376.11892528999999</c:v>
                </c:pt>
                <c:pt idx="520">
                  <c:v>376.15815525999943</c:v>
                </c:pt>
                <c:pt idx="521">
                  <c:v>376.19804195999944</c:v>
                </c:pt>
                <c:pt idx="522">
                  <c:v>376.23857599999906</c:v>
                </c:pt>
                <c:pt idx="523">
                  <c:v>376.27974799999993</c:v>
                </c:pt>
                <c:pt idx="524">
                  <c:v>376.32154858999951</c:v>
                </c:pt>
                <c:pt idx="525">
                  <c:v>376.36396837000001</c:v>
                </c:pt>
                <c:pt idx="526">
                  <c:v>376.406997969999</c:v>
                </c:pt>
                <c:pt idx="527">
                  <c:v>376.45062799999999</c:v>
                </c:pt>
                <c:pt idx="528">
                  <c:v>376.49484909</c:v>
                </c:pt>
                <c:pt idx="529">
                  <c:v>376.53965184999993</c:v>
                </c:pt>
                <c:pt idx="530">
                  <c:v>376.58502689999995</c:v>
                </c:pt>
                <c:pt idx="531">
                  <c:v>376.63096485</c:v>
                </c:pt>
                <c:pt idx="532">
                  <c:v>376.67745632999998</c:v>
                </c:pt>
                <c:pt idx="533">
                  <c:v>376.72449195999963</c:v>
                </c:pt>
                <c:pt idx="534">
                  <c:v>376.77206235</c:v>
                </c:pt>
                <c:pt idx="535">
                  <c:v>376.82015810999951</c:v>
                </c:pt>
                <c:pt idx="536">
                  <c:v>376.86876988</c:v>
                </c:pt>
                <c:pt idx="537">
                  <c:v>376.91788825999993</c:v>
                </c:pt>
                <c:pt idx="538">
                  <c:v>376.96750387999964</c:v>
                </c:pt>
                <c:pt idx="539">
                  <c:v>377.01760736</c:v>
                </c:pt>
                <c:pt idx="540">
                  <c:v>377.06818929999969</c:v>
                </c:pt>
                <c:pt idx="541">
                  <c:v>377.11924033000082</c:v>
                </c:pt>
                <c:pt idx="542">
                  <c:v>377.17075106999999</c:v>
                </c:pt>
                <c:pt idx="543">
                  <c:v>377.22271213999994</c:v>
                </c:pt>
                <c:pt idx="544">
                  <c:v>377.27511414999907</c:v>
                </c:pt>
                <c:pt idx="545">
                  <c:v>377.32794773000001</c:v>
                </c:pt>
                <c:pt idx="546">
                  <c:v>377.38120347999944</c:v>
                </c:pt>
                <c:pt idx="547">
                  <c:v>377.43487203999996</c:v>
                </c:pt>
                <c:pt idx="548">
                  <c:v>377.48894400999944</c:v>
                </c:pt>
                <c:pt idx="549">
                  <c:v>377.54341001</c:v>
                </c:pt>
                <c:pt idx="550">
                  <c:v>377.59826067</c:v>
                </c:pt>
                <c:pt idx="551">
                  <c:v>377.65348661000075</c:v>
                </c:pt>
                <c:pt idx="552">
                  <c:v>377.70907842999969</c:v>
                </c:pt>
                <c:pt idx="553">
                  <c:v>377.76502675999944</c:v>
                </c:pt>
                <c:pt idx="554">
                  <c:v>377.82132220999944</c:v>
                </c:pt>
                <c:pt idx="555">
                  <c:v>377.87795541999969</c:v>
                </c:pt>
                <c:pt idx="556">
                  <c:v>377.93491697999917</c:v>
                </c:pt>
                <c:pt idx="557">
                  <c:v>377.99219751999925</c:v>
                </c:pt>
                <c:pt idx="558">
                  <c:v>378.04978767000057</c:v>
                </c:pt>
                <c:pt idx="559">
                  <c:v>378.1076780300005</c:v>
                </c:pt>
                <c:pt idx="560">
                  <c:v>378.16585923000002</c:v>
                </c:pt>
                <c:pt idx="561">
                  <c:v>378.22432187999999</c:v>
                </c:pt>
                <c:pt idx="562">
                  <c:v>378.28305659999944</c:v>
                </c:pt>
                <c:pt idx="563">
                  <c:v>378.34205401000008</c:v>
                </c:pt>
                <c:pt idx="564">
                  <c:v>378.40130472999925</c:v>
                </c:pt>
                <c:pt idx="565">
                  <c:v>378.46079938000003</c:v>
                </c:pt>
                <c:pt idx="566">
                  <c:v>378.52052857999951</c:v>
                </c:pt>
                <c:pt idx="567">
                  <c:v>378.58048293000002</c:v>
                </c:pt>
                <c:pt idx="568">
                  <c:v>378.64065306999998</c:v>
                </c:pt>
                <c:pt idx="569">
                  <c:v>378.70102960999969</c:v>
                </c:pt>
                <c:pt idx="570">
                  <c:v>378.76160315999999</c:v>
                </c:pt>
                <c:pt idx="571">
                  <c:v>378.82236434999999</c:v>
                </c:pt>
                <c:pt idx="572">
                  <c:v>378.88330379999951</c:v>
                </c:pt>
                <c:pt idx="573">
                  <c:v>378.94441210999997</c:v>
                </c:pt>
                <c:pt idx="574">
                  <c:v>379.00567991999969</c:v>
                </c:pt>
                <c:pt idx="575">
                  <c:v>379.06709783999997</c:v>
                </c:pt>
                <c:pt idx="576">
                  <c:v>379.12865647999951</c:v>
                </c:pt>
                <c:pt idx="577">
                  <c:v>379.19034646999944</c:v>
                </c:pt>
                <c:pt idx="578">
                  <c:v>379.25215841999943</c:v>
                </c:pt>
                <c:pt idx="579">
                  <c:v>379.31408295</c:v>
                </c:pt>
                <c:pt idx="580">
                  <c:v>379.37611067999944</c:v>
                </c:pt>
                <c:pt idx="581">
                  <c:v>379.43823222999913</c:v>
                </c:pt>
                <c:pt idx="582">
                  <c:v>379.50043821999969</c:v>
                </c:pt>
                <c:pt idx="583">
                  <c:v>379.56271925999926</c:v>
                </c:pt>
                <c:pt idx="584">
                  <c:v>379.62506596999964</c:v>
                </c:pt>
                <c:pt idx="585">
                  <c:v>379.68746898000001</c:v>
                </c:pt>
                <c:pt idx="586">
                  <c:v>379.74991889</c:v>
                </c:pt>
                <c:pt idx="587">
                  <c:v>379.8124063300005</c:v>
                </c:pt>
                <c:pt idx="588">
                  <c:v>379.87492192000002</c:v>
                </c:pt>
                <c:pt idx="589">
                  <c:v>379.93745626999919</c:v>
                </c:pt>
                <c:pt idx="590">
                  <c:v>380</c:v>
                </c:pt>
              </c:numCache>
            </c:numRef>
          </c:yVal>
          <c:smooth val="1"/>
        </c:ser>
        <c:dLbls>
          <c:showLegendKey val="0"/>
          <c:showVal val="0"/>
          <c:showCatName val="0"/>
          <c:showSerName val="0"/>
          <c:showPercent val="0"/>
          <c:showBubbleSize val="0"/>
        </c:dLbls>
        <c:axId val="84258816"/>
        <c:axId val="84260736"/>
      </c:scatterChart>
      <c:valAx>
        <c:axId val="84258816"/>
        <c:scaling>
          <c:orientation val="minMax"/>
          <c:max val="320"/>
        </c:scaling>
        <c:delete val="0"/>
        <c:axPos val="b"/>
        <c:title>
          <c:tx>
            <c:rich>
              <a:bodyPr/>
              <a:lstStyle/>
              <a:p>
                <a:pPr>
                  <a:defRPr/>
                </a:pPr>
                <a:r>
                  <a:rPr lang="en-US" sz="1200" b="0" dirty="0"/>
                  <a:t>Temperature [K</a:t>
                </a:r>
                <a:r>
                  <a:rPr lang="en-US" sz="1200" b="0" dirty="0" smtClean="0"/>
                  <a:t>]</a:t>
                </a:r>
                <a:endParaRPr lang="en-US" sz="1200" b="0" dirty="0"/>
              </a:p>
            </c:rich>
          </c:tx>
          <c:layout>
            <c:manualLayout>
              <c:xMode val="edge"/>
              <c:yMode val="edge"/>
              <c:x val="0.36697650598553327"/>
              <c:y val="0.84691350583916858"/>
            </c:manualLayout>
          </c:layout>
          <c:overlay val="0"/>
        </c:title>
        <c:numFmt formatCode="General" sourceLinked="1"/>
        <c:majorTickMark val="in"/>
        <c:minorTickMark val="none"/>
        <c:tickLblPos val="nextTo"/>
        <c:spPr>
          <a:ln w="12700">
            <a:solidFill>
              <a:schemeClr val="tx1"/>
            </a:solidFill>
          </a:ln>
        </c:spPr>
        <c:crossAx val="84260736"/>
        <c:crosses val="autoZero"/>
        <c:crossBetween val="midCat"/>
        <c:majorUnit val="40"/>
      </c:valAx>
      <c:valAx>
        <c:axId val="84260736"/>
        <c:scaling>
          <c:orientation val="minMax"/>
          <c:max val="1500"/>
          <c:min val="0"/>
        </c:scaling>
        <c:delete val="0"/>
        <c:axPos val="l"/>
        <c:title>
          <c:tx>
            <c:rich>
              <a:bodyPr/>
              <a:lstStyle/>
              <a:p>
                <a:pPr>
                  <a:defRPr/>
                </a:pPr>
                <a:r>
                  <a:rPr lang="en-US" sz="1200" b="0" dirty="0">
                    <a:sym typeface="Symbol"/>
                  </a:rPr>
                  <a:t> [W/(m-K)] </a:t>
                </a:r>
                <a:endParaRPr lang="en-US" sz="1200" b="0" dirty="0"/>
              </a:p>
            </c:rich>
          </c:tx>
          <c:layout/>
          <c:overlay val="0"/>
        </c:title>
        <c:numFmt formatCode="General" sourceLinked="1"/>
        <c:majorTickMark val="none"/>
        <c:minorTickMark val="none"/>
        <c:tickLblPos val="nextTo"/>
        <c:spPr>
          <a:ln w="12700">
            <a:solidFill>
              <a:schemeClr val="tx1"/>
            </a:solidFill>
          </a:ln>
        </c:spPr>
        <c:crossAx val="84258816"/>
        <c:crosses val="autoZero"/>
        <c:crossBetween val="midCat"/>
        <c:majorUnit val="250"/>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25400">
              <a:solidFill>
                <a:srgbClr val="006600"/>
              </a:solidFill>
            </a:ln>
          </c:spPr>
          <c:marker>
            <c:symbol val="none"/>
          </c:marker>
          <c:xVal>
            <c:numRef>
              <c:f>lmd_ss!$A$1:$A$591</c:f>
              <c:numCache>
                <c:formatCode>General</c:formatCode>
                <c:ptCount val="591"/>
                <c:pt idx="0">
                  <c:v>5</c:v>
                </c:pt>
                <c:pt idx="1">
                  <c:v>5.5</c:v>
                </c:pt>
                <c:pt idx="2">
                  <c:v>6</c:v>
                </c:pt>
                <c:pt idx="3">
                  <c:v>6.5</c:v>
                </c:pt>
                <c:pt idx="4">
                  <c:v>7</c:v>
                </c:pt>
                <c:pt idx="5">
                  <c:v>7.5</c:v>
                </c:pt>
                <c:pt idx="6">
                  <c:v>8</c:v>
                </c:pt>
                <c:pt idx="7">
                  <c:v>8.5</c:v>
                </c:pt>
                <c:pt idx="8">
                  <c:v>9</c:v>
                </c:pt>
                <c:pt idx="9">
                  <c:v>9.5</c:v>
                </c:pt>
                <c:pt idx="10">
                  <c:v>10</c:v>
                </c:pt>
                <c:pt idx="11">
                  <c:v>10.5</c:v>
                </c:pt>
                <c:pt idx="12">
                  <c:v>11</c:v>
                </c:pt>
                <c:pt idx="13">
                  <c:v>11.5</c:v>
                </c:pt>
                <c:pt idx="14">
                  <c:v>12</c:v>
                </c:pt>
                <c:pt idx="15">
                  <c:v>12.5</c:v>
                </c:pt>
                <c:pt idx="16">
                  <c:v>13</c:v>
                </c:pt>
                <c:pt idx="17">
                  <c:v>13.5</c:v>
                </c:pt>
                <c:pt idx="18">
                  <c:v>14</c:v>
                </c:pt>
                <c:pt idx="19">
                  <c:v>14.5</c:v>
                </c:pt>
                <c:pt idx="20">
                  <c:v>15</c:v>
                </c:pt>
                <c:pt idx="21">
                  <c:v>15.5</c:v>
                </c:pt>
                <c:pt idx="22">
                  <c:v>16</c:v>
                </c:pt>
                <c:pt idx="23">
                  <c:v>16.5</c:v>
                </c:pt>
                <c:pt idx="24">
                  <c:v>17</c:v>
                </c:pt>
                <c:pt idx="25">
                  <c:v>17.5</c:v>
                </c:pt>
                <c:pt idx="26">
                  <c:v>18</c:v>
                </c:pt>
                <c:pt idx="27">
                  <c:v>18.5</c:v>
                </c:pt>
                <c:pt idx="28">
                  <c:v>19</c:v>
                </c:pt>
                <c:pt idx="29">
                  <c:v>19.5</c:v>
                </c:pt>
                <c:pt idx="30">
                  <c:v>20</c:v>
                </c:pt>
                <c:pt idx="31">
                  <c:v>20.5</c:v>
                </c:pt>
                <c:pt idx="32">
                  <c:v>21</c:v>
                </c:pt>
                <c:pt idx="33">
                  <c:v>21.5</c:v>
                </c:pt>
                <c:pt idx="34">
                  <c:v>22</c:v>
                </c:pt>
                <c:pt idx="35">
                  <c:v>22.5</c:v>
                </c:pt>
                <c:pt idx="36">
                  <c:v>23</c:v>
                </c:pt>
                <c:pt idx="37">
                  <c:v>23.5</c:v>
                </c:pt>
                <c:pt idx="38">
                  <c:v>24</c:v>
                </c:pt>
                <c:pt idx="39">
                  <c:v>24.5</c:v>
                </c:pt>
                <c:pt idx="40">
                  <c:v>25</c:v>
                </c:pt>
                <c:pt idx="41">
                  <c:v>25.5</c:v>
                </c:pt>
                <c:pt idx="42">
                  <c:v>26</c:v>
                </c:pt>
                <c:pt idx="43">
                  <c:v>26.5</c:v>
                </c:pt>
                <c:pt idx="44">
                  <c:v>27</c:v>
                </c:pt>
                <c:pt idx="45">
                  <c:v>27.5</c:v>
                </c:pt>
                <c:pt idx="46">
                  <c:v>28</c:v>
                </c:pt>
                <c:pt idx="47">
                  <c:v>28.5</c:v>
                </c:pt>
                <c:pt idx="48">
                  <c:v>29</c:v>
                </c:pt>
                <c:pt idx="49">
                  <c:v>29.5</c:v>
                </c:pt>
                <c:pt idx="50">
                  <c:v>30</c:v>
                </c:pt>
                <c:pt idx="51">
                  <c:v>30.5</c:v>
                </c:pt>
                <c:pt idx="52">
                  <c:v>31</c:v>
                </c:pt>
                <c:pt idx="53">
                  <c:v>31.5</c:v>
                </c:pt>
                <c:pt idx="54">
                  <c:v>32</c:v>
                </c:pt>
                <c:pt idx="55">
                  <c:v>32.5</c:v>
                </c:pt>
                <c:pt idx="56">
                  <c:v>33</c:v>
                </c:pt>
                <c:pt idx="57">
                  <c:v>33.5</c:v>
                </c:pt>
                <c:pt idx="58">
                  <c:v>34</c:v>
                </c:pt>
                <c:pt idx="59">
                  <c:v>34.5</c:v>
                </c:pt>
                <c:pt idx="60">
                  <c:v>35</c:v>
                </c:pt>
                <c:pt idx="61">
                  <c:v>35.5</c:v>
                </c:pt>
                <c:pt idx="62">
                  <c:v>36</c:v>
                </c:pt>
                <c:pt idx="63">
                  <c:v>36.5</c:v>
                </c:pt>
                <c:pt idx="64">
                  <c:v>37</c:v>
                </c:pt>
                <c:pt idx="65">
                  <c:v>37.5</c:v>
                </c:pt>
                <c:pt idx="66">
                  <c:v>38</c:v>
                </c:pt>
                <c:pt idx="67">
                  <c:v>38.5</c:v>
                </c:pt>
                <c:pt idx="68">
                  <c:v>39</c:v>
                </c:pt>
                <c:pt idx="69">
                  <c:v>39.5</c:v>
                </c:pt>
                <c:pt idx="70">
                  <c:v>40</c:v>
                </c:pt>
                <c:pt idx="71">
                  <c:v>40.5</c:v>
                </c:pt>
                <c:pt idx="72">
                  <c:v>41</c:v>
                </c:pt>
                <c:pt idx="73">
                  <c:v>41.5</c:v>
                </c:pt>
                <c:pt idx="74">
                  <c:v>42</c:v>
                </c:pt>
                <c:pt idx="75">
                  <c:v>42.5</c:v>
                </c:pt>
                <c:pt idx="76">
                  <c:v>43</c:v>
                </c:pt>
                <c:pt idx="77">
                  <c:v>43.5</c:v>
                </c:pt>
                <c:pt idx="78">
                  <c:v>44</c:v>
                </c:pt>
                <c:pt idx="79">
                  <c:v>44.5</c:v>
                </c:pt>
                <c:pt idx="80">
                  <c:v>45</c:v>
                </c:pt>
                <c:pt idx="81">
                  <c:v>45.5</c:v>
                </c:pt>
                <c:pt idx="82">
                  <c:v>46</c:v>
                </c:pt>
                <c:pt idx="83">
                  <c:v>46.5</c:v>
                </c:pt>
                <c:pt idx="84">
                  <c:v>47</c:v>
                </c:pt>
                <c:pt idx="85">
                  <c:v>47.5</c:v>
                </c:pt>
                <c:pt idx="86">
                  <c:v>48</c:v>
                </c:pt>
                <c:pt idx="87">
                  <c:v>48.5</c:v>
                </c:pt>
                <c:pt idx="88">
                  <c:v>49</c:v>
                </c:pt>
                <c:pt idx="89">
                  <c:v>49.5</c:v>
                </c:pt>
                <c:pt idx="90">
                  <c:v>50</c:v>
                </c:pt>
                <c:pt idx="91">
                  <c:v>50.5</c:v>
                </c:pt>
                <c:pt idx="92">
                  <c:v>51</c:v>
                </c:pt>
                <c:pt idx="93">
                  <c:v>51.5</c:v>
                </c:pt>
                <c:pt idx="94">
                  <c:v>52</c:v>
                </c:pt>
                <c:pt idx="95">
                  <c:v>52.5</c:v>
                </c:pt>
                <c:pt idx="96">
                  <c:v>53</c:v>
                </c:pt>
                <c:pt idx="97">
                  <c:v>53.5</c:v>
                </c:pt>
                <c:pt idx="98">
                  <c:v>54</c:v>
                </c:pt>
                <c:pt idx="99">
                  <c:v>54.5</c:v>
                </c:pt>
                <c:pt idx="100">
                  <c:v>55</c:v>
                </c:pt>
                <c:pt idx="101">
                  <c:v>55.5</c:v>
                </c:pt>
                <c:pt idx="102">
                  <c:v>56</c:v>
                </c:pt>
                <c:pt idx="103">
                  <c:v>56.5</c:v>
                </c:pt>
                <c:pt idx="104">
                  <c:v>57</c:v>
                </c:pt>
                <c:pt idx="105">
                  <c:v>57.5</c:v>
                </c:pt>
                <c:pt idx="106">
                  <c:v>58</c:v>
                </c:pt>
                <c:pt idx="107">
                  <c:v>58.5</c:v>
                </c:pt>
                <c:pt idx="108">
                  <c:v>59</c:v>
                </c:pt>
                <c:pt idx="109">
                  <c:v>59.5</c:v>
                </c:pt>
                <c:pt idx="110">
                  <c:v>60</c:v>
                </c:pt>
                <c:pt idx="111">
                  <c:v>60.5</c:v>
                </c:pt>
                <c:pt idx="112">
                  <c:v>61</c:v>
                </c:pt>
                <c:pt idx="113">
                  <c:v>61.5</c:v>
                </c:pt>
                <c:pt idx="114">
                  <c:v>62</c:v>
                </c:pt>
                <c:pt idx="115">
                  <c:v>62.5</c:v>
                </c:pt>
                <c:pt idx="116">
                  <c:v>63</c:v>
                </c:pt>
                <c:pt idx="117">
                  <c:v>63.5</c:v>
                </c:pt>
                <c:pt idx="118">
                  <c:v>64</c:v>
                </c:pt>
                <c:pt idx="119">
                  <c:v>64.5</c:v>
                </c:pt>
                <c:pt idx="120">
                  <c:v>65</c:v>
                </c:pt>
                <c:pt idx="121">
                  <c:v>65.5</c:v>
                </c:pt>
                <c:pt idx="122">
                  <c:v>66</c:v>
                </c:pt>
                <c:pt idx="123">
                  <c:v>66.5</c:v>
                </c:pt>
                <c:pt idx="124">
                  <c:v>67</c:v>
                </c:pt>
                <c:pt idx="125">
                  <c:v>67.5</c:v>
                </c:pt>
                <c:pt idx="126">
                  <c:v>68</c:v>
                </c:pt>
                <c:pt idx="127">
                  <c:v>68.5</c:v>
                </c:pt>
                <c:pt idx="128">
                  <c:v>69</c:v>
                </c:pt>
                <c:pt idx="129">
                  <c:v>69.5</c:v>
                </c:pt>
                <c:pt idx="130">
                  <c:v>70</c:v>
                </c:pt>
                <c:pt idx="131">
                  <c:v>70.5</c:v>
                </c:pt>
                <c:pt idx="132">
                  <c:v>71</c:v>
                </c:pt>
                <c:pt idx="133">
                  <c:v>71.5</c:v>
                </c:pt>
                <c:pt idx="134">
                  <c:v>72</c:v>
                </c:pt>
                <c:pt idx="135">
                  <c:v>72.5</c:v>
                </c:pt>
                <c:pt idx="136">
                  <c:v>73</c:v>
                </c:pt>
                <c:pt idx="137">
                  <c:v>73.5</c:v>
                </c:pt>
                <c:pt idx="138">
                  <c:v>74</c:v>
                </c:pt>
                <c:pt idx="139">
                  <c:v>74.5</c:v>
                </c:pt>
                <c:pt idx="140">
                  <c:v>75</c:v>
                </c:pt>
                <c:pt idx="141">
                  <c:v>75.5</c:v>
                </c:pt>
                <c:pt idx="142">
                  <c:v>76</c:v>
                </c:pt>
                <c:pt idx="143">
                  <c:v>76.5</c:v>
                </c:pt>
                <c:pt idx="144">
                  <c:v>77</c:v>
                </c:pt>
                <c:pt idx="145">
                  <c:v>77.5</c:v>
                </c:pt>
                <c:pt idx="146">
                  <c:v>78</c:v>
                </c:pt>
                <c:pt idx="147">
                  <c:v>78.5</c:v>
                </c:pt>
                <c:pt idx="148">
                  <c:v>79</c:v>
                </c:pt>
                <c:pt idx="149">
                  <c:v>79.5</c:v>
                </c:pt>
                <c:pt idx="150">
                  <c:v>80</c:v>
                </c:pt>
                <c:pt idx="151">
                  <c:v>80.5</c:v>
                </c:pt>
                <c:pt idx="152">
                  <c:v>81</c:v>
                </c:pt>
                <c:pt idx="153">
                  <c:v>81.5</c:v>
                </c:pt>
                <c:pt idx="154">
                  <c:v>82</c:v>
                </c:pt>
                <c:pt idx="155">
                  <c:v>82.5</c:v>
                </c:pt>
                <c:pt idx="156">
                  <c:v>83</c:v>
                </c:pt>
                <c:pt idx="157">
                  <c:v>83.5</c:v>
                </c:pt>
                <c:pt idx="158">
                  <c:v>84</c:v>
                </c:pt>
                <c:pt idx="159">
                  <c:v>84.5</c:v>
                </c:pt>
                <c:pt idx="160">
                  <c:v>85</c:v>
                </c:pt>
                <c:pt idx="161">
                  <c:v>85.5</c:v>
                </c:pt>
                <c:pt idx="162">
                  <c:v>86</c:v>
                </c:pt>
                <c:pt idx="163">
                  <c:v>86.5</c:v>
                </c:pt>
                <c:pt idx="164">
                  <c:v>87</c:v>
                </c:pt>
                <c:pt idx="165">
                  <c:v>87.5</c:v>
                </c:pt>
                <c:pt idx="166">
                  <c:v>88</c:v>
                </c:pt>
                <c:pt idx="167">
                  <c:v>88.5</c:v>
                </c:pt>
                <c:pt idx="168">
                  <c:v>89</c:v>
                </c:pt>
                <c:pt idx="169">
                  <c:v>89.5</c:v>
                </c:pt>
                <c:pt idx="170">
                  <c:v>90</c:v>
                </c:pt>
                <c:pt idx="171">
                  <c:v>90.5</c:v>
                </c:pt>
                <c:pt idx="172">
                  <c:v>91</c:v>
                </c:pt>
                <c:pt idx="173">
                  <c:v>91.5</c:v>
                </c:pt>
                <c:pt idx="174">
                  <c:v>92</c:v>
                </c:pt>
                <c:pt idx="175">
                  <c:v>92.5</c:v>
                </c:pt>
                <c:pt idx="176">
                  <c:v>93</c:v>
                </c:pt>
                <c:pt idx="177">
                  <c:v>93.5</c:v>
                </c:pt>
                <c:pt idx="178">
                  <c:v>94</c:v>
                </c:pt>
                <c:pt idx="179">
                  <c:v>94.5</c:v>
                </c:pt>
                <c:pt idx="180">
                  <c:v>95</c:v>
                </c:pt>
                <c:pt idx="181">
                  <c:v>95.5</c:v>
                </c:pt>
                <c:pt idx="182">
                  <c:v>96</c:v>
                </c:pt>
                <c:pt idx="183">
                  <c:v>96.5</c:v>
                </c:pt>
                <c:pt idx="184">
                  <c:v>97</c:v>
                </c:pt>
                <c:pt idx="185">
                  <c:v>97.5</c:v>
                </c:pt>
                <c:pt idx="186">
                  <c:v>98</c:v>
                </c:pt>
                <c:pt idx="187">
                  <c:v>98.5</c:v>
                </c:pt>
                <c:pt idx="188">
                  <c:v>99</c:v>
                </c:pt>
                <c:pt idx="189">
                  <c:v>99.5</c:v>
                </c:pt>
                <c:pt idx="190">
                  <c:v>100</c:v>
                </c:pt>
                <c:pt idx="191">
                  <c:v>100.5</c:v>
                </c:pt>
                <c:pt idx="192">
                  <c:v>101</c:v>
                </c:pt>
                <c:pt idx="193">
                  <c:v>101.5</c:v>
                </c:pt>
                <c:pt idx="194">
                  <c:v>102</c:v>
                </c:pt>
                <c:pt idx="195">
                  <c:v>102.5</c:v>
                </c:pt>
                <c:pt idx="196">
                  <c:v>103</c:v>
                </c:pt>
                <c:pt idx="197">
                  <c:v>103.5</c:v>
                </c:pt>
                <c:pt idx="198">
                  <c:v>104</c:v>
                </c:pt>
                <c:pt idx="199">
                  <c:v>104.5</c:v>
                </c:pt>
                <c:pt idx="200">
                  <c:v>105</c:v>
                </c:pt>
                <c:pt idx="201">
                  <c:v>105.5</c:v>
                </c:pt>
                <c:pt idx="202">
                  <c:v>106</c:v>
                </c:pt>
                <c:pt idx="203">
                  <c:v>106.5</c:v>
                </c:pt>
                <c:pt idx="204">
                  <c:v>107</c:v>
                </c:pt>
                <c:pt idx="205">
                  <c:v>107.5</c:v>
                </c:pt>
                <c:pt idx="206">
                  <c:v>108</c:v>
                </c:pt>
                <c:pt idx="207">
                  <c:v>108.5</c:v>
                </c:pt>
                <c:pt idx="208">
                  <c:v>109</c:v>
                </c:pt>
                <c:pt idx="209">
                  <c:v>109.5</c:v>
                </c:pt>
                <c:pt idx="210">
                  <c:v>110</c:v>
                </c:pt>
                <c:pt idx="211">
                  <c:v>110.5</c:v>
                </c:pt>
                <c:pt idx="212">
                  <c:v>111</c:v>
                </c:pt>
                <c:pt idx="213">
                  <c:v>111.5</c:v>
                </c:pt>
                <c:pt idx="214">
                  <c:v>112</c:v>
                </c:pt>
                <c:pt idx="215">
                  <c:v>112.5</c:v>
                </c:pt>
                <c:pt idx="216">
                  <c:v>113</c:v>
                </c:pt>
                <c:pt idx="217">
                  <c:v>113.5</c:v>
                </c:pt>
                <c:pt idx="218">
                  <c:v>114</c:v>
                </c:pt>
                <c:pt idx="219">
                  <c:v>114.5</c:v>
                </c:pt>
                <c:pt idx="220">
                  <c:v>115</c:v>
                </c:pt>
                <c:pt idx="221">
                  <c:v>115.5</c:v>
                </c:pt>
                <c:pt idx="222">
                  <c:v>116</c:v>
                </c:pt>
                <c:pt idx="223">
                  <c:v>116.5</c:v>
                </c:pt>
                <c:pt idx="224">
                  <c:v>117</c:v>
                </c:pt>
                <c:pt idx="225">
                  <c:v>117.5</c:v>
                </c:pt>
                <c:pt idx="226">
                  <c:v>118</c:v>
                </c:pt>
                <c:pt idx="227">
                  <c:v>118.5</c:v>
                </c:pt>
                <c:pt idx="228">
                  <c:v>119</c:v>
                </c:pt>
                <c:pt idx="229">
                  <c:v>119.5</c:v>
                </c:pt>
                <c:pt idx="230">
                  <c:v>120</c:v>
                </c:pt>
                <c:pt idx="231">
                  <c:v>120.5</c:v>
                </c:pt>
                <c:pt idx="232">
                  <c:v>121</c:v>
                </c:pt>
                <c:pt idx="233">
                  <c:v>121.5</c:v>
                </c:pt>
                <c:pt idx="234">
                  <c:v>122</c:v>
                </c:pt>
                <c:pt idx="235">
                  <c:v>122.5</c:v>
                </c:pt>
                <c:pt idx="236">
                  <c:v>123</c:v>
                </c:pt>
                <c:pt idx="237">
                  <c:v>123.5</c:v>
                </c:pt>
                <c:pt idx="238">
                  <c:v>124</c:v>
                </c:pt>
                <c:pt idx="239">
                  <c:v>124.5</c:v>
                </c:pt>
                <c:pt idx="240">
                  <c:v>125</c:v>
                </c:pt>
                <c:pt idx="241">
                  <c:v>125.5</c:v>
                </c:pt>
                <c:pt idx="242">
                  <c:v>126</c:v>
                </c:pt>
                <c:pt idx="243">
                  <c:v>126.5</c:v>
                </c:pt>
                <c:pt idx="244">
                  <c:v>127</c:v>
                </c:pt>
                <c:pt idx="245">
                  <c:v>127.5</c:v>
                </c:pt>
                <c:pt idx="246">
                  <c:v>128</c:v>
                </c:pt>
                <c:pt idx="247">
                  <c:v>128.5</c:v>
                </c:pt>
                <c:pt idx="248">
                  <c:v>129</c:v>
                </c:pt>
                <c:pt idx="249">
                  <c:v>129.5</c:v>
                </c:pt>
                <c:pt idx="250">
                  <c:v>130</c:v>
                </c:pt>
                <c:pt idx="251">
                  <c:v>130.5</c:v>
                </c:pt>
                <c:pt idx="252">
                  <c:v>131</c:v>
                </c:pt>
                <c:pt idx="253">
                  <c:v>131.5</c:v>
                </c:pt>
                <c:pt idx="254">
                  <c:v>132</c:v>
                </c:pt>
                <c:pt idx="255">
                  <c:v>132.5</c:v>
                </c:pt>
                <c:pt idx="256">
                  <c:v>133</c:v>
                </c:pt>
                <c:pt idx="257">
                  <c:v>133.5</c:v>
                </c:pt>
                <c:pt idx="258">
                  <c:v>134</c:v>
                </c:pt>
                <c:pt idx="259">
                  <c:v>134.5</c:v>
                </c:pt>
                <c:pt idx="260">
                  <c:v>135</c:v>
                </c:pt>
                <c:pt idx="261">
                  <c:v>135.5</c:v>
                </c:pt>
                <c:pt idx="262">
                  <c:v>136</c:v>
                </c:pt>
                <c:pt idx="263">
                  <c:v>136.5</c:v>
                </c:pt>
                <c:pt idx="264">
                  <c:v>137</c:v>
                </c:pt>
                <c:pt idx="265">
                  <c:v>137.5</c:v>
                </c:pt>
                <c:pt idx="266">
                  <c:v>138</c:v>
                </c:pt>
                <c:pt idx="267">
                  <c:v>138.5</c:v>
                </c:pt>
                <c:pt idx="268">
                  <c:v>139</c:v>
                </c:pt>
                <c:pt idx="269">
                  <c:v>139.5</c:v>
                </c:pt>
                <c:pt idx="270">
                  <c:v>140</c:v>
                </c:pt>
                <c:pt idx="271">
                  <c:v>140.5</c:v>
                </c:pt>
                <c:pt idx="272">
                  <c:v>141</c:v>
                </c:pt>
                <c:pt idx="273">
                  <c:v>141.5</c:v>
                </c:pt>
                <c:pt idx="274">
                  <c:v>142</c:v>
                </c:pt>
                <c:pt idx="275">
                  <c:v>142.5</c:v>
                </c:pt>
                <c:pt idx="276">
                  <c:v>143</c:v>
                </c:pt>
                <c:pt idx="277">
                  <c:v>143.5</c:v>
                </c:pt>
                <c:pt idx="278">
                  <c:v>144</c:v>
                </c:pt>
                <c:pt idx="279">
                  <c:v>144.5</c:v>
                </c:pt>
                <c:pt idx="280">
                  <c:v>145</c:v>
                </c:pt>
                <c:pt idx="281">
                  <c:v>145.5</c:v>
                </c:pt>
                <c:pt idx="282">
                  <c:v>146</c:v>
                </c:pt>
                <c:pt idx="283">
                  <c:v>146.5</c:v>
                </c:pt>
                <c:pt idx="284">
                  <c:v>147</c:v>
                </c:pt>
                <c:pt idx="285">
                  <c:v>147.5</c:v>
                </c:pt>
                <c:pt idx="286">
                  <c:v>148</c:v>
                </c:pt>
                <c:pt idx="287">
                  <c:v>148.5</c:v>
                </c:pt>
                <c:pt idx="288">
                  <c:v>149</c:v>
                </c:pt>
                <c:pt idx="289">
                  <c:v>149.5</c:v>
                </c:pt>
                <c:pt idx="290">
                  <c:v>150</c:v>
                </c:pt>
                <c:pt idx="291">
                  <c:v>150.5</c:v>
                </c:pt>
                <c:pt idx="292">
                  <c:v>151</c:v>
                </c:pt>
                <c:pt idx="293">
                  <c:v>151.5</c:v>
                </c:pt>
                <c:pt idx="294">
                  <c:v>152</c:v>
                </c:pt>
                <c:pt idx="295">
                  <c:v>152.5</c:v>
                </c:pt>
                <c:pt idx="296">
                  <c:v>153</c:v>
                </c:pt>
                <c:pt idx="297">
                  <c:v>153.5</c:v>
                </c:pt>
                <c:pt idx="298">
                  <c:v>154</c:v>
                </c:pt>
                <c:pt idx="299">
                  <c:v>154.5</c:v>
                </c:pt>
                <c:pt idx="300">
                  <c:v>155</c:v>
                </c:pt>
                <c:pt idx="301">
                  <c:v>155.5</c:v>
                </c:pt>
                <c:pt idx="302">
                  <c:v>156</c:v>
                </c:pt>
                <c:pt idx="303">
                  <c:v>156.5</c:v>
                </c:pt>
                <c:pt idx="304">
                  <c:v>157</c:v>
                </c:pt>
                <c:pt idx="305">
                  <c:v>157.5</c:v>
                </c:pt>
                <c:pt idx="306">
                  <c:v>158</c:v>
                </c:pt>
                <c:pt idx="307">
                  <c:v>158.5</c:v>
                </c:pt>
                <c:pt idx="308">
                  <c:v>159</c:v>
                </c:pt>
                <c:pt idx="309">
                  <c:v>159.5</c:v>
                </c:pt>
                <c:pt idx="310">
                  <c:v>160</c:v>
                </c:pt>
                <c:pt idx="311">
                  <c:v>160.5</c:v>
                </c:pt>
                <c:pt idx="312">
                  <c:v>161</c:v>
                </c:pt>
                <c:pt idx="313">
                  <c:v>161.5</c:v>
                </c:pt>
                <c:pt idx="314">
                  <c:v>162</c:v>
                </c:pt>
                <c:pt idx="315">
                  <c:v>162.5</c:v>
                </c:pt>
                <c:pt idx="316">
                  <c:v>163</c:v>
                </c:pt>
                <c:pt idx="317">
                  <c:v>163.5</c:v>
                </c:pt>
                <c:pt idx="318">
                  <c:v>164</c:v>
                </c:pt>
                <c:pt idx="319">
                  <c:v>164.5</c:v>
                </c:pt>
                <c:pt idx="320">
                  <c:v>165</c:v>
                </c:pt>
                <c:pt idx="321">
                  <c:v>165.5</c:v>
                </c:pt>
                <c:pt idx="322">
                  <c:v>166</c:v>
                </c:pt>
                <c:pt idx="323">
                  <c:v>166.5</c:v>
                </c:pt>
                <c:pt idx="324">
                  <c:v>167</c:v>
                </c:pt>
                <c:pt idx="325">
                  <c:v>167.5</c:v>
                </c:pt>
                <c:pt idx="326">
                  <c:v>168</c:v>
                </c:pt>
                <c:pt idx="327">
                  <c:v>168.5</c:v>
                </c:pt>
                <c:pt idx="328">
                  <c:v>169</c:v>
                </c:pt>
                <c:pt idx="329">
                  <c:v>169.5</c:v>
                </c:pt>
                <c:pt idx="330">
                  <c:v>170</c:v>
                </c:pt>
                <c:pt idx="331">
                  <c:v>170.5</c:v>
                </c:pt>
                <c:pt idx="332">
                  <c:v>171</c:v>
                </c:pt>
                <c:pt idx="333">
                  <c:v>171.5</c:v>
                </c:pt>
                <c:pt idx="334">
                  <c:v>172</c:v>
                </c:pt>
                <c:pt idx="335">
                  <c:v>172.5</c:v>
                </c:pt>
                <c:pt idx="336">
                  <c:v>173</c:v>
                </c:pt>
                <c:pt idx="337">
                  <c:v>173.5</c:v>
                </c:pt>
                <c:pt idx="338">
                  <c:v>174</c:v>
                </c:pt>
                <c:pt idx="339">
                  <c:v>174.5</c:v>
                </c:pt>
                <c:pt idx="340">
                  <c:v>175</c:v>
                </c:pt>
                <c:pt idx="341">
                  <c:v>175.5</c:v>
                </c:pt>
                <c:pt idx="342">
                  <c:v>176</c:v>
                </c:pt>
                <c:pt idx="343">
                  <c:v>176.5</c:v>
                </c:pt>
                <c:pt idx="344">
                  <c:v>177</c:v>
                </c:pt>
                <c:pt idx="345">
                  <c:v>177.5</c:v>
                </c:pt>
                <c:pt idx="346">
                  <c:v>178</c:v>
                </c:pt>
                <c:pt idx="347">
                  <c:v>178.5</c:v>
                </c:pt>
                <c:pt idx="348">
                  <c:v>179</c:v>
                </c:pt>
                <c:pt idx="349">
                  <c:v>179.5</c:v>
                </c:pt>
                <c:pt idx="350">
                  <c:v>180</c:v>
                </c:pt>
                <c:pt idx="351">
                  <c:v>180.5</c:v>
                </c:pt>
                <c:pt idx="352">
                  <c:v>181</c:v>
                </c:pt>
                <c:pt idx="353">
                  <c:v>181.5</c:v>
                </c:pt>
                <c:pt idx="354">
                  <c:v>182</c:v>
                </c:pt>
                <c:pt idx="355">
                  <c:v>182.5</c:v>
                </c:pt>
                <c:pt idx="356">
                  <c:v>183</c:v>
                </c:pt>
                <c:pt idx="357">
                  <c:v>183.5</c:v>
                </c:pt>
                <c:pt idx="358">
                  <c:v>184</c:v>
                </c:pt>
                <c:pt idx="359">
                  <c:v>184.5</c:v>
                </c:pt>
                <c:pt idx="360">
                  <c:v>185</c:v>
                </c:pt>
                <c:pt idx="361">
                  <c:v>185.5</c:v>
                </c:pt>
                <c:pt idx="362">
                  <c:v>186</c:v>
                </c:pt>
                <c:pt idx="363">
                  <c:v>186.5</c:v>
                </c:pt>
                <c:pt idx="364">
                  <c:v>187</c:v>
                </c:pt>
                <c:pt idx="365">
                  <c:v>187.5</c:v>
                </c:pt>
                <c:pt idx="366">
                  <c:v>188</c:v>
                </c:pt>
                <c:pt idx="367">
                  <c:v>188.5</c:v>
                </c:pt>
                <c:pt idx="368">
                  <c:v>189</c:v>
                </c:pt>
                <c:pt idx="369">
                  <c:v>189.5</c:v>
                </c:pt>
                <c:pt idx="370">
                  <c:v>190</c:v>
                </c:pt>
                <c:pt idx="371">
                  <c:v>190.5</c:v>
                </c:pt>
                <c:pt idx="372">
                  <c:v>191</c:v>
                </c:pt>
                <c:pt idx="373">
                  <c:v>191.5</c:v>
                </c:pt>
                <c:pt idx="374">
                  <c:v>192</c:v>
                </c:pt>
                <c:pt idx="375">
                  <c:v>192.5</c:v>
                </c:pt>
                <c:pt idx="376">
                  <c:v>193</c:v>
                </c:pt>
                <c:pt idx="377">
                  <c:v>193.5</c:v>
                </c:pt>
                <c:pt idx="378">
                  <c:v>194</c:v>
                </c:pt>
                <c:pt idx="379">
                  <c:v>194.5</c:v>
                </c:pt>
                <c:pt idx="380">
                  <c:v>195</c:v>
                </c:pt>
                <c:pt idx="381">
                  <c:v>195.5</c:v>
                </c:pt>
                <c:pt idx="382">
                  <c:v>196</c:v>
                </c:pt>
                <c:pt idx="383">
                  <c:v>196.5</c:v>
                </c:pt>
                <c:pt idx="384">
                  <c:v>197</c:v>
                </c:pt>
                <c:pt idx="385">
                  <c:v>197.5</c:v>
                </c:pt>
                <c:pt idx="386">
                  <c:v>198</c:v>
                </c:pt>
                <c:pt idx="387">
                  <c:v>198.5</c:v>
                </c:pt>
                <c:pt idx="388">
                  <c:v>199</c:v>
                </c:pt>
                <c:pt idx="389">
                  <c:v>199.5</c:v>
                </c:pt>
                <c:pt idx="390">
                  <c:v>200</c:v>
                </c:pt>
                <c:pt idx="391">
                  <c:v>200.5</c:v>
                </c:pt>
                <c:pt idx="392">
                  <c:v>201</c:v>
                </c:pt>
                <c:pt idx="393">
                  <c:v>201.5</c:v>
                </c:pt>
                <c:pt idx="394">
                  <c:v>202</c:v>
                </c:pt>
                <c:pt idx="395">
                  <c:v>202.5</c:v>
                </c:pt>
                <c:pt idx="396">
                  <c:v>203</c:v>
                </c:pt>
                <c:pt idx="397">
                  <c:v>203.5</c:v>
                </c:pt>
                <c:pt idx="398">
                  <c:v>204</c:v>
                </c:pt>
                <c:pt idx="399">
                  <c:v>204.5</c:v>
                </c:pt>
                <c:pt idx="400">
                  <c:v>205</c:v>
                </c:pt>
                <c:pt idx="401">
                  <c:v>205.5</c:v>
                </c:pt>
                <c:pt idx="402">
                  <c:v>206</c:v>
                </c:pt>
                <c:pt idx="403">
                  <c:v>206.5</c:v>
                </c:pt>
                <c:pt idx="404">
                  <c:v>207</c:v>
                </c:pt>
                <c:pt idx="405">
                  <c:v>207.5</c:v>
                </c:pt>
                <c:pt idx="406">
                  <c:v>208</c:v>
                </c:pt>
                <c:pt idx="407">
                  <c:v>208.5</c:v>
                </c:pt>
                <c:pt idx="408">
                  <c:v>209</c:v>
                </c:pt>
                <c:pt idx="409">
                  <c:v>209.5</c:v>
                </c:pt>
                <c:pt idx="410">
                  <c:v>210</c:v>
                </c:pt>
                <c:pt idx="411">
                  <c:v>210.5</c:v>
                </c:pt>
                <c:pt idx="412">
                  <c:v>211</c:v>
                </c:pt>
                <c:pt idx="413">
                  <c:v>211.5</c:v>
                </c:pt>
                <c:pt idx="414">
                  <c:v>212</c:v>
                </c:pt>
                <c:pt idx="415">
                  <c:v>212.5</c:v>
                </c:pt>
                <c:pt idx="416">
                  <c:v>213</c:v>
                </c:pt>
                <c:pt idx="417">
                  <c:v>213.5</c:v>
                </c:pt>
                <c:pt idx="418">
                  <c:v>214</c:v>
                </c:pt>
                <c:pt idx="419">
                  <c:v>214.5</c:v>
                </c:pt>
                <c:pt idx="420">
                  <c:v>215</c:v>
                </c:pt>
                <c:pt idx="421">
                  <c:v>215.5</c:v>
                </c:pt>
                <c:pt idx="422">
                  <c:v>216</c:v>
                </c:pt>
                <c:pt idx="423">
                  <c:v>216.5</c:v>
                </c:pt>
                <c:pt idx="424">
                  <c:v>217</c:v>
                </c:pt>
                <c:pt idx="425">
                  <c:v>217.5</c:v>
                </c:pt>
                <c:pt idx="426">
                  <c:v>218</c:v>
                </c:pt>
                <c:pt idx="427">
                  <c:v>218.5</c:v>
                </c:pt>
                <c:pt idx="428">
                  <c:v>219</c:v>
                </c:pt>
                <c:pt idx="429">
                  <c:v>219.5</c:v>
                </c:pt>
                <c:pt idx="430">
                  <c:v>220</c:v>
                </c:pt>
                <c:pt idx="431">
                  <c:v>220.5</c:v>
                </c:pt>
                <c:pt idx="432">
                  <c:v>221</c:v>
                </c:pt>
                <c:pt idx="433">
                  <c:v>221.5</c:v>
                </c:pt>
                <c:pt idx="434">
                  <c:v>222</c:v>
                </c:pt>
                <c:pt idx="435">
                  <c:v>222.5</c:v>
                </c:pt>
                <c:pt idx="436">
                  <c:v>223</c:v>
                </c:pt>
                <c:pt idx="437">
                  <c:v>223.5</c:v>
                </c:pt>
                <c:pt idx="438">
                  <c:v>224</c:v>
                </c:pt>
                <c:pt idx="439">
                  <c:v>224.5</c:v>
                </c:pt>
                <c:pt idx="440">
                  <c:v>225</c:v>
                </c:pt>
                <c:pt idx="441">
                  <c:v>225.5</c:v>
                </c:pt>
                <c:pt idx="442">
                  <c:v>226</c:v>
                </c:pt>
                <c:pt idx="443">
                  <c:v>226.5</c:v>
                </c:pt>
                <c:pt idx="444">
                  <c:v>227</c:v>
                </c:pt>
                <c:pt idx="445">
                  <c:v>227.5</c:v>
                </c:pt>
                <c:pt idx="446">
                  <c:v>228</c:v>
                </c:pt>
                <c:pt idx="447">
                  <c:v>228.5</c:v>
                </c:pt>
                <c:pt idx="448">
                  <c:v>229</c:v>
                </c:pt>
                <c:pt idx="449">
                  <c:v>229.5</c:v>
                </c:pt>
                <c:pt idx="450">
                  <c:v>230</c:v>
                </c:pt>
                <c:pt idx="451">
                  <c:v>230.5</c:v>
                </c:pt>
                <c:pt idx="452">
                  <c:v>231</c:v>
                </c:pt>
                <c:pt idx="453">
                  <c:v>231.5</c:v>
                </c:pt>
                <c:pt idx="454">
                  <c:v>232</c:v>
                </c:pt>
                <c:pt idx="455">
                  <c:v>232.5</c:v>
                </c:pt>
                <c:pt idx="456">
                  <c:v>233</c:v>
                </c:pt>
                <c:pt idx="457">
                  <c:v>233.5</c:v>
                </c:pt>
                <c:pt idx="458">
                  <c:v>234</c:v>
                </c:pt>
                <c:pt idx="459">
                  <c:v>234.5</c:v>
                </c:pt>
                <c:pt idx="460">
                  <c:v>235</c:v>
                </c:pt>
                <c:pt idx="461">
                  <c:v>235.5</c:v>
                </c:pt>
                <c:pt idx="462">
                  <c:v>236</c:v>
                </c:pt>
                <c:pt idx="463">
                  <c:v>236.5</c:v>
                </c:pt>
                <c:pt idx="464">
                  <c:v>237</c:v>
                </c:pt>
                <c:pt idx="465">
                  <c:v>237.5</c:v>
                </c:pt>
                <c:pt idx="466">
                  <c:v>238</c:v>
                </c:pt>
                <c:pt idx="467">
                  <c:v>238.5</c:v>
                </c:pt>
                <c:pt idx="468">
                  <c:v>239</c:v>
                </c:pt>
                <c:pt idx="469">
                  <c:v>239.5</c:v>
                </c:pt>
                <c:pt idx="470">
                  <c:v>240</c:v>
                </c:pt>
                <c:pt idx="471">
                  <c:v>240.5</c:v>
                </c:pt>
                <c:pt idx="472">
                  <c:v>241</c:v>
                </c:pt>
                <c:pt idx="473">
                  <c:v>241.5</c:v>
                </c:pt>
                <c:pt idx="474">
                  <c:v>242</c:v>
                </c:pt>
                <c:pt idx="475">
                  <c:v>242.5</c:v>
                </c:pt>
                <c:pt idx="476">
                  <c:v>243</c:v>
                </c:pt>
                <c:pt idx="477">
                  <c:v>243.5</c:v>
                </c:pt>
                <c:pt idx="478">
                  <c:v>244</c:v>
                </c:pt>
                <c:pt idx="479">
                  <c:v>244.5</c:v>
                </c:pt>
                <c:pt idx="480">
                  <c:v>245</c:v>
                </c:pt>
                <c:pt idx="481">
                  <c:v>245.5</c:v>
                </c:pt>
                <c:pt idx="482">
                  <c:v>246</c:v>
                </c:pt>
                <c:pt idx="483">
                  <c:v>246.5</c:v>
                </c:pt>
                <c:pt idx="484">
                  <c:v>247</c:v>
                </c:pt>
                <c:pt idx="485">
                  <c:v>247.5</c:v>
                </c:pt>
                <c:pt idx="486">
                  <c:v>248</c:v>
                </c:pt>
                <c:pt idx="487">
                  <c:v>248.5</c:v>
                </c:pt>
                <c:pt idx="488">
                  <c:v>249</c:v>
                </c:pt>
                <c:pt idx="489">
                  <c:v>249.5</c:v>
                </c:pt>
                <c:pt idx="490">
                  <c:v>250</c:v>
                </c:pt>
                <c:pt idx="491">
                  <c:v>250.5</c:v>
                </c:pt>
                <c:pt idx="492">
                  <c:v>251</c:v>
                </c:pt>
                <c:pt idx="493">
                  <c:v>251.5</c:v>
                </c:pt>
                <c:pt idx="494">
                  <c:v>252</c:v>
                </c:pt>
                <c:pt idx="495">
                  <c:v>252.5</c:v>
                </c:pt>
                <c:pt idx="496">
                  <c:v>253</c:v>
                </c:pt>
                <c:pt idx="497">
                  <c:v>253.5</c:v>
                </c:pt>
                <c:pt idx="498">
                  <c:v>254</c:v>
                </c:pt>
                <c:pt idx="499">
                  <c:v>254.5</c:v>
                </c:pt>
                <c:pt idx="500">
                  <c:v>255</c:v>
                </c:pt>
                <c:pt idx="501">
                  <c:v>255.5</c:v>
                </c:pt>
                <c:pt idx="502">
                  <c:v>256</c:v>
                </c:pt>
                <c:pt idx="503">
                  <c:v>256.5</c:v>
                </c:pt>
                <c:pt idx="504">
                  <c:v>257</c:v>
                </c:pt>
                <c:pt idx="505">
                  <c:v>257.5</c:v>
                </c:pt>
                <c:pt idx="506">
                  <c:v>258</c:v>
                </c:pt>
                <c:pt idx="507">
                  <c:v>258.5</c:v>
                </c:pt>
                <c:pt idx="508">
                  <c:v>259</c:v>
                </c:pt>
                <c:pt idx="509">
                  <c:v>259.5</c:v>
                </c:pt>
                <c:pt idx="510">
                  <c:v>260</c:v>
                </c:pt>
                <c:pt idx="511">
                  <c:v>260.5</c:v>
                </c:pt>
                <c:pt idx="512">
                  <c:v>261</c:v>
                </c:pt>
                <c:pt idx="513">
                  <c:v>261.5</c:v>
                </c:pt>
                <c:pt idx="514">
                  <c:v>262</c:v>
                </c:pt>
                <c:pt idx="515">
                  <c:v>262.5</c:v>
                </c:pt>
                <c:pt idx="516">
                  <c:v>263</c:v>
                </c:pt>
                <c:pt idx="517">
                  <c:v>263.5</c:v>
                </c:pt>
                <c:pt idx="518">
                  <c:v>264</c:v>
                </c:pt>
                <c:pt idx="519">
                  <c:v>264.5</c:v>
                </c:pt>
                <c:pt idx="520">
                  <c:v>265</c:v>
                </c:pt>
                <c:pt idx="521">
                  <c:v>265.5</c:v>
                </c:pt>
                <c:pt idx="522">
                  <c:v>266</c:v>
                </c:pt>
                <c:pt idx="523">
                  <c:v>266.5</c:v>
                </c:pt>
                <c:pt idx="524">
                  <c:v>267</c:v>
                </c:pt>
                <c:pt idx="525">
                  <c:v>267.5</c:v>
                </c:pt>
                <c:pt idx="526">
                  <c:v>268</c:v>
                </c:pt>
                <c:pt idx="527">
                  <c:v>268.5</c:v>
                </c:pt>
                <c:pt idx="528">
                  <c:v>269</c:v>
                </c:pt>
                <c:pt idx="529">
                  <c:v>269.5</c:v>
                </c:pt>
                <c:pt idx="530">
                  <c:v>270</c:v>
                </c:pt>
                <c:pt idx="531">
                  <c:v>270.5</c:v>
                </c:pt>
                <c:pt idx="532">
                  <c:v>271</c:v>
                </c:pt>
                <c:pt idx="533">
                  <c:v>271.5</c:v>
                </c:pt>
                <c:pt idx="534">
                  <c:v>272</c:v>
                </c:pt>
                <c:pt idx="535">
                  <c:v>272.5</c:v>
                </c:pt>
                <c:pt idx="536">
                  <c:v>273</c:v>
                </c:pt>
                <c:pt idx="537">
                  <c:v>273.5</c:v>
                </c:pt>
                <c:pt idx="538">
                  <c:v>274</c:v>
                </c:pt>
                <c:pt idx="539">
                  <c:v>274.5</c:v>
                </c:pt>
                <c:pt idx="540">
                  <c:v>275</c:v>
                </c:pt>
                <c:pt idx="541">
                  <c:v>275.5</c:v>
                </c:pt>
                <c:pt idx="542">
                  <c:v>276</c:v>
                </c:pt>
                <c:pt idx="543">
                  <c:v>276.5</c:v>
                </c:pt>
                <c:pt idx="544">
                  <c:v>277</c:v>
                </c:pt>
                <c:pt idx="545">
                  <c:v>277.5</c:v>
                </c:pt>
                <c:pt idx="546">
                  <c:v>278</c:v>
                </c:pt>
                <c:pt idx="547">
                  <c:v>278.5</c:v>
                </c:pt>
                <c:pt idx="548">
                  <c:v>279</c:v>
                </c:pt>
                <c:pt idx="549">
                  <c:v>279.5</c:v>
                </c:pt>
                <c:pt idx="550">
                  <c:v>280</c:v>
                </c:pt>
                <c:pt idx="551">
                  <c:v>280.5</c:v>
                </c:pt>
                <c:pt idx="552">
                  <c:v>281</c:v>
                </c:pt>
                <c:pt idx="553">
                  <c:v>281.5</c:v>
                </c:pt>
                <c:pt idx="554">
                  <c:v>282</c:v>
                </c:pt>
                <c:pt idx="555">
                  <c:v>282.5</c:v>
                </c:pt>
                <c:pt idx="556">
                  <c:v>283</c:v>
                </c:pt>
                <c:pt idx="557">
                  <c:v>283.5</c:v>
                </c:pt>
                <c:pt idx="558">
                  <c:v>284</c:v>
                </c:pt>
                <c:pt idx="559">
                  <c:v>284.5</c:v>
                </c:pt>
                <c:pt idx="560">
                  <c:v>285</c:v>
                </c:pt>
                <c:pt idx="561">
                  <c:v>285.5</c:v>
                </c:pt>
                <c:pt idx="562">
                  <c:v>286</c:v>
                </c:pt>
                <c:pt idx="563">
                  <c:v>286.5</c:v>
                </c:pt>
                <c:pt idx="564">
                  <c:v>287</c:v>
                </c:pt>
                <c:pt idx="565">
                  <c:v>287.5</c:v>
                </c:pt>
                <c:pt idx="566">
                  <c:v>288</c:v>
                </c:pt>
                <c:pt idx="567">
                  <c:v>288.5</c:v>
                </c:pt>
                <c:pt idx="568">
                  <c:v>289</c:v>
                </c:pt>
                <c:pt idx="569">
                  <c:v>289.5</c:v>
                </c:pt>
                <c:pt idx="570">
                  <c:v>290</c:v>
                </c:pt>
                <c:pt idx="571">
                  <c:v>290.5</c:v>
                </c:pt>
                <c:pt idx="572">
                  <c:v>291</c:v>
                </c:pt>
                <c:pt idx="573">
                  <c:v>291.5</c:v>
                </c:pt>
                <c:pt idx="574">
                  <c:v>292</c:v>
                </c:pt>
                <c:pt idx="575">
                  <c:v>292.5</c:v>
                </c:pt>
                <c:pt idx="576">
                  <c:v>293</c:v>
                </c:pt>
                <c:pt idx="577">
                  <c:v>293.5</c:v>
                </c:pt>
                <c:pt idx="578">
                  <c:v>294</c:v>
                </c:pt>
                <c:pt idx="579">
                  <c:v>294.5</c:v>
                </c:pt>
                <c:pt idx="580">
                  <c:v>295</c:v>
                </c:pt>
                <c:pt idx="581">
                  <c:v>295.5</c:v>
                </c:pt>
                <c:pt idx="582">
                  <c:v>296</c:v>
                </c:pt>
                <c:pt idx="583">
                  <c:v>296.5</c:v>
                </c:pt>
                <c:pt idx="584">
                  <c:v>297</c:v>
                </c:pt>
                <c:pt idx="585">
                  <c:v>297.5</c:v>
                </c:pt>
                <c:pt idx="586">
                  <c:v>298</c:v>
                </c:pt>
                <c:pt idx="587">
                  <c:v>298.5</c:v>
                </c:pt>
                <c:pt idx="588">
                  <c:v>299</c:v>
                </c:pt>
                <c:pt idx="589">
                  <c:v>299.5</c:v>
                </c:pt>
                <c:pt idx="590">
                  <c:v>300</c:v>
                </c:pt>
              </c:numCache>
            </c:numRef>
          </c:xVal>
          <c:yVal>
            <c:numRef>
              <c:f>lmd_ss!$B$1:$B$591</c:f>
              <c:numCache>
                <c:formatCode>General</c:formatCode>
                <c:ptCount val="591"/>
                <c:pt idx="0">
                  <c:v>0.36625323000000004</c:v>
                </c:pt>
                <c:pt idx="1">
                  <c:v>0.41517480000000057</c:v>
                </c:pt>
                <c:pt idx="2">
                  <c:v>0.46532209000000063</c:v>
                </c:pt>
                <c:pt idx="3">
                  <c:v>0.51663197999999999</c:v>
                </c:pt>
                <c:pt idx="4">
                  <c:v>0.56904717999999999</c:v>
                </c:pt>
                <c:pt idx="5">
                  <c:v>0.62251383000000005</c:v>
                </c:pt>
                <c:pt idx="6">
                  <c:v>0.67698031000000125</c:v>
                </c:pt>
                <c:pt idx="7">
                  <c:v>0.73239646000000003</c:v>
                </c:pt>
                <c:pt idx="8">
                  <c:v>0.78871327000000002</c:v>
                </c:pt>
                <c:pt idx="9">
                  <c:v>0.84588269999999999</c:v>
                </c:pt>
                <c:pt idx="10">
                  <c:v>0.90385757</c:v>
                </c:pt>
                <c:pt idx="11">
                  <c:v>0.96259158</c:v>
                </c:pt>
                <c:pt idx="12">
                  <c:v>1.0220393499999998</c:v>
                </c:pt>
                <c:pt idx="13">
                  <c:v>1.0821563999999999</c:v>
                </c:pt>
                <c:pt idx="14">
                  <c:v>1.1428992499999977</c:v>
                </c:pt>
                <c:pt idx="15">
                  <c:v>1.2042254399999999</c:v>
                </c:pt>
                <c:pt idx="16">
                  <c:v>1.2660935600000001</c:v>
                </c:pt>
                <c:pt idx="17">
                  <c:v>1.3284632799999998</c:v>
                </c:pt>
                <c:pt idx="18">
                  <c:v>1.3912953799999999</c:v>
                </c:pt>
                <c:pt idx="19">
                  <c:v>1.4545517699999999</c:v>
                </c:pt>
                <c:pt idx="20">
                  <c:v>1.5181954899999999</c:v>
                </c:pt>
                <c:pt idx="21">
                  <c:v>1.5821907499999999</c:v>
                </c:pt>
                <c:pt idx="22">
                  <c:v>1.6465028900000001</c:v>
                </c:pt>
                <c:pt idx="23">
                  <c:v>1.7110983899999974</c:v>
                </c:pt>
                <c:pt idx="24">
                  <c:v>1.7759448899999977</c:v>
                </c:pt>
                <c:pt idx="25">
                  <c:v>1.84101114</c:v>
                </c:pt>
                <c:pt idx="26">
                  <c:v>1.9062670100000001</c:v>
                </c:pt>
                <c:pt idx="27">
                  <c:v>1.97168348</c:v>
                </c:pt>
                <c:pt idx="28">
                  <c:v>2.0372326199999997</c:v>
                </c:pt>
                <c:pt idx="29">
                  <c:v>2.1028875400000002</c:v>
                </c:pt>
                <c:pt idx="30">
                  <c:v>2.1686224099999998</c:v>
                </c:pt>
                <c:pt idx="31">
                  <c:v>2.2344124199999977</c:v>
                </c:pt>
                <c:pt idx="32">
                  <c:v>2.3002337700000002</c:v>
                </c:pt>
                <c:pt idx="33">
                  <c:v>2.3660636199999967</c:v>
                </c:pt>
                <c:pt idx="34">
                  <c:v>2.4318800799999987</c:v>
                </c:pt>
                <c:pt idx="35">
                  <c:v>2.4976622099999997</c:v>
                </c:pt>
                <c:pt idx="36">
                  <c:v>2.563389940000004</c:v>
                </c:pt>
                <c:pt idx="37">
                  <c:v>2.6290441099999997</c:v>
                </c:pt>
                <c:pt idx="38">
                  <c:v>2.6946063899999997</c:v>
                </c:pt>
                <c:pt idx="39">
                  <c:v>2.7600592800000001</c:v>
                </c:pt>
                <c:pt idx="40">
                  <c:v>2.8253860899999999</c:v>
                </c:pt>
                <c:pt idx="41">
                  <c:v>2.8905708999999997</c:v>
                </c:pt>
                <c:pt idx="42">
                  <c:v>2.9555985499999999</c:v>
                </c:pt>
                <c:pt idx="43">
                  <c:v>3.0204546199999998</c:v>
                </c:pt>
                <c:pt idx="44">
                  <c:v>3.0851253600000001</c:v>
                </c:pt>
                <c:pt idx="45">
                  <c:v>3.1495977400000075</c:v>
                </c:pt>
                <c:pt idx="46">
                  <c:v>3.2138593699999998</c:v>
                </c:pt>
                <c:pt idx="47">
                  <c:v>3.27789851</c:v>
                </c:pt>
                <c:pt idx="48">
                  <c:v>3.3417040199999999</c:v>
                </c:pt>
                <c:pt idx="49">
                  <c:v>3.4052653699999977</c:v>
                </c:pt>
                <c:pt idx="50">
                  <c:v>3.46857259</c:v>
                </c:pt>
                <c:pt idx="51">
                  <c:v>3.5316162599999998</c:v>
                </c:pt>
                <c:pt idx="52">
                  <c:v>3.5943875200000002</c:v>
                </c:pt>
                <c:pt idx="53">
                  <c:v>3.6568779899999977</c:v>
                </c:pt>
                <c:pt idx="54">
                  <c:v>3.7190798099999998</c:v>
                </c:pt>
                <c:pt idx="55">
                  <c:v>3.7809855700000012</c:v>
                </c:pt>
                <c:pt idx="56">
                  <c:v>3.8425883399999967</c:v>
                </c:pt>
                <c:pt idx="57">
                  <c:v>3.9038816299999999</c:v>
                </c:pt>
                <c:pt idx="58">
                  <c:v>3.9648593699999997</c:v>
                </c:pt>
                <c:pt idx="59">
                  <c:v>4.0255158899999834</c:v>
                </c:pt>
                <c:pt idx="60">
                  <c:v>4.0858459199999917</c:v>
                </c:pt>
                <c:pt idx="61">
                  <c:v>4.1458445699999835</c:v>
                </c:pt>
                <c:pt idx="62">
                  <c:v>4.2055073099999918</c:v>
                </c:pt>
                <c:pt idx="63">
                  <c:v>4.2648299499999895</c:v>
                </c:pt>
                <c:pt idx="64">
                  <c:v>4.3238086299999896</c:v>
                </c:pt>
                <c:pt idx="65">
                  <c:v>4.3824398499999857</c:v>
                </c:pt>
                <c:pt idx="66">
                  <c:v>4.4407203600000003</c:v>
                </c:pt>
                <c:pt idx="67">
                  <c:v>4.4986472400000004</c:v>
                </c:pt>
                <c:pt idx="68">
                  <c:v>4.5562178499999915</c:v>
                </c:pt>
                <c:pt idx="69">
                  <c:v>4.6134297999999996</c:v>
                </c:pt>
                <c:pt idx="70">
                  <c:v>4.6702810000000001</c:v>
                </c:pt>
                <c:pt idx="71">
                  <c:v>4.7267695700000001</c:v>
                </c:pt>
                <c:pt idx="72">
                  <c:v>4.7828938699999908</c:v>
                </c:pt>
                <c:pt idx="73">
                  <c:v>4.8386525200000001</c:v>
                </c:pt>
                <c:pt idx="74">
                  <c:v>4.8940443299999856</c:v>
                </c:pt>
                <c:pt idx="75">
                  <c:v>4.9490683200000101</c:v>
                </c:pt>
                <c:pt idx="76">
                  <c:v>5.003723720000008</c:v>
                </c:pt>
                <c:pt idx="77">
                  <c:v>5.0580099399999945</c:v>
                </c:pt>
                <c:pt idx="78">
                  <c:v>5.1119265799999845</c:v>
                </c:pt>
                <c:pt idx="79">
                  <c:v>5.1654734099999917</c:v>
                </c:pt>
                <c:pt idx="80">
                  <c:v>5.2186503699999918</c:v>
                </c:pt>
                <c:pt idx="81">
                  <c:v>5.27145755</c:v>
                </c:pt>
                <c:pt idx="82">
                  <c:v>5.3238951999999955</c:v>
                </c:pt>
                <c:pt idx="83">
                  <c:v>5.3759636999999998</c:v>
                </c:pt>
                <c:pt idx="84">
                  <c:v>5.4276635799999955</c:v>
                </c:pt>
                <c:pt idx="85">
                  <c:v>5.4789954999999999</c:v>
                </c:pt>
                <c:pt idx="86">
                  <c:v>5.5299602399999896</c:v>
                </c:pt>
                <c:pt idx="87">
                  <c:v>5.5805586900000002</c:v>
                </c:pt>
                <c:pt idx="88">
                  <c:v>5.6307918599999915</c:v>
                </c:pt>
                <c:pt idx="89">
                  <c:v>5.6806608699999908</c:v>
                </c:pt>
                <c:pt idx="90">
                  <c:v>5.7301669400000002</c:v>
                </c:pt>
                <c:pt idx="91">
                  <c:v>5.7793113700000003</c:v>
                </c:pt>
                <c:pt idx="92">
                  <c:v>5.8280955799999834</c:v>
                </c:pt>
                <c:pt idx="93">
                  <c:v>5.87652105</c:v>
                </c:pt>
                <c:pt idx="94">
                  <c:v>5.9245893499999847</c:v>
                </c:pt>
                <c:pt idx="95">
                  <c:v>5.972302130000009</c:v>
                </c:pt>
                <c:pt idx="96">
                  <c:v>6.0196611100000101</c:v>
                </c:pt>
                <c:pt idx="97">
                  <c:v>6.0666680800000101</c:v>
                </c:pt>
                <c:pt idx="98">
                  <c:v>6.1133248899999915</c:v>
                </c:pt>
                <c:pt idx="99">
                  <c:v>6.1596334500000003</c:v>
                </c:pt>
                <c:pt idx="100">
                  <c:v>6.2055957399999917</c:v>
                </c:pt>
                <c:pt idx="101">
                  <c:v>6.2512137900000111</c:v>
                </c:pt>
                <c:pt idx="102">
                  <c:v>6.2964896499999945</c:v>
                </c:pt>
                <c:pt idx="103">
                  <c:v>6.3414254699999955</c:v>
                </c:pt>
                <c:pt idx="104">
                  <c:v>6.386023390000009</c:v>
                </c:pt>
                <c:pt idx="105">
                  <c:v>6.4302856400000001</c:v>
                </c:pt>
                <c:pt idx="106">
                  <c:v>6.4742144499999945</c:v>
                </c:pt>
                <c:pt idx="107">
                  <c:v>6.5178121099999915</c:v>
                </c:pt>
                <c:pt idx="108">
                  <c:v>6.5610809199999895</c:v>
                </c:pt>
                <c:pt idx="109">
                  <c:v>6.6040232399999876</c:v>
                </c:pt>
                <c:pt idx="110">
                  <c:v>6.6466414299999999</c:v>
                </c:pt>
                <c:pt idx="111">
                  <c:v>6.6889378799999823</c:v>
                </c:pt>
                <c:pt idx="112">
                  <c:v>6.7309150299999896</c:v>
                </c:pt>
                <c:pt idx="113">
                  <c:v>6.7725753099999917</c:v>
                </c:pt>
                <c:pt idx="114">
                  <c:v>6.8139211900000003</c:v>
                </c:pt>
                <c:pt idx="115">
                  <c:v>6.8549551299999836</c:v>
                </c:pt>
                <c:pt idx="116">
                  <c:v>6.89567964</c:v>
                </c:pt>
                <c:pt idx="117">
                  <c:v>6.9360972199999997</c:v>
                </c:pt>
                <c:pt idx="118">
                  <c:v>6.9762103900000101</c:v>
                </c:pt>
                <c:pt idx="119">
                  <c:v>7.0160216799999917</c:v>
                </c:pt>
                <c:pt idx="120">
                  <c:v>7.0555336299999896</c:v>
                </c:pt>
                <c:pt idx="121">
                  <c:v>7.0947487899999997</c:v>
                </c:pt>
                <c:pt idx="122">
                  <c:v>7.1336697100000102</c:v>
                </c:pt>
                <c:pt idx="123">
                  <c:v>7.1722989400000001</c:v>
                </c:pt>
                <c:pt idx="124">
                  <c:v>7.2106390500000002</c:v>
                </c:pt>
                <c:pt idx="125">
                  <c:v>7.248692590000009</c:v>
                </c:pt>
                <c:pt idx="126">
                  <c:v>7.2864621300000101</c:v>
                </c:pt>
                <c:pt idx="127">
                  <c:v>7.3239502399999834</c:v>
                </c:pt>
                <c:pt idx="128">
                  <c:v>7.3611594699999907</c:v>
                </c:pt>
                <c:pt idx="129">
                  <c:v>7.3980923799999907</c:v>
                </c:pt>
                <c:pt idx="130">
                  <c:v>7.4347515399999917</c:v>
                </c:pt>
                <c:pt idx="131">
                  <c:v>7.4711394799999997</c:v>
                </c:pt>
                <c:pt idx="132">
                  <c:v>7.50725877</c:v>
                </c:pt>
                <c:pt idx="133">
                  <c:v>7.5431119299999896</c:v>
                </c:pt>
                <c:pt idx="134">
                  <c:v>7.5787015100000001</c:v>
                </c:pt>
                <c:pt idx="135">
                  <c:v>7.6140300399999834</c:v>
                </c:pt>
                <c:pt idx="136">
                  <c:v>7.6491000199999908</c:v>
                </c:pt>
                <c:pt idx="137">
                  <c:v>7.6839139699999857</c:v>
                </c:pt>
                <c:pt idx="138">
                  <c:v>7.7184743999999945</c:v>
                </c:pt>
                <c:pt idx="139">
                  <c:v>7.7527837899999996</c:v>
                </c:pt>
                <c:pt idx="140">
                  <c:v>7.78684463</c:v>
                </c:pt>
                <c:pt idx="141">
                  <c:v>7.8206593699999916</c:v>
                </c:pt>
                <c:pt idx="142">
                  <c:v>7.85423049</c:v>
                </c:pt>
                <c:pt idx="143">
                  <c:v>7.8875604199999945</c:v>
                </c:pt>
                <c:pt idx="144">
                  <c:v>7.9206516000000002</c:v>
                </c:pt>
                <c:pt idx="145">
                  <c:v>7.9535064499999955</c:v>
                </c:pt>
                <c:pt idx="146">
                  <c:v>7.986127380000009</c:v>
                </c:pt>
                <c:pt idx="147">
                  <c:v>8.0185167699999997</c:v>
                </c:pt>
                <c:pt idx="148">
                  <c:v>8.0506770100000047</c:v>
                </c:pt>
                <c:pt idx="149">
                  <c:v>8.0826104600000015</c:v>
                </c:pt>
                <c:pt idx="150">
                  <c:v>8.1143194699999999</c:v>
                </c:pt>
                <c:pt idx="151">
                  <c:v>8.1458063800000016</c:v>
                </c:pt>
                <c:pt idx="152">
                  <c:v>8.1770734999999988</c:v>
                </c:pt>
                <c:pt idx="153">
                  <c:v>8.2081231299999793</c:v>
                </c:pt>
                <c:pt idx="154">
                  <c:v>8.2389575699999984</c:v>
                </c:pt>
                <c:pt idx="155">
                  <c:v>8.2695790900000006</c:v>
                </c:pt>
                <c:pt idx="156">
                  <c:v>8.2999899400000015</c:v>
                </c:pt>
                <c:pt idx="157">
                  <c:v>8.3301923600000034</c:v>
                </c:pt>
                <c:pt idx="158">
                  <c:v>8.3601885800000026</c:v>
                </c:pt>
                <c:pt idx="159">
                  <c:v>8.3899808000000178</c:v>
                </c:pt>
                <c:pt idx="160">
                  <c:v>8.4195712</c:v>
                </c:pt>
                <c:pt idx="161">
                  <c:v>8.4489619699999814</c:v>
                </c:pt>
                <c:pt idx="162">
                  <c:v>8.4781552500000004</c:v>
                </c:pt>
                <c:pt idx="163">
                  <c:v>8.5071531799999995</c:v>
                </c:pt>
                <c:pt idx="164">
                  <c:v>8.5359578900000006</c:v>
                </c:pt>
                <c:pt idx="165">
                  <c:v>8.5645714799999997</c:v>
                </c:pt>
                <c:pt idx="166">
                  <c:v>8.5929960300000179</c:v>
                </c:pt>
                <c:pt idx="167">
                  <c:v>8.6212336100000009</c:v>
                </c:pt>
                <c:pt idx="168">
                  <c:v>8.6492862700000028</c:v>
                </c:pt>
                <c:pt idx="169">
                  <c:v>8.6771560500000007</c:v>
                </c:pt>
                <c:pt idx="170">
                  <c:v>8.7048449700000017</c:v>
                </c:pt>
                <c:pt idx="171">
                  <c:v>8.7323550099999991</c:v>
                </c:pt>
                <c:pt idx="172">
                  <c:v>8.7596881600000014</c:v>
                </c:pt>
                <c:pt idx="173">
                  <c:v>8.7868463900000027</c:v>
                </c:pt>
                <c:pt idx="174">
                  <c:v>8.8138316400000001</c:v>
                </c:pt>
                <c:pt idx="175">
                  <c:v>8.8406458300000068</c:v>
                </c:pt>
                <c:pt idx="176">
                  <c:v>8.8672908900000067</c:v>
                </c:pt>
                <c:pt idx="177">
                  <c:v>8.8937686900000017</c:v>
                </c:pt>
                <c:pt idx="178">
                  <c:v>8.920081119999999</c:v>
                </c:pt>
                <c:pt idx="179">
                  <c:v>8.9462300400000014</c:v>
                </c:pt>
                <c:pt idx="180">
                  <c:v>8.9722172800000006</c:v>
                </c:pt>
                <c:pt idx="181">
                  <c:v>8.9980446700000005</c:v>
                </c:pt>
                <c:pt idx="182">
                  <c:v>9.0237140100000008</c:v>
                </c:pt>
                <c:pt idx="183">
                  <c:v>9.0492270999999995</c:v>
                </c:pt>
                <c:pt idx="184">
                  <c:v>9.0745857000000001</c:v>
                </c:pt>
                <c:pt idx="185">
                  <c:v>9.0997915800000015</c:v>
                </c:pt>
                <c:pt idx="186">
                  <c:v>9.1248464599999988</c:v>
                </c:pt>
                <c:pt idx="187">
                  <c:v>9.1497520700000017</c:v>
                </c:pt>
                <c:pt idx="188">
                  <c:v>9.1745101100000017</c:v>
                </c:pt>
                <c:pt idx="189">
                  <c:v>9.1991222700000002</c:v>
                </c:pt>
                <c:pt idx="190">
                  <c:v>9.2235902200000002</c:v>
                </c:pt>
                <c:pt idx="191">
                  <c:v>9.247915609999998</c:v>
                </c:pt>
                <c:pt idx="192">
                  <c:v>9.2721000800000013</c:v>
                </c:pt>
                <c:pt idx="193">
                  <c:v>9.2961452500000004</c:v>
                </c:pt>
                <c:pt idx="194">
                  <c:v>9.3200527300000005</c:v>
                </c:pt>
                <c:pt idx="195">
                  <c:v>9.3438241000000009</c:v>
                </c:pt>
                <c:pt idx="196">
                  <c:v>9.3674609400000008</c:v>
                </c:pt>
                <c:pt idx="197">
                  <c:v>9.3909648000000008</c:v>
                </c:pt>
                <c:pt idx="198">
                  <c:v>9.4143372200000002</c:v>
                </c:pt>
                <c:pt idx="199">
                  <c:v>9.4375797199999987</c:v>
                </c:pt>
                <c:pt idx="200">
                  <c:v>9.4606938200000048</c:v>
                </c:pt>
                <c:pt idx="201">
                  <c:v>9.4836810100000157</c:v>
                </c:pt>
                <c:pt idx="202">
                  <c:v>9.5065427700000047</c:v>
                </c:pt>
                <c:pt idx="203">
                  <c:v>9.5292805500000028</c:v>
                </c:pt>
                <c:pt idx="204">
                  <c:v>9.5518958000000005</c:v>
                </c:pt>
                <c:pt idx="205">
                  <c:v>9.5743899600000013</c:v>
                </c:pt>
                <c:pt idx="206">
                  <c:v>9.5967644500000002</c:v>
                </c:pt>
                <c:pt idx="207">
                  <c:v>9.6190206599999986</c:v>
                </c:pt>
                <c:pt idx="208">
                  <c:v>9.6411599799999994</c:v>
                </c:pt>
                <c:pt idx="209">
                  <c:v>9.6631837899999997</c:v>
                </c:pt>
                <c:pt idx="210">
                  <c:v>9.6850934400000011</c:v>
                </c:pt>
                <c:pt idx="211">
                  <c:v>9.7068902700000006</c:v>
                </c:pt>
                <c:pt idx="212">
                  <c:v>9.7285756199999991</c:v>
                </c:pt>
                <c:pt idx="213">
                  <c:v>9.7501508000000001</c:v>
                </c:pt>
                <c:pt idx="214">
                  <c:v>9.7716171199999984</c:v>
                </c:pt>
                <c:pt idx="215">
                  <c:v>9.7929758499999995</c:v>
                </c:pt>
                <c:pt idx="216">
                  <c:v>9.8142282699999992</c:v>
                </c:pt>
                <c:pt idx="217">
                  <c:v>9.8353756399999988</c:v>
                </c:pt>
                <c:pt idx="218">
                  <c:v>9.8564192000000261</c:v>
                </c:pt>
                <c:pt idx="219">
                  <c:v>9.8773602</c:v>
                </c:pt>
                <c:pt idx="220">
                  <c:v>9.8981998400000002</c:v>
                </c:pt>
                <c:pt idx="221">
                  <c:v>9.9189393400000014</c:v>
                </c:pt>
                <c:pt idx="222">
                  <c:v>9.9395798800000001</c:v>
                </c:pt>
                <c:pt idx="223">
                  <c:v>9.9601226500000006</c:v>
                </c:pt>
                <c:pt idx="224">
                  <c:v>9.9805688100000047</c:v>
                </c:pt>
                <c:pt idx="225">
                  <c:v>10.00091952</c:v>
                </c:pt>
                <c:pt idx="226">
                  <c:v>10.021175919999999</c:v>
                </c:pt>
                <c:pt idx="227">
                  <c:v>10.041339130000001</c:v>
                </c:pt>
                <c:pt idx="228">
                  <c:v>10.06141028</c:v>
                </c:pt>
                <c:pt idx="229">
                  <c:v>10.081390459999998</c:v>
                </c:pt>
                <c:pt idx="230">
                  <c:v>10.101280779999998</c:v>
                </c:pt>
                <c:pt idx="231">
                  <c:v>10.12108231</c:v>
                </c:pt>
                <c:pt idx="232">
                  <c:v>10.14079611</c:v>
                </c:pt>
                <c:pt idx="233">
                  <c:v>10.160423250000004</c:v>
                </c:pt>
                <c:pt idx="234">
                  <c:v>10.17996477</c:v>
                </c:pt>
                <c:pt idx="235">
                  <c:v>10.199421709999999</c:v>
                </c:pt>
                <c:pt idx="236">
                  <c:v>10.218795070000001</c:v>
                </c:pt>
                <c:pt idx="237">
                  <c:v>10.238085890000001</c:v>
                </c:pt>
                <c:pt idx="238">
                  <c:v>10.257295139999998</c:v>
                </c:pt>
                <c:pt idx="239">
                  <c:v>10.276423830000002</c:v>
                </c:pt>
                <c:pt idx="240">
                  <c:v>10.295472930000004</c:v>
                </c:pt>
                <c:pt idx="241">
                  <c:v>10.314443410000004</c:v>
                </c:pt>
                <c:pt idx="242">
                  <c:v>10.333336220000016</c:v>
                </c:pt>
                <c:pt idx="243">
                  <c:v>10.352152300000018</c:v>
                </c:pt>
                <c:pt idx="244">
                  <c:v>10.370892590000024</c:v>
                </c:pt>
                <c:pt idx="245">
                  <c:v>10.389558010000018</c:v>
                </c:pt>
                <c:pt idx="246">
                  <c:v>10.40814949</c:v>
                </c:pt>
                <c:pt idx="247">
                  <c:v>10.426667910000004</c:v>
                </c:pt>
                <c:pt idx="248">
                  <c:v>10.445114180000001</c:v>
                </c:pt>
                <c:pt idx="249">
                  <c:v>10.463489170000026</c:v>
                </c:pt>
                <c:pt idx="250">
                  <c:v>10.481793759999999</c:v>
                </c:pt>
                <c:pt idx="251">
                  <c:v>10.50002881</c:v>
                </c:pt>
                <c:pt idx="252">
                  <c:v>10.518195179999999</c:v>
                </c:pt>
                <c:pt idx="253">
                  <c:v>10.536293710000001</c:v>
                </c:pt>
                <c:pt idx="254">
                  <c:v>10.554325240000001</c:v>
                </c:pt>
                <c:pt idx="255">
                  <c:v>10.572290580000002</c:v>
                </c:pt>
                <c:pt idx="256">
                  <c:v>10.59019056</c:v>
                </c:pt>
                <c:pt idx="257">
                  <c:v>10.608025979999999</c:v>
                </c:pt>
                <c:pt idx="258">
                  <c:v>10.62579764</c:v>
                </c:pt>
                <c:pt idx="259">
                  <c:v>10.643506330000006</c:v>
                </c:pt>
                <c:pt idx="260">
                  <c:v>10.66115282</c:v>
                </c:pt>
                <c:pt idx="261">
                  <c:v>10.678737890000004</c:v>
                </c:pt>
                <c:pt idx="262">
                  <c:v>10.696262300000001</c:v>
                </c:pt>
                <c:pt idx="263">
                  <c:v>10.7137268</c:v>
                </c:pt>
                <c:pt idx="264">
                  <c:v>10.731132139999998</c:v>
                </c:pt>
                <c:pt idx="265">
                  <c:v>10.748479059999999</c:v>
                </c:pt>
                <c:pt idx="266">
                  <c:v>10.765768270000002</c:v>
                </c:pt>
                <c:pt idx="267">
                  <c:v>10.783000510000004</c:v>
                </c:pt>
                <c:pt idx="268">
                  <c:v>10.800176480000001</c:v>
                </c:pt>
                <c:pt idx="269">
                  <c:v>10.817296890000016</c:v>
                </c:pt>
                <c:pt idx="270">
                  <c:v>10.834362419999998</c:v>
                </c:pt>
                <c:pt idx="271">
                  <c:v>10.851373779999999</c:v>
                </c:pt>
                <c:pt idx="272">
                  <c:v>10.86833163</c:v>
                </c:pt>
                <c:pt idx="273">
                  <c:v>10.885236660000022</c:v>
                </c:pt>
                <c:pt idx="274">
                  <c:v>10.902089520000025</c:v>
                </c:pt>
                <c:pt idx="275">
                  <c:v>10.91889087</c:v>
                </c:pt>
                <c:pt idx="276">
                  <c:v>10.93564136</c:v>
                </c:pt>
                <c:pt idx="277">
                  <c:v>10.952341630000006</c:v>
                </c:pt>
                <c:pt idx="278">
                  <c:v>10.96899232</c:v>
                </c:pt>
                <c:pt idx="279">
                  <c:v>10.985594060000022</c:v>
                </c:pt>
                <c:pt idx="280">
                  <c:v>11.002147450000002</c:v>
                </c:pt>
                <c:pt idx="281">
                  <c:v>11.018653130000001</c:v>
                </c:pt>
                <c:pt idx="282">
                  <c:v>11.035111679999998</c:v>
                </c:pt>
                <c:pt idx="283">
                  <c:v>11.051523719999999</c:v>
                </c:pt>
                <c:pt idx="284">
                  <c:v>11.067889830000022</c:v>
                </c:pt>
                <c:pt idx="285">
                  <c:v>11.084210599999999</c:v>
                </c:pt>
                <c:pt idx="286">
                  <c:v>11.100486610000026</c:v>
                </c:pt>
                <c:pt idx="287">
                  <c:v>11.116718430000001</c:v>
                </c:pt>
                <c:pt idx="288">
                  <c:v>11.13290662</c:v>
                </c:pt>
                <c:pt idx="289">
                  <c:v>11.149051749999998</c:v>
                </c:pt>
                <c:pt idx="290">
                  <c:v>11.165154360000002</c:v>
                </c:pt>
                <c:pt idx="291">
                  <c:v>11.181214999999998</c:v>
                </c:pt>
                <c:pt idx="292">
                  <c:v>11.19723422</c:v>
                </c:pt>
                <c:pt idx="293">
                  <c:v>11.213212540000001</c:v>
                </c:pt>
                <c:pt idx="294">
                  <c:v>11.229150499999999</c:v>
                </c:pt>
                <c:pt idx="295">
                  <c:v>11.24504861</c:v>
                </c:pt>
                <c:pt idx="296">
                  <c:v>11.26090739</c:v>
                </c:pt>
                <c:pt idx="297">
                  <c:v>11.27672735</c:v>
                </c:pt>
                <c:pt idx="298">
                  <c:v>11.29250899</c:v>
                </c:pt>
                <c:pt idx="299">
                  <c:v>11.30825282</c:v>
                </c:pt>
                <c:pt idx="300">
                  <c:v>11.32395932</c:v>
                </c:pt>
                <c:pt idx="301">
                  <c:v>11.339628980000001</c:v>
                </c:pt>
                <c:pt idx="302">
                  <c:v>11.355262270000026</c:v>
                </c:pt>
                <c:pt idx="303">
                  <c:v>11.370859690000016</c:v>
                </c:pt>
                <c:pt idx="304">
                  <c:v>11.386421690000002</c:v>
                </c:pt>
                <c:pt idx="305">
                  <c:v>11.401948730000001</c:v>
                </c:pt>
                <c:pt idx="306">
                  <c:v>11.417441290000006</c:v>
                </c:pt>
                <c:pt idx="307">
                  <c:v>11.432899810000022</c:v>
                </c:pt>
                <c:pt idx="308">
                  <c:v>11.448324739999997</c:v>
                </c:pt>
                <c:pt idx="309">
                  <c:v>11.463716520000018</c:v>
                </c:pt>
                <c:pt idx="310">
                  <c:v>11.4790756</c:v>
                </c:pt>
                <c:pt idx="311">
                  <c:v>11.4944024</c:v>
                </c:pt>
                <c:pt idx="312">
                  <c:v>11.509697350000016</c:v>
                </c:pt>
                <c:pt idx="313">
                  <c:v>11.524960869999999</c:v>
                </c:pt>
                <c:pt idx="314">
                  <c:v>11.540193390000001</c:v>
                </c:pt>
                <c:pt idx="315">
                  <c:v>11.555395320000002</c:v>
                </c:pt>
                <c:pt idx="316">
                  <c:v>11.57056706</c:v>
                </c:pt>
                <c:pt idx="317">
                  <c:v>11.585709020000017</c:v>
                </c:pt>
                <c:pt idx="318">
                  <c:v>11.600821599999998</c:v>
                </c:pt>
                <c:pt idx="319">
                  <c:v>11.615905189999999</c:v>
                </c:pt>
                <c:pt idx="320">
                  <c:v>11.630960179999999</c:v>
                </c:pt>
                <c:pt idx="321">
                  <c:v>11.645986950000006</c:v>
                </c:pt>
                <c:pt idx="322">
                  <c:v>11.660985890000006</c:v>
                </c:pt>
                <c:pt idx="323">
                  <c:v>11.67595738</c:v>
                </c:pt>
                <c:pt idx="324">
                  <c:v>11.690901779999999</c:v>
                </c:pt>
                <c:pt idx="325">
                  <c:v>11.705819460000001</c:v>
                </c:pt>
                <c:pt idx="326">
                  <c:v>11.720710789999998</c:v>
                </c:pt>
                <c:pt idx="327">
                  <c:v>11.735576120000001</c:v>
                </c:pt>
                <c:pt idx="328">
                  <c:v>11.750415810000016</c:v>
                </c:pt>
                <c:pt idx="329">
                  <c:v>11.765230210000022</c:v>
                </c:pt>
                <c:pt idx="330">
                  <c:v>11.780019660000001</c:v>
                </c:pt>
                <c:pt idx="331">
                  <c:v>11.79478452</c:v>
                </c:pt>
                <c:pt idx="332">
                  <c:v>11.809525110000004</c:v>
                </c:pt>
                <c:pt idx="333">
                  <c:v>11.824241769999999</c:v>
                </c:pt>
                <c:pt idx="334">
                  <c:v>11.83893482</c:v>
                </c:pt>
                <c:pt idx="335">
                  <c:v>11.853604610000032</c:v>
                </c:pt>
                <c:pt idx="336">
                  <c:v>11.868251450000001</c:v>
                </c:pt>
                <c:pt idx="337">
                  <c:v>11.882875650000004</c:v>
                </c:pt>
                <c:pt idx="338">
                  <c:v>11.897477540000002</c:v>
                </c:pt>
                <c:pt idx="339">
                  <c:v>11.912057430000004</c:v>
                </c:pt>
                <c:pt idx="340">
                  <c:v>11.926615610000002</c:v>
                </c:pt>
                <c:pt idx="341">
                  <c:v>11.941152410000001</c:v>
                </c:pt>
                <c:pt idx="342">
                  <c:v>11.9556681</c:v>
                </c:pt>
                <c:pt idx="343">
                  <c:v>11.97016301</c:v>
                </c:pt>
                <c:pt idx="344">
                  <c:v>11.984637410000015</c:v>
                </c:pt>
                <c:pt idx="345">
                  <c:v>11.999091590000004</c:v>
                </c:pt>
                <c:pt idx="346">
                  <c:v>12.013525850000002</c:v>
                </c:pt>
                <c:pt idx="347">
                  <c:v>12.027940470000001</c:v>
                </c:pt>
                <c:pt idx="348">
                  <c:v>12.042335720000001</c:v>
                </c:pt>
                <c:pt idx="349">
                  <c:v>12.05671188</c:v>
                </c:pt>
                <c:pt idx="350">
                  <c:v>12.071069230000004</c:v>
                </c:pt>
                <c:pt idx="351">
                  <c:v>12.085408030000018</c:v>
                </c:pt>
                <c:pt idx="352">
                  <c:v>12.09972855</c:v>
                </c:pt>
                <c:pt idx="353">
                  <c:v>12.114031049999999</c:v>
                </c:pt>
                <c:pt idx="354">
                  <c:v>12.128315799999998</c:v>
                </c:pt>
                <c:pt idx="355">
                  <c:v>12.142583050000002</c:v>
                </c:pt>
                <c:pt idx="356">
                  <c:v>12.156833050000015</c:v>
                </c:pt>
                <c:pt idx="357">
                  <c:v>12.171066060000001</c:v>
                </c:pt>
                <c:pt idx="358">
                  <c:v>12.185282320000002</c:v>
                </c:pt>
                <c:pt idx="359">
                  <c:v>12.199482080000006</c:v>
                </c:pt>
                <c:pt idx="360">
                  <c:v>12.213665580000001</c:v>
                </c:pt>
                <c:pt idx="361">
                  <c:v>12.227833059999998</c:v>
                </c:pt>
                <c:pt idx="362">
                  <c:v>12.241984749999999</c:v>
                </c:pt>
                <c:pt idx="363">
                  <c:v>12.25612089</c:v>
                </c:pt>
                <c:pt idx="364">
                  <c:v>12.270241710000001</c:v>
                </c:pt>
                <c:pt idx="365">
                  <c:v>12.284347429999999</c:v>
                </c:pt>
                <c:pt idx="366">
                  <c:v>12.298438280000001</c:v>
                </c:pt>
                <c:pt idx="367">
                  <c:v>12.312514490000018</c:v>
                </c:pt>
                <c:pt idx="368">
                  <c:v>12.326576260000015</c:v>
                </c:pt>
                <c:pt idx="369">
                  <c:v>12.340623820000001</c:v>
                </c:pt>
                <c:pt idx="370">
                  <c:v>12.354657380000004</c:v>
                </c:pt>
                <c:pt idx="371">
                  <c:v>12.368677160000001</c:v>
                </c:pt>
                <c:pt idx="372">
                  <c:v>12.382683360000016</c:v>
                </c:pt>
                <c:pt idx="373">
                  <c:v>12.39667618</c:v>
                </c:pt>
                <c:pt idx="374">
                  <c:v>12.410655830000016</c:v>
                </c:pt>
                <c:pt idx="375">
                  <c:v>12.42462252</c:v>
                </c:pt>
                <c:pt idx="376">
                  <c:v>12.438576429999999</c:v>
                </c:pt>
                <c:pt idx="377">
                  <c:v>12.452517780000004</c:v>
                </c:pt>
                <c:pt idx="378">
                  <c:v>12.466446740000022</c:v>
                </c:pt>
                <c:pt idx="379">
                  <c:v>12.48036351</c:v>
                </c:pt>
                <c:pt idx="380">
                  <c:v>12.494268279999998</c:v>
                </c:pt>
                <c:pt idx="381">
                  <c:v>12.508161239999998</c:v>
                </c:pt>
                <c:pt idx="382">
                  <c:v>12.522042570000018</c:v>
                </c:pt>
                <c:pt idx="383">
                  <c:v>12.53591245</c:v>
                </c:pt>
                <c:pt idx="384">
                  <c:v>12.549771069999998</c:v>
                </c:pt>
                <c:pt idx="385">
                  <c:v>12.563618590000004</c:v>
                </c:pt>
                <c:pt idx="386">
                  <c:v>12.57745519</c:v>
                </c:pt>
                <c:pt idx="387">
                  <c:v>12.591281059999998</c:v>
                </c:pt>
                <c:pt idx="388">
                  <c:v>12.605096350000018</c:v>
                </c:pt>
                <c:pt idx="389">
                  <c:v>12.618901230000001</c:v>
                </c:pt>
                <c:pt idx="390">
                  <c:v>12.63269588</c:v>
                </c:pt>
                <c:pt idx="391">
                  <c:v>12.64648045</c:v>
                </c:pt>
                <c:pt idx="392">
                  <c:v>12.66025511</c:v>
                </c:pt>
                <c:pt idx="393">
                  <c:v>12.674020019999999</c:v>
                </c:pt>
                <c:pt idx="394">
                  <c:v>12.687775329999999</c:v>
                </c:pt>
                <c:pt idx="395">
                  <c:v>12.701521209999999</c:v>
                </c:pt>
                <c:pt idx="396">
                  <c:v>12.7152578</c:v>
                </c:pt>
                <c:pt idx="397">
                  <c:v>12.728985259999998</c:v>
                </c:pt>
                <c:pt idx="398">
                  <c:v>12.742703730000001</c:v>
                </c:pt>
                <c:pt idx="399">
                  <c:v>12.756413370000002</c:v>
                </c:pt>
                <c:pt idx="400">
                  <c:v>12.770114320000001</c:v>
                </c:pt>
                <c:pt idx="401">
                  <c:v>12.78380673</c:v>
                </c:pt>
                <c:pt idx="402">
                  <c:v>12.79749073</c:v>
                </c:pt>
                <c:pt idx="403">
                  <c:v>12.811166480000001</c:v>
                </c:pt>
                <c:pt idx="404">
                  <c:v>12.824834090000016</c:v>
                </c:pt>
                <c:pt idx="405">
                  <c:v>12.838493720000001</c:v>
                </c:pt>
                <c:pt idx="406">
                  <c:v>12.852145500000026</c:v>
                </c:pt>
                <c:pt idx="407">
                  <c:v>12.865789560000028</c:v>
                </c:pt>
                <c:pt idx="408">
                  <c:v>12.879426030000028</c:v>
                </c:pt>
                <c:pt idx="409">
                  <c:v>12.89305504</c:v>
                </c:pt>
                <c:pt idx="410">
                  <c:v>12.90667672</c:v>
                </c:pt>
                <c:pt idx="411">
                  <c:v>12.920291189999999</c:v>
                </c:pt>
                <c:pt idx="412">
                  <c:v>12.933898580000001</c:v>
                </c:pt>
                <c:pt idx="413">
                  <c:v>12.94749902</c:v>
                </c:pt>
                <c:pt idx="414">
                  <c:v>12.961092620000002</c:v>
                </c:pt>
                <c:pt idx="415">
                  <c:v>12.97467949</c:v>
                </c:pt>
                <c:pt idx="416">
                  <c:v>12.988259770000001</c:v>
                </c:pt>
                <c:pt idx="417">
                  <c:v>13.001833570000002</c:v>
                </c:pt>
                <c:pt idx="418">
                  <c:v>13.015400990000016</c:v>
                </c:pt>
                <c:pt idx="419">
                  <c:v>13.028962159999999</c:v>
                </c:pt>
                <c:pt idx="420">
                  <c:v>13.042517180000001</c:v>
                </c:pt>
                <c:pt idx="421">
                  <c:v>13.05606616</c:v>
                </c:pt>
                <c:pt idx="422">
                  <c:v>13.069609210000028</c:v>
                </c:pt>
                <c:pt idx="423">
                  <c:v>13.083146450000006</c:v>
                </c:pt>
                <c:pt idx="424">
                  <c:v>13.096677960000001</c:v>
                </c:pt>
                <c:pt idx="425">
                  <c:v>13.110203869999999</c:v>
                </c:pt>
                <c:pt idx="426">
                  <c:v>13.123724260000001</c:v>
                </c:pt>
                <c:pt idx="427">
                  <c:v>13.13723924</c:v>
                </c:pt>
                <c:pt idx="428">
                  <c:v>13.150748910000004</c:v>
                </c:pt>
                <c:pt idx="429">
                  <c:v>13.164253370000001</c:v>
                </c:pt>
                <c:pt idx="430">
                  <c:v>13.17775271</c:v>
                </c:pt>
                <c:pt idx="431">
                  <c:v>13.19124703</c:v>
                </c:pt>
                <c:pt idx="432">
                  <c:v>13.20473642</c:v>
                </c:pt>
                <c:pt idx="433">
                  <c:v>13.218220979999995</c:v>
                </c:pt>
                <c:pt idx="434">
                  <c:v>13.231700789999998</c:v>
                </c:pt>
                <c:pt idx="435">
                  <c:v>13.245175939999999</c:v>
                </c:pt>
                <c:pt idx="436">
                  <c:v>13.258646530000018</c:v>
                </c:pt>
                <c:pt idx="437">
                  <c:v>13.272112630000002</c:v>
                </c:pt>
                <c:pt idx="438">
                  <c:v>13.28557434</c:v>
                </c:pt>
                <c:pt idx="439">
                  <c:v>13.299031739999998</c:v>
                </c:pt>
                <c:pt idx="440">
                  <c:v>13.312484900000028</c:v>
                </c:pt>
                <c:pt idx="441">
                  <c:v>13.325933930000016</c:v>
                </c:pt>
                <c:pt idx="442">
                  <c:v>13.339378879999998</c:v>
                </c:pt>
                <c:pt idx="443">
                  <c:v>13.352819850000028</c:v>
                </c:pt>
                <c:pt idx="444">
                  <c:v>13.366256910000025</c:v>
                </c:pt>
                <c:pt idx="445">
                  <c:v>13.379690130000018</c:v>
                </c:pt>
                <c:pt idx="446">
                  <c:v>13.3931196</c:v>
                </c:pt>
                <c:pt idx="447">
                  <c:v>13.406545390000016</c:v>
                </c:pt>
                <c:pt idx="448">
                  <c:v>13.41996756</c:v>
                </c:pt>
                <c:pt idx="449">
                  <c:v>13.433386200000006</c:v>
                </c:pt>
                <c:pt idx="450">
                  <c:v>13.446801369999999</c:v>
                </c:pt>
                <c:pt idx="451">
                  <c:v>13.460213139999999</c:v>
                </c:pt>
                <c:pt idx="452">
                  <c:v>13.47362159</c:v>
                </c:pt>
                <c:pt idx="453">
                  <c:v>13.48702677</c:v>
                </c:pt>
                <c:pt idx="454">
                  <c:v>13.500428749999999</c:v>
                </c:pt>
                <c:pt idx="455">
                  <c:v>13.51382761</c:v>
                </c:pt>
                <c:pt idx="456">
                  <c:v>13.527223389999998</c:v>
                </c:pt>
                <c:pt idx="457">
                  <c:v>13.540616180000001</c:v>
                </c:pt>
                <c:pt idx="458">
                  <c:v>13.554006020000006</c:v>
                </c:pt>
                <c:pt idx="459">
                  <c:v>13.567392980000001</c:v>
                </c:pt>
                <c:pt idx="460">
                  <c:v>13.580777119999999</c:v>
                </c:pt>
                <c:pt idx="461">
                  <c:v>13.594158489999998</c:v>
                </c:pt>
                <c:pt idx="462">
                  <c:v>13.60753716</c:v>
                </c:pt>
                <c:pt idx="463">
                  <c:v>13.620913179999999</c:v>
                </c:pt>
                <c:pt idx="464">
                  <c:v>13.63428661</c:v>
                </c:pt>
                <c:pt idx="465">
                  <c:v>13.647657499999999</c:v>
                </c:pt>
                <c:pt idx="466">
                  <c:v>13.661025899999999</c:v>
                </c:pt>
                <c:pt idx="467">
                  <c:v>13.674391869999999</c:v>
                </c:pt>
                <c:pt idx="468">
                  <c:v>13.687755459999998</c:v>
                </c:pt>
                <c:pt idx="469">
                  <c:v>13.701116719999998</c:v>
                </c:pt>
                <c:pt idx="470">
                  <c:v>13.714475699999999</c:v>
                </c:pt>
                <c:pt idx="471">
                  <c:v>13.727832449999999</c:v>
                </c:pt>
                <c:pt idx="472">
                  <c:v>13.741187010000001</c:v>
                </c:pt>
                <c:pt idx="473">
                  <c:v>13.75453944</c:v>
                </c:pt>
                <c:pt idx="474">
                  <c:v>13.76788977</c:v>
                </c:pt>
                <c:pt idx="475">
                  <c:v>13.781238059999998</c:v>
                </c:pt>
                <c:pt idx="476">
                  <c:v>13.794584350000004</c:v>
                </c:pt>
                <c:pt idx="477">
                  <c:v>13.807928670000001</c:v>
                </c:pt>
                <c:pt idx="478">
                  <c:v>13.821271079999999</c:v>
                </c:pt>
                <c:pt idx="479">
                  <c:v>13.834611619999999</c:v>
                </c:pt>
                <c:pt idx="480">
                  <c:v>13.847950320000001</c:v>
                </c:pt>
                <c:pt idx="481">
                  <c:v>13.861287230000022</c:v>
                </c:pt>
                <c:pt idx="482">
                  <c:v>13.87462238</c:v>
                </c:pt>
                <c:pt idx="483">
                  <c:v>13.887955810000006</c:v>
                </c:pt>
                <c:pt idx="484">
                  <c:v>13.90128756</c:v>
                </c:pt>
                <c:pt idx="485">
                  <c:v>13.91461767</c:v>
                </c:pt>
                <c:pt idx="486">
                  <c:v>13.92794617</c:v>
                </c:pt>
                <c:pt idx="487">
                  <c:v>13.941273089999983</c:v>
                </c:pt>
                <c:pt idx="488">
                  <c:v>13.954598470000002</c:v>
                </c:pt>
                <c:pt idx="489">
                  <c:v>13.96792235</c:v>
                </c:pt>
                <c:pt idx="490">
                  <c:v>13.98124475</c:v>
                </c:pt>
                <c:pt idx="491">
                  <c:v>13.99456571</c:v>
                </c:pt>
                <c:pt idx="492">
                  <c:v>14.00788526</c:v>
                </c:pt>
                <c:pt idx="493">
                  <c:v>14.021203419999999</c:v>
                </c:pt>
                <c:pt idx="494">
                  <c:v>14.03452023</c:v>
                </c:pt>
                <c:pt idx="495">
                  <c:v>14.047835709999999</c:v>
                </c:pt>
                <c:pt idx="496">
                  <c:v>14.0611499</c:v>
                </c:pt>
                <c:pt idx="497">
                  <c:v>14.074462820000004</c:v>
                </c:pt>
                <c:pt idx="498">
                  <c:v>14.087774489999999</c:v>
                </c:pt>
                <c:pt idx="499">
                  <c:v>14.10108494</c:v>
                </c:pt>
                <c:pt idx="500">
                  <c:v>14.1143942</c:v>
                </c:pt>
                <c:pt idx="501">
                  <c:v>14.12770229</c:v>
                </c:pt>
                <c:pt idx="502">
                  <c:v>14.141009240000001</c:v>
                </c:pt>
                <c:pt idx="503">
                  <c:v>14.154315059999998</c:v>
                </c:pt>
                <c:pt idx="504">
                  <c:v>14.16761977</c:v>
                </c:pt>
                <c:pt idx="505">
                  <c:v>14.180923409999998</c:v>
                </c:pt>
                <c:pt idx="506">
                  <c:v>14.194225989999998</c:v>
                </c:pt>
                <c:pt idx="507">
                  <c:v>14.20752753</c:v>
                </c:pt>
                <c:pt idx="508">
                  <c:v>14.220828039999999</c:v>
                </c:pt>
                <c:pt idx="509">
                  <c:v>14.234127549999998</c:v>
                </c:pt>
                <c:pt idx="510">
                  <c:v>14.247426079999999</c:v>
                </c:pt>
                <c:pt idx="511">
                  <c:v>14.260723649999999</c:v>
                </c:pt>
                <c:pt idx="512">
                  <c:v>14.274020259999999</c:v>
                </c:pt>
                <c:pt idx="513">
                  <c:v>14.287315929999998</c:v>
                </c:pt>
                <c:pt idx="514">
                  <c:v>14.300610690000006</c:v>
                </c:pt>
                <c:pt idx="515">
                  <c:v>14.313904540000006</c:v>
                </c:pt>
                <c:pt idx="516">
                  <c:v>14.3271975</c:v>
                </c:pt>
                <c:pt idx="517">
                  <c:v>14.340489590000026</c:v>
                </c:pt>
                <c:pt idx="518">
                  <c:v>14.353780810000034</c:v>
                </c:pt>
                <c:pt idx="519">
                  <c:v>14.367071179999998</c:v>
                </c:pt>
                <c:pt idx="520">
                  <c:v>14.380360700000001</c:v>
                </c:pt>
                <c:pt idx="521">
                  <c:v>14.393649400000006</c:v>
                </c:pt>
                <c:pt idx="522">
                  <c:v>14.406937280000006</c:v>
                </c:pt>
                <c:pt idx="523">
                  <c:v>14.42022435</c:v>
                </c:pt>
                <c:pt idx="524">
                  <c:v>14.43351062</c:v>
                </c:pt>
                <c:pt idx="525">
                  <c:v>14.446796090000015</c:v>
                </c:pt>
                <c:pt idx="526">
                  <c:v>14.460080790000006</c:v>
                </c:pt>
                <c:pt idx="527">
                  <c:v>14.47336471</c:v>
                </c:pt>
                <c:pt idx="528">
                  <c:v>14.486647860000016</c:v>
                </c:pt>
                <c:pt idx="529">
                  <c:v>14.499930250000018</c:v>
                </c:pt>
                <c:pt idx="530">
                  <c:v>14.513211879999998</c:v>
                </c:pt>
                <c:pt idx="531">
                  <c:v>14.52649276</c:v>
                </c:pt>
                <c:pt idx="532">
                  <c:v>14.53977289</c:v>
                </c:pt>
                <c:pt idx="533">
                  <c:v>14.553052280000006</c:v>
                </c:pt>
                <c:pt idx="534">
                  <c:v>14.56633094</c:v>
                </c:pt>
                <c:pt idx="535">
                  <c:v>14.57960886</c:v>
                </c:pt>
                <c:pt idx="536">
                  <c:v>14.592886040000016</c:v>
                </c:pt>
                <c:pt idx="537">
                  <c:v>14.6061625</c:v>
                </c:pt>
                <c:pt idx="538">
                  <c:v>14.619438230000018</c:v>
                </c:pt>
                <c:pt idx="539">
                  <c:v>14.63271323</c:v>
                </c:pt>
                <c:pt idx="540">
                  <c:v>14.6459875</c:v>
                </c:pt>
                <c:pt idx="541">
                  <c:v>14.65926105</c:v>
                </c:pt>
                <c:pt idx="542">
                  <c:v>14.672533870000025</c:v>
                </c:pt>
                <c:pt idx="543">
                  <c:v>14.68580596</c:v>
                </c:pt>
                <c:pt idx="544">
                  <c:v>14.69907733</c:v>
                </c:pt>
                <c:pt idx="545">
                  <c:v>14.712347960000001</c:v>
                </c:pt>
                <c:pt idx="546">
                  <c:v>14.72561786</c:v>
                </c:pt>
                <c:pt idx="547">
                  <c:v>14.738887019999998</c:v>
                </c:pt>
                <c:pt idx="548">
                  <c:v>14.752155440000001</c:v>
                </c:pt>
                <c:pt idx="549">
                  <c:v>14.765423120000001</c:v>
                </c:pt>
                <c:pt idx="550">
                  <c:v>14.778690060000001</c:v>
                </c:pt>
                <c:pt idx="551">
                  <c:v>14.791956240000001</c:v>
                </c:pt>
                <c:pt idx="552">
                  <c:v>14.805221660000001</c:v>
                </c:pt>
                <c:pt idx="553">
                  <c:v>14.818486320000018</c:v>
                </c:pt>
                <c:pt idx="554">
                  <c:v>14.83175022</c:v>
                </c:pt>
                <c:pt idx="555">
                  <c:v>14.84501333</c:v>
                </c:pt>
                <c:pt idx="556">
                  <c:v>14.858275669999999</c:v>
                </c:pt>
                <c:pt idx="557">
                  <c:v>14.871537220000024</c:v>
                </c:pt>
                <c:pt idx="558">
                  <c:v>14.884797970000006</c:v>
                </c:pt>
                <c:pt idx="559">
                  <c:v>14.898057920000001</c:v>
                </c:pt>
                <c:pt idx="560">
                  <c:v>14.911317049999999</c:v>
                </c:pt>
                <c:pt idx="561">
                  <c:v>14.924575359999999</c:v>
                </c:pt>
                <c:pt idx="562">
                  <c:v>14.93783284</c:v>
                </c:pt>
                <c:pt idx="563">
                  <c:v>14.951089470000015</c:v>
                </c:pt>
                <c:pt idx="564">
                  <c:v>14.96434526</c:v>
                </c:pt>
                <c:pt idx="565">
                  <c:v>14.97760018</c:v>
                </c:pt>
                <c:pt idx="566">
                  <c:v>14.990854230000018</c:v>
                </c:pt>
                <c:pt idx="567">
                  <c:v>15.00410739</c:v>
                </c:pt>
                <c:pt idx="568">
                  <c:v>15.01735965</c:v>
                </c:pt>
                <c:pt idx="569">
                  <c:v>15.030611009999999</c:v>
                </c:pt>
                <c:pt idx="570">
                  <c:v>15.043861449999998</c:v>
                </c:pt>
                <c:pt idx="571">
                  <c:v>15.05711095</c:v>
                </c:pt>
                <c:pt idx="572">
                  <c:v>15.0703595</c:v>
                </c:pt>
                <c:pt idx="573">
                  <c:v>15.083607090000006</c:v>
                </c:pt>
                <c:pt idx="574">
                  <c:v>15.096853699999999</c:v>
                </c:pt>
                <c:pt idx="575">
                  <c:v>15.110099330000002</c:v>
                </c:pt>
                <c:pt idx="576">
                  <c:v>15.123343939999998</c:v>
                </c:pt>
                <c:pt idx="577">
                  <c:v>15.136587540000004</c:v>
                </c:pt>
                <c:pt idx="578">
                  <c:v>15.149830100000001</c:v>
                </c:pt>
                <c:pt idx="579">
                  <c:v>15.163071609999999</c:v>
                </c:pt>
                <c:pt idx="580">
                  <c:v>15.17631205</c:v>
                </c:pt>
                <c:pt idx="581">
                  <c:v>15.189551400000001</c:v>
                </c:pt>
                <c:pt idx="582">
                  <c:v>15.202789650000016</c:v>
                </c:pt>
                <c:pt idx="583">
                  <c:v>15.216026790000001</c:v>
                </c:pt>
                <c:pt idx="584">
                  <c:v>15.229262779999999</c:v>
                </c:pt>
                <c:pt idx="585">
                  <c:v>15.24249762</c:v>
                </c:pt>
                <c:pt idx="586">
                  <c:v>15.255731280000004</c:v>
                </c:pt>
                <c:pt idx="587">
                  <c:v>15.268963759999997</c:v>
                </c:pt>
                <c:pt idx="588">
                  <c:v>15.28219502</c:v>
                </c:pt>
                <c:pt idx="589">
                  <c:v>15.29542505</c:v>
                </c:pt>
                <c:pt idx="590">
                  <c:v>15.30865382</c:v>
                </c:pt>
              </c:numCache>
            </c:numRef>
          </c:yVal>
          <c:smooth val="1"/>
        </c:ser>
        <c:dLbls>
          <c:showLegendKey val="0"/>
          <c:showVal val="0"/>
          <c:showCatName val="0"/>
          <c:showSerName val="0"/>
          <c:showPercent val="0"/>
          <c:showBubbleSize val="0"/>
        </c:dLbls>
        <c:axId val="84297216"/>
        <c:axId val="84299136"/>
      </c:scatterChart>
      <c:valAx>
        <c:axId val="84297216"/>
        <c:scaling>
          <c:orientation val="minMax"/>
          <c:max val="320"/>
          <c:min val="0"/>
        </c:scaling>
        <c:delete val="0"/>
        <c:axPos val="b"/>
        <c:title>
          <c:tx>
            <c:rich>
              <a:bodyPr/>
              <a:lstStyle/>
              <a:p>
                <a:pPr>
                  <a:defRPr/>
                </a:pPr>
                <a:r>
                  <a:rPr lang="en-US" sz="1200" b="0" dirty="0"/>
                  <a:t>Temperature [K] </a:t>
                </a:r>
              </a:p>
            </c:rich>
          </c:tx>
          <c:layout/>
          <c:overlay val="0"/>
        </c:title>
        <c:numFmt formatCode="General" sourceLinked="1"/>
        <c:majorTickMark val="in"/>
        <c:minorTickMark val="none"/>
        <c:tickLblPos val="nextTo"/>
        <c:spPr>
          <a:ln w="12700">
            <a:solidFill>
              <a:schemeClr val="tx1"/>
            </a:solidFill>
          </a:ln>
        </c:spPr>
        <c:crossAx val="84299136"/>
        <c:crosses val="autoZero"/>
        <c:crossBetween val="midCat"/>
        <c:majorUnit val="40"/>
      </c:valAx>
      <c:valAx>
        <c:axId val="84299136"/>
        <c:scaling>
          <c:orientation val="minMax"/>
          <c:max val="16"/>
        </c:scaling>
        <c:delete val="0"/>
        <c:axPos val="l"/>
        <c:title>
          <c:tx>
            <c:rich>
              <a:bodyPr/>
              <a:lstStyle/>
              <a:p>
                <a:pPr>
                  <a:defRPr/>
                </a:pPr>
                <a:r>
                  <a:rPr lang="en-US" sz="1200" b="0" dirty="0">
                    <a:sym typeface="Symbol"/>
                  </a:rPr>
                  <a:t> [W/(m-K) </a:t>
                </a:r>
                <a:endParaRPr lang="en-US" sz="1200" b="0" dirty="0"/>
              </a:p>
            </c:rich>
          </c:tx>
          <c:layout/>
          <c:overlay val="0"/>
        </c:title>
        <c:numFmt formatCode="General" sourceLinked="1"/>
        <c:majorTickMark val="in"/>
        <c:minorTickMark val="none"/>
        <c:tickLblPos val="nextTo"/>
        <c:spPr>
          <a:ln w="12700">
            <a:solidFill>
              <a:schemeClr val="tx1"/>
            </a:solidFill>
          </a:ln>
        </c:spPr>
        <c:crossAx val="84297216"/>
        <c:crosses val="autoZero"/>
        <c:crossBetween val="midCat"/>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25400">
              <a:solidFill>
                <a:srgbClr val="990000"/>
              </a:solidFill>
            </a:ln>
          </c:spPr>
          <c:marker>
            <c:symbol val="none"/>
          </c:marker>
          <c:xVal>
            <c:numRef>
              <c:f>lmd_cuA!$A$1:$A$591</c:f>
              <c:numCache>
                <c:formatCode>General</c:formatCode>
                <c:ptCount val="591"/>
                <c:pt idx="0">
                  <c:v>5</c:v>
                </c:pt>
                <c:pt idx="1">
                  <c:v>5.5</c:v>
                </c:pt>
                <c:pt idx="2">
                  <c:v>6</c:v>
                </c:pt>
                <c:pt idx="3">
                  <c:v>6.5</c:v>
                </c:pt>
                <c:pt idx="4">
                  <c:v>7</c:v>
                </c:pt>
                <c:pt idx="5">
                  <c:v>7.5</c:v>
                </c:pt>
                <c:pt idx="6">
                  <c:v>8</c:v>
                </c:pt>
                <c:pt idx="7">
                  <c:v>8.5</c:v>
                </c:pt>
                <c:pt idx="8">
                  <c:v>9</c:v>
                </c:pt>
                <c:pt idx="9">
                  <c:v>9.5</c:v>
                </c:pt>
                <c:pt idx="10">
                  <c:v>10</c:v>
                </c:pt>
                <c:pt idx="11">
                  <c:v>10.5</c:v>
                </c:pt>
                <c:pt idx="12">
                  <c:v>11</c:v>
                </c:pt>
                <c:pt idx="13">
                  <c:v>11.5</c:v>
                </c:pt>
                <c:pt idx="14">
                  <c:v>12</c:v>
                </c:pt>
                <c:pt idx="15">
                  <c:v>12.5</c:v>
                </c:pt>
                <c:pt idx="16">
                  <c:v>13</c:v>
                </c:pt>
                <c:pt idx="17">
                  <c:v>13.5</c:v>
                </c:pt>
                <c:pt idx="18">
                  <c:v>14</c:v>
                </c:pt>
                <c:pt idx="19">
                  <c:v>14.5</c:v>
                </c:pt>
                <c:pt idx="20">
                  <c:v>15</c:v>
                </c:pt>
                <c:pt idx="21">
                  <c:v>15.5</c:v>
                </c:pt>
                <c:pt idx="22">
                  <c:v>16</c:v>
                </c:pt>
                <c:pt idx="23">
                  <c:v>16.5</c:v>
                </c:pt>
                <c:pt idx="24">
                  <c:v>17</c:v>
                </c:pt>
                <c:pt idx="25">
                  <c:v>17.5</c:v>
                </c:pt>
                <c:pt idx="26">
                  <c:v>18</c:v>
                </c:pt>
                <c:pt idx="27">
                  <c:v>18.5</c:v>
                </c:pt>
                <c:pt idx="28">
                  <c:v>19</c:v>
                </c:pt>
                <c:pt idx="29">
                  <c:v>19.5</c:v>
                </c:pt>
                <c:pt idx="30">
                  <c:v>20</c:v>
                </c:pt>
                <c:pt idx="31">
                  <c:v>20.5</c:v>
                </c:pt>
                <c:pt idx="32">
                  <c:v>21</c:v>
                </c:pt>
                <c:pt idx="33">
                  <c:v>21.5</c:v>
                </c:pt>
                <c:pt idx="34">
                  <c:v>22</c:v>
                </c:pt>
                <c:pt idx="35">
                  <c:v>22.5</c:v>
                </c:pt>
                <c:pt idx="36">
                  <c:v>23</c:v>
                </c:pt>
                <c:pt idx="37">
                  <c:v>23.5</c:v>
                </c:pt>
                <c:pt idx="38">
                  <c:v>24</c:v>
                </c:pt>
                <c:pt idx="39">
                  <c:v>24.5</c:v>
                </c:pt>
                <c:pt idx="40">
                  <c:v>25</c:v>
                </c:pt>
                <c:pt idx="41">
                  <c:v>25.5</c:v>
                </c:pt>
                <c:pt idx="42">
                  <c:v>26</c:v>
                </c:pt>
                <c:pt idx="43">
                  <c:v>26.5</c:v>
                </c:pt>
                <c:pt idx="44">
                  <c:v>27</c:v>
                </c:pt>
                <c:pt idx="45">
                  <c:v>27.5</c:v>
                </c:pt>
                <c:pt idx="46">
                  <c:v>28</c:v>
                </c:pt>
                <c:pt idx="47">
                  <c:v>28.5</c:v>
                </c:pt>
                <c:pt idx="48">
                  <c:v>29</c:v>
                </c:pt>
                <c:pt idx="49">
                  <c:v>29.5</c:v>
                </c:pt>
                <c:pt idx="50">
                  <c:v>30</c:v>
                </c:pt>
                <c:pt idx="51">
                  <c:v>30.5</c:v>
                </c:pt>
                <c:pt idx="52">
                  <c:v>31</c:v>
                </c:pt>
                <c:pt idx="53">
                  <c:v>31.5</c:v>
                </c:pt>
                <c:pt idx="54">
                  <c:v>32</c:v>
                </c:pt>
                <c:pt idx="55">
                  <c:v>32.5</c:v>
                </c:pt>
                <c:pt idx="56">
                  <c:v>33</c:v>
                </c:pt>
                <c:pt idx="57">
                  <c:v>33.5</c:v>
                </c:pt>
                <c:pt idx="58">
                  <c:v>34</c:v>
                </c:pt>
                <c:pt idx="59">
                  <c:v>34.5</c:v>
                </c:pt>
                <c:pt idx="60">
                  <c:v>35</c:v>
                </c:pt>
                <c:pt idx="61">
                  <c:v>35.5</c:v>
                </c:pt>
                <c:pt idx="62">
                  <c:v>36</c:v>
                </c:pt>
                <c:pt idx="63">
                  <c:v>36.5</c:v>
                </c:pt>
                <c:pt idx="64">
                  <c:v>37</c:v>
                </c:pt>
                <c:pt idx="65">
                  <c:v>37.5</c:v>
                </c:pt>
                <c:pt idx="66">
                  <c:v>38</c:v>
                </c:pt>
                <c:pt idx="67">
                  <c:v>38.5</c:v>
                </c:pt>
                <c:pt idx="68">
                  <c:v>39</c:v>
                </c:pt>
                <c:pt idx="69">
                  <c:v>39.5</c:v>
                </c:pt>
                <c:pt idx="70">
                  <c:v>40</c:v>
                </c:pt>
                <c:pt idx="71">
                  <c:v>40.5</c:v>
                </c:pt>
                <c:pt idx="72">
                  <c:v>41</c:v>
                </c:pt>
                <c:pt idx="73">
                  <c:v>41.5</c:v>
                </c:pt>
                <c:pt idx="74">
                  <c:v>42</c:v>
                </c:pt>
                <c:pt idx="75">
                  <c:v>42.5</c:v>
                </c:pt>
                <c:pt idx="76">
                  <c:v>43</c:v>
                </c:pt>
                <c:pt idx="77">
                  <c:v>43.5</c:v>
                </c:pt>
                <c:pt idx="78">
                  <c:v>44</c:v>
                </c:pt>
                <c:pt idx="79">
                  <c:v>44.5</c:v>
                </c:pt>
                <c:pt idx="80">
                  <c:v>45</c:v>
                </c:pt>
                <c:pt idx="81">
                  <c:v>45.5</c:v>
                </c:pt>
                <c:pt idx="82">
                  <c:v>46</c:v>
                </c:pt>
                <c:pt idx="83">
                  <c:v>46.5</c:v>
                </c:pt>
                <c:pt idx="84">
                  <c:v>47</c:v>
                </c:pt>
                <c:pt idx="85">
                  <c:v>47.5</c:v>
                </c:pt>
                <c:pt idx="86">
                  <c:v>48</c:v>
                </c:pt>
                <c:pt idx="87">
                  <c:v>48.5</c:v>
                </c:pt>
                <c:pt idx="88">
                  <c:v>49</c:v>
                </c:pt>
                <c:pt idx="89">
                  <c:v>49.5</c:v>
                </c:pt>
                <c:pt idx="90">
                  <c:v>50</c:v>
                </c:pt>
                <c:pt idx="91">
                  <c:v>50.5</c:v>
                </c:pt>
                <c:pt idx="92">
                  <c:v>51</c:v>
                </c:pt>
                <c:pt idx="93">
                  <c:v>51.5</c:v>
                </c:pt>
                <c:pt idx="94">
                  <c:v>52</c:v>
                </c:pt>
                <c:pt idx="95">
                  <c:v>52.5</c:v>
                </c:pt>
                <c:pt idx="96">
                  <c:v>53</c:v>
                </c:pt>
                <c:pt idx="97">
                  <c:v>53.5</c:v>
                </c:pt>
                <c:pt idx="98">
                  <c:v>54</c:v>
                </c:pt>
                <c:pt idx="99">
                  <c:v>54.5</c:v>
                </c:pt>
                <c:pt idx="100">
                  <c:v>55</c:v>
                </c:pt>
                <c:pt idx="101">
                  <c:v>55.5</c:v>
                </c:pt>
                <c:pt idx="102">
                  <c:v>56</c:v>
                </c:pt>
                <c:pt idx="103">
                  <c:v>56.5</c:v>
                </c:pt>
                <c:pt idx="104">
                  <c:v>57</c:v>
                </c:pt>
                <c:pt idx="105">
                  <c:v>57.5</c:v>
                </c:pt>
                <c:pt idx="106">
                  <c:v>58</c:v>
                </c:pt>
                <c:pt idx="107">
                  <c:v>58.5</c:v>
                </c:pt>
                <c:pt idx="108">
                  <c:v>59</c:v>
                </c:pt>
                <c:pt idx="109">
                  <c:v>59.5</c:v>
                </c:pt>
                <c:pt idx="110">
                  <c:v>60</c:v>
                </c:pt>
                <c:pt idx="111">
                  <c:v>60.5</c:v>
                </c:pt>
                <c:pt idx="112">
                  <c:v>61</c:v>
                </c:pt>
                <c:pt idx="113">
                  <c:v>61.5</c:v>
                </c:pt>
                <c:pt idx="114">
                  <c:v>62</c:v>
                </c:pt>
                <c:pt idx="115">
                  <c:v>62.5</c:v>
                </c:pt>
                <c:pt idx="116">
                  <c:v>63</c:v>
                </c:pt>
                <c:pt idx="117">
                  <c:v>63.5</c:v>
                </c:pt>
                <c:pt idx="118">
                  <c:v>64</c:v>
                </c:pt>
                <c:pt idx="119">
                  <c:v>64.5</c:v>
                </c:pt>
                <c:pt idx="120">
                  <c:v>65</c:v>
                </c:pt>
                <c:pt idx="121">
                  <c:v>65.5</c:v>
                </c:pt>
                <c:pt idx="122">
                  <c:v>66</c:v>
                </c:pt>
                <c:pt idx="123">
                  <c:v>66.5</c:v>
                </c:pt>
                <c:pt idx="124">
                  <c:v>67</c:v>
                </c:pt>
                <c:pt idx="125">
                  <c:v>67.5</c:v>
                </c:pt>
                <c:pt idx="126">
                  <c:v>68</c:v>
                </c:pt>
                <c:pt idx="127">
                  <c:v>68.5</c:v>
                </c:pt>
                <c:pt idx="128">
                  <c:v>69</c:v>
                </c:pt>
                <c:pt idx="129">
                  <c:v>69.5</c:v>
                </c:pt>
                <c:pt idx="130">
                  <c:v>70</c:v>
                </c:pt>
                <c:pt idx="131">
                  <c:v>70.5</c:v>
                </c:pt>
                <c:pt idx="132">
                  <c:v>71</c:v>
                </c:pt>
                <c:pt idx="133">
                  <c:v>71.5</c:v>
                </c:pt>
                <c:pt idx="134">
                  <c:v>72</c:v>
                </c:pt>
                <c:pt idx="135">
                  <c:v>72.5</c:v>
                </c:pt>
                <c:pt idx="136">
                  <c:v>73</c:v>
                </c:pt>
                <c:pt idx="137">
                  <c:v>73.5</c:v>
                </c:pt>
                <c:pt idx="138">
                  <c:v>74</c:v>
                </c:pt>
                <c:pt idx="139">
                  <c:v>74.5</c:v>
                </c:pt>
                <c:pt idx="140">
                  <c:v>75</c:v>
                </c:pt>
                <c:pt idx="141">
                  <c:v>75.5</c:v>
                </c:pt>
                <c:pt idx="142">
                  <c:v>76</c:v>
                </c:pt>
                <c:pt idx="143">
                  <c:v>76.5</c:v>
                </c:pt>
                <c:pt idx="144">
                  <c:v>77</c:v>
                </c:pt>
                <c:pt idx="145">
                  <c:v>77.5</c:v>
                </c:pt>
                <c:pt idx="146">
                  <c:v>78</c:v>
                </c:pt>
                <c:pt idx="147">
                  <c:v>78.5</c:v>
                </c:pt>
                <c:pt idx="148">
                  <c:v>79</c:v>
                </c:pt>
                <c:pt idx="149">
                  <c:v>79.5</c:v>
                </c:pt>
                <c:pt idx="150">
                  <c:v>80</c:v>
                </c:pt>
                <c:pt idx="151">
                  <c:v>80.5</c:v>
                </c:pt>
                <c:pt idx="152">
                  <c:v>81</c:v>
                </c:pt>
                <c:pt idx="153">
                  <c:v>81.5</c:v>
                </c:pt>
                <c:pt idx="154">
                  <c:v>82</c:v>
                </c:pt>
                <c:pt idx="155">
                  <c:v>82.5</c:v>
                </c:pt>
                <c:pt idx="156">
                  <c:v>83</c:v>
                </c:pt>
                <c:pt idx="157">
                  <c:v>83.5</c:v>
                </c:pt>
                <c:pt idx="158">
                  <c:v>84</c:v>
                </c:pt>
                <c:pt idx="159">
                  <c:v>84.5</c:v>
                </c:pt>
                <c:pt idx="160">
                  <c:v>85</c:v>
                </c:pt>
                <c:pt idx="161">
                  <c:v>85.5</c:v>
                </c:pt>
                <c:pt idx="162">
                  <c:v>86</c:v>
                </c:pt>
                <c:pt idx="163">
                  <c:v>86.5</c:v>
                </c:pt>
                <c:pt idx="164">
                  <c:v>87</c:v>
                </c:pt>
                <c:pt idx="165">
                  <c:v>87.5</c:v>
                </c:pt>
                <c:pt idx="166">
                  <c:v>88</c:v>
                </c:pt>
                <c:pt idx="167">
                  <c:v>88.5</c:v>
                </c:pt>
                <c:pt idx="168">
                  <c:v>89</c:v>
                </c:pt>
                <c:pt idx="169">
                  <c:v>89.5</c:v>
                </c:pt>
                <c:pt idx="170">
                  <c:v>90</c:v>
                </c:pt>
                <c:pt idx="171">
                  <c:v>90.5</c:v>
                </c:pt>
                <c:pt idx="172">
                  <c:v>91</c:v>
                </c:pt>
                <c:pt idx="173">
                  <c:v>91.5</c:v>
                </c:pt>
                <c:pt idx="174">
                  <c:v>92</c:v>
                </c:pt>
                <c:pt idx="175">
                  <c:v>92.5</c:v>
                </c:pt>
                <c:pt idx="176">
                  <c:v>93</c:v>
                </c:pt>
                <c:pt idx="177">
                  <c:v>93.5</c:v>
                </c:pt>
                <c:pt idx="178">
                  <c:v>94</c:v>
                </c:pt>
                <c:pt idx="179">
                  <c:v>94.5</c:v>
                </c:pt>
                <c:pt idx="180">
                  <c:v>95</c:v>
                </c:pt>
                <c:pt idx="181">
                  <c:v>95.5</c:v>
                </c:pt>
                <c:pt idx="182">
                  <c:v>96</c:v>
                </c:pt>
                <c:pt idx="183">
                  <c:v>96.5</c:v>
                </c:pt>
                <c:pt idx="184">
                  <c:v>97</c:v>
                </c:pt>
                <c:pt idx="185">
                  <c:v>97.5</c:v>
                </c:pt>
                <c:pt idx="186">
                  <c:v>98</c:v>
                </c:pt>
                <c:pt idx="187">
                  <c:v>98.5</c:v>
                </c:pt>
                <c:pt idx="188">
                  <c:v>99</c:v>
                </c:pt>
                <c:pt idx="189">
                  <c:v>99.5</c:v>
                </c:pt>
                <c:pt idx="190">
                  <c:v>100</c:v>
                </c:pt>
                <c:pt idx="191">
                  <c:v>100.5</c:v>
                </c:pt>
                <c:pt idx="192">
                  <c:v>101</c:v>
                </c:pt>
                <c:pt idx="193">
                  <c:v>101.5</c:v>
                </c:pt>
                <c:pt idx="194">
                  <c:v>102</c:v>
                </c:pt>
                <c:pt idx="195">
                  <c:v>102.5</c:v>
                </c:pt>
                <c:pt idx="196">
                  <c:v>103</c:v>
                </c:pt>
                <c:pt idx="197">
                  <c:v>103.5</c:v>
                </c:pt>
                <c:pt idx="198">
                  <c:v>104</c:v>
                </c:pt>
                <c:pt idx="199">
                  <c:v>104.5</c:v>
                </c:pt>
                <c:pt idx="200">
                  <c:v>105</c:v>
                </c:pt>
                <c:pt idx="201">
                  <c:v>105.5</c:v>
                </c:pt>
                <c:pt idx="202">
                  <c:v>106</c:v>
                </c:pt>
                <c:pt idx="203">
                  <c:v>106.5</c:v>
                </c:pt>
                <c:pt idx="204">
                  <c:v>107</c:v>
                </c:pt>
                <c:pt idx="205">
                  <c:v>107.5</c:v>
                </c:pt>
                <c:pt idx="206">
                  <c:v>108</c:v>
                </c:pt>
                <c:pt idx="207">
                  <c:v>108.5</c:v>
                </c:pt>
                <c:pt idx="208">
                  <c:v>109</c:v>
                </c:pt>
                <c:pt idx="209">
                  <c:v>109.5</c:v>
                </c:pt>
                <c:pt idx="210">
                  <c:v>110</c:v>
                </c:pt>
                <c:pt idx="211">
                  <c:v>110.5</c:v>
                </c:pt>
                <c:pt idx="212">
                  <c:v>111</c:v>
                </c:pt>
                <c:pt idx="213">
                  <c:v>111.5</c:v>
                </c:pt>
                <c:pt idx="214">
                  <c:v>112</c:v>
                </c:pt>
                <c:pt idx="215">
                  <c:v>112.5</c:v>
                </c:pt>
                <c:pt idx="216">
                  <c:v>113</c:v>
                </c:pt>
                <c:pt idx="217">
                  <c:v>113.5</c:v>
                </c:pt>
                <c:pt idx="218">
                  <c:v>114</c:v>
                </c:pt>
                <c:pt idx="219">
                  <c:v>114.5</c:v>
                </c:pt>
                <c:pt idx="220">
                  <c:v>115</c:v>
                </c:pt>
                <c:pt idx="221">
                  <c:v>115.5</c:v>
                </c:pt>
                <c:pt idx="222">
                  <c:v>116</c:v>
                </c:pt>
                <c:pt idx="223">
                  <c:v>116.5</c:v>
                </c:pt>
                <c:pt idx="224">
                  <c:v>117</c:v>
                </c:pt>
                <c:pt idx="225">
                  <c:v>117.5</c:v>
                </c:pt>
                <c:pt idx="226">
                  <c:v>118</c:v>
                </c:pt>
                <c:pt idx="227">
                  <c:v>118.5</c:v>
                </c:pt>
                <c:pt idx="228">
                  <c:v>119</c:v>
                </c:pt>
                <c:pt idx="229">
                  <c:v>119.5</c:v>
                </c:pt>
                <c:pt idx="230">
                  <c:v>120</c:v>
                </c:pt>
                <c:pt idx="231">
                  <c:v>120.5</c:v>
                </c:pt>
                <c:pt idx="232">
                  <c:v>121</c:v>
                </c:pt>
                <c:pt idx="233">
                  <c:v>121.5</c:v>
                </c:pt>
                <c:pt idx="234">
                  <c:v>122</c:v>
                </c:pt>
                <c:pt idx="235">
                  <c:v>122.5</c:v>
                </c:pt>
                <c:pt idx="236">
                  <c:v>123</c:v>
                </c:pt>
                <c:pt idx="237">
                  <c:v>123.5</c:v>
                </c:pt>
                <c:pt idx="238">
                  <c:v>124</c:v>
                </c:pt>
                <c:pt idx="239">
                  <c:v>124.5</c:v>
                </c:pt>
                <c:pt idx="240">
                  <c:v>125</c:v>
                </c:pt>
                <c:pt idx="241">
                  <c:v>125.5</c:v>
                </c:pt>
                <c:pt idx="242">
                  <c:v>126</c:v>
                </c:pt>
                <c:pt idx="243">
                  <c:v>126.5</c:v>
                </c:pt>
                <c:pt idx="244">
                  <c:v>127</c:v>
                </c:pt>
                <c:pt idx="245">
                  <c:v>127.5</c:v>
                </c:pt>
                <c:pt idx="246">
                  <c:v>128</c:v>
                </c:pt>
                <c:pt idx="247">
                  <c:v>128.5</c:v>
                </c:pt>
                <c:pt idx="248">
                  <c:v>129</c:v>
                </c:pt>
                <c:pt idx="249">
                  <c:v>129.5</c:v>
                </c:pt>
                <c:pt idx="250">
                  <c:v>130</c:v>
                </c:pt>
                <c:pt idx="251">
                  <c:v>130.5</c:v>
                </c:pt>
                <c:pt idx="252">
                  <c:v>131</c:v>
                </c:pt>
                <c:pt idx="253">
                  <c:v>131.5</c:v>
                </c:pt>
                <c:pt idx="254">
                  <c:v>132</c:v>
                </c:pt>
                <c:pt idx="255">
                  <c:v>132.5</c:v>
                </c:pt>
                <c:pt idx="256">
                  <c:v>133</c:v>
                </c:pt>
                <c:pt idx="257">
                  <c:v>133.5</c:v>
                </c:pt>
                <c:pt idx="258">
                  <c:v>134</c:v>
                </c:pt>
                <c:pt idx="259">
                  <c:v>134.5</c:v>
                </c:pt>
                <c:pt idx="260">
                  <c:v>135</c:v>
                </c:pt>
                <c:pt idx="261">
                  <c:v>135.5</c:v>
                </c:pt>
                <c:pt idx="262">
                  <c:v>136</c:v>
                </c:pt>
                <c:pt idx="263">
                  <c:v>136.5</c:v>
                </c:pt>
                <c:pt idx="264">
                  <c:v>137</c:v>
                </c:pt>
                <c:pt idx="265">
                  <c:v>137.5</c:v>
                </c:pt>
                <c:pt idx="266">
                  <c:v>138</c:v>
                </c:pt>
                <c:pt idx="267">
                  <c:v>138.5</c:v>
                </c:pt>
                <c:pt idx="268">
                  <c:v>139</c:v>
                </c:pt>
                <c:pt idx="269">
                  <c:v>139.5</c:v>
                </c:pt>
                <c:pt idx="270">
                  <c:v>140</c:v>
                </c:pt>
                <c:pt idx="271">
                  <c:v>140.5</c:v>
                </c:pt>
                <c:pt idx="272">
                  <c:v>141</c:v>
                </c:pt>
                <c:pt idx="273">
                  <c:v>141.5</c:v>
                </c:pt>
                <c:pt idx="274">
                  <c:v>142</c:v>
                </c:pt>
                <c:pt idx="275">
                  <c:v>142.5</c:v>
                </c:pt>
                <c:pt idx="276">
                  <c:v>143</c:v>
                </c:pt>
                <c:pt idx="277">
                  <c:v>143.5</c:v>
                </c:pt>
                <c:pt idx="278">
                  <c:v>144</c:v>
                </c:pt>
                <c:pt idx="279">
                  <c:v>144.5</c:v>
                </c:pt>
                <c:pt idx="280">
                  <c:v>145</c:v>
                </c:pt>
                <c:pt idx="281">
                  <c:v>145.5</c:v>
                </c:pt>
                <c:pt idx="282">
                  <c:v>146</c:v>
                </c:pt>
                <c:pt idx="283">
                  <c:v>146.5</c:v>
                </c:pt>
                <c:pt idx="284">
                  <c:v>147</c:v>
                </c:pt>
                <c:pt idx="285">
                  <c:v>147.5</c:v>
                </c:pt>
                <c:pt idx="286">
                  <c:v>148</c:v>
                </c:pt>
                <c:pt idx="287">
                  <c:v>148.5</c:v>
                </c:pt>
                <c:pt idx="288">
                  <c:v>149</c:v>
                </c:pt>
                <c:pt idx="289">
                  <c:v>149.5</c:v>
                </c:pt>
                <c:pt idx="290">
                  <c:v>150</c:v>
                </c:pt>
                <c:pt idx="291">
                  <c:v>150.5</c:v>
                </c:pt>
                <c:pt idx="292">
                  <c:v>151</c:v>
                </c:pt>
                <c:pt idx="293">
                  <c:v>151.5</c:v>
                </c:pt>
                <c:pt idx="294">
                  <c:v>152</c:v>
                </c:pt>
                <c:pt idx="295">
                  <c:v>152.5</c:v>
                </c:pt>
                <c:pt idx="296">
                  <c:v>153</c:v>
                </c:pt>
                <c:pt idx="297">
                  <c:v>153.5</c:v>
                </c:pt>
                <c:pt idx="298">
                  <c:v>154</c:v>
                </c:pt>
                <c:pt idx="299">
                  <c:v>154.5</c:v>
                </c:pt>
                <c:pt idx="300">
                  <c:v>155</c:v>
                </c:pt>
                <c:pt idx="301">
                  <c:v>155.5</c:v>
                </c:pt>
                <c:pt idx="302">
                  <c:v>156</c:v>
                </c:pt>
                <c:pt idx="303">
                  <c:v>156.5</c:v>
                </c:pt>
                <c:pt idx="304">
                  <c:v>157</c:v>
                </c:pt>
                <c:pt idx="305">
                  <c:v>157.5</c:v>
                </c:pt>
                <c:pt idx="306">
                  <c:v>158</c:v>
                </c:pt>
                <c:pt idx="307">
                  <c:v>158.5</c:v>
                </c:pt>
                <c:pt idx="308">
                  <c:v>159</c:v>
                </c:pt>
                <c:pt idx="309">
                  <c:v>159.5</c:v>
                </c:pt>
                <c:pt idx="310">
                  <c:v>160</c:v>
                </c:pt>
                <c:pt idx="311">
                  <c:v>160.5</c:v>
                </c:pt>
                <c:pt idx="312">
                  <c:v>161</c:v>
                </c:pt>
                <c:pt idx="313">
                  <c:v>161.5</c:v>
                </c:pt>
                <c:pt idx="314">
                  <c:v>162</c:v>
                </c:pt>
                <c:pt idx="315">
                  <c:v>162.5</c:v>
                </c:pt>
                <c:pt idx="316">
                  <c:v>163</c:v>
                </c:pt>
                <c:pt idx="317">
                  <c:v>163.5</c:v>
                </c:pt>
                <c:pt idx="318">
                  <c:v>164</c:v>
                </c:pt>
                <c:pt idx="319">
                  <c:v>164.5</c:v>
                </c:pt>
                <c:pt idx="320">
                  <c:v>165</c:v>
                </c:pt>
                <c:pt idx="321">
                  <c:v>165.5</c:v>
                </c:pt>
                <c:pt idx="322">
                  <c:v>166</c:v>
                </c:pt>
                <c:pt idx="323">
                  <c:v>166.5</c:v>
                </c:pt>
                <c:pt idx="324">
                  <c:v>167</c:v>
                </c:pt>
                <c:pt idx="325">
                  <c:v>167.5</c:v>
                </c:pt>
                <c:pt idx="326">
                  <c:v>168</c:v>
                </c:pt>
                <c:pt idx="327">
                  <c:v>168.5</c:v>
                </c:pt>
                <c:pt idx="328">
                  <c:v>169</c:v>
                </c:pt>
                <c:pt idx="329">
                  <c:v>169.5</c:v>
                </c:pt>
                <c:pt idx="330">
                  <c:v>170</c:v>
                </c:pt>
                <c:pt idx="331">
                  <c:v>170.5</c:v>
                </c:pt>
                <c:pt idx="332">
                  <c:v>171</c:v>
                </c:pt>
                <c:pt idx="333">
                  <c:v>171.5</c:v>
                </c:pt>
                <c:pt idx="334">
                  <c:v>172</c:v>
                </c:pt>
                <c:pt idx="335">
                  <c:v>172.5</c:v>
                </c:pt>
                <c:pt idx="336">
                  <c:v>173</c:v>
                </c:pt>
                <c:pt idx="337">
                  <c:v>173.5</c:v>
                </c:pt>
                <c:pt idx="338">
                  <c:v>174</c:v>
                </c:pt>
                <c:pt idx="339">
                  <c:v>174.5</c:v>
                </c:pt>
                <c:pt idx="340">
                  <c:v>175</c:v>
                </c:pt>
                <c:pt idx="341">
                  <c:v>175.5</c:v>
                </c:pt>
                <c:pt idx="342">
                  <c:v>176</c:v>
                </c:pt>
                <c:pt idx="343">
                  <c:v>176.5</c:v>
                </c:pt>
                <c:pt idx="344">
                  <c:v>177</c:v>
                </c:pt>
                <c:pt idx="345">
                  <c:v>177.5</c:v>
                </c:pt>
                <c:pt idx="346">
                  <c:v>178</c:v>
                </c:pt>
                <c:pt idx="347">
                  <c:v>178.5</c:v>
                </c:pt>
                <c:pt idx="348">
                  <c:v>179</c:v>
                </c:pt>
                <c:pt idx="349">
                  <c:v>179.5</c:v>
                </c:pt>
                <c:pt idx="350">
                  <c:v>180</c:v>
                </c:pt>
                <c:pt idx="351">
                  <c:v>180.5</c:v>
                </c:pt>
                <c:pt idx="352">
                  <c:v>181</c:v>
                </c:pt>
                <c:pt idx="353">
                  <c:v>181.5</c:v>
                </c:pt>
                <c:pt idx="354">
                  <c:v>182</c:v>
                </c:pt>
                <c:pt idx="355">
                  <c:v>182.5</c:v>
                </c:pt>
                <c:pt idx="356">
                  <c:v>183</c:v>
                </c:pt>
                <c:pt idx="357">
                  <c:v>183.5</c:v>
                </c:pt>
                <c:pt idx="358">
                  <c:v>184</c:v>
                </c:pt>
                <c:pt idx="359">
                  <c:v>184.5</c:v>
                </c:pt>
                <c:pt idx="360">
                  <c:v>185</c:v>
                </c:pt>
                <c:pt idx="361">
                  <c:v>185.5</c:v>
                </c:pt>
                <c:pt idx="362">
                  <c:v>186</c:v>
                </c:pt>
                <c:pt idx="363">
                  <c:v>186.5</c:v>
                </c:pt>
                <c:pt idx="364">
                  <c:v>187</c:v>
                </c:pt>
                <c:pt idx="365">
                  <c:v>187.5</c:v>
                </c:pt>
                <c:pt idx="366">
                  <c:v>188</c:v>
                </c:pt>
                <c:pt idx="367">
                  <c:v>188.5</c:v>
                </c:pt>
                <c:pt idx="368">
                  <c:v>189</c:v>
                </c:pt>
                <c:pt idx="369">
                  <c:v>189.5</c:v>
                </c:pt>
                <c:pt idx="370">
                  <c:v>190</c:v>
                </c:pt>
                <c:pt idx="371">
                  <c:v>190.5</c:v>
                </c:pt>
                <c:pt idx="372">
                  <c:v>191</c:v>
                </c:pt>
                <c:pt idx="373">
                  <c:v>191.5</c:v>
                </c:pt>
                <c:pt idx="374">
                  <c:v>192</c:v>
                </c:pt>
                <c:pt idx="375">
                  <c:v>192.5</c:v>
                </c:pt>
                <c:pt idx="376">
                  <c:v>193</c:v>
                </c:pt>
                <c:pt idx="377">
                  <c:v>193.5</c:v>
                </c:pt>
                <c:pt idx="378">
                  <c:v>194</c:v>
                </c:pt>
                <c:pt idx="379">
                  <c:v>194.5</c:v>
                </c:pt>
                <c:pt idx="380">
                  <c:v>195</c:v>
                </c:pt>
                <c:pt idx="381">
                  <c:v>195.5</c:v>
                </c:pt>
                <c:pt idx="382">
                  <c:v>196</c:v>
                </c:pt>
                <c:pt idx="383">
                  <c:v>196.5</c:v>
                </c:pt>
                <c:pt idx="384">
                  <c:v>197</c:v>
                </c:pt>
                <c:pt idx="385">
                  <c:v>197.5</c:v>
                </c:pt>
                <c:pt idx="386">
                  <c:v>198</c:v>
                </c:pt>
                <c:pt idx="387">
                  <c:v>198.5</c:v>
                </c:pt>
                <c:pt idx="388">
                  <c:v>199</c:v>
                </c:pt>
                <c:pt idx="389">
                  <c:v>199.5</c:v>
                </c:pt>
                <c:pt idx="390">
                  <c:v>200</c:v>
                </c:pt>
                <c:pt idx="391">
                  <c:v>200.5</c:v>
                </c:pt>
                <c:pt idx="392">
                  <c:v>201</c:v>
                </c:pt>
                <c:pt idx="393">
                  <c:v>201.5</c:v>
                </c:pt>
                <c:pt idx="394">
                  <c:v>202</c:v>
                </c:pt>
                <c:pt idx="395">
                  <c:v>202.5</c:v>
                </c:pt>
                <c:pt idx="396">
                  <c:v>203</c:v>
                </c:pt>
                <c:pt idx="397">
                  <c:v>203.5</c:v>
                </c:pt>
                <c:pt idx="398">
                  <c:v>204</c:v>
                </c:pt>
                <c:pt idx="399">
                  <c:v>204.5</c:v>
                </c:pt>
                <c:pt idx="400">
                  <c:v>205</c:v>
                </c:pt>
                <c:pt idx="401">
                  <c:v>205.5</c:v>
                </c:pt>
                <c:pt idx="402">
                  <c:v>206</c:v>
                </c:pt>
                <c:pt idx="403">
                  <c:v>206.5</c:v>
                </c:pt>
                <c:pt idx="404">
                  <c:v>207</c:v>
                </c:pt>
                <c:pt idx="405">
                  <c:v>207.5</c:v>
                </c:pt>
                <c:pt idx="406">
                  <c:v>208</c:v>
                </c:pt>
                <c:pt idx="407">
                  <c:v>208.5</c:v>
                </c:pt>
                <c:pt idx="408">
                  <c:v>209</c:v>
                </c:pt>
                <c:pt idx="409">
                  <c:v>209.5</c:v>
                </c:pt>
                <c:pt idx="410">
                  <c:v>210</c:v>
                </c:pt>
                <c:pt idx="411">
                  <c:v>210.5</c:v>
                </c:pt>
                <c:pt idx="412">
                  <c:v>211</c:v>
                </c:pt>
                <c:pt idx="413">
                  <c:v>211.5</c:v>
                </c:pt>
                <c:pt idx="414">
                  <c:v>212</c:v>
                </c:pt>
                <c:pt idx="415">
                  <c:v>212.5</c:v>
                </c:pt>
                <c:pt idx="416">
                  <c:v>213</c:v>
                </c:pt>
                <c:pt idx="417">
                  <c:v>213.5</c:v>
                </c:pt>
                <c:pt idx="418">
                  <c:v>214</c:v>
                </c:pt>
                <c:pt idx="419">
                  <c:v>214.5</c:v>
                </c:pt>
                <c:pt idx="420">
                  <c:v>215</c:v>
                </c:pt>
                <c:pt idx="421">
                  <c:v>215.5</c:v>
                </c:pt>
                <c:pt idx="422">
                  <c:v>216</c:v>
                </c:pt>
                <c:pt idx="423">
                  <c:v>216.5</c:v>
                </c:pt>
                <c:pt idx="424">
                  <c:v>217</c:v>
                </c:pt>
                <c:pt idx="425">
                  <c:v>217.5</c:v>
                </c:pt>
                <c:pt idx="426">
                  <c:v>218</c:v>
                </c:pt>
                <c:pt idx="427">
                  <c:v>218.5</c:v>
                </c:pt>
                <c:pt idx="428">
                  <c:v>219</c:v>
                </c:pt>
                <c:pt idx="429">
                  <c:v>219.5</c:v>
                </c:pt>
                <c:pt idx="430">
                  <c:v>220</c:v>
                </c:pt>
                <c:pt idx="431">
                  <c:v>220.5</c:v>
                </c:pt>
                <c:pt idx="432">
                  <c:v>221</c:v>
                </c:pt>
                <c:pt idx="433">
                  <c:v>221.5</c:v>
                </c:pt>
                <c:pt idx="434">
                  <c:v>222</c:v>
                </c:pt>
                <c:pt idx="435">
                  <c:v>222.5</c:v>
                </c:pt>
                <c:pt idx="436">
                  <c:v>223</c:v>
                </c:pt>
                <c:pt idx="437">
                  <c:v>223.5</c:v>
                </c:pt>
                <c:pt idx="438">
                  <c:v>224</c:v>
                </c:pt>
                <c:pt idx="439">
                  <c:v>224.5</c:v>
                </c:pt>
                <c:pt idx="440">
                  <c:v>225</c:v>
                </c:pt>
                <c:pt idx="441">
                  <c:v>225.5</c:v>
                </c:pt>
                <c:pt idx="442">
                  <c:v>226</c:v>
                </c:pt>
                <c:pt idx="443">
                  <c:v>226.5</c:v>
                </c:pt>
                <c:pt idx="444">
                  <c:v>227</c:v>
                </c:pt>
                <c:pt idx="445">
                  <c:v>227.5</c:v>
                </c:pt>
                <c:pt idx="446">
                  <c:v>228</c:v>
                </c:pt>
                <c:pt idx="447">
                  <c:v>228.5</c:v>
                </c:pt>
                <c:pt idx="448">
                  <c:v>229</c:v>
                </c:pt>
                <c:pt idx="449">
                  <c:v>229.5</c:v>
                </c:pt>
                <c:pt idx="450">
                  <c:v>230</c:v>
                </c:pt>
                <c:pt idx="451">
                  <c:v>230.5</c:v>
                </c:pt>
                <c:pt idx="452">
                  <c:v>231</c:v>
                </c:pt>
                <c:pt idx="453">
                  <c:v>231.5</c:v>
                </c:pt>
                <c:pt idx="454">
                  <c:v>232</c:v>
                </c:pt>
                <c:pt idx="455">
                  <c:v>232.5</c:v>
                </c:pt>
                <c:pt idx="456">
                  <c:v>233</c:v>
                </c:pt>
                <c:pt idx="457">
                  <c:v>233.5</c:v>
                </c:pt>
                <c:pt idx="458">
                  <c:v>234</c:v>
                </c:pt>
                <c:pt idx="459">
                  <c:v>234.5</c:v>
                </c:pt>
                <c:pt idx="460">
                  <c:v>235</c:v>
                </c:pt>
                <c:pt idx="461">
                  <c:v>235.5</c:v>
                </c:pt>
                <c:pt idx="462">
                  <c:v>236</c:v>
                </c:pt>
                <c:pt idx="463">
                  <c:v>236.5</c:v>
                </c:pt>
                <c:pt idx="464">
                  <c:v>237</c:v>
                </c:pt>
                <c:pt idx="465">
                  <c:v>237.5</c:v>
                </c:pt>
                <c:pt idx="466">
                  <c:v>238</c:v>
                </c:pt>
                <c:pt idx="467">
                  <c:v>238.5</c:v>
                </c:pt>
                <c:pt idx="468">
                  <c:v>239</c:v>
                </c:pt>
                <c:pt idx="469">
                  <c:v>239.5</c:v>
                </c:pt>
                <c:pt idx="470">
                  <c:v>240</c:v>
                </c:pt>
                <c:pt idx="471">
                  <c:v>240.5</c:v>
                </c:pt>
                <c:pt idx="472">
                  <c:v>241</c:v>
                </c:pt>
                <c:pt idx="473">
                  <c:v>241.5</c:v>
                </c:pt>
                <c:pt idx="474">
                  <c:v>242</c:v>
                </c:pt>
                <c:pt idx="475">
                  <c:v>242.5</c:v>
                </c:pt>
                <c:pt idx="476">
                  <c:v>243</c:v>
                </c:pt>
                <c:pt idx="477">
                  <c:v>243.5</c:v>
                </c:pt>
                <c:pt idx="478">
                  <c:v>244</c:v>
                </c:pt>
                <c:pt idx="479">
                  <c:v>244.5</c:v>
                </c:pt>
                <c:pt idx="480">
                  <c:v>245</c:v>
                </c:pt>
                <c:pt idx="481">
                  <c:v>245.5</c:v>
                </c:pt>
                <c:pt idx="482">
                  <c:v>246</c:v>
                </c:pt>
                <c:pt idx="483">
                  <c:v>246.5</c:v>
                </c:pt>
                <c:pt idx="484">
                  <c:v>247</c:v>
                </c:pt>
                <c:pt idx="485">
                  <c:v>247.5</c:v>
                </c:pt>
                <c:pt idx="486">
                  <c:v>248</c:v>
                </c:pt>
                <c:pt idx="487">
                  <c:v>248.5</c:v>
                </c:pt>
                <c:pt idx="488">
                  <c:v>249</c:v>
                </c:pt>
                <c:pt idx="489">
                  <c:v>249.5</c:v>
                </c:pt>
                <c:pt idx="490">
                  <c:v>250</c:v>
                </c:pt>
                <c:pt idx="491">
                  <c:v>250.5</c:v>
                </c:pt>
                <c:pt idx="492">
                  <c:v>251</c:v>
                </c:pt>
                <c:pt idx="493">
                  <c:v>251.5</c:v>
                </c:pt>
                <c:pt idx="494">
                  <c:v>252</c:v>
                </c:pt>
                <c:pt idx="495">
                  <c:v>252.5</c:v>
                </c:pt>
                <c:pt idx="496">
                  <c:v>253</c:v>
                </c:pt>
                <c:pt idx="497">
                  <c:v>253.5</c:v>
                </c:pt>
                <c:pt idx="498">
                  <c:v>254</c:v>
                </c:pt>
                <c:pt idx="499">
                  <c:v>254.5</c:v>
                </c:pt>
                <c:pt idx="500">
                  <c:v>255</c:v>
                </c:pt>
                <c:pt idx="501">
                  <c:v>255.5</c:v>
                </c:pt>
                <c:pt idx="502">
                  <c:v>256</c:v>
                </c:pt>
                <c:pt idx="503">
                  <c:v>256.5</c:v>
                </c:pt>
                <c:pt idx="504">
                  <c:v>257</c:v>
                </c:pt>
                <c:pt idx="505">
                  <c:v>257.5</c:v>
                </c:pt>
                <c:pt idx="506">
                  <c:v>258</c:v>
                </c:pt>
                <c:pt idx="507">
                  <c:v>258.5</c:v>
                </c:pt>
                <c:pt idx="508">
                  <c:v>259</c:v>
                </c:pt>
                <c:pt idx="509">
                  <c:v>259.5</c:v>
                </c:pt>
                <c:pt idx="510">
                  <c:v>260</c:v>
                </c:pt>
                <c:pt idx="511">
                  <c:v>260.5</c:v>
                </c:pt>
                <c:pt idx="512">
                  <c:v>261</c:v>
                </c:pt>
                <c:pt idx="513">
                  <c:v>261.5</c:v>
                </c:pt>
                <c:pt idx="514">
                  <c:v>262</c:v>
                </c:pt>
                <c:pt idx="515">
                  <c:v>262.5</c:v>
                </c:pt>
                <c:pt idx="516">
                  <c:v>263</c:v>
                </c:pt>
                <c:pt idx="517">
                  <c:v>263.5</c:v>
                </c:pt>
                <c:pt idx="518">
                  <c:v>264</c:v>
                </c:pt>
                <c:pt idx="519">
                  <c:v>264.5</c:v>
                </c:pt>
                <c:pt idx="520">
                  <c:v>265</c:v>
                </c:pt>
                <c:pt idx="521">
                  <c:v>265.5</c:v>
                </c:pt>
                <c:pt idx="522">
                  <c:v>266</c:v>
                </c:pt>
                <c:pt idx="523">
                  <c:v>266.5</c:v>
                </c:pt>
                <c:pt idx="524">
                  <c:v>267</c:v>
                </c:pt>
                <c:pt idx="525">
                  <c:v>267.5</c:v>
                </c:pt>
                <c:pt idx="526">
                  <c:v>268</c:v>
                </c:pt>
                <c:pt idx="527">
                  <c:v>268.5</c:v>
                </c:pt>
                <c:pt idx="528">
                  <c:v>269</c:v>
                </c:pt>
                <c:pt idx="529">
                  <c:v>269.5</c:v>
                </c:pt>
                <c:pt idx="530">
                  <c:v>270</c:v>
                </c:pt>
                <c:pt idx="531">
                  <c:v>270.5</c:v>
                </c:pt>
                <c:pt idx="532">
                  <c:v>271</c:v>
                </c:pt>
                <c:pt idx="533">
                  <c:v>271.5</c:v>
                </c:pt>
                <c:pt idx="534">
                  <c:v>272</c:v>
                </c:pt>
                <c:pt idx="535">
                  <c:v>272.5</c:v>
                </c:pt>
                <c:pt idx="536">
                  <c:v>273</c:v>
                </c:pt>
                <c:pt idx="537">
                  <c:v>273.5</c:v>
                </c:pt>
                <c:pt idx="538">
                  <c:v>274</c:v>
                </c:pt>
                <c:pt idx="539">
                  <c:v>274.5</c:v>
                </c:pt>
                <c:pt idx="540">
                  <c:v>275</c:v>
                </c:pt>
                <c:pt idx="541">
                  <c:v>275.5</c:v>
                </c:pt>
                <c:pt idx="542">
                  <c:v>276</c:v>
                </c:pt>
                <c:pt idx="543">
                  <c:v>276.5</c:v>
                </c:pt>
                <c:pt idx="544">
                  <c:v>277</c:v>
                </c:pt>
                <c:pt idx="545">
                  <c:v>277.5</c:v>
                </c:pt>
                <c:pt idx="546">
                  <c:v>278</c:v>
                </c:pt>
                <c:pt idx="547">
                  <c:v>278.5</c:v>
                </c:pt>
                <c:pt idx="548">
                  <c:v>279</c:v>
                </c:pt>
                <c:pt idx="549">
                  <c:v>279.5</c:v>
                </c:pt>
                <c:pt idx="550">
                  <c:v>280</c:v>
                </c:pt>
                <c:pt idx="551">
                  <c:v>280.5</c:v>
                </c:pt>
                <c:pt idx="552">
                  <c:v>281</c:v>
                </c:pt>
                <c:pt idx="553">
                  <c:v>281.5</c:v>
                </c:pt>
                <c:pt idx="554">
                  <c:v>282</c:v>
                </c:pt>
                <c:pt idx="555">
                  <c:v>282.5</c:v>
                </c:pt>
                <c:pt idx="556">
                  <c:v>283</c:v>
                </c:pt>
                <c:pt idx="557">
                  <c:v>283.5</c:v>
                </c:pt>
                <c:pt idx="558">
                  <c:v>284</c:v>
                </c:pt>
                <c:pt idx="559">
                  <c:v>284.5</c:v>
                </c:pt>
                <c:pt idx="560">
                  <c:v>285</c:v>
                </c:pt>
                <c:pt idx="561">
                  <c:v>285.5</c:v>
                </c:pt>
                <c:pt idx="562">
                  <c:v>286</c:v>
                </c:pt>
                <c:pt idx="563">
                  <c:v>286.5</c:v>
                </c:pt>
                <c:pt idx="564">
                  <c:v>287</c:v>
                </c:pt>
                <c:pt idx="565">
                  <c:v>287.5</c:v>
                </c:pt>
                <c:pt idx="566">
                  <c:v>288</c:v>
                </c:pt>
                <c:pt idx="567">
                  <c:v>288.5</c:v>
                </c:pt>
                <c:pt idx="568">
                  <c:v>289</c:v>
                </c:pt>
                <c:pt idx="569">
                  <c:v>289.5</c:v>
                </c:pt>
                <c:pt idx="570">
                  <c:v>290</c:v>
                </c:pt>
                <c:pt idx="571">
                  <c:v>290.5</c:v>
                </c:pt>
                <c:pt idx="572">
                  <c:v>291</c:v>
                </c:pt>
                <c:pt idx="573">
                  <c:v>291.5</c:v>
                </c:pt>
                <c:pt idx="574">
                  <c:v>292</c:v>
                </c:pt>
                <c:pt idx="575">
                  <c:v>292.5</c:v>
                </c:pt>
                <c:pt idx="576">
                  <c:v>293</c:v>
                </c:pt>
                <c:pt idx="577">
                  <c:v>293.5</c:v>
                </c:pt>
                <c:pt idx="578">
                  <c:v>294</c:v>
                </c:pt>
                <c:pt idx="579">
                  <c:v>294.5</c:v>
                </c:pt>
                <c:pt idx="580">
                  <c:v>295</c:v>
                </c:pt>
                <c:pt idx="581">
                  <c:v>295.5</c:v>
                </c:pt>
                <c:pt idx="582">
                  <c:v>296</c:v>
                </c:pt>
                <c:pt idx="583">
                  <c:v>296.5</c:v>
                </c:pt>
                <c:pt idx="584">
                  <c:v>297</c:v>
                </c:pt>
                <c:pt idx="585">
                  <c:v>297.5</c:v>
                </c:pt>
                <c:pt idx="586">
                  <c:v>298</c:v>
                </c:pt>
                <c:pt idx="587">
                  <c:v>298.5</c:v>
                </c:pt>
                <c:pt idx="588">
                  <c:v>299</c:v>
                </c:pt>
                <c:pt idx="589">
                  <c:v>299.5</c:v>
                </c:pt>
                <c:pt idx="590">
                  <c:v>300</c:v>
                </c:pt>
              </c:numCache>
            </c:numRef>
          </c:xVal>
          <c:yVal>
            <c:numRef>
              <c:f>lmd_cuA!$B$1:$B$591</c:f>
              <c:numCache>
                <c:formatCode>General</c:formatCode>
                <c:ptCount val="591"/>
                <c:pt idx="0">
                  <c:v>1.4074299999999981E-3</c:v>
                </c:pt>
                <c:pt idx="1">
                  <c:v>1.5399299999999999E-3</c:v>
                </c:pt>
                <c:pt idx="2">
                  <c:v>1.6717500000000029E-3</c:v>
                </c:pt>
                <c:pt idx="3">
                  <c:v>1.8026700000000027E-3</c:v>
                </c:pt>
                <c:pt idx="4">
                  <c:v>1.9324700000000045E-3</c:v>
                </c:pt>
                <c:pt idx="5">
                  <c:v>2.0609100000000048E-3</c:v>
                </c:pt>
                <c:pt idx="6">
                  <c:v>2.187770000000006E-3</c:v>
                </c:pt>
                <c:pt idx="7">
                  <c:v>2.3128300000000001E-3</c:v>
                </c:pt>
                <c:pt idx="8">
                  <c:v>2.4358599999999967E-3</c:v>
                </c:pt>
                <c:pt idx="9">
                  <c:v>2.5566299999999998E-3</c:v>
                </c:pt>
                <c:pt idx="10">
                  <c:v>2.6749300000000055E-3</c:v>
                </c:pt>
                <c:pt idx="11">
                  <c:v>2.790590000000006E-3</c:v>
                </c:pt>
                <c:pt idx="12">
                  <c:v>2.9037600000000048E-3</c:v>
                </c:pt>
                <c:pt idx="13">
                  <c:v>3.0146499999999998E-3</c:v>
                </c:pt>
                <c:pt idx="14">
                  <c:v>3.1234700000000049E-3</c:v>
                </c:pt>
                <c:pt idx="15">
                  <c:v>3.2304300000000055E-3</c:v>
                </c:pt>
                <c:pt idx="16">
                  <c:v>3.3357600000000001E-3</c:v>
                </c:pt>
                <c:pt idx="17">
                  <c:v>3.4396600000000002E-3</c:v>
                </c:pt>
                <c:pt idx="18">
                  <c:v>3.5423400000000045E-3</c:v>
                </c:pt>
                <c:pt idx="19">
                  <c:v>3.6440100000000074E-3</c:v>
                </c:pt>
                <c:pt idx="20">
                  <c:v>3.7449000000000093E-3</c:v>
                </c:pt>
                <c:pt idx="21">
                  <c:v>3.8450900000000054E-3</c:v>
                </c:pt>
                <c:pt idx="22">
                  <c:v>3.9441900000000089E-3</c:v>
                </c:pt>
                <c:pt idx="23">
                  <c:v>4.041690000000011E-3</c:v>
                </c:pt>
                <c:pt idx="24">
                  <c:v>4.1370799999999996E-3</c:v>
                </c:pt>
                <c:pt idx="25">
                  <c:v>4.2298600000000089E-3</c:v>
                </c:pt>
                <c:pt idx="26">
                  <c:v>4.3195000000000004E-3</c:v>
                </c:pt>
                <c:pt idx="27">
                  <c:v>4.4055000000000014E-3</c:v>
                </c:pt>
                <c:pt idx="28">
                  <c:v>4.4873500000000089E-3</c:v>
                </c:pt>
                <c:pt idx="29">
                  <c:v>4.5645299999999998E-3</c:v>
                </c:pt>
                <c:pt idx="30">
                  <c:v>4.6365399999999998E-3</c:v>
                </c:pt>
                <c:pt idx="31">
                  <c:v>4.7029799999999998E-3</c:v>
                </c:pt>
                <c:pt idx="32">
                  <c:v>4.7639000000000023E-3</c:v>
                </c:pt>
                <c:pt idx="33">
                  <c:v>4.8194500000000003E-3</c:v>
                </c:pt>
                <c:pt idx="34">
                  <c:v>4.8698100000000013E-3</c:v>
                </c:pt>
                <c:pt idx="35">
                  <c:v>4.9151300000000002E-3</c:v>
                </c:pt>
                <c:pt idx="36">
                  <c:v>4.9555700000000003E-3</c:v>
                </c:pt>
                <c:pt idx="37">
                  <c:v>4.9913000000000119E-3</c:v>
                </c:pt>
                <c:pt idx="38">
                  <c:v>5.0224700000000002E-3</c:v>
                </c:pt>
                <c:pt idx="39">
                  <c:v>5.0492500000000129E-3</c:v>
                </c:pt>
                <c:pt idx="40">
                  <c:v>5.07180000000001E-3</c:v>
                </c:pt>
                <c:pt idx="41">
                  <c:v>5.0902900000000129E-3</c:v>
                </c:pt>
                <c:pt idx="42">
                  <c:v>5.1048600000000001E-3</c:v>
                </c:pt>
                <c:pt idx="43">
                  <c:v>5.1156900000000078E-3</c:v>
                </c:pt>
                <c:pt idx="44">
                  <c:v>5.1229399999999908E-3</c:v>
                </c:pt>
                <c:pt idx="45">
                  <c:v>5.1267600000000088E-3</c:v>
                </c:pt>
                <c:pt idx="46">
                  <c:v>5.1273200000000003E-3</c:v>
                </c:pt>
                <c:pt idx="47">
                  <c:v>5.1247899999999945E-3</c:v>
                </c:pt>
                <c:pt idx="48">
                  <c:v>5.1193100000000002E-3</c:v>
                </c:pt>
                <c:pt idx="49">
                  <c:v>5.1110599999999997E-3</c:v>
                </c:pt>
                <c:pt idx="50">
                  <c:v>5.1002000000000079E-3</c:v>
                </c:pt>
                <c:pt idx="51">
                  <c:v>5.086860000000009E-3</c:v>
                </c:pt>
                <c:pt idx="52">
                  <c:v>5.0711500000000034E-3</c:v>
                </c:pt>
                <c:pt idx="53">
                  <c:v>5.0531100000000004E-3</c:v>
                </c:pt>
                <c:pt idx="54">
                  <c:v>5.0328300000000003E-3</c:v>
                </c:pt>
                <c:pt idx="55">
                  <c:v>5.0103600000000088E-3</c:v>
                </c:pt>
                <c:pt idx="56">
                  <c:v>4.985790000000009E-3</c:v>
                </c:pt>
                <c:pt idx="57">
                  <c:v>4.9591700000000119E-3</c:v>
                </c:pt>
                <c:pt idx="58">
                  <c:v>4.93057000000001E-3</c:v>
                </c:pt>
                <c:pt idx="59">
                  <c:v>4.900070000000009E-3</c:v>
                </c:pt>
                <c:pt idx="60">
                  <c:v>4.8677299999999998E-3</c:v>
                </c:pt>
                <c:pt idx="61">
                  <c:v>4.8336200000000133E-3</c:v>
                </c:pt>
                <c:pt idx="62">
                  <c:v>4.7978100000000004E-3</c:v>
                </c:pt>
                <c:pt idx="63">
                  <c:v>4.7603599999999999E-3</c:v>
                </c:pt>
                <c:pt idx="64">
                  <c:v>4.7213500000000078E-3</c:v>
                </c:pt>
                <c:pt idx="65">
                  <c:v>4.6808400000000003E-3</c:v>
                </c:pt>
                <c:pt idx="66">
                  <c:v>4.6389000000000014E-3</c:v>
                </c:pt>
                <c:pt idx="67">
                  <c:v>4.5956000000000078E-3</c:v>
                </c:pt>
                <c:pt idx="68">
                  <c:v>4.5510100000000003E-3</c:v>
                </c:pt>
                <c:pt idx="69">
                  <c:v>4.5051900000000079E-3</c:v>
                </c:pt>
                <c:pt idx="70">
                  <c:v>4.4582100000000024E-3</c:v>
                </c:pt>
                <c:pt idx="71">
                  <c:v>4.4101599999999998E-3</c:v>
                </c:pt>
                <c:pt idx="72">
                  <c:v>4.3611500000000003E-3</c:v>
                </c:pt>
                <c:pt idx="73">
                  <c:v>4.3113100000000014E-3</c:v>
                </c:pt>
                <c:pt idx="74">
                  <c:v>4.2607599999999997E-3</c:v>
                </c:pt>
                <c:pt idx="75">
                  <c:v>4.2096400000000153E-3</c:v>
                </c:pt>
                <c:pt idx="76">
                  <c:v>4.1580799999999998E-3</c:v>
                </c:pt>
                <c:pt idx="77">
                  <c:v>4.1061900000000078E-3</c:v>
                </c:pt>
                <c:pt idx="78">
                  <c:v>4.0541199999999918E-3</c:v>
                </c:pt>
                <c:pt idx="79">
                  <c:v>4.0019800000000013E-3</c:v>
                </c:pt>
                <c:pt idx="80">
                  <c:v>3.9499200000000078E-3</c:v>
                </c:pt>
                <c:pt idx="81">
                  <c:v>3.8980500000000001E-3</c:v>
                </c:pt>
                <c:pt idx="82">
                  <c:v>3.8465000000000044E-3</c:v>
                </c:pt>
                <c:pt idx="83">
                  <c:v>3.7954099999999999E-3</c:v>
                </c:pt>
                <c:pt idx="84">
                  <c:v>3.7449000000000093E-3</c:v>
                </c:pt>
                <c:pt idx="85">
                  <c:v>3.6950700000000039E-3</c:v>
                </c:pt>
                <c:pt idx="86">
                  <c:v>3.6459100000000074E-3</c:v>
                </c:pt>
                <c:pt idx="87">
                  <c:v>3.5973900000000093E-3</c:v>
                </c:pt>
                <c:pt idx="88">
                  <c:v>3.5494599999999999E-3</c:v>
                </c:pt>
                <c:pt idx="89">
                  <c:v>3.5020900000000054E-3</c:v>
                </c:pt>
                <c:pt idx="90">
                  <c:v>3.4552300000000044E-3</c:v>
                </c:pt>
                <c:pt idx="91">
                  <c:v>3.4088600000000044E-3</c:v>
                </c:pt>
                <c:pt idx="92">
                  <c:v>3.3629200000000045E-3</c:v>
                </c:pt>
                <c:pt idx="93">
                  <c:v>3.317390000000006E-3</c:v>
                </c:pt>
                <c:pt idx="94">
                  <c:v>3.2722200000000045E-3</c:v>
                </c:pt>
                <c:pt idx="95">
                  <c:v>3.2273900000000114E-3</c:v>
                </c:pt>
                <c:pt idx="96">
                  <c:v>3.182830000000005E-3</c:v>
                </c:pt>
                <c:pt idx="97">
                  <c:v>3.1385300000000083E-3</c:v>
                </c:pt>
                <c:pt idx="98">
                  <c:v>3.09444E-3</c:v>
                </c:pt>
                <c:pt idx="99">
                  <c:v>3.0505300000000066E-3</c:v>
                </c:pt>
                <c:pt idx="100">
                  <c:v>3.0067499999999999E-3</c:v>
                </c:pt>
                <c:pt idx="101">
                  <c:v>2.9630600000000039E-3</c:v>
                </c:pt>
                <c:pt idx="102">
                  <c:v>2.9194399999999997E-3</c:v>
                </c:pt>
                <c:pt idx="103">
                  <c:v>2.8758299999999998E-3</c:v>
                </c:pt>
                <c:pt idx="104">
                  <c:v>2.8322099999999978E-3</c:v>
                </c:pt>
                <c:pt idx="105">
                  <c:v>2.7885300000000113E-3</c:v>
                </c:pt>
                <c:pt idx="106">
                  <c:v>2.7447500000000054E-3</c:v>
                </c:pt>
                <c:pt idx="107">
                  <c:v>2.7008400000000012E-3</c:v>
                </c:pt>
                <c:pt idx="108">
                  <c:v>2.6567600000000002E-3</c:v>
                </c:pt>
                <c:pt idx="109">
                  <c:v>2.61247E-3</c:v>
                </c:pt>
                <c:pt idx="110">
                  <c:v>2.5679300000000078E-3</c:v>
                </c:pt>
                <c:pt idx="111">
                  <c:v>2.5231300000000088E-3</c:v>
                </c:pt>
                <c:pt idx="112">
                  <c:v>2.4781700000000039E-3</c:v>
                </c:pt>
                <c:pt idx="113">
                  <c:v>2.4331800000000044E-3</c:v>
                </c:pt>
                <c:pt idx="114">
                  <c:v>2.3882700000000044E-3</c:v>
                </c:pt>
                <c:pt idx="115">
                  <c:v>2.3435700000000045E-3</c:v>
                </c:pt>
                <c:pt idx="116">
                  <c:v>2.2992099999999999E-3</c:v>
                </c:pt>
                <c:pt idx="117">
                  <c:v>2.2553100000000043E-3</c:v>
                </c:pt>
                <c:pt idx="118">
                  <c:v>2.2119900000000044E-3</c:v>
                </c:pt>
                <c:pt idx="119">
                  <c:v>2.169390000000005E-3</c:v>
                </c:pt>
                <c:pt idx="120">
                  <c:v>2.127620000000005E-3</c:v>
                </c:pt>
                <c:pt idx="121">
                  <c:v>2.0868100000000001E-3</c:v>
                </c:pt>
                <c:pt idx="122">
                  <c:v>2.0470900000000044E-3</c:v>
                </c:pt>
                <c:pt idx="123">
                  <c:v>2.0085699999999999E-3</c:v>
                </c:pt>
                <c:pt idx="124">
                  <c:v>1.9713900000000021E-3</c:v>
                </c:pt>
                <c:pt idx="125">
                  <c:v>1.9356700000000033E-3</c:v>
                </c:pt>
                <c:pt idx="126">
                  <c:v>1.9015300000000022E-3</c:v>
                </c:pt>
                <c:pt idx="127">
                  <c:v>1.8690900000000029E-3</c:v>
                </c:pt>
                <c:pt idx="128">
                  <c:v>1.838490000000003E-3</c:v>
                </c:pt>
                <c:pt idx="129">
                  <c:v>1.809850000000002E-3</c:v>
                </c:pt>
                <c:pt idx="130">
                  <c:v>1.7832900000000001E-3</c:v>
                </c:pt>
                <c:pt idx="131">
                  <c:v>1.7588700000000024E-3</c:v>
                </c:pt>
                <c:pt idx="132">
                  <c:v>1.7364699999999999E-3</c:v>
                </c:pt>
                <c:pt idx="133">
                  <c:v>1.71586E-3</c:v>
                </c:pt>
                <c:pt idx="134">
                  <c:v>1.6968500000000045E-3</c:v>
                </c:pt>
                <c:pt idx="135">
                  <c:v>1.6792300000000027E-3</c:v>
                </c:pt>
                <c:pt idx="136">
                  <c:v>1.6628000000000027E-3</c:v>
                </c:pt>
                <c:pt idx="137">
                  <c:v>1.6473700000000019E-3</c:v>
                </c:pt>
                <c:pt idx="138">
                  <c:v>1.6327100000000029E-3</c:v>
                </c:pt>
                <c:pt idx="139">
                  <c:v>1.6186500000000034E-3</c:v>
                </c:pt>
                <c:pt idx="140">
                  <c:v>1.6049600000000001E-3</c:v>
                </c:pt>
                <c:pt idx="141">
                  <c:v>1.5914800000000032E-3</c:v>
                </c:pt>
                <c:pt idx="142">
                  <c:v>1.5782100000000041E-3</c:v>
                </c:pt>
                <c:pt idx="143">
                  <c:v>1.5651600000000001E-3</c:v>
                </c:pt>
                <c:pt idx="144">
                  <c:v>1.5523600000000022E-3</c:v>
                </c:pt>
                <c:pt idx="145">
                  <c:v>1.5398300000000001E-3</c:v>
                </c:pt>
                <c:pt idx="146">
                  <c:v>1.5275900000000001E-3</c:v>
                </c:pt>
                <c:pt idx="147">
                  <c:v>1.5156700000000019E-3</c:v>
                </c:pt>
                <c:pt idx="148">
                  <c:v>1.5041000000000019E-3</c:v>
                </c:pt>
                <c:pt idx="149">
                  <c:v>1.49289E-3</c:v>
                </c:pt>
                <c:pt idx="150">
                  <c:v>1.4820600000000001E-3</c:v>
                </c:pt>
                <c:pt idx="151">
                  <c:v>1.4716600000000001E-3</c:v>
                </c:pt>
                <c:pt idx="152">
                  <c:v>1.4616799999999999E-3</c:v>
                </c:pt>
                <c:pt idx="153">
                  <c:v>1.4521700000000022E-3</c:v>
                </c:pt>
                <c:pt idx="154">
                  <c:v>1.4431400000000001E-3</c:v>
                </c:pt>
                <c:pt idx="155">
                  <c:v>1.4346199999999999E-3</c:v>
                </c:pt>
                <c:pt idx="156">
                  <c:v>1.4266299999999999E-3</c:v>
                </c:pt>
                <c:pt idx="157">
                  <c:v>1.4191799999999999E-3</c:v>
                </c:pt>
                <c:pt idx="158">
                  <c:v>1.4122799999999999E-3</c:v>
                </c:pt>
                <c:pt idx="159">
                  <c:v>1.4058899999999999E-3</c:v>
                </c:pt>
                <c:pt idx="160">
                  <c:v>1.4000099999999999E-3</c:v>
                </c:pt>
                <c:pt idx="161">
                  <c:v>1.3946100000000027E-3</c:v>
                </c:pt>
                <c:pt idx="162">
                  <c:v>1.3896800000000027E-3</c:v>
                </c:pt>
                <c:pt idx="163">
                  <c:v>1.385210000000002E-3</c:v>
                </c:pt>
                <c:pt idx="164">
                  <c:v>1.3811699999999999E-3</c:v>
                </c:pt>
                <c:pt idx="165">
                  <c:v>1.3775500000000034E-3</c:v>
                </c:pt>
                <c:pt idx="166">
                  <c:v>1.3743200000000024E-3</c:v>
                </c:pt>
                <c:pt idx="167">
                  <c:v>1.3714900000000019E-3</c:v>
                </c:pt>
                <c:pt idx="168">
                  <c:v>1.3690200000000001E-3</c:v>
                </c:pt>
                <c:pt idx="169">
                  <c:v>1.3669000000000027E-3</c:v>
                </c:pt>
                <c:pt idx="170">
                  <c:v>1.3651100000000027E-3</c:v>
                </c:pt>
                <c:pt idx="171">
                  <c:v>1.3636399999999999E-3</c:v>
                </c:pt>
                <c:pt idx="172">
                  <c:v>1.3624700000000034E-3</c:v>
                </c:pt>
                <c:pt idx="173">
                  <c:v>1.3615800000000022E-3</c:v>
                </c:pt>
                <c:pt idx="174">
                  <c:v>1.3609500000000027E-3</c:v>
                </c:pt>
                <c:pt idx="175">
                  <c:v>1.3605800000000027E-3</c:v>
                </c:pt>
                <c:pt idx="176">
                  <c:v>1.3604299999999999E-3</c:v>
                </c:pt>
                <c:pt idx="177">
                  <c:v>1.3604999999999999E-3</c:v>
                </c:pt>
                <c:pt idx="178">
                  <c:v>1.3607700000000025E-3</c:v>
                </c:pt>
                <c:pt idx="179">
                  <c:v>1.3612100000000025E-3</c:v>
                </c:pt>
                <c:pt idx="180">
                  <c:v>1.3618200000000001E-3</c:v>
                </c:pt>
                <c:pt idx="181">
                  <c:v>1.362570000000002E-3</c:v>
                </c:pt>
                <c:pt idx="182">
                  <c:v>1.3634600000000001E-3</c:v>
                </c:pt>
                <c:pt idx="183">
                  <c:v>1.3644500000000027E-3</c:v>
                </c:pt>
                <c:pt idx="184">
                  <c:v>1.3655399999999999E-3</c:v>
                </c:pt>
                <c:pt idx="185">
                  <c:v>1.3667100000000027E-3</c:v>
                </c:pt>
                <c:pt idx="186">
                  <c:v>1.3679400000000019E-3</c:v>
                </c:pt>
                <c:pt idx="187">
                  <c:v>1.3692200000000019E-3</c:v>
                </c:pt>
                <c:pt idx="188">
                  <c:v>1.3705200000000025E-3</c:v>
                </c:pt>
                <c:pt idx="189">
                  <c:v>1.3718300000000001E-3</c:v>
                </c:pt>
                <c:pt idx="190">
                  <c:v>1.3731300000000019E-3</c:v>
                </c:pt>
                <c:pt idx="191">
                  <c:v>1.3744100000000034E-3</c:v>
                </c:pt>
                <c:pt idx="192">
                  <c:v>1.3756700000000024E-3</c:v>
                </c:pt>
                <c:pt idx="193">
                  <c:v>1.3768999999999999E-3</c:v>
                </c:pt>
                <c:pt idx="194">
                  <c:v>1.3781200000000022E-3</c:v>
                </c:pt>
                <c:pt idx="195">
                  <c:v>1.3793000000000019E-3</c:v>
                </c:pt>
                <c:pt idx="196">
                  <c:v>1.3804700000000034E-3</c:v>
                </c:pt>
                <c:pt idx="197">
                  <c:v>1.3816099999999999E-3</c:v>
                </c:pt>
                <c:pt idx="198">
                  <c:v>1.3827200000000022E-3</c:v>
                </c:pt>
                <c:pt idx="199">
                  <c:v>1.38382E-3</c:v>
                </c:pt>
                <c:pt idx="200">
                  <c:v>1.3848900000000019E-3</c:v>
                </c:pt>
                <c:pt idx="201">
                  <c:v>1.385940000000002E-3</c:v>
                </c:pt>
                <c:pt idx="202">
                  <c:v>1.386970000000003E-3</c:v>
                </c:pt>
                <c:pt idx="203">
                  <c:v>1.3879700000000001E-3</c:v>
                </c:pt>
                <c:pt idx="204">
                  <c:v>1.3889600000000024E-3</c:v>
                </c:pt>
                <c:pt idx="205">
                  <c:v>1.38992E-3</c:v>
                </c:pt>
                <c:pt idx="206">
                  <c:v>1.3908600000000024E-3</c:v>
                </c:pt>
                <c:pt idx="207">
                  <c:v>1.3917700000000025E-3</c:v>
                </c:pt>
                <c:pt idx="208">
                  <c:v>1.3926700000000028E-3</c:v>
                </c:pt>
                <c:pt idx="209">
                  <c:v>1.3935400000000019E-3</c:v>
                </c:pt>
                <c:pt idx="210">
                  <c:v>1.3944000000000025E-3</c:v>
                </c:pt>
                <c:pt idx="211">
                  <c:v>1.3952299999999999E-3</c:v>
                </c:pt>
                <c:pt idx="212">
                  <c:v>1.3960400000000042E-3</c:v>
                </c:pt>
                <c:pt idx="213">
                  <c:v>1.3968299999999999E-3</c:v>
                </c:pt>
                <c:pt idx="214">
                  <c:v>1.3975999999999999E-3</c:v>
                </c:pt>
                <c:pt idx="215">
                  <c:v>1.3983500000000041E-3</c:v>
                </c:pt>
                <c:pt idx="216">
                  <c:v>1.3990800000000033E-3</c:v>
                </c:pt>
                <c:pt idx="217">
                  <c:v>1.3997900000000001E-3</c:v>
                </c:pt>
                <c:pt idx="218">
                  <c:v>1.4004800000000019E-3</c:v>
                </c:pt>
                <c:pt idx="219">
                  <c:v>1.4011500000000001E-3</c:v>
                </c:pt>
                <c:pt idx="220">
                  <c:v>1.401799999999998E-3</c:v>
                </c:pt>
                <c:pt idx="221">
                  <c:v>1.4024300000000001E-3</c:v>
                </c:pt>
                <c:pt idx="222">
                  <c:v>1.4030399999999999E-3</c:v>
                </c:pt>
                <c:pt idx="223">
                  <c:v>1.4036400000000001E-3</c:v>
                </c:pt>
                <c:pt idx="224">
                  <c:v>1.4042099999999999E-3</c:v>
                </c:pt>
                <c:pt idx="225">
                  <c:v>1.4047600000000001E-3</c:v>
                </c:pt>
                <c:pt idx="226">
                  <c:v>1.4053E-3</c:v>
                </c:pt>
                <c:pt idx="227">
                  <c:v>1.4058199999999999E-3</c:v>
                </c:pt>
                <c:pt idx="228">
                  <c:v>1.4063100000000022E-3</c:v>
                </c:pt>
                <c:pt idx="229">
                  <c:v>1.4067999999999999E-3</c:v>
                </c:pt>
                <c:pt idx="230">
                  <c:v>1.40726E-3</c:v>
                </c:pt>
                <c:pt idx="231">
                  <c:v>1.4077E-3</c:v>
                </c:pt>
                <c:pt idx="232">
                  <c:v>1.4081300000000001E-3</c:v>
                </c:pt>
                <c:pt idx="233">
                  <c:v>1.408540000000002E-3</c:v>
                </c:pt>
                <c:pt idx="234">
                  <c:v>1.4089300000000001E-3</c:v>
                </c:pt>
                <c:pt idx="235">
                  <c:v>1.4093E-3</c:v>
                </c:pt>
                <c:pt idx="236">
                  <c:v>1.4096599999999999E-3</c:v>
                </c:pt>
                <c:pt idx="237">
                  <c:v>1.410000000000002E-3</c:v>
                </c:pt>
                <c:pt idx="238">
                  <c:v>1.4103200000000001E-3</c:v>
                </c:pt>
                <c:pt idx="239">
                  <c:v>1.41063E-3</c:v>
                </c:pt>
                <c:pt idx="240">
                  <c:v>1.41092E-3</c:v>
                </c:pt>
                <c:pt idx="241">
                  <c:v>1.4111899999999999E-3</c:v>
                </c:pt>
                <c:pt idx="242">
                  <c:v>1.4114500000000001E-3</c:v>
                </c:pt>
                <c:pt idx="243">
                  <c:v>1.41169E-3</c:v>
                </c:pt>
                <c:pt idx="244">
                  <c:v>1.4119199999999999E-3</c:v>
                </c:pt>
                <c:pt idx="245">
                  <c:v>1.4121299999999999E-3</c:v>
                </c:pt>
                <c:pt idx="246">
                  <c:v>1.4123200000000001E-3</c:v>
                </c:pt>
                <c:pt idx="247">
                  <c:v>1.4124999999999999E-3</c:v>
                </c:pt>
                <c:pt idx="248">
                  <c:v>1.41266E-3</c:v>
                </c:pt>
                <c:pt idx="249">
                  <c:v>1.4128100000000022E-3</c:v>
                </c:pt>
                <c:pt idx="250">
                  <c:v>1.4129399999999999E-3</c:v>
                </c:pt>
                <c:pt idx="251">
                  <c:v>1.4130600000000001E-3</c:v>
                </c:pt>
                <c:pt idx="252">
                  <c:v>1.4131599999999999E-3</c:v>
                </c:pt>
                <c:pt idx="253">
                  <c:v>1.413250000000002E-3</c:v>
                </c:pt>
                <c:pt idx="254">
                  <c:v>1.41333E-3</c:v>
                </c:pt>
                <c:pt idx="255">
                  <c:v>1.41339E-3</c:v>
                </c:pt>
                <c:pt idx="256">
                  <c:v>1.41343E-3</c:v>
                </c:pt>
                <c:pt idx="257">
                  <c:v>1.41347E-3</c:v>
                </c:pt>
                <c:pt idx="258">
                  <c:v>1.4134799999999999E-3</c:v>
                </c:pt>
                <c:pt idx="259">
                  <c:v>1.4134899999999999E-3</c:v>
                </c:pt>
                <c:pt idx="260">
                  <c:v>1.4134799999999999E-3</c:v>
                </c:pt>
                <c:pt idx="261">
                  <c:v>1.4134599999999998E-3</c:v>
                </c:pt>
                <c:pt idx="262">
                  <c:v>1.4134199999999999E-3</c:v>
                </c:pt>
                <c:pt idx="263">
                  <c:v>1.4133800000000001E-3</c:v>
                </c:pt>
                <c:pt idx="264">
                  <c:v>1.4133100000000001E-3</c:v>
                </c:pt>
                <c:pt idx="265">
                  <c:v>1.4132400000000001E-3</c:v>
                </c:pt>
                <c:pt idx="266">
                  <c:v>1.4131500000000019E-3</c:v>
                </c:pt>
                <c:pt idx="267">
                  <c:v>1.4130600000000001E-3</c:v>
                </c:pt>
                <c:pt idx="268">
                  <c:v>1.4129399999999999E-3</c:v>
                </c:pt>
                <c:pt idx="269">
                  <c:v>1.41282E-3</c:v>
                </c:pt>
                <c:pt idx="270">
                  <c:v>1.4126900000000001E-3</c:v>
                </c:pt>
                <c:pt idx="271">
                  <c:v>1.4125400000000001E-3</c:v>
                </c:pt>
                <c:pt idx="272">
                  <c:v>1.4123800000000019E-3</c:v>
                </c:pt>
                <c:pt idx="273">
                  <c:v>1.4122099999999999E-3</c:v>
                </c:pt>
                <c:pt idx="274">
                  <c:v>1.4120300000000001E-3</c:v>
                </c:pt>
                <c:pt idx="275">
                  <c:v>1.411839999999998E-3</c:v>
                </c:pt>
                <c:pt idx="276">
                  <c:v>1.4116299999999981E-3</c:v>
                </c:pt>
                <c:pt idx="277">
                  <c:v>1.4114199999999998E-3</c:v>
                </c:pt>
                <c:pt idx="278">
                  <c:v>1.4112E-3</c:v>
                </c:pt>
                <c:pt idx="279">
                  <c:v>1.4109599999999999E-3</c:v>
                </c:pt>
                <c:pt idx="280">
                  <c:v>1.4107099999999999E-3</c:v>
                </c:pt>
                <c:pt idx="281">
                  <c:v>1.4104600000000001E-3</c:v>
                </c:pt>
                <c:pt idx="282">
                  <c:v>1.41019E-3</c:v>
                </c:pt>
                <c:pt idx="283">
                  <c:v>1.4099199999999998E-3</c:v>
                </c:pt>
                <c:pt idx="284">
                  <c:v>1.40963E-3</c:v>
                </c:pt>
                <c:pt idx="285">
                  <c:v>1.4093300000000001E-3</c:v>
                </c:pt>
                <c:pt idx="286">
                  <c:v>1.409029999999998E-3</c:v>
                </c:pt>
                <c:pt idx="287">
                  <c:v>1.4087100000000001E-3</c:v>
                </c:pt>
                <c:pt idx="288">
                  <c:v>1.40839E-3</c:v>
                </c:pt>
                <c:pt idx="289">
                  <c:v>1.40806E-3</c:v>
                </c:pt>
                <c:pt idx="290">
                  <c:v>1.4077199999999999E-3</c:v>
                </c:pt>
                <c:pt idx="291">
                  <c:v>1.40737E-3</c:v>
                </c:pt>
                <c:pt idx="292">
                  <c:v>1.4070100000000019E-3</c:v>
                </c:pt>
                <c:pt idx="293">
                  <c:v>1.40664E-3</c:v>
                </c:pt>
                <c:pt idx="294">
                  <c:v>1.40627E-3</c:v>
                </c:pt>
                <c:pt idx="295">
                  <c:v>1.40588E-3</c:v>
                </c:pt>
                <c:pt idx="296">
                  <c:v>1.4054899999999999E-3</c:v>
                </c:pt>
                <c:pt idx="297">
                  <c:v>1.4050899999999999E-3</c:v>
                </c:pt>
                <c:pt idx="298">
                  <c:v>1.4046900000000001E-3</c:v>
                </c:pt>
                <c:pt idx="299">
                  <c:v>1.4042700000000019E-3</c:v>
                </c:pt>
                <c:pt idx="300">
                  <c:v>1.4038500000000001E-3</c:v>
                </c:pt>
                <c:pt idx="301">
                  <c:v>1.4034199999999998E-3</c:v>
                </c:pt>
                <c:pt idx="302">
                  <c:v>1.40299E-3</c:v>
                </c:pt>
                <c:pt idx="303">
                  <c:v>1.4025400000000001E-3</c:v>
                </c:pt>
                <c:pt idx="304">
                  <c:v>1.4021000000000001E-3</c:v>
                </c:pt>
                <c:pt idx="305">
                  <c:v>1.40164E-3</c:v>
                </c:pt>
                <c:pt idx="306">
                  <c:v>1.4011799999999999E-3</c:v>
                </c:pt>
                <c:pt idx="307">
                  <c:v>1.4007100000000001E-3</c:v>
                </c:pt>
                <c:pt idx="308">
                  <c:v>1.4002299999999999E-3</c:v>
                </c:pt>
                <c:pt idx="309">
                  <c:v>1.3997500000000034E-3</c:v>
                </c:pt>
                <c:pt idx="310">
                  <c:v>1.3992700000000019E-3</c:v>
                </c:pt>
                <c:pt idx="311">
                  <c:v>1.3987800000000031E-3</c:v>
                </c:pt>
                <c:pt idx="312">
                  <c:v>1.3982800000000039E-3</c:v>
                </c:pt>
                <c:pt idx="313">
                  <c:v>1.3977799999999999E-3</c:v>
                </c:pt>
                <c:pt idx="314">
                  <c:v>1.3972699999999999E-3</c:v>
                </c:pt>
                <c:pt idx="315">
                  <c:v>1.3967600000000001E-3</c:v>
                </c:pt>
                <c:pt idx="316">
                  <c:v>1.3962400000000037E-3</c:v>
                </c:pt>
                <c:pt idx="317">
                  <c:v>1.39572E-3</c:v>
                </c:pt>
                <c:pt idx="318">
                  <c:v>1.3951900000000001E-3</c:v>
                </c:pt>
                <c:pt idx="319">
                  <c:v>1.3946600000000022E-3</c:v>
                </c:pt>
                <c:pt idx="320">
                  <c:v>1.3941200000000019E-3</c:v>
                </c:pt>
                <c:pt idx="321">
                  <c:v>1.3935799999999999E-3</c:v>
                </c:pt>
                <c:pt idx="322">
                  <c:v>1.3930400000000027E-3</c:v>
                </c:pt>
                <c:pt idx="323">
                  <c:v>1.3924900000000001E-3</c:v>
                </c:pt>
                <c:pt idx="324">
                  <c:v>1.3919399999999999E-3</c:v>
                </c:pt>
                <c:pt idx="325">
                  <c:v>1.3913900000000019E-3</c:v>
                </c:pt>
                <c:pt idx="326">
                  <c:v>1.3908300000000022E-3</c:v>
                </c:pt>
                <c:pt idx="327">
                  <c:v>1.3902700000000027E-3</c:v>
                </c:pt>
                <c:pt idx="328">
                  <c:v>1.3897099999999999E-3</c:v>
                </c:pt>
                <c:pt idx="329">
                  <c:v>1.3891400000000025E-3</c:v>
                </c:pt>
                <c:pt idx="330">
                  <c:v>1.3885700000000035E-3</c:v>
                </c:pt>
                <c:pt idx="331">
                  <c:v>1.3879999999999999E-3</c:v>
                </c:pt>
                <c:pt idx="332">
                  <c:v>1.3874200000000001E-3</c:v>
                </c:pt>
                <c:pt idx="333">
                  <c:v>1.3868500000000041E-3</c:v>
                </c:pt>
                <c:pt idx="334">
                  <c:v>1.3862700000000039E-3</c:v>
                </c:pt>
                <c:pt idx="335">
                  <c:v>1.3856900000000019E-3</c:v>
                </c:pt>
                <c:pt idx="336">
                  <c:v>1.3851100000000032E-3</c:v>
                </c:pt>
                <c:pt idx="337">
                  <c:v>1.3845200000000019E-3</c:v>
                </c:pt>
                <c:pt idx="338">
                  <c:v>1.3839400000000019E-3</c:v>
                </c:pt>
                <c:pt idx="339">
                  <c:v>1.3833500000000037E-3</c:v>
                </c:pt>
                <c:pt idx="340">
                  <c:v>1.3827600000000022E-3</c:v>
                </c:pt>
                <c:pt idx="341">
                  <c:v>1.3821700000000029E-3</c:v>
                </c:pt>
                <c:pt idx="342">
                  <c:v>1.3815800000000027E-3</c:v>
                </c:pt>
                <c:pt idx="343">
                  <c:v>1.3809900000000001E-3</c:v>
                </c:pt>
                <c:pt idx="344">
                  <c:v>1.3804000000000032E-3</c:v>
                </c:pt>
                <c:pt idx="345">
                  <c:v>1.3798100000000019E-3</c:v>
                </c:pt>
                <c:pt idx="346">
                  <c:v>1.37922E-3</c:v>
                </c:pt>
                <c:pt idx="347">
                  <c:v>1.3786300000000022E-3</c:v>
                </c:pt>
                <c:pt idx="348">
                  <c:v>1.3780400000000033E-3</c:v>
                </c:pt>
                <c:pt idx="349">
                  <c:v>1.3774500000000025E-3</c:v>
                </c:pt>
                <c:pt idx="350">
                  <c:v>1.3768500000000039E-3</c:v>
                </c:pt>
                <c:pt idx="351">
                  <c:v>1.3762600000000022E-3</c:v>
                </c:pt>
                <c:pt idx="352">
                  <c:v>1.3756700000000024E-3</c:v>
                </c:pt>
                <c:pt idx="353">
                  <c:v>1.3750900000000022E-3</c:v>
                </c:pt>
                <c:pt idx="354">
                  <c:v>1.3745000000000025E-3</c:v>
                </c:pt>
                <c:pt idx="355">
                  <c:v>1.3739100000000001E-3</c:v>
                </c:pt>
                <c:pt idx="356">
                  <c:v>1.3733300000000001E-3</c:v>
                </c:pt>
                <c:pt idx="357">
                  <c:v>1.3727400000000025E-3</c:v>
                </c:pt>
                <c:pt idx="358">
                  <c:v>1.3721600000000027E-3</c:v>
                </c:pt>
                <c:pt idx="359">
                  <c:v>1.3715800000000025E-3</c:v>
                </c:pt>
                <c:pt idx="360">
                  <c:v>1.3710000000000022E-3</c:v>
                </c:pt>
                <c:pt idx="361">
                  <c:v>1.370420000000002E-3</c:v>
                </c:pt>
                <c:pt idx="362">
                  <c:v>1.3698499999999999E-3</c:v>
                </c:pt>
                <c:pt idx="363">
                  <c:v>1.3692800000000024E-3</c:v>
                </c:pt>
                <c:pt idx="364">
                  <c:v>1.3687100000000037E-3</c:v>
                </c:pt>
                <c:pt idx="365">
                  <c:v>1.3681400000000025E-3</c:v>
                </c:pt>
                <c:pt idx="366">
                  <c:v>1.3675800000000019E-3</c:v>
                </c:pt>
                <c:pt idx="367">
                  <c:v>1.36702E-3</c:v>
                </c:pt>
                <c:pt idx="368">
                  <c:v>1.3664600000000027E-3</c:v>
                </c:pt>
                <c:pt idx="369">
                  <c:v>1.3659000000000019E-3</c:v>
                </c:pt>
                <c:pt idx="370">
                  <c:v>1.365350000000003E-3</c:v>
                </c:pt>
                <c:pt idx="371">
                  <c:v>1.3648100000000032E-3</c:v>
                </c:pt>
                <c:pt idx="372">
                  <c:v>1.3642600000000026E-3</c:v>
                </c:pt>
                <c:pt idx="373">
                  <c:v>1.3637200000000001E-3</c:v>
                </c:pt>
                <c:pt idx="374">
                  <c:v>1.3631900000000022E-3</c:v>
                </c:pt>
                <c:pt idx="375">
                  <c:v>1.3626600000000001E-3</c:v>
                </c:pt>
                <c:pt idx="376">
                  <c:v>1.3621300000000022E-3</c:v>
                </c:pt>
                <c:pt idx="377">
                  <c:v>1.3616100000000025E-3</c:v>
                </c:pt>
                <c:pt idx="378">
                  <c:v>1.3610900000000001E-3</c:v>
                </c:pt>
                <c:pt idx="379">
                  <c:v>1.3605800000000027E-3</c:v>
                </c:pt>
                <c:pt idx="380">
                  <c:v>1.3600700000000025E-3</c:v>
                </c:pt>
                <c:pt idx="381">
                  <c:v>1.3595600000000001E-3</c:v>
                </c:pt>
                <c:pt idx="382">
                  <c:v>1.3590700000000019E-3</c:v>
                </c:pt>
                <c:pt idx="383">
                  <c:v>1.3585800000000025E-3</c:v>
                </c:pt>
                <c:pt idx="384">
                  <c:v>1.3580900000000023E-3</c:v>
                </c:pt>
                <c:pt idx="385">
                  <c:v>1.3576100000000019E-3</c:v>
                </c:pt>
                <c:pt idx="386">
                  <c:v>1.357130000000002E-3</c:v>
                </c:pt>
                <c:pt idx="387">
                  <c:v>1.3566700000000027E-3</c:v>
                </c:pt>
                <c:pt idx="388">
                  <c:v>1.3562000000000025E-3</c:v>
                </c:pt>
                <c:pt idx="389">
                  <c:v>1.3557500000000019E-3</c:v>
                </c:pt>
                <c:pt idx="390">
                  <c:v>1.3553000000000022E-3</c:v>
                </c:pt>
                <c:pt idx="391">
                  <c:v>1.3548500000000027E-3</c:v>
                </c:pt>
                <c:pt idx="392">
                  <c:v>1.3544200000000024E-3</c:v>
                </c:pt>
                <c:pt idx="393">
                  <c:v>1.35399E-3</c:v>
                </c:pt>
                <c:pt idx="394">
                  <c:v>1.3535699999999999E-3</c:v>
                </c:pt>
                <c:pt idx="395">
                  <c:v>1.3531500000000022E-3</c:v>
                </c:pt>
                <c:pt idx="396">
                  <c:v>1.3527400000000024E-3</c:v>
                </c:pt>
                <c:pt idx="397">
                  <c:v>1.3523400000000024E-3</c:v>
                </c:pt>
                <c:pt idx="398">
                  <c:v>1.35194E-3</c:v>
                </c:pt>
                <c:pt idx="399">
                  <c:v>1.3515500000000019E-3</c:v>
                </c:pt>
                <c:pt idx="400">
                  <c:v>1.3511600000000001E-3</c:v>
                </c:pt>
                <c:pt idx="401">
                  <c:v>1.3507900000000019E-3</c:v>
                </c:pt>
                <c:pt idx="402">
                  <c:v>1.3504200000000019E-3</c:v>
                </c:pt>
                <c:pt idx="403">
                  <c:v>1.3500500000000039E-3</c:v>
                </c:pt>
                <c:pt idx="404">
                  <c:v>1.34969E-3</c:v>
                </c:pt>
                <c:pt idx="405">
                  <c:v>1.3493400000000027E-3</c:v>
                </c:pt>
                <c:pt idx="406">
                  <c:v>1.3489900000000019E-3</c:v>
                </c:pt>
                <c:pt idx="407">
                  <c:v>1.3486500000000029E-3</c:v>
                </c:pt>
                <c:pt idx="408">
                  <c:v>1.3483200000000025E-3</c:v>
                </c:pt>
                <c:pt idx="409">
                  <c:v>1.3479900000000001E-3</c:v>
                </c:pt>
                <c:pt idx="410">
                  <c:v>1.3476700000000022E-3</c:v>
                </c:pt>
                <c:pt idx="411">
                  <c:v>1.3473500000000024E-3</c:v>
                </c:pt>
                <c:pt idx="412">
                  <c:v>1.3470400000000027E-3</c:v>
                </c:pt>
                <c:pt idx="413">
                  <c:v>1.3467400000000027E-3</c:v>
                </c:pt>
                <c:pt idx="414">
                  <c:v>1.3464400000000034E-3</c:v>
                </c:pt>
                <c:pt idx="415">
                  <c:v>1.3461500000000034E-3</c:v>
                </c:pt>
                <c:pt idx="416">
                  <c:v>1.3458600000000019E-3</c:v>
                </c:pt>
                <c:pt idx="417">
                  <c:v>1.3455800000000027E-3</c:v>
                </c:pt>
                <c:pt idx="418">
                  <c:v>1.3453100000000019E-3</c:v>
                </c:pt>
                <c:pt idx="419">
                  <c:v>1.3450400000000022E-3</c:v>
                </c:pt>
                <c:pt idx="420">
                  <c:v>1.3447700000000027E-3</c:v>
                </c:pt>
                <c:pt idx="421">
                  <c:v>1.3445200000000001E-3</c:v>
                </c:pt>
                <c:pt idx="422">
                  <c:v>1.3442600000000027E-3</c:v>
                </c:pt>
                <c:pt idx="423">
                  <c:v>1.3440200000000022E-3</c:v>
                </c:pt>
                <c:pt idx="424">
                  <c:v>1.3437799999999999E-3</c:v>
                </c:pt>
                <c:pt idx="425">
                  <c:v>1.3435400000000024E-3</c:v>
                </c:pt>
                <c:pt idx="426">
                  <c:v>1.3433099999999999E-3</c:v>
                </c:pt>
                <c:pt idx="427">
                  <c:v>1.3430900000000001E-3</c:v>
                </c:pt>
                <c:pt idx="428">
                  <c:v>1.3428699999999999E-3</c:v>
                </c:pt>
                <c:pt idx="429">
                  <c:v>1.3426600000000025E-3</c:v>
                </c:pt>
                <c:pt idx="430">
                  <c:v>1.3424500000000041E-3</c:v>
                </c:pt>
                <c:pt idx="431">
                  <c:v>1.3422500000000027E-3</c:v>
                </c:pt>
                <c:pt idx="432">
                  <c:v>1.3420500000000039E-3</c:v>
                </c:pt>
                <c:pt idx="433">
                  <c:v>1.3418600000000001E-3</c:v>
                </c:pt>
                <c:pt idx="434">
                  <c:v>1.3416700000000001E-3</c:v>
                </c:pt>
                <c:pt idx="435">
                  <c:v>1.3414900000000001E-3</c:v>
                </c:pt>
                <c:pt idx="436">
                  <c:v>1.3413100000000025E-3</c:v>
                </c:pt>
                <c:pt idx="437">
                  <c:v>1.3411400000000019E-3</c:v>
                </c:pt>
                <c:pt idx="438">
                  <c:v>1.3409699999999999E-3</c:v>
                </c:pt>
                <c:pt idx="439">
                  <c:v>1.340810000000002E-3</c:v>
                </c:pt>
                <c:pt idx="440">
                  <c:v>1.3406600000000022E-3</c:v>
                </c:pt>
                <c:pt idx="441">
                  <c:v>1.3405100000000024E-3</c:v>
                </c:pt>
                <c:pt idx="442">
                  <c:v>1.3403600000000025E-3</c:v>
                </c:pt>
                <c:pt idx="443">
                  <c:v>1.3402200000000022E-3</c:v>
                </c:pt>
                <c:pt idx="444">
                  <c:v>1.3400800000000039E-3</c:v>
                </c:pt>
                <c:pt idx="445">
                  <c:v>1.3399499999999999E-3</c:v>
                </c:pt>
                <c:pt idx="446">
                  <c:v>1.33983E-3</c:v>
                </c:pt>
                <c:pt idx="447">
                  <c:v>1.3397100000000022E-3</c:v>
                </c:pt>
                <c:pt idx="448">
                  <c:v>1.3395900000000001E-3</c:v>
                </c:pt>
                <c:pt idx="449">
                  <c:v>1.3394800000000027E-3</c:v>
                </c:pt>
                <c:pt idx="450">
                  <c:v>1.3393700000000001E-3</c:v>
                </c:pt>
                <c:pt idx="451">
                  <c:v>1.3392700000000022E-3</c:v>
                </c:pt>
                <c:pt idx="452">
                  <c:v>1.3391700000000019E-3</c:v>
                </c:pt>
                <c:pt idx="453">
                  <c:v>1.3390800000000027E-3</c:v>
                </c:pt>
                <c:pt idx="454">
                  <c:v>1.3389900000000019E-3</c:v>
                </c:pt>
                <c:pt idx="455">
                  <c:v>1.3389000000000025E-3</c:v>
                </c:pt>
                <c:pt idx="456">
                  <c:v>1.3388200000000001E-3</c:v>
                </c:pt>
                <c:pt idx="457">
                  <c:v>1.3387500000000027E-3</c:v>
                </c:pt>
                <c:pt idx="458">
                  <c:v>1.3386800000000025E-3</c:v>
                </c:pt>
                <c:pt idx="459">
                  <c:v>1.3386100000000024E-3</c:v>
                </c:pt>
                <c:pt idx="460">
                  <c:v>1.3385500000000039E-3</c:v>
                </c:pt>
                <c:pt idx="461">
                  <c:v>1.3384900000000001E-3</c:v>
                </c:pt>
                <c:pt idx="462">
                  <c:v>1.3384400000000032E-3</c:v>
                </c:pt>
                <c:pt idx="463">
                  <c:v>1.3383900000000025E-3</c:v>
                </c:pt>
                <c:pt idx="464">
                  <c:v>1.3383500000000033E-3</c:v>
                </c:pt>
                <c:pt idx="465">
                  <c:v>1.3383100000000027E-3</c:v>
                </c:pt>
                <c:pt idx="466">
                  <c:v>1.3382700000000027E-3</c:v>
                </c:pt>
                <c:pt idx="467">
                  <c:v>1.3382400000000027E-3</c:v>
                </c:pt>
                <c:pt idx="468">
                  <c:v>1.3382100000000029E-3</c:v>
                </c:pt>
                <c:pt idx="469">
                  <c:v>1.3381900000000019E-3</c:v>
                </c:pt>
                <c:pt idx="470">
                  <c:v>1.3381700000000025E-3</c:v>
                </c:pt>
                <c:pt idx="471">
                  <c:v>1.3381500000000037E-3</c:v>
                </c:pt>
                <c:pt idx="472">
                  <c:v>1.3381400000000029E-3</c:v>
                </c:pt>
                <c:pt idx="473">
                  <c:v>1.3381300000000027E-3</c:v>
                </c:pt>
                <c:pt idx="474">
                  <c:v>1.3381300000000027E-3</c:v>
                </c:pt>
                <c:pt idx="475">
                  <c:v>1.3381300000000027E-3</c:v>
                </c:pt>
                <c:pt idx="476">
                  <c:v>1.3381300000000027E-3</c:v>
                </c:pt>
                <c:pt idx="477">
                  <c:v>1.3381400000000029E-3</c:v>
                </c:pt>
                <c:pt idx="478">
                  <c:v>1.3381500000000037E-3</c:v>
                </c:pt>
                <c:pt idx="479">
                  <c:v>1.3381600000000001E-3</c:v>
                </c:pt>
                <c:pt idx="480">
                  <c:v>1.3381800000000039E-3</c:v>
                </c:pt>
                <c:pt idx="481">
                  <c:v>1.3382000000000025E-3</c:v>
                </c:pt>
                <c:pt idx="482">
                  <c:v>1.3382299999999999E-3</c:v>
                </c:pt>
                <c:pt idx="483">
                  <c:v>1.3382600000000019E-3</c:v>
                </c:pt>
                <c:pt idx="484">
                  <c:v>1.338290000000002E-3</c:v>
                </c:pt>
                <c:pt idx="485">
                  <c:v>1.3383300000000019E-3</c:v>
                </c:pt>
                <c:pt idx="486">
                  <c:v>1.3383700000000032E-3</c:v>
                </c:pt>
                <c:pt idx="487">
                  <c:v>1.3384100000000032E-3</c:v>
                </c:pt>
                <c:pt idx="488">
                  <c:v>1.3384600000000027E-3</c:v>
                </c:pt>
                <c:pt idx="489">
                  <c:v>1.338510000000003E-3</c:v>
                </c:pt>
                <c:pt idx="490">
                  <c:v>1.3385700000000025E-3</c:v>
                </c:pt>
                <c:pt idx="491">
                  <c:v>1.338620000000002E-3</c:v>
                </c:pt>
                <c:pt idx="492">
                  <c:v>1.3386800000000025E-3</c:v>
                </c:pt>
                <c:pt idx="493">
                  <c:v>1.3387500000000027E-3</c:v>
                </c:pt>
                <c:pt idx="494">
                  <c:v>1.3388200000000001E-3</c:v>
                </c:pt>
                <c:pt idx="495">
                  <c:v>1.3388900000000001E-3</c:v>
                </c:pt>
                <c:pt idx="496">
                  <c:v>1.3389600000000019E-3</c:v>
                </c:pt>
                <c:pt idx="497">
                  <c:v>1.3390400000000025E-3</c:v>
                </c:pt>
                <c:pt idx="498">
                  <c:v>1.3391200000000001E-3</c:v>
                </c:pt>
                <c:pt idx="499">
                  <c:v>1.3392000000000022E-3</c:v>
                </c:pt>
                <c:pt idx="500">
                  <c:v>1.3392900000000001E-3</c:v>
                </c:pt>
                <c:pt idx="501">
                  <c:v>1.3393800000000022E-3</c:v>
                </c:pt>
                <c:pt idx="502">
                  <c:v>1.3394699999999999E-3</c:v>
                </c:pt>
                <c:pt idx="503">
                  <c:v>1.3395600000000001E-3</c:v>
                </c:pt>
                <c:pt idx="504">
                  <c:v>1.3396600000000001E-3</c:v>
                </c:pt>
                <c:pt idx="505">
                  <c:v>1.3397600000000019E-3</c:v>
                </c:pt>
                <c:pt idx="506">
                  <c:v>1.33986E-3</c:v>
                </c:pt>
                <c:pt idx="507">
                  <c:v>1.33997E-3</c:v>
                </c:pt>
                <c:pt idx="508">
                  <c:v>1.3400800000000039E-3</c:v>
                </c:pt>
                <c:pt idx="509">
                  <c:v>1.340190000000002E-3</c:v>
                </c:pt>
                <c:pt idx="510">
                  <c:v>1.3403100000000032E-3</c:v>
                </c:pt>
                <c:pt idx="511">
                  <c:v>1.3404200000000019E-3</c:v>
                </c:pt>
                <c:pt idx="512">
                  <c:v>1.3405400000000027E-3</c:v>
                </c:pt>
                <c:pt idx="513">
                  <c:v>1.3406700000000019E-3</c:v>
                </c:pt>
                <c:pt idx="514">
                  <c:v>1.3407900000000001E-3</c:v>
                </c:pt>
                <c:pt idx="515">
                  <c:v>1.340920000000002E-3</c:v>
                </c:pt>
                <c:pt idx="516">
                  <c:v>1.3410500000000027E-3</c:v>
                </c:pt>
                <c:pt idx="517">
                  <c:v>1.3411800000000021E-3</c:v>
                </c:pt>
                <c:pt idx="518">
                  <c:v>1.34132E-3</c:v>
                </c:pt>
                <c:pt idx="519">
                  <c:v>1.34146E-3</c:v>
                </c:pt>
                <c:pt idx="520">
                  <c:v>1.3415900000000001E-3</c:v>
                </c:pt>
                <c:pt idx="521">
                  <c:v>1.3417399999999999E-3</c:v>
                </c:pt>
                <c:pt idx="522">
                  <c:v>1.3418799999999999E-3</c:v>
                </c:pt>
                <c:pt idx="523">
                  <c:v>1.3420300000000027E-3</c:v>
                </c:pt>
                <c:pt idx="524">
                  <c:v>1.3421800000000025E-3</c:v>
                </c:pt>
                <c:pt idx="525">
                  <c:v>1.3423300000000027E-3</c:v>
                </c:pt>
                <c:pt idx="526">
                  <c:v>1.3424800000000029E-3</c:v>
                </c:pt>
                <c:pt idx="527">
                  <c:v>1.3426400000000028E-3</c:v>
                </c:pt>
                <c:pt idx="528">
                  <c:v>1.3427999999999999E-3</c:v>
                </c:pt>
                <c:pt idx="529">
                  <c:v>1.3429600000000022E-3</c:v>
                </c:pt>
                <c:pt idx="530">
                  <c:v>1.3431200000000019E-3</c:v>
                </c:pt>
                <c:pt idx="531">
                  <c:v>1.3432800000000025E-3</c:v>
                </c:pt>
                <c:pt idx="532">
                  <c:v>1.3434499999999999E-3</c:v>
                </c:pt>
                <c:pt idx="533">
                  <c:v>1.3436100000000025E-3</c:v>
                </c:pt>
                <c:pt idx="534">
                  <c:v>1.3437799999999999E-3</c:v>
                </c:pt>
                <c:pt idx="535">
                  <c:v>1.3439599999999999E-3</c:v>
                </c:pt>
                <c:pt idx="536">
                  <c:v>1.3441300000000022E-3</c:v>
                </c:pt>
                <c:pt idx="537">
                  <c:v>1.3443000000000027E-3</c:v>
                </c:pt>
                <c:pt idx="538">
                  <c:v>1.3444800000000025E-3</c:v>
                </c:pt>
                <c:pt idx="539">
                  <c:v>1.3446600000000001E-3</c:v>
                </c:pt>
                <c:pt idx="540">
                  <c:v>1.3448400000000027E-3</c:v>
                </c:pt>
                <c:pt idx="541">
                  <c:v>1.3450200000000019E-3</c:v>
                </c:pt>
                <c:pt idx="542">
                  <c:v>1.3452100000000025E-3</c:v>
                </c:pt>
                <c:pt idx="543">
                  <c:v>1.3453900000000001E-3</c:v>
                </c:pt>
                <c:pt idx="544">
                  <c:v>1.3455800000000027E-3</c:v>
                </c:pt>
                <c:pt idx="545">
                  <c:v>1.34577E-3</c:v>
                </c:pt>
                <c:pt idx="546">
                  <c:v>1.34596E-3</c:v>
                </c:pt>
                <c:pt idx="547">
                  <c:v>1.3461500000000034E-3</c:v>
                </c:pt>
                <c:pt idx="548">
                  <c:v>1.3463400000000027E-3</c:v>
                </c:pt>
                <c:pt idx="549">
                  <c:v>1.3465400000000022E-3</c:v>
                </c:pt>
                <c:pt idx="550">
                  <c:v>1.3467300000000019E-3</c:v>
                </c:pt>
                <c:pt idx="551">
                  <c:v>1.3469300000000001E-3</c:v>
                </c:pt>
                <c:pt idx="552">
                  <c:v>1.3471300000000019E-3</c:v>
                </c:pt>
                <c:pt idx="553">
                  <c:v>1.3473300000000001E-3</c:v>
                </c:pt>
                <c:pt idx="554">
                  <c:v>1.3475300000000019E-3</c:v>
                </c:pt>
                <c:pt idx="555">
                  <c:v>1.3477300000000001E-3</c:v>
                </c:pt>
                <c:pt idx="556">
                  <c:v>1.34793E-3</c:v>
                </c:pt>
                <c:pt idx="557">
                  <c:v>1.3481400000000029E-3</c:v>
                </c:pt>
                <c:pt idx="558">
                  <c:v>1.3483400000000034E-3</c:v>
                </c:pt>
                <c:pt idx="559">
                  <c:v>1.3485500000000039E-3</c:v>
                </c:pt>
                <c:pt idx="560">
                  <c:v>1.3487600000000024E-3</c:v>
                </c:pt>
                <c:pt idx="561">
                  <c:v>1.3489600000000019E-3</c:v>
                </c:pt>
                <c:pt idx="562">
                  <c:v>1.349170000000002E-3</c:v>
                </c:pt>
                <c:pt idx="563">
                  <c:v>1.3493800000000025E-3</c:v>
                </c:pt>
                <c:pt idx="564">
                  <c:v>1.3496000000000001E-3</c:v>
                </c:pt>
                <c:pt idx="565">
                  <c:v>1.3498099999999999E-3</c:v>
                </c:pt>
                <c:pt idx="566">
                  <c:v>1.3500200000000019E-3</c:v>
                </c:pt>
                <c:pt idx="567">
                  <c:v>1.350230000000002E-3</c:v>
                </c:pt>
                <c:pt idx="568">
                  <c:v>1.3504500000000039E-3</c:v>
                </c:pt>
                <c:pt idx="569">
                  <c:v>1.3506600000000024E-3</c:v>
                </c:pt>
                <c:pt idx="570">
                  <c:v>1.3508800000000024E-3</c:v>
                </c:pt>
                <c:pt idx="571">
                  <c:v>1.3511000000000022E-3</c:v>
                </c:pt>
                <c:pt idx="572">
                  <c:v>1.3513100000000027E-3</c:v>
                </c:pt>
                <c:pt idx="573">
                  <c:v>1.3515300000000001E-3</c:v>
                </c:pt>
                <c:pt idx="574">
                  <c:v>1.3517500000000027E-3</c:v>
                </c:pt>
                <c:pt idx="575">
                  <c:v>1.3519700000000001E-3</c:v>
                </c:pt>
                <c:pt idx="576">
                  <c:v>1.3521900000000025E-3</c:v>
                </c:pt>
                <c:pt idx="577">
                  <c:v>1.3524100000000025E-3</c:v>
                </c:pt>
                <c:pt idx="578">
                  <c:v>1.3526300000000025E-3</c:v>
                </c:pt>
                <c:pt idx="579">
                  <c:v>1.3528500000000027E-3</c:v>
                </c:pt>
                <c:pt idx="580">
                  <c:v>1.3530700000000024E-3</c:v>
                </c:pt>
                <c:pt idx="581">
                  <c:v>1.35329E-3</c:v>
                </c:pt>
                <c:pt idx="582">
                  <c:v>1.35352E-3</c:v>
                </c:pt>
                <c:pt idx="583">
                  <c:v>1.3537400000000019E-3</c:v>
                </c:pt>
                <c:pt idx="584">
                  <c:v>1.35396E-3</c:v>
                </c:pt>
                <c:pt idx="585">
                  <c:v>1.3541800000000037E-3</c:v>
                </c:pt>
                <c:pt idx="586">
                  <c:v>1.3544100000000027E-3</c:v>
                </c:pt>
                <c:pt idx="587">
                  <c:v>1.3546299999999999E-3</c:v>
                </c:pt>
                <c:pt idx="588">
                  <c:v>1.3548500000000027E-3</c:v>
                </c:pt>
                <c:pt idx="589">
                  <c:v>1.3550700000000027E-3</c:v>
                </c:pt>
                <c:pt idx="590">
                  <c:v>1.3553000000000022E-3</c:v>
                </c:pt>
              </c:numCache>
            </c:numRef>
          </c:yVal>
          <c:smooth val="1"/>
        </c:ser>
        <c:ser>
          <c:idx val="1"/>
          <c:order val="1"/>
          <c:spPr>
            <a:ln w="25400">
              <a:solidFill>
                <a:srgbClr val="006600"/>
              </a:solidFill>
            </a:ln>
          </c:spPr>
          <c:marker>
            <c:symbol val="none"/>
          </c:marker>
          <c:xVal>
            <c:numRef>
              <c:f>lmd_cuA!$A$1:$A$591</c:f>
              <c:numCache>
                <c:formatCode>General</c:formatCode>
                <c:ptCount val="591"/>
                <c:pt idx="0">
                  <c:v>5</c:v>
                </c:pt>
                <c:pt idx="1">
                  <c:v>5.5</c:v>
                </c:pt>
                <c:pt idx="2">
                  <c:v>6</c:v>
                </c:pt>
                <c:pt idx="3">
                  <c:v>6.5</c:v>
                </c:pt>
                <c:pt idx="4">
                  <c:v>7</c:v>
                </c:pt>
                <c:pt idx="5">
                  <c:v>7.5</c:v>
                </c:pt>
                <c:pt idx="6">
                  <c:v>8</c:v>
                </c:pt>
                <c:pt idx="7">
                  <c:v>8.5</c:v>
                </c:pt>
                <c:pt idx="8">
                  <c:v>9</c:v>
                </c:pt>
                <c:pt idx="9">
                  <c:v>9.5</c:v>
                </c:pt>
                <c:pt idx="10">
                  <c:v>10</c:v>
                </c:pt>
                <c:pt idx="11">
                  <c:v>10.5</c:v>
                </c:pt>
                <c:pt idx="12">
                  <c:v>11</c:v>
                </c:pt>
                <c:pt idx="13">
                  <c:v>11.5</c:v>
                </c:pt>
                <c:pt idx="14">
                  <c:v>12</c:v>
                </c:pt>
                <c:pt idx="15">
                  <c:v>12.5</c:v>
                </c:pt>
                <c:pt idx="16">
                  <c:v>13</c:v>
                </c:pt>
                <c:pt idx="17">
                  <c:v>13.5</c:v>
                </c:pt>
                <c:pt idx="18">
                  <c:v>14</c:v>
                </c:pt>
                <c:pt idx="19">
                  <c:v>14.5</c:v>
                </c:pt>
                <c:pt idx="20">
                  <c:v>15</c:v>
                </c:pt>
                <c:pt idx="21">
                  <c:v>15.5</c:v>
                </c:pt>
                <c:pt idx="22">
                  <c:v>16</c:v>
                </c:pt>
                <c:pt idx="23">
                  <c:v>16.5</c:v>
                </c:pt>
                <c:pt idx="24">
                  <c:v>17</c:v>
                </c:pt>
                <c:pt idx="25">
                  <c:v>17.5</c:v>
                </c:pt>
                <c:pt idx="26">
                  <c:v>18</c:v>
                </c:pt>
                <c:pt idx="27">
                  <c:v>18.5</c:v>
                </c:pt>
                <c:pt idx="28">
                  <c:v>19</c:v>
                </c:pt>
                <c:pt idx="29">
                  <c:v>19.5</c:v>
                </c:pt>
                <c:pt idx="30">
                  <c:v>20</c:v>
                </c:pt>
                <c:pt idx="31">
                  <c:v>20.5</c:v>
                </c:pt>
                <c:pt idx="32">
                  <c:v>21</c:v>
                </c:pt>
                <c:pt idx="33">
                  <c:v>21.5</c:v>
                </c:pt>
                <c:pt idx="34">
                  <c:v>22</c:v>
                </c:pt>
                <c:pt idx="35">
                  <c:v>22.5</c:v>
                </c:pt>
                <c:pt idx="36">
                  <c:v>23</c:v>
                </c:pt>
                <c:pt idx="37">
                  <c:v>23.5</c:v>
                </c:pt>
                <c:pt idx="38">
                  <c:v>24</c:v>
                </c:pt>
                <c:pt idx="39">
                  <c:v>24.5</c:v>
                </c:pt>
                <c:pt idx="40">
                  <c:v>25</c:v>
                </c:pt>
                <c:pt idx="41">
                  <c:v>25.5</c:v>
                </c:pt>
                <c:pt idx="42">
                  <c:v>26</c:v>
                </c:pt>
                <c:pt idx="43">
                  <c:v>26.5</c:v>
                </c:pt>
                <c:pt idx="44">
                  <c:v>27</c:v>
                </c:pt>
                <c:pt idx="45">
                  <c:v>27.5</c:v>
                </c:pt>
                <c:pt idx="46">
                  <c:v>28</c:v>
                </c:pt>
                <c:pt idx="47">
                  <c:v>28.5</c:v>
                </c:pt>
                <c:pt idx="48">
                  <c:v>29</c:v>
                </c:pt>
                <c:pt idx="49">
                  <c:v>29.5</c:v>
                </c:pt>
                <c:pt idx="50">
                  <c:v>30</c:v>
                </c:pt>
                <c:pt idx="51">
                  <c:v>30.5</c:v>
                </c:pt>
                <c:pt idx="52">
                  <c:v>31</c:v>
                </c:pt>
                <c:pt idx="53">
                  <c:v>31.5</c:v>
                </c:pt>
                <c:pt idx="54">
                  <c:v>32</c:v>
                </c:pt>
                <c:pt idx="55">
                  <c:v>32.5</c:v>
                </c:pt>
                <c:pt idx="56">
                  <c:v>33</c:v>
                </c:pt>
                <c:pt idx="57">
                  <c:v>33.5</c:v>
                </c:pt>
                <c:pt idx="58">
                  <c:v>34</c:v>
                </c:pt>
                <c:pt idx="59">
                  <c:v>34.5</c:v>
                </c:pt>
                <c:pt idx="60">
                  <c:v>35</c:v>
                </c:pt>
                <c:pt idx="61">
                  <c:v>35.5</c:v>
                </c:pt>
                <c:pt idx="62">
                  <c:v>36</c:v>
                </c:pt>
                <c:pt idx="63">
                  <c:v>36.5</c:v>
                </c:pt>
                <c:pt idx="64">
                  <c:v>37</c:v>
                </c:pt>
                <c:pt idx="65">
                  <c:v>37.5</c:v>
                </c:pt>
                <c:pt idx="66">
                  <c:v>38</c:v>
                </c:pt>
                <c:pt idx="67">
                  <c:v>38.5</c:v>
                </c:pt>
                <c:pt idx="68">
                  <c:v>39</c:v>
                </c:pt>
                <c:pt idx="69">
                  <c:v>39.5</c:v>
                </c:pt>
                <c:pt idx="70">
                  <c:v>40</c:v>
                </c:pt>
                <c:pt idx="71">
                  <c:v>40.5</c:v>
                </c:pt>
                <c:pt idx="72">
                  <c:v>41</c:v>
                </c:pt>
                <c:pt idx="73">
                  <c:v>41.5</c:v>
                </c:pt>
                <c:pt idx="74">
                  <c:v>42</c:v>
                </c:pt>
                <c:pt idx="75">
                  <c:v>42.5</c:v>
                </c:pt>
                <c:pt idx="76">
                  <c:v>43</c:v>
                </c:pt>
                <c:pt idx="77">
                  <c:v>43.5</c:v>
                </c:pt>
                <c:pt idx="78">
                  <c:v>44</c:v>
                </c:pt>
                <c:pt idx="79">
                  <c:v>44.5</c:v>
                </c:pt>
                <c:pt idx="80">
                  <c:v>45</c:v>
                </c:pt>
                <c:pt idx="81">
                  <c:v>45.5</c:v>
                </c:pt>
                <c:pt idx="82">
                  <c:v>46</c:v>
                </c:pt>
                <c:pt idx="83">
                  <c:v>46.5</c:v>
                </c:pt>
                <c:pt idx="84">
                  <c:v>47</c:v>
                </c:pt>
                <c:pt idx="85">
                  <c:v>47.5</c:v>
                </c:pt>
                <c:pt idx="86">
                  <c:v>48</c:v>
                </c:pt>
                <c:pt idx="87">
                  <c:v>48.5</c:v>
                </c:pt>
                <c:pt idx="88">
                  <c:v>49</c:v>
                </c:pt>
                <c:pt idx="89">
                  <c:v>49.5</c:v>
                </c:pt>
                <c:pt idx="90">
                  <c:v>50</c:v>
                </c:pt>
                <c:pt idx="91">
                  <c:v>50.5</c:v>
                </c:pt>
                <c:pt idx="92">
                  <c:v>51</c:v>
                </c:pt>
                <c:pt idx="93">
                  <c:v>51.5</c:v>
                </c:pt>
                <c:pt idx="94">
                  <c:v>52</c:v>
                </c:pt>
                <c:pt idx="95">
                  <c:v>52.5</c:v>
                </c:pt>
                <c:pt idx="96">
                  <c:v>53</c:v>
                </c:pt>
                <c:pt idx="97">
                  <c:v>53.5</c:v>
                </c:pt>
                <c:pt idx="98">
                  <c:v>54</c:v>
                </c:pt>
                <c:pt idx="99">
                  <c:v>54.5</c:v>
                </c:pt>
                <c:pt idx="100">
                  <c:v>55</c:v>
                </c:pt>
                <c:pt idx="101">
                  <c:v>55.5</c:v>
                </c:pt>
                <c:pt idx="102">
                  <c:v>56</c:v>
                </c:pt>
                <c:pt idx="103">
                  <c:v>56.5</c:v>
                </c:pt>
                <c:pt idx="104">
                  <c:v>57</c:v>
                </c:pt>
                <c:pt idx="105">
                  <c:v>57.5</c:v>
                </c:pt>
                <c:pt idx="106">
                  <c:v>58</c:v>
                </c:pt>
                <c:pt idx="107">
                  <c:v>58.5</c:v>
                </c:pt>
                <c:pt idx="108">
                  <c:v>59</c:v>
                </c:pt>
                <c:pt idx="109">
                  <c:v>59.5</c:v>
                </c:pt>
                <c:pt idx="110">
                  <c:v>60</c:v>
                </c:pt>
                <c:pt idx="111">
                  <c:v>60.5</c:v>
                </c:pt>
                <c:pt idx="112">
                  <c:v>61</c:v>
                </c:pt>
                <c:pt idx="113">
                  <c:v>61.5</c:v>
                </c:pt>
                <c:pt idx="114">
                  <c:v>62</c:v>
                </c:pt>
                <c:pt idx="115">
                  <c:v>62.5</c:v>
                </c:pt>
                <c:pt idx="116">
                  <c:v>63</c:v>
                </c:pt>
                <c:pt idx="117">
                  <c:v>63.5</c:v>
                </c:pt>
                <c:pt idx="118">
                  <c:v>64</c:v>
                </c:pt>
                <c:pt idx="119">
                  <c:v>64.5</c:v>
                </c:pt>
                <c:pt idx="120">
                  <c:v>65</c:v>
                </c:pt>
                <c:pt idx="121">
                  <c:v>65.5</c:v>
                </c:pt>
                <c:pt idx="122">
                  <c:v>66</c:v>
                </c:pt>
                <c:pt idx="123">
                  <c:v>66.5</c:v>
                </c:pt>
                <c:pt idx="124">
                  <c:v>67</c:v>
                </c:pt>
                <c:pt idx="125">
                  <c:v>67.5</c:v>
                </c:pt>
                <c:pt idx="126">
                  <c:v>68</c:v>
                </c:pt>
                <c:pt idx="127">
                  <c:v>68.5</c:v>
                </c:pt>
                <c:pt idx="128">
                  <c:v>69</c:v>
                </c:pt>
                <c:pt idx="129">
                  <c:v>69.5</c:v>
                </c:pt>
                <c:pt idx="130">
                  <c:v>70</c:v>
                </c:pt>
                <c:pt idx="131">
                  <c:v>70.5</c:v>
                </c:pt>
                <c:pt idx="132">
                  <c:v>71</c:v>
                </c:pt>
                <c:pt idx="133">
                  <c:v>71.5</c:v>
                </c:pt>
                <c:pt idx="134">
                  <c:v>72</c:v>
                </c:pt>
                <c:pt idx="135">
                  <c:v>72.5</c:v>
                </c:pt>
                <c:pt idx="136">
                  <c:v>73</c:v>
                </c:pt>
                <c:pt idx="137">
                  <c:v>73.5</c:v>
                </c:pt>
                <c:pt idx="138">
                  <c:v>74</c:v>
                </c:pt>
                <c:pt idx="139">
                  <c:v>74.5</c:v>
                </c:pt>
                <c:pt idx="140">
                  <c:v>75</c:v>
                </c:pt>
                <c:pt idx="141">
                  <c:v>75.5</c:v>
                </c:pt>
                <c:pt idx="142">
                  <c:v>76</c:v>
                </c:pt>
                <c:pt idx="143">
                  <c:v>76.5</c:v>
                </c:pt>
                <c:pt idx="144">
                  <c:v>77</c:v>
                </c:pt>
                <c:pt idx="145">
                  <c:v>77.5</c:v>
                </c:pt>
                <c:pt idx="146">
                  <c:v>78</c:v>
                </c:pt>
                <c:pt idx="147">
                  <c:v>78.5</c:v>
                </c:pt>
                <c:pt idx="148">
                  <c:v>79</c:v>
                </c:pt>
                <c:pt idx="149">
                  <c:v>79.5</c:v>
                </c:pt>
                <c:pt idx="150">
                  <c:v>80</c:v>
                </c:pt>
                <c:pt idx="151">
                  <c:v>80.5</c:v>
                </c:pt>
                <c:pt idx="152">
                  <c:v>81</c:v>
                </c:pt>
                <c:pt idx="153">
                  <c:v>81.5</c:v>
                </c:pt>
                <c:pt idx="154">
                  <c:v>82</c:v>
                </c:pt>
                <c:pt idx="155">
                  <c:v>82.5</c:v>
                </c:pt>
                <c:pt idx="156">
                  <c:v>83</c:v>
                </c:pt>
                <c:pt idx="157">
                  <c:v>83.5</c:v>
                </c:pt>
                <c:pt idx="158">
                  <c:v>84</c:v>
                </c:pt>
                <c:pt idx="159">
                  <c:v>84.5</c:v>
                </c:pt>
                <c:pt idx="160">
                  <c:v>85</c:v>
                </c:pt>
                <c:pt idx="161">
                  <c:v>85.5</c:v>
                </c:pt>
                <c:pt idx="162">
                  <c:v>86</c:v>
                </c:pt>
                <c:pt idx="163">
                  <c:v>86.5</c:v>
                </c:pt>
                <c:pt idx="164">
                  <c:v>87</c:v>
                </c:pt>
                <c:pt idx="165">
                  <c:v>87.5</c:v>
                </c:pt>
                <c:pt idx="166">
                  <c:v>88</c:v>
                </c:pt>
                <c:pt idx="167">
                  <c:v>88.5</c:v>
                </c:pt>
                <c:pt idx="168">
                  <c:v>89</c:v>
                </c:pt>
                <c:pt idx="169">
                  <c:v>89.5</c:v>
                </c:pt>
                <c:pt idx="170">
                  <c:v>90</c:v>
                </c:pt>
                <c:pt idx="171">
                  <c:v>90.5</c:v>
                </c:pt>
                <c:pt idx="172">
                  <c:v>91</c:v>
                </c:pt>
                <c:pt idx="173">
                  <c:v>91.5</c:v>
                </c:pt>
                <c:pt idx="174">
                  <c:v>92</c:v>
                </c:pt>
                <c:pt idx="175">
                  <c:v>92.5</c:v>
                </c:pt>
                <c:pt idx="176">
                  <c:v>93</c:v>
                </c:pt>
                <c:pt idx="177">
                  <c:v>93.5</c:v>
                </c:pt>
                <c:pt idx="178">
                  <c:v>94</c:v>
                </c:pt>
                <c:pt idx="179">
                  <c:v>94.5</c:v>
                </c:pt>
                <c:pt idx="180">
                  <c:v>95</c:v>
                </c:pt>
                <c:pt idx="181">
                  <c:v>95.5</c:v>
                </c:pt>
                <c:pt idx="182">
                  <c:v>96</c:v>
                </c:pt>
                <c:pt idx="183">
                  <c:v>96.5</c:v>
                </c:pt>
                <c:pt idx="184">
                  <c:v>97</c:v>
                </c:pt>
                <c:pt idx="185">
                  <c:v>97.5</c:v>
                </c:pt>
                <c:pt idx="186">
                  <c:v>98</c:v>
                </c:pt>
                <c:pt idx="187">
                  <c:v>98.5</c:v>
                </c:pt>
                <c:pt idx="188">
                  <c:v>99</c:v>
                </c:pt>
                <c:pt idx="189">
                  <c:v>99.5</c:v>
                </c:pt>
                <c:pt idx="190">
                  <c:v>100</c:v>
                </c:pt>
                <c:pt idx="191">
                  <c:v>100.5</c:v>
                </c:pt>
                <c:pt idx="192">
                  <c:v>101</c:v>
                </c:pt>
                <c:pt idx="193">
                  <c:v>101.5</c:v>
                </c:pt>
                <c:pt idx="194">
                  <c:v>102</c:v>
                </c:pt>
                <c:pt idx="195">
                  <c:v>102.5</c:v>
                </c:pt>
                <c:pt idx="196">
                  <c:v>103</c:v>
                </c:pt>
                <c:pt idx="197">
                  <c:v>103.5</c:v>
                </c:pt>
                <c:pt idx="198">
                  <c:v>104</c:v>
                </c:pt>
                <c:pt idx="199">
                  <c:v>104.5</c:v>
                </c:pt>
                <c:pt idx="200">
                  <c:v>105</c:v>
                </c:pt>
                <c:pt idx="201">
                  <c:v>105.5</c:v>
                </c:pt>
                <c:pt idx="202">
                  <c:v>106</c:v>
                </c:pt>
                <c:pt idx="203">
                  <c:v>106.5</c:v>
                </c:pt>
                <c:pt idx="204">
                  <c:v>107</c:v>
                </c:pt>
                <c:pt idx="205">
                  <c:v>107.5</c:v>
                </c:pt>
                <c:pt idx="206">
                  <c:v>108</c:v>
                </c:pt>
                <c:pt idx="207">
                  <c:v>108.5</c:v>
                </c:pt>
                <c:pt idx="208">
                  <c:v>109</c:v>
                </c:pt>
                <c:pt idx="209">
                  <c:v>109.5</c:v>
                </c:pt>
                <c:pt idx="210">
                  <c:v>110</c:v>
                </c:pt>
                <c:pt idx="211">
                  <c:v>110.5</c:v>
                </c:pt>
                <c:pt idx="212">
                  <c:v>111</c:v>
                </c:pt>
                <c:pt idx="213">
                  <c:v>111.5</c:v>
                </c:pt>
                <c:pt idx="214">
                  <c:v>112</c:v>
                </c:pt>
                <c:pt idx="215">
                  <c:v>112.5</c:v>
                </c:pt>
                <c:pt idx="216">
                  <c:v>113</c:v>
                </c:pt>
                <c:pt idx="217">
                  <c:v>113.5</c:v>
                </c:pt>
                <c:pt idx="218">
                  <c:v>114</c:v>
                </c:pt>
                <c:pt idx="219">
                  <c:v>114.5</c:v>
                </c:pt>
                <c:pt idx="220">
                  <c:v>115</c:v>
                </c:pt>
                <c:pt idx="221">
                  <c:v>115.5</c:v>
                </c:pt>
                <c:pt idx="222">
                  <c:v>116</c:v>
                </c:pt>
                <c:pt idx="223">
                  <c:v>116.5</c:v>
                </c:pt>
                <c:pt idx="224">
                  <c:v>117</c:v>
                </c:pt>
                <c:pt idx="225">
                  <c:v>117.5</c:v>
                </c:pt>
                <c:pt idx="226">
                  <c:v>118</c:v>
                </c:pt>
                <c:pt idx="227">
                  <c:v>118.5</c:v>
                </c:pt>
                <c:pt idx="228">
                  <c:v>119</c:v>
                </c:pt>
                <c:pt idx="229">
                  <c:v>119.5</c:v>
                </c:pt>
                <c:pt idx="230">
                  <c:v>120</c:v>
                </c:pt>
                <c:pt idx="231">
                  <c:v>120.5</c:v>
                </c:pt>
                <c:pt idx="232">
                  <c:v>121</c:v>
                </c:pt>
                <c:pt idx="233">
                  <c:v>121.5</c:v>
                </c:pt>
                <c:pt idx="234">
                  <c:v>122</c:v>
                </c:pt>
                <c:pt idx="235">
                  <c:v>122.5</c:v>
                </c:pt>
                <c:pt idx="236">
                  <c:v>123</c:v>
                </c:pt>
                <c:pt idx="237">
                  <c:v>123.5</c:v>
                </c:pt>
                <c:pt idx="238">
                  <c:v>124</c:v>
                </c:pt>
                <c:pt idx="239">
                  <c:v>124.5</c:v>
                </c:pt>
                <c:pt idx="240">
                  <c:v>125</c:v>
                </c:pt>
                <c:pt idx="241">
                  <c:v>125.5</c:v>
                </c:pt>
                <c:pt idx="242">
                  <c:v>126</c:v>
                </c:pt>
                <c:pt idx="243">
                  <c:v>126.5</c:v>
                </c:pt>
                <c:pt idx="244">
                  <c:v>127</c:v>
                </c:pt>
                <c:pt idx="245">
                  <c:v>127.5</c:v>
                </c:pt>
                <c:pt idx="246">
                  <c:v>128</c:v>
                </c:pt>
                <c:pt idx="247">
                  <c:v>128.5</c:v>
                </c:pt>
                <c:pt idx="248">
                  <c:v>129</c:v>
                </c:pt>
                <c:pt idx="249">
                  <c:v>129.5</c:v>
                </c:pt>
                <c:pt idx="250">
                  <c:v>130</c:v>
                </c:pt>
                <c:pt idx="251">
                  <c:v>130.5</c:v>
                </c:pt>
                <c:pt idx="252">
                  <c:v>131</c:v>
                </c:pt>
                <c:pt idx="253">
                  <c:v>131.5</c:v>
                </c:pt>
                <c:pt idx="254">
                  <c:v>132</c:v>
                </c:pt>
                <c:pt idx="255">
                  <c:v>132.5</c:v>
                </c:pt>
                <c:pt idx="256">
                  <c:v>133</c:v>
                </c:pt>
                <c:pt idx="257">
                  <c:v>133.5</c:v>
                </c:pt>
                <c:pt idx="258">
                  <c:v>134</c:v>
                </c:pt>
                <c:pt idx="259">
                  <c:v>134.5</c:v>
                </c:pt>
                <c:pt idx="260">
                  <c:v>135</c:v>
                </c:pt>
                <c:pt idx="261">
                  <c:v>135.5</c:v>
                </c:pt>
                <c:pt idx="262">
                  <c:v>136</c:v>
                </c:pt>
                <c:pt idx="263">
                  <c:v>136.5</c:v>
                </c:pt>
                <c:pt idx="264">
                  <c:v>137</c:v>
                </c:pt>
                <c:pt idx="265">
                  <c:v>137.5</c:v>
                </c:pt>
                <c:pt idx="266">
                  <c:v>138</c:v>
                </c:pt>
                <c:pt idx="267">
                  <c:v>138.5</c:v>
                </c:pt>
                <c:pt idx="268">
                  <c:v>139</c:v>
                </c:pt>
                <c:pt idx="269">
                  <c:v>139.5</c:v>
                </c:pt>
                <c:pt idx="270">
                  <c:v>140</c:v>
                </c:pt>
                <c:pt idx="271">
                  <c:v>140.5</c:v>
                </c:pt>
                <c:pt idx="272">
                  <c:v>141</c:v>
                </c:pt>
                <c:pt idx="273">
                  <c:v>141.5</c:v>
                </c:pt>
                <c:pt idx="274">
                  <c:v>142</c:v>
                </c:pt>
                <c:pt idx="275">
                  <c:v>142.5</c:v>
                </c:pt>
                <c:pt idx="276">
                  <c:v>143</c:v>
                </c:pt>
                <c:pt idx="277">
                  <c:v>143.5</c:v>
                </c:pt>
                <c:pt idx="278">
                  <c:v>144</c:v>
                </c:pt>
                <c:pt idx="279">
                  <c:v>144.5</c:v>
                </c:pt>
                <c:pt idx="280">
                  <c:v>145</c:v>
                </c:pt>
                <c:pt idx="281">
                  <c:v>145.5</c:v>
                </c:pt>
                <c:pt idx="282">
                  <c:v>146</c:v>
                </c:pt>
                <c:pt idx="283">
                  <c:v>146.5</c:v>
                </c:pt>
                <c:pt idx="284">
                  <c:v>147</c:v>
                </c:pt>
                <c:pt idx="285">
                  <c:v>147.5</c:v>
                </c:pt>
                <c:pt idx="286">
                  <c:v>148</c:v>
                </c:pt>
                <c:pt idx="287">
                  <c:v>148.5</c:v>
                </c:pt>
                <c:pt idx="288">
                  <c:v>149</c:v>
                </c:pt>
                <c:pt idx="289">
                  <c:v>149.5</c:v>
                </c:pt>
                <c:pt idx="290">
                  <c:v>150</c:v>
                </c:pt>
                <c:pt idx="291">
                  <c:v>150.5</c:v>
                </c:pt>
                <c:pt idx="292">
                  <c:v>151</c:v>
                </c:pt>
                <c:pt idx="293">
                  <c:v>151.5</c:v>
                </c:pt>
                <c:pt idx="294">
                  <c:v>152</c:v>
                </c:pt>
                <c:pt idx="295">
                  <c:v>152.5</c:v>
                </c:pt>
                <c:pt idx="296">
                  <c:v>153</c:v>
                </c:pt>
                <c:pt idx="297">
                  <c:v>153.5</c:v>
                </c:pt>
                <c:pt idx="298">
                  <c:v>154</c:v>
                </c:pt>
                <c:pt idx="299">
                  <c:v>154.5</c:v>
                </c:pt>
                <c:pt idx="300">
                  <c:v>155</c:v>
                </c:pt>
                <c:pt idx="301">
                  <c:v>155.5</c:v>
                </c:pt>
                <c:pt idx="302">
                  <c:v>156</c:v>
                </c:pt>
                <c:pt idx="303">
                  <c:v>156.5</c:v>
                </c:pt>
                <c:pt idx="304">
                  <c:v>157</c:v>
                </c:pt>
                <c:pt idx="305">
                  <c:v>157.5</c:v>
                </c:pt>
                <c:pt idx="306">
                  <c:v>158</c:v>
                </c:pt>
                <c:pt idx="307">
                  <c:v>158.5</c:v>
                </c:pt>
                <c:pt idx="308">
                  <c:v>159</c:v>
                </c:pt>
                <c:pt idx="309">
                  <c:v>159.5</c:v>
                </c:pt>
                <c:pt idx="310">
                  <c:v>160</c:v>
                </c:pt>
                <c:pt idx="311">
                  <c:v>160.5</c:v>
                </c:pt>
                <c:pt idx="312">
                  <c:v>161</c:v>
                </c:pt>
                <c:pt idx="313">
                  <c:v>161.5</c:v>
                </c:pt>
                <c:pt idx="314">
                  <c:v>162</c:v>
                </c:pt>
                <c:pt idx="315">
                  <c:v>162.5</c:v>
                </c:pt>
                <c:pt idx="316">
                  <c:v>163</c:v>
                </c:pt>
                <c:pt idx="317">
                  <c:v>163.5</c:v>
                </c:pt>
                <c:pt idx="318">
                  <c:v>164</c:v>
                </c:pt>
                <c:pt idx="319">
                  <c:v>164.5</c:v>
                </c:pt>
                <c:pt idx="320">
                  <c:v>165</c:v>
                </c:pt>
                <c:pt idx="321">
                  <c:v>165.5</c:v>
                </c:pt>
                <c:pt idx="322">
                  <c:v>166</c:v>
                </c:pt>
                <c:pt idx="323">
                  <c:v>166.5</c:v>
                </c:pt>
                <c:pt idx="324">
                  <c:v>167</c:v>
                </c:pt>
                <c:pt idx="325">
                  <c:v>167.5</c:v>
                </c:pt>
                <c:pt idx="326">
                  <c:v>168</c:v>
                </c:pt>
                <c:pt idx="327">
                  <c:v>168.5</c:v>
                </c:pt>
                <c:pt idx="328">
                  <c:v>169</c:v>
                </c:pt>
                <c:pt idx="329">
                  <c:v>169.5</c:v>
                </c:pt>
                <c:pt idx="330">
                  <c:v>170</c:v>
                </c:pt>
                <c:pt idx="331">
                  <c:v>170.5</c:v>
                </c:pt>
                <c:pt idx="332">
                  <c:v>171</c:v>
                </c:pt>
                <c:pt idx="333">
                  <c:v>171.5</c:v>
                </c:pt>
                <c:pt idx="334">
                  <c:v>172</c:v>
                </c:pt>
                <c:pt idx="335">
                  <c:v>172.5</c:v>
                </c:pt>
                <c:pt idx="336">
                  <c:v>173</c:v>
                </c:pt>
                <c:pt idx="337">
                  <c:v>173.5</c:v>
                </c:pt>
                <c:pt idx="338">
                  <c:v>174</c:v>
                </c:pt>
                <c:pt idx="339">
                  <c:v>174.5</c:v>
                </c:pt>
                <c:pt idx="340">
                  <c:v>175</c:v>
                </c:pt>
                <c:pt idx="341">
                  <c:v>175.5</c:v>
                </c:pt>
                <c:pt idx="342">
                  <c:v>176</c:v>
                </c:pt>
                <c:pt idx="343">
                  <c:v>176.5</c:v>
                </c:pt>
                <c:pt idx="344">
                  <c:v>177</c:v>
                </c:pt>
                <c:pt idx="345">
                  <c:v>177.5</c:v>
                </c:pt>
                <c:pt idx="346">
                  <c:v>178</c:v>
                </c:pt>
                <c:pt idx="347">
                  <c:v>178.5</c:v>
                </c:pt>
                <c:pt idx="348">
                  <c:v>179</c:v>
                </c:pt>
                <c:pt idx="349">
                  <c:v>179.5</c:v>
                </c:pt>
                <c:pt idx="350">
                  <c:v>180</c:v>
                </c:pt>
                <c:pt idx="351">
                  <c:v>180.5</c:v>
                </c:pt>
                <c:pt idx="352">
                  <c:v>181</c:v>
                </c:pt>
                <c:pt idx="353">
                  <c:v>181.5</c:v>
                </c:pt>
                <c:pt idx="354">
                  <c:v>182</c:v>
                </c:pt>
                <c:pt idx="355">
                  <c:v>182.5</c:v>
                </c:pt>
                <c:pt idx="356">
                  <c:v>183</c:v>
                </c:pt>
                <c:pt idx="357">
                  <c:v>183.5</c:v>
                </c:pt>
                <c:pt idx="358">
                  <c:v>184</c:v>
                </c:pt>
                <c:pt idx="359">
                  <c:v>184.5</c:v>
                </c:pt>
                <c:pt idx="360">
                  <c:v>185</c:v>
                </c:pt>
                <c:pt idx="361">
                  <c:v>185.5</c:v>
                </c:pt>
                <c:pt idx="362">
                  <c:v>186</c:v>
                </c:pt>
                <c:pt idx="363">
                  <c:v>186.5</c:v>
                </c:pt>
                <c:pt idx="364">
                  <c:v>187</c:v>
                </c:pt>
                <c:pt idx="365">
                  <c:v>187.5</c:v>
                </c:pt>
                <c:pt idx="366">
                  <c:v>188</c:v>
                </c:pt>
                <c:pt idx="367">
                  <c:v>188.5</c:v>
                </c:pt>
                <c:pt idx="368">
                  <c:v>189</c:v>
                </c:pt>
                <c:pt idx="369">
                  <c:v>189.5</c:v>
                </c:pt>
                <c:pt idx="370">
                  <c:v>190</c:v>
                </c:pt>
                <c:pt idx="371">
                  <c:v>190.5</c:v>
                </c:pt>
                <c:pt idx="372">
                  <c:v>191</c:v>
                </c:pt>
                <c:pt idx="373">
                  <c:v>191.5</c:v>
                </c:pt>
                <c:pt idx="374">
                  <c:v>192</c:v>
                </c:pt>
                <c:pt idx="375">
                  <c:v>192.5</c:v>
                </c:pt>
                <c:pt idx="376">
                  <c:v>193</c:v>
                </c:pt>
                <c:pt idx="377">
                  <c:v>193.5</c:v>
                </c:pt>
                <c:pt idx="378">
                  <c:v>194</c:v>
                </c:pt>
                <c:pt idx="379">
                  <c:v>194.5</c:v>
                </c:pt>
                <c:pt idx="380">
                  <c:v>195</c:v>
                </c:pt>
                <c:pt idx="381">
                  <c:v>195.5</c:v>
                </c:pt>
                <c:pt idx="382">
                  <c:v>196</c:v>
                </c:pt>
                <c:pt idx="383">
                  <c:v>196.5</c:v>
                </c:pt>
                <c:pt idx="384">
                  <c:v>197</c:v>
                </c:pt>
                <c:pt idx="385">
                  <c:v>197.5</c:v>
                </c:pt>
                <c:pt idx="386">
                  <c:v>198</c:v>
                </c:pt>
                <c:pt idx="387">
                  <c:v>198.5</c:v>
                </c:pt>
                <c:pt idx="388">
                  <c:v>199</c:v>
                </c:pt>
                <c:pt idx="389">
                  <c:v>199.5</c:v>
                </c:pt>
                <c:pt idx="390">
                  <c:v>200</c:v>
                </c:pt>
                <c:pt idx="391">
                  <c:v>200.5</c:v>
                </c:pt>
                <c:pt idx="392">
                  <c:v>201</c:v>
                </c:pt>
                <c:pt idx="393">
                  <c:v>201.5</c:v>
                </c:pt>
                <c:pt idx="394">
                  <c:v>202</c:v>
                </c:pt>
                <c:pt idx="395">
                  <c:v>202.5</c:v>
                </c:pt>
                <c:pt idx="396">
                  <c:v>203</c:v>
                </c:pt>
                <c:pt idx="397">
                  <c:v>203.5</c:v>
                </c:pt>
                <c:pt idx="398">
                  <c:v>204</c:v>
                </c:pt>
                <c:pt idx="399">
                  <c:v>204.5</c:v>
                </c:pt>
                <c:pt idx="400">
                  <c:v>205</c:v>
                </c:pt>
                <c:pt idx="401">
                  <c:v>205.5</c:v>
                </c:pt>
                <c:pt idx="402">
                  <c:v>206</c:v>
                </c:pt>
                <c:pt idx="403">
                  <c:v>206.5</c:v>
                </c:pt>
                <c:pt idx="404">
                  <c:v>207</c:v>
                </c:pt>
                <c:pt idx="405">
                  <c:v>207.5</c:v>
                </c:pt>
                <c:pt idx="406">
                  <c:v>208</c:v>
                </c:pt>
                <c:pt idx="407">
                  <c:v>208.5</c:v>
                </c:pt>
                <c:pt idx="408">
                  <c:v>209</c:v>
                </c:pt>
                <c:pt idx="409">
                  <c:v>209.5</c:v>
                </c:pt>
                <c:pt idx="410">
                  <c:v>210</c:v>
                </c:pt>
                <c:pt idx="411">
                  <c:v>210.5</c:v>
                </c:pt>
                <c:pt idx="412">
                  <c:v>211</c:v>
                </c:pt>
                <c:pt idx="413">
                  <c:v>211.5</c:v>
                </c:pt>
                <c:pt idx="414">
                  <c:v>212</c:v>
                </c:pt>
                <c:pt idx="415">
                  <c:v>212.5</c:v>
                </c:pt>
                <c:pt idx="416">
                  <c:v>213</c:v>
                </c:pt>
                <c:pt idx="417">
                  <c:v>213.5</c:v>
                </c:pt>
                <c:pt idx="418">
                  <c:v>214</c:v>
                </c:pt>
                <c:pt idx="419">
                  <c:v>214.5</c:v>
                </c:pt>
                <c:pt idx="420">
                  <c:v>215</c:v>
                </c:pt>
                <c:pt idx="421">
                  <c:v>215.5</c:v>
                </c:pt>
                <c:pt idx="422">
                  <c:v>216</c:v>
                </c:pt>
                <c:pt idx="423">
                  <c:v>216.5</c:v>
                </c:pt>
                <c:pt idx="424">
                  <c:v>217</c:v>
                </c:pt>
                <c:pt idx="425">
                  <c:v>217.5</c:v>
                </c:pt>
                <c:pt idx="426">
                  <c:v>218</c:v>
                </c:pt>
                <c:pt idx="427">
                  <c:v>218.5</c:v>
                </c:pt>
                <c:pt idx="428">
                  <c:v>219</c:v>
                </c:pt>
                <c:pt idx="429">
                  <c:v>219.5</c:v>
                </c:pt>
                <c:pt idx="430">
                  <c:v>220</c:v>
                </c:pt>
                <c:pt idx="431">
                  <c:v>220.5</c:v>
                </c:pt>
                <c:pt idx="432">
                  <c:v>221</c:v>
                </c:pt>
                <c:pt idx="433">
                  <c:v>221.5</c:v>
                </c:pt>
                <c:pt idx="434">
                  <c:v>222</c:v>
                </c:pt>
                <c:pt idx="435">
                  <c:v>222.5</c:v>
                </c:pt>
                <c:pt idx="436">
                  <c:v>223</c:v>
                </c:pt>
                <c:pt idx="437">
                  <c:v>223.5</c:v>
                </c:pt>
                <c:pt idx="438">
                  <c:v>224</c:v>
                </c:pt>
                <c:pt idx="439">
                  <c:v>224.5</c:v>
                </c:pt>
                <c:pt idx="440">
                  <c:v>225</c:v>
                </c:pt>
                <c:pt idx="441">
                  <c:v>225.5</c:v>
                </c:pt>
                <c:pt idx="442">
                  <c:v>226</c:v>
                </c:pt>
                <c:pt idx="443">
                  <c:v>226.5</c:v>
                </c:pt>
                <c:pt idx="444">
                  <c:v>227</c:v>
                </c:pt>
                <c:pt idx="445">
                  <c:v>227.5</c:v>
                </c:pt>
                <c:pt idx="446">
                  <c:v>228</c:v>
                </c:pt>
                <c:pt idx="447">
                  <c:v>228.5</c:v>
                </c:pt>
                <c:pt idx="448">
                  <c:v>229</c:v>
                </c:pt>
                <c:pt idx="449">
                  <c:v>229.5</c:v>
                </c:pt>
                <c:pt idx="450">
                  <c:v>230</c:v>
                </c:pt>
                <c:pt idx="451">
                  <c:v>230.5</c:v>
                </c:pt>
                <c:pt idx="452">
                  <c:v>231</c:v>
                </c:pt>
                <c:pt idx="453">
                  <c:v>231.5</c:v>
                </c:pt>
                <c:pt idx="454">
                  <c:v>232</c:v>
                </c:pt>
                <c:pt idx="455">
                  <c:v>232.5</c:v>
                </c:pt>
                <c:pt idx="456">
                  <c:v>233</c:v>
                </c:pt>
                <c:pt idx="457">
                  <c:v>233.5</c:v>
                </c:pt>
                <c:pt idx="458">
                  <c:v>234</c:v>
                </c:pt>
                <c:pt idx="459">
                  <c:v>234.5</c:v>
                </c:pt>
                <c:pt idx="460">
                  <c:v>235</c:v>
                </c:pt>
                <c:pt idx="461">
                  <c:v>235.5</c:v>
                </c:pt>
                <c:pt idx="462">
                  <c:v>236</c:v>
                </c:pt>
                <c:pt idx="463">
                  <c:v>236.5</c:v>
                </c:pt>
                <c:pt idx="464">
                  <c:v>237</c:v>
                </c:pt>
                <c:pt idx="465">
                  <c:v>237.5</c:v>
                </c:pt>
                <c:pt idx="466">
                  <c:v>238</c:v>
                </c:pt>
                <c:pt idx="467">
                  <c:v>238.5</c:v>
                </c:pt>
                <c:pt idx="468">
                  <c:v>239</c:v>
                </c:pt>
                <c:pt idx="469">
                  <c:v>239.5</c:v>
                </c:pt>
                <c:pt idx="470">
                  <c:v>240</c:v>
                </c:pt>
                <c:pt idx="471">
                  <c:v>240.5</c:v>
                </c:pt>
                <c:pt idx="472">
                  <c:v>241</c:v>
                </c:pt>
                <c:pt idx="473">
                  <c:v>241.5</c:v>
                </c:pt>
                <c:pt idx="474">
                  <c:v>242</c:v>
                </c:pt>
                <c:pt idx="475">
                  <c:v>242.5</c:v>
                </c:pt>
                <c:pt idx="476">
                  <c:v>243</c:v>
                </c:pt>
                <c:pt idx="477">
                  <c:v>243.5</c:v>
                </c:pt>
                <c:pt idx="478">
                  <c:v>244</c:v>
                </c:pt>
                <c:pt idx="479">
                  <c:v>244.5</c:v>
                </c:pt>
                <c:pt idx="480">
                  <c:v>245</c:v>
                </c:pt>
                <c:pt idx="481">
                  <c:v>245.5</c:v>
                </c:pt>
                <c:pt idx="482">
                  <c:v>246</c:v>
                </c:pt>
                <c:pt idx="483">
                  <c:v>246.5</c:v>
                </c:pt>
                <c:pt idx="484">
                  <c:v>247</c:v>
                </c:pt>
                <c:pt idx="485">
                  <c:v>247.5</c:v>
                </c:pt>
                <c:pt idx="486">
                  <c:v>248</c:v>
                </c:pt>
                <c:pt idx="487">
                  <c:v>248.5</c:v>
                </c:pt>
                <c:pt idx="488">
                  <c:v>249</c:v>
                </c:pt>
                <c:pt idx="489">
                  <c:v>249.5</c:v>
                </c:pt>
                <c:pt idx="490">
                  <c:v>250</c:v>
                </c:pt>
                <c:pt idx="491">
                  <c:v>250.5</c:v>
                </c:pt>
                <c:pt idx="492">
                  <c:v>251</c:v>
                </c:pt>
                <c:pt idx="493">
                  <c:v>251.5</c:v>
                </c:pt>
                <c:pt idx="494">
                  <c:v>252</c:v>
                </c:pt>
                <c:pt idx="495">
                  <c:v>252.5</c:v>
                </c:pt>
                <c:pt idx="496">
                  <c:v>253</c:v>
                </c:pt>
                <c:pt idx="497">
                  <c:v>253.5</c:v>
                </c:pt>
                <c:pt idx="498">
                  <c:v>254</c:v>
                </c:pt>
                <c:pt idx="499">
                  <c:v>254.5</c:v>
                </c:pt>
                <c:pt idx="500">
                  <c:v>255</c:v>
                </c:pt>
                <c:pt idx="501">
                  <c:v>255.5</c:v>
                </c:pt>
                <c:pt idx="502">
                  <c:v>256</c:v>
                </c:pt>
                <c:pt idx="503">
                  <c:v>256.5</c:v>
                </c:pt>
                <c:pt idx="504">
                  <c:v>257</c:v>
                </c:pt>
                <c:pt idx="505">
                  <c:v>257.5</c:v>
                </c:pt>
                <c:pt idx="506">
                  <c:v>258</c:v>
                </c:pt>
                <c:pt idx="507">
                  <c:v>258.5</c:v>
                </c:pt>
                <c:pt idx="508">
                  <c:v>259</c:v>
                </c:pt>
                <c:pt idx="509">
                  <c:v>259.5</c:v>
                </c:pt>
                <c:pt idx="510">
                  <c:v>260</c:v>
                </c:pt>
                <c:pt idx="511">
                  <c:v>260.5</c:v>
                </c:pt>
                <c:pt idx="512">
                  <c:v>261</c:v>
                </c:pt>
                <c:pt idx="513">
                  <c:v>261.5</c:v>
                </c:pt>
                <c:pt idx="514">
                  <c:v>262</c:v>
                </c:pt>
                <c:pt idx="515">
                  <c:v>262.5</c:v>
                </c:pt>
                <c:pt idx="516">
                  <c:v>263</c:v>
                </c:pt>
                <c:pt idx="517">
                  <c:v>263.5</c:v>
                </c:pt>
                <c:pt idx="518">
                  <c:v>264</c:v>
                </c:pt>
                <c:pt idx="519">
                  <c:v>264.5</c:v>
                </c:pt>
                <c:pt idx="520">
                  <c:v>265</c:v>
                </c:pt>
                <c:pt idx="521">
                  <c:v>265.5</c:v>
                </c:pt>
                <c:pt idx="522">
                  <c:v>266</c:v>
                </c:pt>
                <c:pt idx="523">
                  <c:v>266.5</c:v>
                </c:pt>
                <c:pt idx="524">
                  <c:v>267</c:v>
                </c:pt>
                <c:pt idx="525">
                  <c:v>267.5</c:v>
                </c:pt>
                <c:pt idx="526">
                  <c:v>268</c:v>
                </c:pt>
                <c:pt idx="527">
                  <c:v>268.5</c:v>
                </c:pt>
                <c:pt idx="528">
                  <c:v>269</c:v>
                </c:pt>
                <c:pt idx="529">
                  <c:v>269.5</c:v>
                </c:pt>
                <c:pt idx="530">
                  <c:v>270</c:v>
                </c:pt>
                <c:pt idx="531">
                  <c:v>270.5</c:v>
                </c:pt>
                <c:pt idx="532">
                  <c:v>271</c:v>
                </c:pt>
                <c:pt idx="533">
                  <c:v>271.5</c:v>
                </c:pt>
                <c:pt idx="534">
                  <c:v>272</c:v>
                </c:pt>
                <c:pt idx="535">
                  <c:v>272.5</c:v>
                </c:pt>
                <c:pt idx="536">
                  <c:v>273</c:v>
                </c:pt>
                <c:pt idx="537">
                  <c:v>273.5</c:v>
                </c:pt>
                <c:pt idx="538">
                  <c:v>274</c:v>
                </c:pt>
                <c:pt idx="539">
                  <c:v>274.5</c:v>
                </c:pt>
                <c:pt idx="540">
                  <c:v>275</c:v>
                </c:pt>
                <c:pt idx="541">
                  <c:v>275.5</c:v>
                </c:pt>
                <c:pt idx="542">
                  <c:v>276</c:v>
                </c:pt>
                <c:pt idx="543">
                  <c:v>276.5</c:v>
                </c:pt>
                <c:pt idx="544">
                  <c:v>277</c:v>
                </c:pt>
                <c:pt idx="545">
                  <c:v>277.5</c:v>
                </c:pt>
                <c:pt idx="546">
                  <c:v>278</c:v>
                </c:pt>
                <c:pt idx="547">
                  <c:v>278.5</c:v>
                </c:pt>
                <c:pt idx="548">
                  <c:v>279</c:v>
                </c:pt>
                <c:pt idx="549">
                  <c:v>279.5</c:v>
                </c:pt>
                <c:pt idx="550">
                  <c:v>280</c:v>
                </c:pt>
                <c:pt idx="551">
                  <c:v>280.5</c:v>
                </c:pt>
                <c:pt idx="552">
                  <c:v>281</c:v>
                </c:pt>
                <c:pt idx="553">
                  <c:v>281.5</c:v>
                </c:pt>
                <c:pt idx="554">
                  <c:v>282</c:v>
                </c:pt>
                <c:pt idx="555">
                  <c:v>282.5</c:v>
                </c:pt>
                <c:pt idx="556">
                  <c:v>283</c:v>
                </c:pt>
                <c:pt idx="557">
                  <c:v>283.5</c:v>
                </c:pt>
                <c:pt idx="558">
                  <c:v>284</c:v>
                </c:pt>
                <c:pt idx="559">
                  <c:v>284.5</c:v>
                </c:pt>
                <c:pt idx="560">
                  <c:v>285</c:v>
                </c:pt>
                <c:pt idx="561">
                  <c:v>285.5</c:v>
                </c:pt>
                <c:pt idx="562">
                  <c:v>286</c:v>
                </c:pt>
                <c:pt idx="563">
                  <c:v>286.5</c:v>
                </c:pt>
                <c:pt idx="564">
                  <c:v>287</c:v>
                </c:pt>
                <c:pt idx="565">
                  <c:v>287.5</c:v>
                </c:pt>
                <c:pt idx="566">
                  <c:v>288</c:v>
                </c:pt>
                <c:pt idx="567">
                  <c:v>288.5</c:v>
                </c:pt>
                <c:pt idx="568">
                  <c:v>289</c:v>
                </c:pt>
                <c:pt idx="569">
                  <c:v>289.5</c:v>
                </c:pt>
                <c:pt idx="570">
                  <c:v>290</c:v>
                </c:pt>
                <c:pt idx="571">
                  <c:v>290.5</c:v>
                </c:pt>
                <c:pt idx="572">
                  <c:v>291</c:v>
                </c:pt>
                <c:pt idx="573">
                  <c:v>291.5</c:v>
                </c:pt>
                <c:pt idx="574">
                  <c:v>292</c:v>
                </c:pt>
                <c:pt idx="575">
                  <c:v>292.5</c:v>
                </c:pt>
                <c:pt idx="576">
                  <c:v>293</c:v>
                </c:pt>
                <c:pt idx="577">
                  <c:v>293.5</c:v>
                </c:pt>
                <c:pt idx="578">
                  <c:v>294</c:v>
                </c:pt>
                <c:pt idx="579">
                  <c:v>294.5</c:v>
                </c:pt>
                <c:pt idx="580">
                  <c:v>295</c:v>
                </c:pt>
                <c:pt idx="581">
                  <c:v>295.5</c:v>
                </c:pt>
                <c:pt idx="582">
                  <c:v>296</c:v>
                </c:pt>
                <c:pt idx="583">
                  <c:v>296.5</c:v>
                </c:pt>
                <c:pt idx="584">
                  <c:v>297</c:v>
                </c:pt>
                <c:pt idx="585">
                  <c:v>297.5</c:v>
                </c:pt>
                <c:pt idx="586">
                  <c:v>298</c:v>
                </c:pt>
                <c:pt idx="587">
                  <c:v>298.5</c:v>
                </c:pt>
                <c:pt idx="588">
                  <c:v>299</c:v>
                </c:pt>
                <c:pt idx="589">
                  <c:v>299.5</c:v>
                </c:pt>
                <c:pt idx="590">
                  <c:v>300</c:v>
                </c:pt>
              </c:numCache>
            </c:numRef>
          </c:xVal>
          <c:yVal>
            <c:numRef>
              <c:f>lmd_cuA!$C$1:$C$591</c:f>
              <c:numCache>
                <c:formatCode>General</c:formatCode>
                <c:ptCount val="591"/>
                <c:pt idx="0">
                  <c:v>1.3324000000000032E-4</c:v>
                </c:pt>
                <c:pt idx="1">
                  <c:v>1.5104000000000029E-4</c:v>
                </c:pt>
                <c:pt idx="2">
                  <c:v>1.6928000000000044E-4</c:v>
                </c:pt>
                <c:pt idx="3">
                  <c:v>1.8795000000000031E-4</c:v>
                </c:pt>
                <c:pt idx="4">
                  <c:v>2.0702000000000006E-4</c:v>
                </c:pt>
                <c:pt idx="5">
                  <c:v>2.264700000000008E-4</c:v>
                </c:pt>
                <c:pt idx="6">
                  <c:v>2.4628000000000009E-4</c:v>
                </c:pt>
                <c:pt idx="7">
                  <c:v>2.664400000000006E-4</c:v>
                </c:pt>
                <c:pt idx="8">
                  <c:v>2.8693000000000056E-4</c:v>
                </c:pt>
                <c:pt idx="9">
                  <c:v>3.0773000000000074E-4</c:v>
                </c:pt>
                <c:pt idx="10">
                  <c:v>3.2882000000000093E-4</c:v>
                </c:pt>
                <c:pt idx="11">
                  <c:v>3.5019000000000071E-4</c:v>
                </c:pt>
                <c:pt idx="12">
                  <c:v>3.718100000000009E-4</c:v>
                </c:pt>
                <c:pt idx="13">
                  <c:v>3.9368000000000009E-4</c:v>
                </c:pt>
                <c:pt idx="14">
                  <c:v>4.1577999999999998E-4</c:v>
                </c:pt>
                <c:pt idx="15">
                  <c:v>4.3809000000000003E-4</c:v>
                </c:pt>
                <c:pt idx="16">
                  <c:v>4.6059999999999997E-4</c:v>
                </c:pt>
                <c:pt idx="17">
                  <c:v>4.8329000000000004E-4</c:v>
                </c:pt>
                <c:pt idx="18">
                  <c:v>5.0615000000000013E-4</c:v>
                </c:pt>
                <c:pt idx="19">
                  <c:v>5.291600000000015E-4</c:v>
                </c:pt>
                <c:pt idx="20">
                  <c:v>5.5231000000000019E-4</c:v>
                </c:pt>
                <c:pt idx="21">
                  <c:v>5.756000000000012E-4</c:v>
                </c:pt>
                <c:pt idx="22">
                  <c:v>5.989900000000015E-4</c:v>
                </c:pt>
                <c:pt idx="23">
                  <c:v>6.2249000000000017E-4</c:v>
                </c:pt>
                <c:pt idx="24">
                  <c:v>6.4608000000000124E-4</c:v>
                </c:pt>
                <c:pt idx="25">
                  <c:v>6.6974999999999999E-4</c:v>
                </c:pt>
                <c:pt idx="26">
                  <c:v>6.9349000000000114E-4</c:v>
                </c:pt>
                <c:pt idx="27">
                  <c:v>7.1729000000000096E-4</c:v>
                </c:pt>
                <c:pt idx="28">
                  <c:v>7.4114000000000178E-4</c:v>
                </c:pt>
                <c:pt idx="29">
                  <c:v>7.6502000000000135E-4</c:v>
                </c:pt>
                <c:pt idx="30">
                  <c:v>7.8894000000000165E-4</c:v>
                </c:pt>
                <c:pt idx="31">
                  <c:v>8.1287000000000004E-4</c:v>
                </c:pt>
                <c:pt idx="32">
                  <c:v>8.3682000000000179E-4</c:v>
                </c:pt>
                <c:pt idx="33">
                  <c:v>8.6077000000000028E-4</c:v>
                </c:pt>
                <c:pt idx="34">
                  <c:v>8.8471000000000047E-4</c:v>
                </c:pt>
                <c:pt idx="35">
                  <c:v>9.0864000000000266E-4</c:v>
                </c:pt>
                <c:pt idx="36">
                  <c:v>9.3255000000000334E-4</c:v>
                </c:pt>
                <c:pt idx="37">
                  <c:v>9.5644000000000263E-4</c:v>
                </c:pt>
                <c:pt idx="38">
                  <c:v>9.802900000000028E-4</c:v>
                </c:pt>
                <c:pt idx="39">
                  <c:v>1.0041000000000019E-3</c:v>
                </c:pt>
                <c:pt idx="40">
                  <c:v>1.02787E-3</c:v>
                </c:pt>
                <c:pt idx="41">
                  <c:v>1.0515800000000001E-3</c:v>
                </c:pt>
                <c:pt idx="42">
                  <c:v>1.0752400000000001E-3</c:v>
                </c:pt>
                <c:pt idx="43">
                  <c:v>1.0988300000000001E-3</c:v>
                </c:pt>
                <c:pt idx="44">
                  <c:v>1.1223600000000019E-3</c:v>
                </c:pt>
                <c:pt idx="45">
                  <c:v>1.1458099999999999E-3</c:v>
                </c:pt>
                <c:pt idx="46">
                  <c:v>1.1691900000000001E-3</c:v>
                </c:pt>
                <c:pt idx="47">
                  <c:v>1.1924900000000022E-3</c:v>
                </c:pt>
                <c:pt idx="48">
                  <c:v>1.2156999999999979E-3</c:v>
                </c:pt>
                <c:pt idx="49">
                  <c:v>1.2388200000000001E-3</c:v>
                </c:pt>
                <c:pt idx="50">
                  <c:v>1.2618499999999999E-3</c:v>
                </c:pt>
                <c:pt idx="51">
                  <c:v>1.2847900000000001E-3</c:v>
                </c:pt>
                <c:pt idx="52">
                  <c:v>1.3076299999999999E-3</c:v>
                </c:pt>
                <c:pt idx="53">
                  <c:v>1.3303600000000024E-3</c:v>
                </c:pt>
                <c:pt idx="54">
                  <c:v>1.3529900000000001E-3</c:v>
                </c:pt>
                <c:pt idx="55">
                  <c:v>1.3755099999999999E-3</c:v>
                </c:pt>
                <c:pt idx="56">
                  <c:v>1.39792E-3</c:v>
                </c:pt>
                <c:pt idx="57">
                  <c:v>1.42022E-3</c:v>
                </c:pt>
                <c:pt idx="58">
                  <c:v>1.4423999999999999E-3</c:v>
                </c:pt>
                <c:pt idx="59">
                  <c:v>1.4644700000000024E-3</c:v>
                </c:pt>
                <c:pt idx="60">
                  <c:v>1.48642E-3</c:v>
                </c:pt>
                <c:pt idx="61">
                  <c:v>1.5082400000000027E-3</c:v>
                </c:pt>
                <c:pt idx="62">
                  <c:v>1.5299500000000019E-3</c:v>
                </c:pt>
                <c:pt idx="63">
                  <c:v>1.5515300000000019E-3</c:v>
                </c:pt>
                <c:pt idx="64">
                  <c:v>1.5729900000000022E-3</c:v>
                </c:pt>
                <c:pt idx="65">
                  <c:v>1.5943200000000019E-3</c:v>
                </c:pt>
                <c:pt idx="66">
                  <c:v>1.6155200000000001E-3</c:v>
                </c:pt>
                <c:pt idx="67">
                  <c:v>1.6365900000000024E-3</c:v>
                </c:pt>
                <c:pt idx="68">
                  <c:v>1.6575400000000027E-3</c:v>
                </c:pt>
                <c:pt idx="69">
                  <c:v>1.6783500000000044E-3</c:v>
                </c:pt>
                <c:pt idx="70">
                  <c:v>1.6990300000000028E-3</c:v>
                </c:pt>
                <c:pt idx="71">
                  <c:v>1.7195800000000001E-3</c:v>
                </c:pt>
                <c:pt idx="72">
                  <c:v>1.740000000000002E-3</c:v>
                </c:pt>
                <c:pt idx="73">
                  <c:v>1.7602800000000027E-3</c:v>
                </c:pt>
                <c:pt idx="74">
                  <c:v>1.7804400000000027E-3</c:v>
                </c:pt>
                <c:pt idx="75">
                  <c:v>1.8004500000000036E-3</c:v>
                </c:pt>
                <c:pt idx="76">
                  <c:v>1.8203400000000032E-3</c:v>
                </c:pt>
                <c:pt idx="77">
                  <c:v>1.8400900000000034E-3</c:v>
                </c:pt>
                <c:pt idx="78">
                  <c:v>1.8596999999999999E-3</c:v>
                </c:pt>
                <c:pt idx="79">
                  <c:v>1.8791800000000042E-3</c:v>
                </c:pt>
                <c:pt idx="80">
                  <c:v>1.8985300000000035E-3</c:v>
                </c:pt>
                <c:pt idx="81">
                  <c:v>1.9177400000000024E-3</c:v>
                </c:pt>
                <c:pt idx="82">
                  <c:v>1.9368100000000045E-3</c:v>
                </c:pt>
                <c:pt idx="83">
                  <c:v>1.9557600000000021E-3</c:v>
                </c:pt>
                <c:pt idx="84">
                  <c:v>1.9745600000000041E-3</c:v>
                </c:pt>
                <c:pt idx="85">
                  <c:v>1.9932400000000038E-3</c:v>
                </c:pt>
                <c:pt idx="86">
                  <c:v>2.0117799999999999E-3</c:v>
                </c:pt>
                <c:pt idx="87">
                  <c:v>2.0301899999999999E-3</c:v>
                </c:pt>
                <c:pt idx="88">
                  <c:v>2.0484600000000002E-3</c:v>
                </c:pt>
                <c:pt idx="89">
                  <c:v>2.0666E-3</c:v>
                </c:pt>
                <c:pt idx="90">
                  <c:v>2.084610000000005E-3</c:v>
                </c:pt>
                <c:pt idx="91">
                  <c:v>2.1024899999999998E-3</c:v>
                </c:pt>
                <c:pt idx="92">
                  <c:v>2.1202400000000002E-3</c:v>
                </c:pt>
                <c:pt idx="93">
                  <c:v>2.1378600000000001E-3</c:v>
                </c:pt>
                <c:pt idx="94">
                  <c:v>2.1553400000000012E-3</c:v>
                </c:pt>
                <c:pt idx="95">
                  <c:v>2.1727000000000001E-3</c:v>
                </c:pt>
                <c:pt idx="96">
                  <c:v>2.1899300000000083E-3</c:v>
                </c:pt>
                <c:pt idx="97">
                  <c:v>2.2070300000000074E-3</c:v>
                </c:pt>
                <c:pt idx="98">
                  <c:v>2.2240100000000054E-3</c:v>
                </c:pt>
                <c:pt idx="99">
                  <c:v>2.2408500000000039E-3</c:v>
                </c:pt>
                <c:pt idx="100">
                  <c:v>2.2575700000000069E-3</c:v>
                </c:pt>
                <c:pt idx="101">
                  <c:v>2.2741700000000055E-3</c:v>
                </c:pt>
                <c:pt idx="102">
                  <c:v>2.29064E-3</c:v>
                </c:pt>
                <c:pt idx="103">
                  <c:v>2.3069900000000001E-3</c:v>
                </c:pt>
                <c:pt idx="104">
                  <c:v>2.3232100000000039E-3</c:v>
                </c:pt>
                <c:pt idx="105">
                  <c:v>2.3393099999999998E-3</c:v>
                </c:pt>
                <c:pt idx="106">
                  <c:v>2.3552999999999998E-3</c:v>
                </c:pt>
                <c:pt idx="107">
                  <c:v>2.3711600000000002E-3</c:v>
                </c:pt>
                <c:pt idx="108">
                  <c:v>2.3869000000000039E-3</c:v>
                </c:pt>
                <c:pt idx="109">
                  <c:v>2.4025200000000039E-3</c:v>
                </c:pt>
                <c:pt idx="110">
                  <c:v>2.4180199999999999E-3</c:v>
                </c:pt>
                <c:pt idx="111">
                  <c:v>2.4334100000000039E-3</c:v>
                </c:pt>
                <c:pt idx="112">
                  <c:v>2.4486800000000039E-3</c:v>
                </c:pt>
                <c:pt idx="113">
                  <c:v>2.4638400000000001E-3</c:v>
                </c:pt>
                <c:pt idx="114">
                  <c:v>2.4788800000000001E-3</c:v>
                </c:pt>
                <c:pt idx="115">
                  <c:v>2.4938100000000039E-3</c:v>
                </c:pt>
                <c:pt idx="116">
                  <c:v>2.5086200000000039E-3</c:v>
                </c:pt>
                <c:pt idx="117">
                  <c:v>2.523330000000009E-3</c:v>
                </c:pt>
                <c:pt idx="118">
                  <c:v>2.537920000000006E-3</c:v>
                </c:pt>
                <c:pt idx="119">
                  <c:v>2.5523999999999998E-3</c:v>
                </c:pt>
                <c:pt idx="120">
                  <c:v>2.5667799999999998E-3</c:v>
                </c:pt>
                <c:pt idx="121">
                  <c:v>2.5810400000000002E-3</c:v>
                </c:pt>
                <c:pt idx="122">
                  <c:v>2.5952000000000002E-3</c:v>
                </c:pt>
                <c:pt idx="123">
                  <c:v>2.6092600000000039E-3</c:v>
                </c:pt>
                <c:pt idx="124">
                  <c:v>2.6232000000000061E-3</c:v>
                </c:pt>
                <c:pt idx="125">
                  <c:v>2.6370500000000002E-3</c:v>
                </c:pt>
                <c:pt idx="126">
                  <c:v>2.6507900000000044E-3</c:v>
                </c:pt>
                <c:pt idx="127">
                  <c:v>2.6644300000000058E-3</c:v>
                </c:pt>
                <c:pt idx="128">
                  <c:v>2.6779600000000044E-3</c:v>
                </c:pt>
                <c:pt idx="129">
                  <c:v>2.6914E-3</c:v>
                </c:pt>
                <c:pt idx="130">
                  <c:v>2.704740000000005E-3</c:v>
                </c:pt>
                <c:pt idx="131">
                  <c:v>2.7179700000000049E-3</c:v>
                </c:pt>
                <c:pt idx="132">
                  <c:v>2.7311100000000045E-3</c:v>
                </c:pt>
                <c:pt idx="133">
                  <c:v>2.7441600000000068E-3</c:v>
                </c:pt>
                <c:pt idx="134">
                  <c:v>2.7571000000000067E-3</c:v>
                </c:pt>
                <c:pt idx="135">
                  <c:v>2.7699600000000045E-3</c:v>
                </c:pt>
                <c:pt idx="136">
                  <c:v>2.7827200000000054E-3</c:v>
                </c:pt>
                <c:pt idx="137">
                  <c:v>2.7953800000000053E-3</c:v>
                </c:pt>
                <c:pt idx="138">
                  <c:v>2.8079500000000039E-3</c:v>
                </c:pt>
                <c:pt idx="139">
                  <c:v>2.82044E-3</c:v>
                </c:pt>
                <c:pt idx="140">
                  <c:v>2.8328300000000002E-3</c:v>
                </c:pt>
                <c:pt idx="141">
                  <c:v>2.8451300000000069E-3</c:v>
                </c:pt>
                <c:pt idx="142">
                  <c:v>2.8573400000000012E-3</c:v>
                </c:pt>
                <c:pt idx="143">
                  <c:v>2.8694699999999998E-3</c:v>
                </c:pt>
                <c:pt idx="144">
                  <c:v>2.8814999999999999E-3</c:v>
                </c:pt>
                <c:pt idx="145">
                  <c:v>2.89346E-3</c:v>
                </c:pt>
                <c:pt idx="146">
                  <c:v>2.9053200000000055E-3</c:v>
                </c:pt>
                <c:pt idx="147">
                  <c:v>2.9171100000000044E-3</c:v>
                </c:pt>
                <c:pt idx="148">
                  <c:v>2.9288100000000039E-3</c:v>
                </c:pt>
                <c:pt idx="149">
                  <c:v>2.9404200000000039E-3</c:v>
                </c:pt>
                <c:pt idx="150">
                  <c:v>2.95196E-3</c:v>
                </c:pt>
                <c:pt idx="151">
                  <c:v>2.9634200000000065E-3</c:v>
                </c:pt>
                <c:pt idx="152">
                  <c:v>2.9747900000000045E-3</c:v>
                </c:pt>
                <c:pt idx="153">
                  <c:v>2.9860899999999998E-3</c:v>
                </c:pt>
                <c:pt idx="154">
                  <c:v>2.9973000000000044E-3</c:v>
                </c:pt>
                <c:pt idx="155">
                  <c:v>3.0084400000000002E-3</c:v>
                </c:pt>
                <c:pt idx="156">
                  <c:v>3.0195100000000039E-3</c:v>
                </c:pt>
                <c:pt idx="157">
                  <c:v>3.0304899999999998E-3</c:v>
                </c:pt>
                <c:pt idx="158">
                  <c:v>3.0414100000000039E-3</c:v>
                </c:pt>
                <c:pt idx="159">
                  <c:v>3.0522499999999977E-3</c:v>
                </c:pt>
                <c:pt idx="160">
                  <c:v>3.0630100000000066E-3</c:v>
                </c:pt>
                <c:pt idx="161">
                  <c:v>3.0737000000000069E-3</c:v>
                </c:pt>
                <c:pt idx="162">
                  <c:v>3.0843200000000089E-3</c:v>
                </c:pt>
                <c:pt idx="163">
                  <c:v>3.0948700000000039E-3</c:v>
                </c:pt>
                <c:pt idx="164">
                  <c:v>3.105350000000005E-3</c:v>
                </c:pt>
                <c:pt idx="165">
                  <c:v>3.1157600000000039E-3</c:v>
                </c:pt>
                <c:pt idx="166">
                  <c:v>3.1261000000000045E-3</c:v>
                </c:pt>
                <c:pt idx="167">
                  <c:v>3.1363699999999999E-3</c:v>
                </c:pt>
                <c:pt idx="168">
                  <c:v>3.1465800000000069E-3</c:v>
                </c:pt>
                <c:pt idx="169">
                  <c:v>3.1567200000000039E-3</c:v>
                </c:pt>
                <c:pt idx="170">
                  <c:v>3.1667900000000083E-3</c:v>
                </c:pt>
                <c:pt idx="171">
                  <c:v>3.1768E-3</c:v>
                </c:pt>
                <c:pt idx="172">
                  <c:v>3.1867400000000039E-3</c:v>
                </c:pt>
                <c:pt idx="173">
                  <c:v>3.1966199999999998E-3</c:v>
                </c:pt>
                <c:pt idx="174">
                  <c:v>3.2064400000000001E-3</c:v>
                </c:pt>
                <c:pt idx="175">
                  <c:v>3.2162000000000002E-3</c:v>
                </c:pt>
                <c:pt idx="176">
                  <c:v>3.225890000000006E-3</c:v>
                </c:pt>
                <c:pt idx="177">
                  <c:v>3.2355200000000069E-3</c:v>
                </c:pt>
                <c:pt idx="178">
                  <c:v>3.2450900000000069E-3</c:v>
                </c:pt>
                <c:pt idx="179">
                  <c:v>3.2546100000000054E-3</c:v>
                </c:pt>
                <c:pt idx="180">
                  <c:v>3.2640600000000083E-3</c:v>
                </c:pt>
                <c:pt idx="181">
                  <c:v>3.2734600000000045E-3</c:v>
                </c:pt>
                <c:pt idx="182">
                  <c:v>3.2827900000000068E-3</c:v>
                </c:pt>
                <c:pt idx="183">
                  <c:v>3.2920800000000045E-3</c:v>
                </c:pt>
                <c:pt idx="184">
                  <c:v>3.3013000000000044E-3</c:v>
                </c:pt>
                <c:pt idx="185">
                  <c:v>3.3104699999999998E-3</c:v>
                </c:pt>
                <c:pt idx="186">
                  <c:v>3.3195899999999999E-3</c:v>
                </c:pt>
                <c:pt idx="187">
                  <c:v>3.3286499999999998E-3</c:v>
                </c:pt>
                <c:pt idx="188">
                  <c:v>3.3376500000000002E-3</c:v>
                </c:pt>
                <c:pt idx="189">
                  <c:v>3.3466099999999999E-3</c:v>
                </c:pt>
                <c:pt idx="190">
                  <c:v>3.3555099999999999E-3</c:v>
                </c:pt>
                <c:pt idx="191">
                  <c:v>3.3643600000000055E-3</c:v>
                </c:pt>
                <c:pt idx="192">
                  <c:v>3.373160000000004E-3</c:v>
                </c:pt>
                <c:pt idx="193">
                  <c:v>3.381900000000005E-3</c:v>
                </c:pt>
                <c:pt idx="194">
                  <c:v>3.3906000000000001E-3</c:v>
                </c:pt>
                <c:pt idx="195">
                  <c:v>3.3992499999999978E-3</c:v>
                </c:pt>
                <c:pt idx="196">
                  <c:v>3.4078500000000039E-3</c:v>
                </c:pt>
                <c:pt idx="197">
                  <c:v>3.4164E-3</c:v>
                </c:pt>
                <c:pt idx="198">
                  <c:v>3.4249000000000055E-3</c:v>
                </c:pt>
                <c:pt idx="199">
                  <c:v>3.4333599999999999E-3</c:v>
                </c:pt>
                <c:pt idx="200">
                  <c:v>3.4417700000000054E-3</c:v>
                </c:pt>
                <c:pt idx="201">
                  <c:v>3.4501300000000074E-3</c:v>
                </c:pt>
                <c:pt idx="202">
                  <c:v>3.4584500000000001E-3</c:v>
                </c:pt>
                <c:pt idx="203">
                  <c:v>3.4667200000000069E-3</c:v>
                </c:pt>
                <c:pt idx="204">
                  <c:v>3.4749500000000044E-3</c:v>
                </c:pt>
                <c:pt idx="205">
                  <c:v>3.4831300000000101E-3</c:v>
                </c:pt>
                <c:pt idx="206">
                  <c:v>3.4912699999999999E-3</c:v>
                </c:pt>
                <c:pt idx="207">
                  <c:v>3.4993699999999999E-3</c:v>
                </c:pt>
                <c:pt idx="208">
                  <c:v>3.5074200000000059E-3</c:v>
                </c:pt>
                <c:pt idx="209">
                  <c:v>3.5154299999999999E-3</c:v>
                </c:pt>
                <c:pt idx="210">
                  <c:v>3.5234000000000068E-3</c:v>
                </c:pt>
                <c:pt idx="211">
                  <c:v>3.5313300000000066E-3</c:v>
                </c:pt>
                <c:pt idx="212">
                  <c:v>3.5392200000000039E-3</c:v>
                </c:pt>
                <c:pt idx="213">
                  <c:v>3.5470700000000055E-3</c:v>
                </c:pt>
                <c:pt idx="214">
                  <c:v>3.5548799999999998E-3</c:v>
                </c:pt>
                <c:pt idx="215">
                  <c:v>3.5626500000000001E-3</c:v>
                </c:pt>
                <c:pt idx="216">
                  <c:v>3.5703800000000045E-3</c:v>
                </c:pt>
                <c:pt idx="217">
                  <c:v>3.5780700000000039E-3</c:v>
                </c:pt>
                <c:pt idx="218">
                  <c:v>3.5857300000000083E-3</c:v>
                </c:pt>
                <c:pt idx="219">
                  <c:v>3.593350000000006E-3</c:v>
                </c:pt>
                <c:pt idx="220">
                  <c:v>3.6009300000000096E-3</c:v>
                </c:pt>
                <c:pt idx="221">
                  <c:v>3.608470000000006E-3</c:v>
                </c:pt>
                <c:pt idx="222">
                  <c:v>3.6159800000000056E-3</c:v>
                </c:pt>
                <c:pt idx="223">
                  <c:v>3.6234600000000054E-3</c:v>
                </c:pt>
                <c:pt idx="224">
                  <c:v>3.6309000000000055E-3</c:v>
                </c:pt>
                <c:pt idx="225">
                  <c:v>3.6383000000000053E-3</c:v>
                </c:pt>
                <c:pt idx="226">
                  <c:v>3.6456700000000045E-3</c:v>
                </c:pt>
                <c:pt idx="227">
                  <c:v>3.6530000000000061E-3</c:v>
                </c:pt>
                <c:pt idx="228">
                  <c:v>3.6603100000000099E-3</c:v>
                </c:pt>
                <c:pt idx="229">
                  <c:v>3.6675700000000089E-3</c:v>
                </c:pt>
                <c:pt idx="230">
                  <c:v>3.6748100000000045E-3</c:v>
                </c:pt>
                <c:pt idx="231">
                  <c:v>3.682010000000006E-3</c:v>
                </c:pt>
                <c:pt idx="232">
                  <c:v>3.6891900000000089E-3</c:v>
                </c:pt>
                <c:pt idx="233">
                  <c:v>3.6963300000000055E-3</c:v>
                </c:pt>
                <c:pt idx="234">
                  <c:v>3.7034300000000089E-3</c:v>
                </c:pt>
                <c:pt idx="235">
                  <c:v>3.7105100000000067E-3</c:v>
                </c:pt>
                <c:pt idx="236">
                  <c:v>3.7175600000000069E-3</c:v>
                </c:pt>
                <c:pt idx="237">
                  <c:v>3.7245800000000103E-3</c:v>
                </c:pt>
                <c:pt idx="238">
                  <c:v>3.7315700000000074E-3</c:v>
                </c:pt>
                <c:pt idx="239">
                  <c:v>3.7385300000000094E-3</c:v>
                </c:pt>
                <c:pt idx="240">
                  <c:v>3.745460000000006E-3</c:v>
                </c:pt>
                <c:pt idx="241">
                  <c:v>3.7523600000000045E-3</c:v>
                </c:pt>
                <c:pt idx="242">
                  <c:v>3.7592300000000053E-3</c:v>
                </c:pt>
                <c:pt idx="243">
                  <c:v>3.766080000000005E-3</c:v>
                </c:pt>
                <c:pt idx="244">
                  <c:v>3.7728900000000044E-3</c:v>
                </c:pt>
                <c:pt idx="245">
                  <c:v>3.7796800000000044E-3</c:v>
                </c:pt>
                <c:pt idx="246">
                  <c:v>3.7864500000000054E-3</c:v>
                </c:pt>
                <c:pt idx="247">
                  <c:v>3.7931800000000093E-3</c:v>
                </c:pt>
                <c:pt idx="248">
                  <c:v>3.7999000000000045E-3</c:v>
                </c:pt>
                <c:pt idx="249">
                  <c:v>3.8065799999999999E-3</c:v>
                </c:pt>
                <c:pt idx="250">
                  <c:v>3.8132400000000012E-3</c:v>
                </c:pt>
                <c:pt idx="251">
                  <c:v>3.8198699999999978E-3</c:v>
                </c:pt>
                <c:pt idx="252">
                  <c:v>3.8264800000000002E-3</c:v>
                </c:pt>
                <c:pt idx="253">
                  <c:v>3.8330700000000044E-3</c:v>
                </c:pt>
                <c:pt idx="254">
                  <c:v>3.8396300000000001E-3</c:v>
                </c:pt>
                <c:pt idx="255">
                  <c:v>3.8461599999999999E-3</c:v>
                </c:pt>
                <c:pt idx="256">
                  <c:v>3.8526699999999977E-3</c:v>
                </c:pt>
                <c:pt idx="257">
                  <c:v>3.8591599999999999E-3</c:v>
                </c:pt>
                <c:pt idx="258">
                  <c:v>3.8656300000000044E-3</c:v>
                </c:pt>
                <c:pt idx="259">
                  <c:v>3.87207E-3</c:v>
                </c:pt>
                <c:pt idx="260">
                  <c:v>3.8784900000000044E-3</c:v>
                </c:pt>
                <c:pt idx="261">
                  <c:v>3.8848900000000054E-3</c:v>
                </c:pt>
                <c:pt idx="262">
                  <c:v>3.8912600000000001E-3</c:v>
                </c:pt>
                <c:pt idx="263">
                  <c:v>3.8976200000000044E-3</c:v>
                </c:pt>
                <c:pt idx="264">
                  <c:v>3.903950000000005E-3</c:v>
                </c:pt>
                <c:pt idx="265">
                  <c:v>3.9102599999999996E-3</c:v>
                </c:pt>
                <c:pt idx="266">
                  <c:v>3.9165500000000004E-3</c:v>
                </c:pt>
                <c:pt idx="267">
                  <c:v>3.9228199999999996E-3</c:v>
                </c:pt>
                <c:pt idx="268">
                  <c:v>3.9290699999999998E-3</c:v>
                </c:pt>
                <c:pt idx="269">
                  <c:v>3.9352900000000001E-3</c:v>
                </c:pt>
                <c:pt idx="270">
                  <c:v>3.9415000000000075E-3</c:v>
                </c:pt>
                <c:pt idx="271">
                  <c:v>3.947690000000008E-3</c:v>
                </c:pt>
                <c:pt idx="272">
                  <c:v>3.95386E-3</c:v>
                </c:pt>
                <c:pt idx="273">
                  <c:v>3.9600099999999999E-3</c:v>
                </c:pt>
                <c:pt idx="274">
                  <c:v>3.9661400000000051E-3</c:v>
                </c:pt>
                <c:pt idx="275">
                  <c:v>3.9722500000000001E-3</c:v>
                </c:pt>
                <c:pt idx="276">
                  <c:v>3.9783500000000012E-3</c:v>
                </c:pt>
                <c:pt idx="277">
                  <c:v>3.9844200000000076E-3</c:v>
                </c:pt>
                <c:pt idx="278">
                  <c:v>3.9904800000000002E-3</c:v>
                </c:pt>
                <c:pt idx="279">
                  <c:v>3.9965199999999999E-3</c:v>
                </c:pt>
                <c:pt idx="280">
                  <c:v>4.0025399999999997E-3</c:v>
                </c:pt>
                <c:pt idx="281">
                  <c:v>4.0085500000000013E-3</c:v>
                </c:pt>
                <c:pt idx="282">
                  <c:v>4.0145299999999997E-3</c:v>
                </c:pt>
                <c:pt idx="283">
                  <c:v>4.0204999999999998E-3</c:v>
                </c:pt>
                <c:pt idx="284">
                  <c:v>4.0264599999999999E-3</c:v>
                </c:pt>
                <c:pt idx="285">
                  <c:v>4.0324000000000089E-3</c:v>
                </c:pt>
                <c:pt idx="286">
                  <c:v>4.038320000000011E-3</c:v>
                </c:pt>
                <c:pt idx="287">
                  <c:v>4.044220000000009E-3</c:v>
                </c:pt>
                <c:pt idx="288">
                  <c:v>4.05011E-3</c:v>
                </c:pt>
                <c:pt idx="289">
                  <c:v>4.0559899999999946E-3</c:v>
                </c:pt>
                <c:pt idx="290">
                  <c:v>4.0618399999999997E-3</c:v>
                </c:pt>
                <c:pt idx="291">
                  <c:v>4.0676899999999997E-3</c:v>
                </c:pt>
                <c:pt idx="292">
                  <c:v>4.0735100000000024E-3</c:v>
                </c:pt>
                <c:pt idx="293">
                  <c:v>4.0793300000000129E-3</c:v>
                </c:pt>
                <c:pt idx="294">
                  <c:v>4.0851200000000002E-3</c:v>
                </c:pt>
                <c:pt idx="295">
                  <c:v>4.0909099999999997E-3</c:v>
                </c:pt>
                <c:pt idx="296">
                  <c:v>4.0966800000000079E-3</c:v>
                </c:pt>
                <c:pt idx="297">
                  <c:v>4.1024299999999998E-3</c:v>
                </c:pt>
                <c:pt idx="298">
                  <c:v>4.1081700000000004E-3</c:v>
                </c:pt>
                <c:pt idx="299">
                  <c:v>4.1139000000000002E-3</c:v>
                </c:pt>
                <c:pt idx="300">
                  <c:v>4.1196200000000079E-3</c:v>
                </c:pt>
                <c:pt idx="301">
                  <c:v>4.12532E-3</c:v>
                </c:pt>
                <c:pt idx="302">
                  <c:v>4.1310000000000088E-3</c:v>
                </c:pt>
                <c:pt idx="303">
                  <c:v>4.1366800000000089E-3</c:v>
                </c:pt>
                <c:pt idx="304">
                  <c:v>4.1423400000000004E-3</c:v>
                </c:pt>
                <c:pt idx="305">
                  <c:v>4.1479899999999955E-3</c:v>
                </c:pt>
                <c:pt idx="306">
                  <c:v>4.1536200000000089E-3</c:v>
                </c:pt>
                <c:pt idx="307">
                  <c:v>4.1592500000000024E-3</c:v>
                </c:pt>
                <c:pt idx="308">
                  <c:v>4.1648599999999907E-3</c:v>
                </c:pt>
                <c:pt idx="309">
                  <c:v>4.1704600000000034E-3</c:v>
                </c:pt>
                <c:pt idx="310">
                  <c:v>4.1760500000000023E-3</c:v>
                </c:pt>
                <c:pt idx="311">
                  <c:v>4.18162000000001E-3</c:v>
                </c:pt>
                <c:pt idx="312">
                  <c:v>4.1871900000000004E-3</c:v>
                </c:pt>
                <c:pt idx="313">
                  <c:v>4.1927400000000004E-3</c:v>
                </c:pt>
                <c:pt idx="314">
                  <c:v>4.1982800000000004E-3</c:v>
                </c:pt>
                <c:pt idx="315">
                  <c:v>4.2038100000000014E-3</c:v>
                </c:pt>
                <c:pt idx="316">
                  <c:v>4.209330000000012E-3</c:v>
                </c:pt>
                <c:pt idx="317">
                  <c:v>4.2148400000000001E-3</c:v>
                </c:pt>
                <c:pt idx="318">
                  <c:v>4.220340000000009E-3</c:v>
                </c:pt>
                <c:pt idx="319">
                  <c:v>4.2258199999999999E-3</c:v>
                </c:pt>
                <c:pt idx="320">
                  <c:v>4.231300000000016E-3</c:v>
                </c:pt>
                <c:pt idx="321">
                  <c:v>4.236770000000013E-3</c:v>
                </c:pt>
                <c:pt idx="322">
                  <c:v>4.2422300000000013E-3</c:v>
                </c:pt>
                <c:pt idx="323">
                  <c:v>4.2476700000000089E-3</c:v>
                </c:pt>
                <c:pt idx="324">
                  <c:v>4.2531100000000001E-3</c:v>
                </c:pt>
                <c:pt idx="325">
                  <c:v>4.2585399999999999E-3</c:v>
                </c:pt>
                <c:pt idx="326">
                  <c:v>4.2639499999999999E-3</c:v>
                </c:pt>
                <c:pt idx="327">
                  <c:v>4.2693600000000111E-3</c:v>
                </c:pt>
                <c:pt idx="328">
                  <c:v>4.2747600000000111E-3</c:v>
                </c:pt>
                <c:pt idx="329">
                  <c:v>4.2801500000000034E-3</c:v>
                </c:pt>
                <c:pt idx="330">
                  <c:v>4.2855300000000001E-3</c:v>
                </c:pt>
                <c:pt idx="331">
                  <c:v>4.2909000000000003E-3</c:v>
                </c:pt>
                <c:pt idx="332">
                  <c:v>4.2962600000000161E-3</c:v>
                </c:pt>
                <c:pt idx="333">
                  <c:v>4.3016200000000129E-3</c:v>
                </c:pt>
                <c:pt idx="334">
                  <c:v>4.306960000000009E-3</c:v>
                </c:pt>
                <c:pt idx="335">
                  <c:v>4.3123000000000024E-3</c:v>
                </c:pt>
                <c:pt idx="336">
                  <c:v>4.3176300000000003E-3</c:v>
                </c:pt>
                <c:pt idx="337">
                  <c:v>4.3229499999999999E-3</c:v>
                </c:pt>
                <c:pt idx="338">
                  <c:v>4.3282600000000091E-3</c:v>
                </c:pt>
                <c:pt idx="339">
                  <c:v>4.3335600000000089E-3</c:v>
                </c:pt>
                <c:pt idx="340">
                  <c:v>4.3388599999999999E-3</c:v>
                </c:pt>
                <c:pt idx="341">
                  <c:v>4.3441499999999997E-3</c:v>
                </c:pt>
                <c:pt idx="342">
                  <c:v>4.3494300000000014E-3</c:v>
                </c:pt>
                <c:pt idx="343">
                  <c:v>4.3547000000000004E-3</c:v>
                </c:pt>
                <c:pt idx="344">
                  <c:v>4.3599700000000003E-3</c:v>
                </c:pt>
                <c:pt idx="345">
                  <c:v>4.3652300000000003E-3</c:v>
                </c:pt>
                <c:pt idx="346">
                  <c:v>4.3704800000000004E-3</c:v>
                </c:pt>
                <c:pt idx="347">
                  <c:v>4.37572000000001E-3</c:v>
                </c:pt>
                <c:pt idx="348">
                  <c:v>4.3809599999999997E-3</c:v>
                </c:pt>
                <c:pt idx="349">
                  <c:v>4.3861899999999999E-3</c:v>
                </c:pt>
                <c:pt idx="350">
                  <c:v>4.3914100000000001E-3</c:v>
                </c:pt>
                <c:pt idx="351">
                  <c:v>4.396630000000009E-3</c:v>
                </c:pt>
                <c:pt idx="352">
                  <c:v>4.401840000000011E-3</c:v>
                </c:pt>
                <c:pt idx="353">
                  <c:v>4.4070400000000079E-3</c:v>
                </c:pt>
                <c:pt idx="354">
                  <c:v>4.41224000000001E-3</c:v>
                </c:pt>
                <c:pt idx="355">
                  <c:v>4.41743E-3</c:v>
                </c:pt>
                <c:pt idx="356">
                  <c:v>4.4226100000000004E-3</c:v>
                </c:pt>
                <c:pt idx="357">
                  <c:v>4.4277900000000078E-3</c:v>
                </c:pt>
                <c:pt idx="358">
                  <c:v>4.432960000000011E-3</c:v>
                </c:pt>
                <c:pt idx="359">
                  <c:v>4.4381300000000089E-3</c:v>
                </c:pt>
                <c:pt idx="360">
                  <c:v>4.4432900000000138E-3</c:v>
                </c:pt>
                <c:pt idx="361">
                  <c:v>4.448440000000011E-3</c:v>
                </c:pt>
                <c:pt idx="362">
                  <c:v>4.453590000000009E-3</c:v>
                </c:pt>
                <c:pt idx="363">
                  <c:v>4.4587300000000088E-3</c:v>
                </c:pt>
                <c:pt idx="364">
                  <c:v>4.4638700000000078E-3</c:v>
                </c:pt>
                <c:pt idx="365">
                  <c:v>4.4689999999999999E-3</c:v>
                </c:pt>
                <c:pt idx="366">
                  <c:v>4.4741300000000024E-3</c:v>
                </c:pt>
                <c:pt idx="367">
                  <c:v>4.4792500000000188E-3</c:v>
                </c:pt>
                <c:pt idx="368">
                  <c:v>4.484360000000011E-3</c:v>
                </c:pt>
                <c:pt idx="369">
                  <c:v>4.4894700000000119E-3</c:v>
                </c:pt>
                <c:pt idx="370">
                  <c:v>4.4945799999999998E-3</c:v>
                </c:pt>
                <c:pt idx="371">
                  <c:v>4.499680000000012E-3</c:v>
                </c:pt>
                <c:pt idx="372">
                  <c:v>4.5047799999999999E-3</c:v>
                </c:pt>
                <c:pt idx="373">
                  <c:v>4.5098700000000078E-3</c:v>
                </c:pt>
                <c:pt idx="374">
                  <c:v>4.5149499999999985E-3</c:v>
                </c:pt>
                <c:pt idx="375">
                  <c:v>4.5200300000000004E-3</c:v>
                </c:pt>
                <c:pt idx="376">
                  <c:v>4.5251099999999997E-3</c:v>
                </c:pt>
                <c:pt idx="377">
                  <c:v>4.5301800000000034E-3</c:v>
                </c:pt>
                <c:pt idx="378">
                  <c:v>4.5352500000000089E-3</c:v>
                </c:pt>
                <c:pt idx="379">
                  <c:v>4.5403100000000014E-3</c:v>
                </c:pt>
                <c:pt idx="380">
                  <c:v>4.5453700000000034E-3</c:v>
                </c:pt>
                <c:pt idx="381">
                  <c:v>4.5504200000000003E-3</c:v>
                </c:pt>
                <c:pt idx="382">
                  <c:v>4.5554700000000024E-3</c:v>
                </c:pt>
                <c:pt idx="383">
                  <c:v>4.5605200000000002E-3</c:v>
                </c:pt>
                <c:pt idx="384">
                  <c:v>4.5655599999999998E-3</c:v>
                </c:pt>
                <c:pt idx="385">
                  <c:v>4.5706000000000132E-3</c:v>
                </c:pt>
                <c:pt idx="386">
                  <c:v>4.5756300000000111E-3</c:v>
                </c:pt>
                <c:pt idx="387">
                  <c:v>4.5806600000000159E-3</c:v>
                </c:pt>
                <c:pt idx="388">
                  <c:v>4.585690000000012E-3</c:v>
                </c:pt>
                <c:pt idx="389">
                  <c:v>4.5907100000000004E-3</c:v>
                </c:pt>
                <c:pt idx="390">
                  <c:v>4.5957300000000001E-3</c:v>
                </c:pt>
                <c:pt idx="391">
                  <c:v>4.6007399999999999E-3</c:v>
                </c:pt>
                <c:pt idx="392">
                  <c:v>4.6057600000000004E-3</c:v>
                </c:pt>
                <c:pt idx="393">
                  <c:v>4.6107600000000089E-3</c:v>
                </c:pt>
                <c:pt idx="394">
                  <c:v>4.6157699999999999E-3</c:v>
                </c:pt>
                <c:pt idx="395">
                  <c:v>4.6207699999999997E-3</c:v>
                </c:pt>
                <c:pt idx="396">
                  <c:v>4.6257700000000004E-3</c:v>
                </c:pt>
                <c:pt idx="397">
                  <c:v>4.6307600000000089E-3</c:v>
                </c:pt>
                <c:pt idx="398">
                  <c:v>4.6357500000000088E-3</c:v>
                </c:pt>
                <c:pt idx="399">
                  <c:v>4.6407400000000034E-3</c:v>
                </c:pt>
                <c:pt idx="400">
                  <c:v>4.6457199999999999E-3</c:v>
                </c:pt>
                <c:pt idx="401">
                  <c:v>4.6507000000000024E-3</c:v>
                </c:pt>
                <c:pt idx="402">
                  <c:v>4.6556800000000014E-3</c:v>
                </c:pt>
                <c:pt idx="403">
                  <c:v>4.6606599999999996E-3</c:v>
                </c:pt>
                <c:pt idx="404">
                  <c:v>4.6656300000000013E-3</c:v>
                </c:pt>
                <c:pt idx="405">
                  <c:v>4.6706000000000091E-3</c:v>
                </c:pt>
                <c:pt idx="406">
                  <c:v>4.6755599999999996E-3</c:v>
                </c:pt>
                <c:pt idx="407">
                  <c:v>4.6805299999999996E-3</c:v>
                </c:pt>
                <c:pt idx="408">
                  <c:v>4.6854899999999996E-3</c:v>
                </c:pt>
                <c:pt idx="409">
                  <c:v>4.6904500000000014E-3</c:v>
                </c:pt>
                <c:pt idx="410">
                  <c:v>4.6953999999999997E-3</c:v>
                </c:pt>
                <c:pt idx="411">
                  <c:v>4.7003600000000111E-3</c:v>
                </c:pt>
                <c:pt idx="412">
                  <c:v>4.7053100000000033E-3</c:v>
                </c:pt>
                <c:pt idx="413">
                  <c:v>4.7102500000000078E-3</c:v>
                </c:pt>
                <c:pt idx="414">
                  <c:v>4.7152000000000088E-3</c:v>
                </c:pt>
                <c:pt idx="415">
                  <c:v>4.7201400000000003E-3</c:v>
                </c:pt>
                <c:pt idx="416">
                  <c:v>4.7250800000000004E-3</c:v>
                </c:pt>
                <c:pt idx="417">
                  <c:v>4.730020000000011E-3</c:v>
                </c:pt>
                <c:pt idx="418">
                  <c:v>4.7349599999999999E-3</c:v>
                </c:pt>
                <c:pt idx="419">
                  <c:v>4.739890000000014E-3</c:v>
                </c:pt>
                <c:pt idx="420">
                  <c:v>4.7448200000000003E-3</c:v>
                </c:pt>
                <c:pt idx="421">
                  <c:v>4.74975000000001E-3</c:v>
                </c:pt>
                <c:pt idx="422">
                  <c:v>4.7546800000000024E-3</c:v>
                </c:pt>
                <c:pt idx="423">
                  <c:v>4.759600000000014E-3</c:v>
                </c:pt>
                <c:pt idx="424">
                  <c:v>4.7645200000000004E-3</c:v>
                </c:pt>
                <c:pt idx="425">
                  <c:v>4.7694500000000023E-3</c:v>
                </c:pt>
                <c:pt idx="426">
                  <c:v>4.7743600000000139E-3</c:v>
                </c:pt>
                <c:pt idx="427">
                  <c:v>4.7792800000000159E-3</c:v>
                </c:pt>
                <c:pt idx="428">
                  <c:v>4.7841999999999997E-3</c:v>
                </c:pt>
                <c:pt idx="429">
                  <c:v>4.7891100000000079E-3</c:v>
                </c:pt>
                <c:pt idx="430">
                  <c:v>4.7940200000000004E-3</c:v>
                </c:pt>
                <c:pt idx="431">
                  <c:v>4.7989299999999999E-3</c:v>
                </c:pt>
                <c:pt idx="432">
                  <c:v>4.8038400000000089E-3</c:v>
                </c:pt>
                <c:pt idx="433">
                  <c:v>4.8087399999999997E-3</c:v>
                </c:pt>
                <c:pt idx="434">
                  <c:v>4.8136500000000079E-3</c:v>
                </c:pt>
                <c:pt idx="435">
                  <c:v>4.8185500000000004E-3</c:v>
                </c:pt>
                <c:pt idx="436">
                  <c:v>4.82345E-3</c:v>
                </c:pt>
                <c:pt idx="437">
                  <c:v>4.8283500000000003E-3</c:v>
                </c:pt>
                <c:pt idx="438">
                  <c:v>4.8332400000000129E-3</c:v>
                </c:pt>
                <c:pt idx="439">
                  <c:v>4.838140000000009E-3</c:v>
                </c:pt>
                <c:pt idx="440">
                  <c:v>4.8430300000000034E-3</c:v>
                </c:pt>
                <c:pt idx="441">
                  <c:v>4.8479299999999986E-3</c:v>
                </c:pt>
                <c:pt idx="442">
                  <c:v>4.8528199999999955E-3</c:v>
                </c:pt>
                <c:pt idx="443">
                  <c:v>4.8577100000000003E-3</c:v>
                </c:pt>
                <c:pt idx="444">
                  <c:v>4.8625999999999999E-3</c:v>
                </c:pt>
                <c:pt idx="445">
                  <c:v>4.8674799999999996E-3</c:v>
                </c:pt>
                <c:pt idx="446">
                  <c:v>4.8723700000000078E-3</c:v>
                </c:pt>
                <c:pt idx="447">
                  <c:v>4.8772500000000014E-3</c:v>
                </c:pt>
                <c:pt idx="448">
                  <c:v>4.8821400000000001E-3</c:v>
                </c:pt>
                <c:pt idx="449">
                  <c:v>4.8870199999999997E-3</c:v>
                </c:pt>
                <c:pt idx="450">
                  <c:v>4.8919000000000002E-3</c:v>
                </c:pt>
                <c:pt idx="451">
                  <c:v>4.8967800000000034E-3</c:v>
                </c:pt>
                <c:pt idx="452">
                  <c:v>4.9016600000000177E-3</c:v>
                </c:pt>
                <c:pt idx="453">
                  <c:v>4.9065300000000079E-3</c:v>
                </c:pt>
                <c:pt idx="454">
                  <c:v>4.9114100000000023E-3</c:v>
                </c:pt>
                <c:pt idx="455">
                  <c:v>4.916280000000009E-3</c:v>
                </c:pt>
                <c:pt idx="456">
                  <c:v>4.9211599999999999E-3</c:v>
                </c:pt>
                <c:pt idx="457">
                  <c:v>4.9260300000000014E-3</c:v>
                </c:pt>
                <c:pt idx="458">
                  <c:v>4.9309000000000089E-3</c:v>
                </c:pt>
                <c:pt idx="459">
                  <c:v>4.9357700000000129E-3</c:v>
                </c:pt>
                <c:pt idx="460">
                  <c:v>4.9406400000000161E-3</c:v>
                </c:pt>
                <c:pt idx="461">
                  <c:v>4.9455100000000002E-3</c:v>
                </c:pt>
                <c:pt idx="462">
                  <c:v>4.9503700000000121E-3</c:v>
                </c:pt>
                <c:pt idx="463">
                  <c:v>4.9552400000000109E-3</c:v>
                </c:pt>
                <c:pt idx="464">
                  <c:v>4.9601000000000003E-3</c:v>
                </c:pt>
                <c:pt idx="465">
                  <c:v>4.96497E-3</c:v>
                </c:pt>
                <c:pt idx="466">
                  <c:v>4.9698300000000023E-3</c:v>
                </c:pt>
                <c:pt idx="467">
                  <c:v>4.9746900000000125E-3</c:v>
                </c:pt>
                <c:pt idx="468">
                  <c:v>4.9795600000000139E-3</c:v>
                </c:pt>
                <c:pt idx="469">
                  <c:v>4.9844199999999998E-3</c:v>
                </c:pt>
                <c:pt idx="470">
                  <c:v>4.9892800000000126E-3</c:v>
                </c:pt>
                <c:pt idx="471">
                  <c:v>4.9941400000000002E-3</c:v>
                </c:pt>
                <c:pt idx="472">
                  <c:v>4.9989900000000078E-3</c:v>
                </c:pt>
                <c:pt idx="473">
                  <c:v>5.0038500000000024E-3</c:v>
                </c:pt>
                <c:pt idx="474">
                  <c:v>5.0087100000000004E-3</c:v>
                </c:pt>
                <c:pt idx="475">
                  <c:v>5.0135700000000002E-3</c:v>
                </c:pt>
                <c:pt idx="476">
                  <c:v>5.0184200000000078E-3</c:v>
                </c:pt>
                <c:pt idx="477">
                  <c:v>5.0232800000000024E-3</c:v>
                </c:pt>
                <c:pt idx="478">
                  <c:v>5.0281299999999996E-3</c:v>
                </c:pt>
                <c:pt idx="479">
                  <c:v>5.0329800000000003E-3</c:v>
                </c:pt>
                <c:pt idx="480">
                  <c:v>5.0378300000000001E-3</c:v>
                </c:pt>
                <c:pt idx="481">
                  <c:v>5.0426900000000111E-3</c:v>
                </c:pt>
                <c:pt idx="482">
                  <c:v>5.0475399999999997E-3</c:v>
                </c:pt>
                <c:pt idx="483">
                  <c:v>5.0523900000000004E-3</c:v>
                </c:pt>
                <c:pt idx="484">
                  <c:v>5.0572400000000088E-3</c:v>
                </c:pt>
                <c:pt idx="485">
                  <c:v>5.06209E-3</c:v>
                </c:pt>
                <c:pt idx="486">
                  <c:v>5.0669399999999998E-3</c:v>
                </c:pt>
                <c:pt idx="487">
                  <c:v>5.0717900000000144E-3</c:v>
                </c:pt>
                <c:pt idx="488">
                  <c:v>5.0766300000000091E-3</c:v>
                </c:pt>
                <c:pt idx="489">
                  <c:v>5.0814800000000089E-3</c:v>
                </c:pt>
                <c:pt idx="490">
                  <c:v>5.0863300000000078E-3</c:v>
                </c:pt>
                <c:pt idx="491">
                  <c:v>5.0911700000000034E-3</c:v>
                </c:pt>
                <c:pt idx="492">
                  <c:v>5.096020000000011E-3</c:v>
                </c:pt>
                <c:pt idx="493">
                  <c:v>5.1008599999999996E-3</c:v>
                </c:pt>
                <c:pt idx="494">
                  <c:v>5.1057100000000003E-3</c:v>
                </c:pt>
                <c:pt idx="495">
                  <c:v>5.1105500000000002E-3</c:v>
                </c:pt>
                <c:pt idx="496">
                  <c:v>5.1154E-3</c:v>
                </c:pt>
                <c:pt idx="497">
                  <c:v>5.1202399999999999E-3</c:v>
                </c:pt>
                <c:pt idx="498">
                  <c:v>5.1250799999999997E-3</c:v>
                </c:pt>
                <c:pt idx="499">
                  <c:v>5.1299199999999996E-3</c:v>
                </c:pt>
                <c:pt idx="500">
                  <c:v>5.1347700000000003E-3</c:v>
                </c:pt>
                <c:pt idx="501">
                  <c:v>5.1396100000000089E-3</c:v>
                </c:pt>
                <c:pt idx="502">
                  <c:v>5.1444500000000001E-3</c:v>
                </c:pt>
                <c:pt idx="503">
                  <c:v>5.149290000000013E-3</c:v>
                </c:pt>
                <c:pt idx="504">
                  <c:v>5.1541299999999998E-3</c:v>
                </c:pt>
                <c:pt idx="505">
                  <c:v>5.1589699999999997E-3</c:v>
                </c:pt>
                <c:pt idx="506">
                  <c:v>5.1638099999999996E-3</c:v>
                </c:pt>
                <c:pt idx="507">
                  <c:v>5.1686500000000003E-3</c:v>
                </c:pt>
                <c:pt idx="508">
                  <c:v>5.1734900000000089E-3</c:v>
                </c:pt>
                <c:pt idx="509">
                  <c:v>5.1783200000000088E-3</c:v>
                </c:pt>
                <c:pt idx="510">
                  <c:v>5.1831600000000078E-3</c:v>
                </c:pt>
                <c:pt idx="511">
                  <c:v>5.1879999999999999E-3</c:v>
                </c:pt>
                <c:pt idx="512">
                  <c:v>5.1928399999999998E-3</c:v>
                </c:pt>
                <c:pt idx="513">
                  <c:v>5.1976700000000023E-3</c:v>
                </c:pt>
                <c:pt idx="514">
                  <c:v>5.2025100000000013E-3</c:v>
                </c:pt>
                <c:pt idx="515">
                  <c:v>5.207350000000009E-3</c:v>
                </c:pt>
                <c:pt idx="516">
                  <c:v>5.2121800000000003E-3</c:v>
                </c:pt>
                <c:pt idx="517">
                  <c:v>5.2170200000000088E-3</c:v>
                </c:pt>
                <c:pt idx="518">
                  <c:v>5.2218500000000079E-3</c:v>
                </c:pt>
                <c:pt idx="519">
                  <c:v>5.226690000000013E-3</c:v>
                </c:pt>
                <c:pt idx="520">
                  <c:v>5.2315200000000129E-3</c:v>
                </c:pt>
                <c:pt idx="521">
                  <c:v>5.2363600000000189E-3</c:v>
                </c:pt>
                <c:pt idx="522">
                  <c:v>5.241190000000011E-3</c:v>
                </c:pt>
                <c:pt idx="523">
                  <c:v>5.24603000000001E-3</c:v>
                </c:pt>
                <c:pt idx="524">
                  <c:v>5.25086000000001E-3</c:v>
                </c:pt>
                <c:pt idx="525">
                  <c:v>5.255690000000009E-3</c:v>
                </c:pt>
                <c:pt idx="526">
                  <c:v>5.2605300000000002E-3</c:v>
                </c:pt>
                <c:pt idx="527">
                  <c:v>5.2653600000000089E-3</c:v>
                </c:pt>
                <c:pt idx="528">
                  <c:v>5.2701900000000097E-3</c:v>
                </c:pt>
                <c:pt idx="529">
                  <c:v>5.2750200000000139E-3</c:v>
                </c:pt>
                <c:pt idx="530">
                  <c:v>5.279850000000013E-3</c:v>
                </c:pt>
                <c:pt idx="531">
                  <c:v>5.284690000000012E-3</c:v>
                </c:pt>
                <c:pt idx="532">
                  <c:v>5.2895200000000111E-3</c:v>
                </c:pt>
                <c:pt idx="533">
                  <c:v>5.2943500000000024E-3</c:v>
                </c:pt>
                <c:pt idx="534">
                  <c:v>5.2991800000000014E-3</c:v>
                </c:pt>
                <c:pt idx="535">
                  <c:v>5.3040099999999996E-3</c:v>
                </c:pt>
                <c:pt idx="536">
                  <c:v>5.30884000000001E-3</c:v>
                </c:pt>
                <c:pt idx="537">
                  <c:v>5.313670000000009E-3</c:v>
                </c:pt>
                <c:pt idx="538">
                  <c:v>5.3185000000000003E-3</c:v>
                </c:pt>
                <c:pt idx="539">
                  <c:v>5.3233300000000002E-3</c:v>
                </c:pt>
                <c:pt idx="540">
                  <c:v>5.3281600000000002E-3</c:v>
                </c:pt>
                <c:pt idx="541">
                  <c:v>5.3329900000000088E-3</c:v>
                </c:pt>
                <c:pt idx="542">
                  <c:v>5.3378200000000079E-3</c:v>
                </c:pt>
                <c:pt idx="543">
                  <c:v>5.3426400000000079E-3</c:v>
                </c:pt>
                <c:pt idx="544">
                  <c:v>5.34747E-3</c:v>
                </c:pt>
                <c:pt idx="545">
                  <c:v>5.3523000000000034E-3</c:v>
                </c:pt>
                <c:pt idx="546">
                  <c:v>5.3571299999999999E-3</c:v>
                </c:pt>
                <c:pt idx="547">
                  <c:v>5.3619499999999999E-3</c:v>
                </c:pt>
                <c:pt idx="548">
                  <c:v>5.3667800000000024E-3</c:v>
                </c:pt>
                <c:pt idx="549">
                  <c:v>5.3716100000000119E-3</c:v>
                </c:pt>
                <c:pt idx="550">
                  <c:v>5.3764300000000024E-3</c:v>
                </c:pt>
                <c:pt idx="551">
                  <c:v>5.381260000000017E-3</c:v>
                </c:pt>
                <c:pt idx="552">
                  <c:v>5.38609000000001E-3</c:v>
                </c:pt>
                <c:pt idx="553">
                  <c:v>5.3909099999999996E-3</c:v>
                </c:pt>
                <c:pt idx="554">
                  <c:v>5.39574000000001E-3</c:v>
                </c:pt>
                <c:pt idx="555">
                  <c:v>5.40056000000001E-3</c:v>
                </c:pt>
                <c:pt idx="556">
                  <c:v>5.4053900000000099E-3</c:v>
                </c:pt>
                <c:pt idx="557">
                  <c:v>5.410210000000009E-3</c:v>
                </c:pt>
                <c:pt idx="558">
                  <c:v>5.415040000000009E-3</c:v>
                </c:pt>
                <c:pt idx="559">
                  <c:v>5.4198600000000159E-3</c:v>
                </c:pt>
                <c:pt idx="560">
                  <c:v>5.4246800000000003E-3</c:v>
                </c:pt>
                <c:pt idx="561">
                  <c:v>5.4295100000000002E-3</c:v>
                </c:pt>
                <c:pt idx="562">
                  <c:v>5.4343300000000089E-3</c:v>
                </c:pt>
                <c:pt idx="563">
                  <c:v>5.4391500000000132E-3</c:v>
                </c:pt>
                <c:pt idx="564">
                  <c:v>5.4439800000000088E-3</c:v>
                </c:pt>
                <c:pt idx="565">
                  <c:v>5.4488000000000088E-3</c:v>
                </c:pt>
                <c:pt idx="566">
                  <c:v>5.453620000000014E-3</c:v>
                </c:pt>
                <c:pt idx="567">
                  <c:v>5.4584400000000106E-3</c:v>
                </c:pt>
                <c:pt idx="568">
                  <c:v>5.463260000000014E-3</c:v>
                </c:pt>
                <c:pt idx="569">
                  <c:v>5.4680800000000002E-3</c:v>
                </c:pt>
                <c:pt idx="570">
                  <c:v>5.4729000000000088E-3</c:v>
                </c:pt>
                <c:pt idx="571">
                  <c:v>5.477720000000014E-3</c:v>
                </c:pt>
                <c:pt idx="572">
                  <c:v>5.4825400000000088E-3</c:v>
                </c:pt>
                <c:pt idx="573">
                  <c:v>5.487360000000014E-3</c:v>
                </c:pt>
                <c:pt idx="574">
                  <c:v>5.4921800000000002E-3</c:v>
                </c:pt>
                <c:pt idx="575">
                  <c:v>5.4970000000000088E-3</c:v>
                </c:pt>
                <c:pt idx="576">
                  <c:v>5.5018200000000106E-3</c:v>
                </c:pt>
                <c:pt idx="577">
                  <c:v>5.506640000000014E-3</c:v>
                </c:pt>
                <c:pt idx="578">
                  <c:v>5.5114500000000089E-3</c:v>
                </c:pt>
                <c:pt idx="579">
                  <c:v>5.5162700000000115E-3</c:v>
                </c:pt>
                <c:pt idx="580">
                  <c:v>5.5210900000000089E-3</c:v>
                </c:pt>
                <c:pt idx="581">
                  <c:v>5.5259000000000003E-3</c:v>
                </c:pt>
                <c:pt idx="582">
                  <c:v>5.5307200000000124E-3</c:v>
                </c:pt>
                <c:pt idx="583">
                  <c:v>5.5355400000000089E-3</c:v>
                </c:pt>
                <c:pt idx="584">
                  <c:v>5.540350000000009E-3</c:v>
                </c:pt>
                <c:pt idx="585">
                  <c:v>5.5451700000000003E-3</c:v>
                </c:pt>
                <c:pt idx="586">
                  <c:v>5.5499800000000004E-3</c:v>
                </c:pt>
                <c:pt idx="587">
                  <c:v>5.5547900000000004E-3</c:v>
                </c:pt>
                <c:pt idx="588">
                  <c:v>5.55961000000001E-3</c:v>
                </c:pt>
                <c:pt idx="589">
                  <c:v>5.5644199999999996E-3</c:v>
                </c:pt>
                <c:pt idx="590">
                  <c:v>5.5692300000000109E-3</c:v>
                </c:pt>
              </c:numCache>
            </c:numRef>
          </c:yVal>
          <c:smooth val="1"/>
        </c:ser>
        <c:ser>
          <c:idx val="2"/>
          <c:order val="2"/>
          <c:spPr>
            <a:ln w="25400">
              <a:solidFill>
                <a:srgbClr val="0033CC"/>
              </a:solidFill>
            </a:ln>
          </c:spPr>
          <c:marker>
            <c:symbol val="none"/>
          </c:marker>
          <c:xVal>
            <c:numRef>
              <c:f>lmd_cuA!$A$1:$A$591</c:f>
              <c:numCache>
                <c:formatCode>General</c:formatCode>
                <c:ptCount val="591"/>
                <c:pt idx="0">
                  <c:v>5</c:v>
                </c:pt>
                <c:pt idx="1">
                  <c:v>5.5</c:v>
                </c:pt>
                <c:pt idx="2">
                  <c:v>6</c:v>
                </c:pt>
                <c:pt idx="3">
                  <c:v>6.5</c:v>
                </c:pt>
                <c:pt idx="4">
                  <c:v>7</c:v>
                </c:pt>
                <c:pt idx="5">
                  <c:v>7.5</c:v>
                </c:pt>
                <c:pt idx="6">
                  <c:v>8</c:v>
                </c:pt>
                <c:pt idx="7">
                  <c:v>8.5</c:v>
                </c:pt>
                <c:pt idx="8">
                  <c:v>9</c:v>
                </c:pt>
                <c:pt idx="9">
                  <c:v>9.5</c:v>
                </c:pt>
                <c:pt idx="10">
                  <c:v>10</c:v>
                </c:pt>
                <c:pt idx="11">
                  <c:v>10.5</c:v>
                </c:pt>
                <c:pt idx="12">
                  <c:v>11</c:v>
                </c:pt>
                <c:pt idx="13">
                  <c:v>11.5</c:v>
                </c:pt>
                <c:pt idx="14">
                  <c:v>12</c:v>
                </c:pt>
                <c:pt idx="15">
                  <c:v>12.5</c:v>
                </c:pt>
                <c:pt idx="16">
                  <c:v>13</c:v>
                </c:pt>
                <c:pt idx="17">
                  <c:v>13.5</c:v>
                </c:pt>
                <c:pt idx="18">
                  <c:v>14</c:v>
                </c:pt>
                <c:pt idx="19">
                  <c:v>14.5</c:v>
                </c:pt>
                <c:pt idx="20">
                  <c:v>15</c:v>
                </c:pt>
                <c:pt idx="21">
                  <c:v>15.5</c:v>
                </c:pt>
                <c:pt idx="22">
                  <c:v>16</c:v>
                </c:pt>
                <c:pt idx="23">
                  <c:v>16.5</c:v>
                </c:pt>
                <c:pt idx="24">
                  <c:v>17</c:v>
                </c:pt>
                <c:pt idx="25">
                  <c:v>17.5</c:v>
                </c:pt>
                <c:pt idx="26">
                  <c:v>18</c:v>
                </c:pt>
                <c:pt idx="27">
                  <c:v>18.5</c:v>
                </c:pt>
                <c:pt idx="28">
                  <c:v>19</c:v>
                </c:pt>
                <c:pt idx="29">
                  <c:v>19.5</c:v>
                </c:pt>
                <c:pt idx="30">
                  <c:v>20</c:v>
                </c:pt>
                <c:pt idx="31">
                  <c:v>20.5</c:v>
                </c:pt>
                <c:pt idx="32">
                  <c:v>21</c:v>
                </c:pt>
                <c:pt idx="33">
                  <c:v>21.5</c:v>
                </c:pt>
                <c:pt idx="34">
                  <c:v>22</c:v>
                </c:pt>
                <c:pt idx="35">
                  <c:v>22.5</c:v>
                </c:pt>
                <c:pt idx="36">
                  <c:v>23</c:v>
                </c:pt>
                <c:pt idx="37">
                  <c:v>23.5</c:v>
                </c:pt>
                <c:pt idx="38">
                  <c:v>24</c:v>
                </c:pt>
                <c:pt idx="39">
                  <c:v>24.5</c:v>
                </c:pt>
                <c:pt idx="40">
                  <c:v>25</c:v>
                </c:pt>
                <c:pt idx="41">
                  <c:v>25.5</c:v>
                </c:pt>
                <c:pt idx="42">
                  <c:v>26</c:v>
                </c:pt>
                <c:pt idx="43">
                  <c:v>26.5</c:v>
                </c:pt>
                <c:pt idx="44">
                  <c:v>27</c:v>
                </c:pt>
                <c:pt idx="45">
                  <c:v>27.5</c:v>
                </c:pt>
                <c:pt idx="46">
                  <c:v>28</c:v>
                </c:pt>
                <c:pt idx="47">
                  <c:v>28.5</c:v>
                </c:pt>
                <c:pt idx="48">
                  <c:v>29</c:v>
                </c:pt>
                <c:pt idx="49">
                  <c:v>29.5</c:v>
                </c:pt>
                <c:pt idx="50">
                  <c:v>30</c:v>
                </c:pt>
                <c:pt idx="51">
                  <c:v>30.5</c:v>
                </c:pt>
                <c:pt idx="52">
                  <c:v>31</c:v>
                </c:pt>
                <c:pt idx="53">
                  <c:v>31.5</c:v>
                </c:pt>
                <c:pt idx="54">
                  <c:v>32</c:v>
                </c:pt>
                <c:pt idx="55">
                  <c:v>32.5</c:v>
                </c:pt>
                <c:pt idx="56">
                  <c:v>33</c:v>
                </c:pt>
                <c:pt idx="57">
                  <c:v>33.5</c:v>
                </c:pt>
                <c:pt idx="58">
                  <c:v>34</c:v>
                </c:pt>
                <c:pt idx="59">
                  <c:v>34.5</c:v>
                </c:pt>
                <c:pt idx="60">
                  <c:v>35</c:v>
                </c:pt>
                <c:pt idx="61">
                  <c:v>35.5</c:v>
                </c:pt>
                <c:pt idx="62">
                  <c:v>36</c:v>
                </c:pt>
                <c:pt idx="63">
                  <c:v>36.5</c:v>
                </c:pt>
                <c:pt idx="64">
                  <c:v>37</c:v>
                </c:pt>
                <c:pt idx="65">
                  <c:v>37.5</c:v>
                </c:pt>
                <c:pt idx="66">
                  <c:v>38</c:v>
                </c:pt>
                <c:pt idx="67">
                  <c:v>38.5</c:v>
                </c:pt>
                <c:pt idx="68">
                  <c:v>39</c:v>
                </c:pt>
                <c:pt idx="69">
                  <c:v>39.5</c:v>
                </c:pt>
                <c:pt idx="70">
                  <c:v>40</c:v>
                </c:pt>
                <c:pt idx="71">
                  <c:v>40.5</c:v>
                </c:pt>
                <c:pt idx="72">
                  <c:v>41</c:v>
                </c:pt>
                <c:pt idx="73">
                  <c:v>41.5</c:v>
                </c:pt>
                <c:pt idx="74">
                  <c:v>42</c:v>
                </c:pt>
                <c:pt idx="75">
                  <c:v>42.5</c:v>
                </c:pt>
                <c:pt idx="76">
                  <c:v>43</c:v>
                </c:pt>
                <c:pt idx="77">
                  <c:v>43.5</c:v>
                </c:pt>
                <c:pt idx="78">
                  <c:v>44</c:v>
                </c:pt>
                <c:pt idx="79">
                  <c:v>44.5</c:v>
                </c:pt>
                <c:pt idx="80">
                  <c:v>45</c:v>
                </c:pt>
                <c:pt idx="81">
                  <c:v>45.5</c:v>
                </c:pt>
                <c:pt idx="82">
                  <c:v>46</c:v>
                </c:pt>
                <c:pt idx="83">
                  <c:v>46.5</c:v>
                </c:pt>
                <c:pt idx="84">
                  <c:v>47</c:v>
                </c:pt>
                <c:pt idx="85">
                  <c:v>47.5</c:v>
                </c:pt>
                <c:pt idx="86">
                  <c:v>48</c:v>
                </c:pt>
                <c:pt idx="87">
                  <c:v>48.5</c:v>
                </c:pt>
                <c:pt idx="88">
                  <c:v>49</c:v>
                </c:pt>
                <c:pt idx="89">
                  <c:v>49.5</c:v>
                </c:pt>
                <c:pt idx="90">
                  <c:v>50</c:v>
                </c:pt>
                <c:pt idx="91">
                  <c:v>50.5</c:v>
                </c:pt>
                <c:pt idx="92">
                  <c:v>51</c:v>
                </c:pt>
                <c:pt idx="93">
                  <c:v>51.5</c:v>
                </c:pt>
                <c:pt idx="94">
                  <c:v>52</c:v>
                </c:pt>
                <c:pt idx="95">
                  <c:v>52.5</c:v>
                </c:pt>
                <c:pt idx="96">
                  <c:v>53</c:v>
                </c:pt>
                <c:pt idx="97">
                  <c:v>53.5</c:v>
                </c:pt>
                <c:pt idx="98">
                  <c:v>54</c:v>
                </c:pt>
                <c:pt idx="99">
                  <c:v>54.5</c:v>
                </c:pt>
                <c:pt idx="100">
                  <c:v>55</c:v>
                </c:pt>
                <c:pt idx="101">
                  <c:v>55.5</c:v>
                </c:pt>
                <c:pt idx="102">
                  <c:v>56</c:v>
                </c:pt>
                <c:pt idx="103">
                  <c:v>56.5</c:v>
                </c:pt>
                <c:pt idx="104">
                  <c:v>57</c:v>
                </c:pt>
                <c:pt idx="105">
                  <c:v>57.5</c:v>
                </c:pt>
                <c:pt idx="106">
                  <c:v>58</c:v>
                </c:pt>
                <c:pt idx="107">
                  <c:v>58.5</c:v>
                </c:pt>
                <c:pt idx="108">
                  <c:v>59</c:v>
                </c:pt>
                <c:pt idx="109">
                  <c:v>59.5</c:v>
                </c:pt>
                <c:pt idx="110">
                  <c:v>60</c:v>
                </c:pt>
                <c:pt idx="111">
                  <c:v>60.5</c:v>
                </c:pt>
                <c:pt idx="112">
                  <c:v>61</c:v>
                </c:pt>
                <c:pt idx="113">
                  <c:v>61.5</c:v>
                </c:pt>
                <c:pt idx="114">
                  <c:v>62</c:v>
                </c:pt>
                <c:pt idx="115">
                  <c:v>62.5</c:v>
                </c:pt>
                <c:pt idx="116">
                  <c:v>63</c:v>
                </c:pt>
                <c:pt idx="117">
                  <c:v>63.5</c:v>
                </c:pt>
                <c:pt idx="118">
                  <c:v>64</c:v>
                </c:pt>
                <c:pt idx="119">
                  <c:v>64.5</c:v>
                </c:pt>
                <c:pt idx="120">
                  <c:v>65</c:v>
                </c:pt>
                <c:pt idx="121">
                  <c:v>65.5</c:v>
                </c:pt>
                <c:pt idx="122">
                  <c:v>66</c:v>
                </c:pt>
                <c:pt idx="123">
                  <c:v>66.5</c:v>
                </c:pt>
                <c:pt idx="124">
                  <c:v>67</c:v>
                </c:pt>
                <c:pt idx="125">
                  <c:v>67.5</c:v>
                </c:pt>
                <c:pt idx="126">
                  <c:v>68</c:v>
                </c:pt>
                <c:pt idx="127">
                  <c:v>68.5</c:v>
                </c:pt>
                <c:pt idx="128">
                  <c:v>69</c:v>
                </c:pt>
                <c:pt idx="129">
                  <c:v>69.5</c:v>
                </c:pt>
                <c:pt idx="130">
                  <c:v>70</c:v>
                </c:pt>
                <c:pt idx="131">
                  <c:v>70.5</c:v>
                </c:pt>
                <c:pt idx="132">
                  <c:v>71</c:v>
                </c:pt>
                <c:pt idx="133">
                  <c:v>71.5</c:v>
                </c:pt>
                <c:pt idx="134">
                  <c:v>72</c:v>
                </c:pt>
                <c:pt idx="135">
                  <c:v>72.5</c:v>
                </c:pt>
                <c:pt idx="136">
                  <c:v>73</c:v>
                </c:pt>
                <c:pt idx="137">
                  <c:v>73.5</c:v>
                </c:pt>
                <c:pt idx="138">
                  <c:v>74</c:v>
                </c:pt>
                <c:pt idx="139">
                  <c:v>74.5</c:v>
                </c:pt>
                <c:pt idx="140">
                  <c:v>75</c:v>
                </c:pt>
                <c:pt idx="141">
                  <c:v>75.5</c:v>
                </c:pt>
                <c:pt idx="142">
                  <c:v>76</c:v>
                </c:pt>
                <c:pt idx="143">
                  <c:v>76.5</c:v>
                </c:pt>
                <c:pt idx="144">
                  <c:v>77</c:v>
                </c:pt>
                <c:pt idx="145">
                  <c:v>77.5</c:v>
                </c:pt>
                <c:pt idx="146">
                  <c:v>78</c:v>
                </c:pt>
                <c:pt idx="147">
                  <c:v>78.5</c:v>
                </c:pt>
                <c:pt idx="148">
                  <c:v>79</c:v>
                </c:pt>
                <c:pt idx="149">
                  <c:v>79.5</c:v>
                </c:pt>
                <c:pt idx="150">
                  <c:v>80</c:v>
                </c:pt>
                <c:pt idx="151">
                  <c:v>80.5</c:v>
                </c:pt>
                <c:pt idx="152">
                  <c:v>81</c:v>
                </c:pt>
                <c:pt idx="153">
                  <c:v>81.5</c:v>
                </c:pt>
                <c:pt idx="154">
                  <c:v>82</c:v>
                </c:pt>
                <c:pt idx="155">
                  <c:v>82.5</c:v>
                </c:pt>
                <c:pt idx="156">
                  <c:v>83</c:v>
                </c:pt>
                <c:pt idx="157">
                  <c:v>83.5</c:v>
                </c:pt>
                <c:pt idx="158">
                  <c:v>84</c:v>
                </c:pt>
                <c:pt idx="159">
                  <c:v>84.5</c:v>
                </c:pt>
                <c:pt idx="160">
                  <c:v>85</c:v>
                </c:pt>
                <c:pt idx="161">
                  <c:v>85.5</c:v>
                </c:pt>
                <c:pt idx="162">
                  <c:v>86</c:v>
                </c:pt>
                <c:pt idx="163">
                  <c:v>86.5</c:v>
                </c:pt>
                <c:pt idx="164">
                  <c:v>87</c:v>
                </c:pt>
                <c:pt idx="165">
                  <c:v>87.5</c:v>
                </c:pt>
                <c:pt idx="166">
                  <c:v>88</c:v>
                </c:pt>
                <c:pt idx="167">
                  <c:v>88.5</c:v>
                </c:pt>
                <c:pt idx="168">
                  <c:v>89</c:v>
                </c:pt>
                <c:pt idx="169">
                  <c:v>89.5</c:v>
                </c:pt>
                <c:pt idx="170">
                  <c:v>90</c:v>
                </c:pt>
                <c:pt idx="171">
                  <c:v>90.5</c:v>
                </c:pt>
                <c:pt idx="172">
                  <c:v>91</c:v>
                </c:pt>
                <c:pt idx="173">
                  <c:v>91.5</c:v>
                </c:pt>
                <c:pt idx="174">
                  <c:v>92</c:v>
                </c:pt>
                <c:pt idx="175">
                  <c:v>92.5</c:v>
                </c:pt>
                <c:pt idx="176">
                  <c:v>93</c:v>
                </c:pt>
                <c:pt idx="177">
                  <c:v>93.5</c:v>
                </c:pt>
                <c:pt idx="178">
                  <c:v>94</c:v>
                </c:pt>
                <c:pt idx="179">
                  <c:v>94.5</c:v>
                </c:pt>
                <c:pt idx="180">
                  <c:v>95</c:v>
                </c:pt>
                <c:pt idx="181">
                  <c:v>95.5</c:v>
                </c:pt>
                <c:pt idx="182">
                  <c:v>96</c:v>
                </c:pt>
                <c:pt idx="183">
                  <c:v>96.5</c:v>
                </c:pt>
                <c:pt idx="184">
                  <c:v>97</c:v>
                </c:pt>
                <c:pt idx="185">
                  <c:v>97.5</c:v>
                </c:pt>
                <c:pt idx="186">
                  <c:v>98</c:v>
                </c:pt>
                <c:pt idx="187">
                  <c:v>98.5</c:v>
                </c:pt>
                <c:pt idx="188">
                  <c:v>99</c:v>
                </c:pt>
                <c:pt idx="189">
                  <c:v>99.5</c:v>
                </c:pt>
                <c:pt idx="190">
                  <c:v>100</c:v>
                </c:pt>
                <c:pt idx="191">
                  <c:v>100.5</c:v>
                </c:pt>
                <c:pt idx="192">
                  <c:v>101</c:v>
                </c:pt>
                <c:pt idx="193">
                  <c:v>101.5</c:v>
                </c:pt>
                <c:pt idx="194">
                  <c:v>102</c:v>
                </c:pt>
                <c:pt idx="195">
                  <c:v>102.5</c:v>
                </c:pt>
                <c:pt idx="196">
                  <c:v>103</c:v>
                </c:pt>
                <c:pt idx="197">
                  <c:v>103.5</c:v>
                </c:pt>
                <c:pt idx="198">
                  <c:v>104</c:v>
                </c:pt>
                <c:pt idx="199">
                  <c:v>104.5</c:v>
                </c:pt>
                <c:pt idx="200">
                  <c:v>105</c:v>
                </c:pt>
                <c:pt idx="201">
                  <c:v>105.5</c:v>
                </c:pt>
                <c:pt idx="202">
                  <c:v>106</c:v>
                </c:pt>
                <c:pt idx="203">
                  <c:v>106.5</c:v>
                </c:pt>
                <c:pt idx="204">
                  <c:v>107</c:v>
                </c:pt>
                <c:pt idx="205">
                  <c:v>107.5</c:v>
                </c:pt>
                <c:pt idx="206">
                  <c:v>108</c:v>
                </c:pt>
                <c:pt idx="207">
                  <c:v>108.5</c:v>
                </c:pt>
                <c:pt idx="208">
                  <c:v>109</c:v>
                </c:pt>
                <c:pt idx="209">
                  <c:v>109.5</c:v>
                </c:pt>
                <c:pt idx="210">
                  <c:v>110</c:v>
                </c:pt>
                <c:pt idx="211">
                  <c:v>110.5</c:v>
                </c:pt>
                <c:pt idx="212">
                  <c:v>111</c:v>
                </c:pt>
                <c:pt idx="213">
                  <c:v>111.5</c:v>
                </c:pt>
                <c:pt idx="214">
                  <c:v>112</c:v>
                </c:pt>
                <c:pt idx="215">
                  <c:v>112.5</c:v>
                </c:pt>
                <c:pt idx="216">
                  <c:v>113</c:v>
                </c:pt>
                <c:pt idx="217">
                  <c:v>113.5</c:v>
                </c:pt>
                <c:pt idx="218">
                  <c:v>114</c:v>
                </c:pt>
                <c:pt idx="219">
                  <c:v>114.5</c:v>
                </c:pt>
                <c:pt idx="220">
                  <c:v>115</c:v>
                </c:pt>
                <c:pt idx="221">
                  <c:v>115.5</c:v>
                </c:pt>
                <c:pt idx="222">
                  <c:v>116</c:v>
                </c:pt>
                <c:pt idx="223">
                  <c:v>116.5</c:v>
                </c:pt>
                <c:pt idx="224">
                  <c:v>117</c:v>
                </c:pt>
                <c:pt idx="225">
                  <c:v>117.5</c:v>
                </c:pt>
                <c:pt idx="226">
                  <c:v>118</c:v>
                </c:pt>
                <c:pt idx="227">
                  <c:v>118.5</c:v>
                </c:pt>
                <c:pt idx="228">
                  <c:v>119</c:v>
                </c:pt>
                <c:pt idx="229">
                  <c:v>119.5</c:v>
                </c:pt>
                <c:pt idx="230">
                  <c:v>120</c:v>
                </c:pt>
                <c:pt idx="231">
                  <c:v>120.5</c:v>
                </c:pt>
                <c:pt idx="232">
                  <c:v>121</c:v>
                </c:pt>
                <c:pt idx="233">
                  <c:v>121.5</c:v>
                </c:pt>
                <c:pt idx="234">
                  <c:v>122</c:v>
                </c:pt>
                <c:pt idx="235">
                  <c:v>122.5</c:v>
                </c:pt>
                <c:pt idx="236">
                  <c:v>123</c:v>
                </c:pt>
                <c:pt idx="237">
                  <c:v>123.5</c:v>
                </c:pt>
                <c:pt idx="238">
                  <c:v>124</c:v>
                </c:pt>
                <c:pt idx="239">
                  <c:v>124.5</c:v>
                </c:pt>
                <c:pt idx="240">
                  <c:v>125</c:v>
                </c:pt>
                <c:pt idx="241">
                  <c:v>125.5</c:v>
                </c:pt>
                <c:pt idx="242">
                  <c:v>126</c:v>
                </c:pt>
                <c:pt idx="243">
                  <c:v>126.5</c:v>
                </c:pt>
                <c:pt idx="244">
                  <c:v>127</c:v>
                </c:pt>
                <c:pt idx="245">
                  <c:v>127.5</c:v>
                </c:pt>
                <c:pt idx="246">
                  <c:v>128</c:v>
                </c:pt>
                <c:pt idx="247">
                  <c:v>128.5</c:v>
                </c:pt>
                <c:pt idx="248">
                  <c:v>129</c:v>
                </c:pt>
                <c:pt idx="249">
                  <c:v>129.5</c:v>
                </c:pt>
                <c:pt idx="250">
                  <c:v>130</c:v>
                </c:pt>
                <c:pt idx="251">
                  <c:v>130.5</c:v>
                </c:pt>
                <c:pt idx="252">
                  <c:v>131</c:v>
                </c:pt>
                <c:pt idx="253">
                  <c:v>131.5</c:v>
                </c:pt>
                <c:pt idx="254">
                  <c:v>132</c:v>
                </c:pt>
                <c:pt idx="255">
                  <c:v>132.5</c:v>
                </c:pt>
                <c:pt idx="256">
                  <c:v>133</c:v>
                </c:pt>
                <c:pt idx="257">
                  <c:v>133.5</c:v>
                </c:pt>
                <c:pt idx="258">
                  <c:v>134</c:v>
                </c:pt>
                <c:pt idx="259">
                  <c:v>134.5</c:v>
                </c:pt>
                <c:pt idx="260">
                  <c:v>135</c:v>
                </c:pt>
                <c:pt idx="261">
                  <c:v>135.5</c:v>
                </c:pt>
                <c:pt idx="262">
                  <c:v>136</c:v>
                </c:pt>
                <c:pt idx="263">
                  <c:v>136.5</c:v>
                </c:pt>
                <c:pt idx="264">
                  <c:v>137</c:v>
                </c:pt>
                <c:pt idx="265">
                  <c:v>137.5</c:v>
                </c:pt>
                <c:pt idx="266">
                  <c:v>138</c:v>
                </c:pt>
                <c:pt idx="267">
                  <c:v>138.5</c:v>
                </c:pt>
                <c:pt idx="268">
                  <c:v>139</c:v>
                </c:pt>
                <c:pt idx="269">
                  <c:v>139.5</c:v>
                </c:pt>
                <c:pt idx="270">
                  <c:v>140</c:v>
                </c:pt>
                <c:pt idx="271">
                  <c:v>140.5</c:v>
                </c:pt>
                <c:pt idx="272">
                  <c:v>141</c:v>
                </c:pt>
                <c:pt idx="273">
                  <c:v>141.5</c:v>
                </c:pt>
                <c:pt idx="274">
                  <c:v>142</c:v>
                </c:pt>
                <c:pt idx="275">
                  <c:v>142.5</c:v>
                </c:pt>
                <c:pt idx="276">
                  <c:v>143</c:v>
                </c:pt>
                <c:pt idx="277">
                  <c:v>143.5</c:v>
                </c:pt>
                <c:pt idx="278">
                  <c:v>144</c:v>
                </c:pt>
                <c:pt idx="279">
                  <c:v>144.5</c:v>
                </c:pt>
                <c:pt idx="280">
                  <c:v>145</c:v>
                </c:pt>
                <c:pt idx="281">
                  <c:v>145.5</c:v>
                </c:pt>
                <c:pt idx="282">
                  <c:v>146</c:v>
                </c:pt>
                <c:pt idx="283">
                  <c:v>146.5</c:v>
                </c:pt>
                <c:pt idx="284">
                  <c:v>147</c:v>
                </c:pt>
                <c:pt idx="285">
                  <c:v>147.5</c:v>
                </c:pt>
                <c:pt idx="286">
                  <c:v>148</c:v>
                </c:pt>
                <c:pt idx="287">
                  <c:v>148.5</c:v>
                </c:pt>
                <c:pt idx="288">
                  <c:v>149</c:v>
                </c:pt>
                <c:pt idx="289">
                  <c:v>149.5</c:v>
                </c:pt>
                <c:pt idx="290">
                  <c:v>150</c:v>
                </c:pt>
                <c:pt idx="291">
                  <c:v>150.5</c:v>
                </c:pt>
                <c:pt idx="292">
                  <c:v>151</c:v>
                </c:pt>
                <c:pt idx="293">
                  <c:v>151.5</c:v>
                </c:pt>
                <c:pt idx="294">
                  <c:v>152</c:v>
                </c:pt>
                <c:pt idx="295">
                  <c:v>152.5</c:v>
                </c:pt>
                <c:pt idx="296">
                  <c:v>153</c:v>
                </c:pt>
                <c:pt idx="297">
                  <c:v>153.5</c:v>
                </c:pt>
                <c:pt idx="298">
                  <c:v>154</c:v>
                </c:pt>
                <c:pt idx="299">
                  <c:v>154.5</c:v>
                </c:pt>
                <c:pt idx="300">
                  <c:v>155</c:v>
                </c:pt>
                <c:pt idx="301">
                  <c:v>155.5</c:v>
                </c:pt>
                <c:pt idx="302">
                  <c:v>156</c:v>
                </c:pt>
                <c:pt idx="303">
                  <c:v>156.5</c:v>
                </c:pt>
                <c:pt idx="304">
                  <c:v>157</c:v>
                </c:pt>
                <c:pt idx="305">
                  <c:v>157.5</c:v>
                </c:pt>
                <c:pt idx="306">
                  <c:v>158</c:v>
                </c:pt>
                <c:pt idx="307">
                  <c:v>158.5</c:v>
                </c:pt>
                <c:pt idx="308">
                  <c:v>159</c:v>
                </c:pt>
                <c:pt idx="309">
                  <c:v>159.5</c:v>
                </c:pt>
                <c:pt idx="310">
                  <c:v>160</c:v>
                </c:pt>
                <c:pt idx="311">
                  <c:v>160.5</c:v>
                </c:pt>
                <c:pt idx="312">
                  <c:v>161</c:v>
                </c:pt>
                <c:pt idx="313">
                  <c:v>161.5</c:v>
                </c:pt>
                <c:pt idx="314">
                  <c:v>162</c:v>
                </c:pt>
                <c:pt idx="315">
                  <c:v>162.5</c:v>
                </c:pt>
                <c:pt idx="316">
                  <c:v>163</c:v>
                </c:pt>
                <c:pt idx="317">
                  <c:v>163.5</c:v>
                </c:pt>
                <c:pt idx="318">
                  <c:v>164</c:v>
                </c:pt>
                <c:pt idx="319">
                  <c:v>164.5</c:v>
                </c:pt>
                <c:pt idx="320">
                  <c:v>165</c:v>
                </c:pt>
                <c:pt idx="321">
                  <c:v>165.5</c:v>
                </c:pt>
                <c:pt idx="322">
                  <c:v>166</c:v>
                </c:pt>
                <c:pt idx="323">
                  <c:v>166.5</c:v>
                </c:pt>
                <c:pt idx="324">
                  <c:v>167</c:v>
                </c:pt>
                <c:pt idx="325">
                  <c:v>167.5</c:v>
                </c:pt>
                <c:pt idx="326">
                  <c:v>168</c:v>
                </c:pt>
                <c:pt idx="327">
                  <c:v>168.5</c:v>
                </c:pt>
                <c:pt idx="328">
                  <c:v>169</c:v>
                </c:pt>
                <c:pt idx="329">
                  <c:v>169.5</c:v>
                </c:pt>
                <c:pt idx="330">
                  <c:v>170</c:v>
                </c:pt>
                <c:pt idx="331">
                  <c:v>170.5</c:v>
                </c:pt>
                <c:pt idx="332">
                  <c:v>171</c:v>
                </c:pt>
                <c:pt idx="333">
                  <c:v>171.5</c:v>
                </c:pt>
                <c:pt idx="334">
                  <c:v>172</c:v>
                </c:pt>
                <c:pt idx="335">
                  <c:v>172.5</c:v>
                </c:pt>
                <c:pt idx="336">
                  <c:v>173</c:v>
                </c:pt>
                <c:pt idx="337">
                  <c:v>173.5</c:v>
                </c:pt>
                <c:pt idx="338">
                  <c:v>174</c:v>
                </c:pt>
                <c:pt idx="339">
                  <c:v>174.5</c:v>
                </c:pt>
                <c:pt idx="340">
                  <c:v>175</c:v>
                </c:pt>
                <c:pt idx="341">
                  <c:v>175.5</c:v>
                </c:pt>
                <c:pt idx="342">
                  <c:v>176</c:v>
                </c:pt>
                <c:pt idx="343">
                  <c:v>176.5</c:v>
                </c:pt>
                <c:pt idx="344">
                  <c:v>177</c:v>
                </c:pt>
                <c:pt idx="345">
                  <c:v>177.5</c:v>
                </c:pt>
                <c:pt idx="346">
                  <c:v>178</c:v>
                </c:pt>
                <c:pt idx="347">
                  <c:v>178.5</c:v>
                </c:pt>
                <c:pt idx="348">
                  <c:v>179</c:v>
                </c:pt>
                <c:pt idx="349">
                  <c:v>179.5</c:v>
                </c:pt>
                <c:pt idx="350">
                  <c:v>180</c:v>
                </c:pt>
                <c:pt idx="351">
                  <c:v>180.5</c:v>
                </c:pt>
                <c:pt idx="352">
                  <c:v>181</c:v>
                </c:pt>
                <c:pt idx="353">
                  <c:v>181.5</c:v>
                </c:pt>
                <c:pt idx="354">
                  <c:v>182</c:v>
                </c:pt>
                <c:pt idx="355">
                  <c:v>182.5</c:v>
                </c:pt>
                <c:pt idx="356">
                  <c:v>183</c:v>
                </c:pt>
                <c:pt idx="357">
                  <c:v>183.5</c:v>
                </c:pt>
                <c:pt idx="358">
                  <c:v>184</c:v>
                </c:pt>
                <c:pt idx="359">
                  <c:v>184.5</c:v>
                </c:pt>
                <c:pt idx="360">
                  <c:v>185</c:v>
                </c:pt>
                <c:pt idx="361">
                  <c:v>185.5</c:v>
                </c:pt>
                <c:pt idx="362">
                  <c:v>186</c:v>
                </c:pt>
                <c:pt idx="363">
                  <c:v>186.5</c:v>
                </c:pt>
                <c:pt idx="364">
                  <c:v>187</c:v>
                </c:pt>
                <c:pt idx="365">
                  <c:v>187.5</c:v>
                </c:pt>
                <c:pt idx="366">
                  <c:v>188</c:v>
                </c:pt>
                <c:pt idx="367">
                  <c:v>188.5</c:v>
                </c:pt>
                <c:pt idx="368">
                  <c:v>189</c:v>
                </c:pt>
                <c:pt idx="369">
                  <c:v>189.5</c:v>
                </c:pt>
                <c:pt idx="370">
                  <c:v>190</c:v>
                </c:pt>
                <c:pt idx="371">
                  <c:v>190.5</c:v>
                </c:pt>
                <c:pt idx="372">
                  <c:v>191</c:v>
                </c:pt>
                <c:pt idx="373">
                  <c:v>191.5</c:v>
                </c:pt>
                <c:pt idx="374">
                  <c:v>192</c:v>
                </c:pt>
                <c:pt idx="375">
                  <c:v>192.5</c:v>
                </c:pt>
                <c:pt idx="376">
                  <c:v>193</c:v>
                </c:pt>
                <c:pt idx="377">
                  <c:v>193.5</c:v>
                </c:pt>
                <c:pt idx="378">
                  <c:v>194</c:v>
                </c:pt>
                <c:pt idx="379">
                  <c:v>194.5</c:v>
                </c:pt>
                <c:pt idx="380">
                  <c:v>195</c:v>
                </c:pt>
                <c:pt idx="381">
                  <c:v>195.5</c:v>
                </c:pt>
                <c:pt idx="382">
                  <c:v>196</c:v>
                </c:pt>
                <c:pt idx="383">
                  <c:v>196.5</c:v>
                </c:pt>
                <c:pt idx="384">
                  <c:v>197</c:v>
                </c:pt>
                <c:pt idx="385">
                  <c:v>197.5</c:v>
                </c:pt>
                <c:pt idx="386">
                  <c:v>198</c:v>
                </c:pt>
                <c:pt idx="387">
                  <c:v>198.5</c:v>
                </c:pt>
                <c:pt idx="388">
                  <c:v>199</c:v>
                </c:pt>
                <c:pt idx="389">
                  <c:v>199.5</c:v>
                </c:pt>
                <c:pt idx="390">
                  <c:v>200</c:v>
                </c:pt>
                <c:pt idx="391">
                  <c:v>200.5</c:v>
                </c:pt>
                <c:pt idx="392">
                  <c:v>201</c:v>
                </c:pt>
                <c:pt idx="393">
                  <c:v>201.5</c:v>
                </c:pt>
                <c:pt idx="394">
                  <c:v>202</c:v>
                </c:pt>
                <c:pt idx="395">
                  <c:v>202.5</c:v>
                </c:pt>
                <c:pt idx="396">
                  <c:v>203</c:v>
                </c:pt>
                <c:pt idx="397">
                  <c:v>203.5</c:v>
                </c:pt>
                <c:pt idx="398">
                  <c:v>204</c:v>
                </c:pt>
                <c:pt idx="399">
                  <c:v>204.5</c:v>
                </c:pt>
                <c:pt idx="400">
                  <c:v>205</c:v>
                </c:pt>
                <c:pt idx="401">
                  <c:v>205.5</c:v>
                </c:pt>
                <c:pt idx="402">
                  <c:v>206</c:v>
                </c:pt>
                <c:pt idx="403">
                  <c:v>206.5</c:v>
                </c:pt>
                <c:pt idx="404">
                  <c:v>207</c:v>
                </c:pt>
                <c:pt idx="405">
                  <c:v>207.5</c:v>
                </c:pt>
                <c:pt idx="406">
                  <c:v>208</c:v>
                </c:pt>
                <c:pt idx="407">
                  <c:v>208.5</c:v>
                </c:pt>
                <c:pt idx="408">
                  <c:v>209</c:v>
                </c:pt>
                <c:pt idx="409">
                  <c:v>209.5</c:v>
                </c:pt>
                <c:pt idx="410">
                  <c:v>210</c:v>
                </c:pt>
                <c:pt idx="411">
                  <c:v>210.5</c:v>
                </c:pt>
                <c:pt idx="412">
                  <c:v>211</c:v>
                </c:pt>
                <c:pt idx="413">
                  <c:v>211.5</c:v>
                </c:pt>
                <c:pt idx="414">
                  <c:v>212</c:v>
                </c:pt>
                <c:pt idx="415">
                  <c:v>212.5</c:v>
                </c:pt>
                <c:pt idx="416">
                  <c:v>213</c:v>
                </c:pt>
                <c:pt idx="417">
                  <c:v>213.5</c:v>
                </c:pt>
                <c:pt idx="418">
                  <c:v>214</c:v>
                </c:pt>
                <c:pt idx="419">
                  <c:v>214.5</c:v>
                </c:pt>
                <c:pt idx="420">
                  <c:v>215</c:v>
                </c:pt>
                <c:pt idx="421">
                  <c:v>215.5</c:v>
                </c:pt>
                <c:pt idx="422">
                  <c:v>216</c:v>
                </c:pt>
                <c:pt idx="423">
                  <c:v>216.5</c:v>
                </c:pt>
                <c:pt idx="424">
                  <c:v>217</c:v>
                </c:pt>
                <c:pt idx="425">
                  <c:v>217.5</c:v>
                </c:pt>
                <c:pt idx="426">
                  <c:v>218</c:v>
                </c:pt>
                <c:pt idx="427">
                  <c:v>218.5</c:v>
                </c:pt>
                <c:pt idx="428">
                  <c:v>219</c:v>
                </c:pt>
                <c:pt idx="429">
                  <c:v>219.5</c:v>
                </c:pt>
                <c:pt idx="430">
                  <c:v>220</c:v>
                </c:pt>
                <c:pt idx="431">
                  <c:v>220.5</c:v>
                </c:pt>
                <c:pt idx="432">
                  <c:v>221</c:v>
                </c:pt>
                <c:pt idx="433">
                  <c:v>221.5</c:v>
                </c:pt>
                <c:pt idx="434">
                  <c:v>222</c:v>
                </c:pt>
                <c:pt idx="435">
                  <c:v>222.5</c:v>
                </c:pt>
                <c:pt idx="436">
                  <c:v>223</c:v>
                </c:pt>
                <c:pt idx="437">
                  <c:v>223.5</c:v>
                </c:pt>
                <c:pt idx="438">
                  <c:v>224</c:v>
                </c:pt>
                <c:pt idx="439">
                  <c:v>224.5</c:v>
                </c:pt>
                <c:pt idx="440">
                  <c:v>225</c:v>
                </c:pt>
                <c:pt idx="441">
                  <c:v>225.5</c:v>
                </c:pt>
                <c:pt idx="442">
                  <c:v>226</c:v>
                </c:pt>
                <c:pt idx="443">
                  <c:v>226.5</c:v>
                </c:pt>
                <c:pt idx="444">
                  <c:v>227</c:v>
                </c:pt>
                <c:pt idx="445">
                  <c:v>227.5</c:v>
                </c:pt>
                <c:pt idx="446">
                  <c:v>228</c:v>
                </c:pt>
                <c:pt idx="447">
                  <c:v>228.5</c:v>
                </c:pt>
                <c:pt idx="448">
                  <c:v>229</c:v>
                </c:pt>
                <c:pt idx="449">
                  <c:v>229.5</c:v>
                </c:pt>
                <c:pt idx="450">
                  <c:v>230</c:v>
                </c:pt>
                <c:pt idx="451">
                  <c:v>230.5</c:v>
                </c:pt>
                <c:pt idx="452">
                  <c:v>231</c:v>
                </c:pt>
                <c:pt idx="453">
                  <c:v>231.5</c:v>
                </c:pt>
                <c:pt idx="454">
                  <c:v>232</c:v>
                </c:pt>
                <c:pt idx="455">
                  <c:v>232.5</c:v>
                </c:pt>
                <c:pt idx="456">
                  <c:v>233</c:v>
                </c:pt>
                <c:pt idx="457">
                  <c:v>233.5</c:v>
                </c:pt>
                <c:pt idx="458">
                  <c:v>234</c:v>
                </c:pt>
                <c:pt idx="459">
                  <c:v>234.5</c:v>
                </c:pt>
                <c:pt idx="460">
                  <c:v>235</c:v>
                </c:pt>
                <c:pt idx="461">
                  <c:v>235.5</c:v>
                </c:pt>
                <c:pt idx="462">
                  <c:v>236</c:v>
                </c:pt>
                <c:pt idx="463">
                  <c:v>236.5</c:v>
                </c:pt>
                <c:pt idx="464">
                  <c:v>237</c:v>
                </c:pt>
                <c:pt idx="465">
                  <c:v>237.5</c:v>
                </c:pt>
                <c:pt idx="466">
                  <c:v>238</c:v>
                </c:pt>
                <c:pt idx="467">
                  <c:v>238.5</c:v>
                </c:pt>
                <c:pt idx="468">
                  <c:v>239</c:v>
                </c:pt>
                <c:pt idx="469">
                  <c:v>239.5</c:v>
                </c:pt>
                <c:pt idx="470">
                  <c:v>240</c:v>
                </c:pt>
                <c:pt idx="471">
                  <c:v>240.5</c:v>
                </c:pt>
                <c:pt idx="472">
                  <c:v>241</c:v>
                </c:pt>
                <c:pt idx="473">
                  <c:v>241.5</c:v>
                </c:pt>
                <c:pt idx="474">
                  <c:v>242</c:v>
                </c:pt>
                <c:pt idx="475">
                  <c:v>242.5</c:v>
                </c:pt>
                <c:pt idx="476">
                  <c:v>243</c:v>
                </c:pt>
                <c:pt idx="477">
                  <c:v>243.5</c:v>
                </c:pt>
                <c:pt idx="478">
                  <c:v>244</c:v>
                </c:pt>
                <c:pt idx="479">
                  <c:v>244.5</c:v>
                </c:pt>
                <c:pt idx="480">
                  <c:v>245</c:v>
                </c:pt>
                <c:pt idx="481">
                  <c:v>245.5</c:v>
                </c:pt>
                <c:pt idx="482">
                  <c:v>246</c:v>
                </c:pt>
                <c:pt idx="483">
                  <c:v>246.5</c:v>
                </c:pt>
                <c:pt idx="484">
                  <c:v>247</c:v>
                </c:pt>
                <c:pt idx="485">
                  <c:v>247.5</c:v>
                </c:pt>
                <c:pt idx="486">
                  <c:v>248</c:v>
                </c:pt>
                <c:pt idx="487">
                  <c:v>248.5</c:v>
                </c:pt>
                <c:pt idx="488">
                  <c:v>249</c:v>
                </c:pt>
                <c:pt idx="489">
                  <c:v>249.5</c:v>
                </c:pt>
                <c:pt idx="490">
                  <c:v>250</c:v>
                </c:pt>
                <c:pt idx="491">
                  <c:v>250.5</c:v>
                </c:pt>
                <c:pt idx="492">
                  <c:v>251</c:v>
                </c:pt>
                <c:pt idx="493">
                  <c:v>251.5</c:v>
                </c:pt>
                <c:pt idx="494">
                  <c:v>252</c:v>
                </c:pt>
                <c:pt idx="495">
                  <c:v>252.5</c:v>
                </c:pt>
                <c:pt idx="496">
                  <c:v>253</c:v>
                </c:pt>
                <c:pt idx="497">
                  <c:v>253.5</c:v>
                </c:pt>
                <c:pt idx="498">
                  <c:v>254</c:v>
                </c:pt>
                <c:pt idx="499">
                  <c:v>254.5</c:v>
                </c:pt>
                <c:pt idx="500">
                  <c:v>255</c:v>
                </c:pt>
                <c:pt idx="501">
                  <c:v>255.5</c:v>
                </c:pt>
                <c:pt idx="502">
                  <c:v>256</c:v>
                </c:pt>
                <c:pt idx="503">
                  <c:v>256.5</c:v>
                </c:pt>
                <c:pt idx="504">
                  <c:v>257</c:v>
                </c:pt>
                <c:pt idx="505">
                  <c:v>257.5</c:v>
                </c:pt>
                <c:pt idx="506">
                  <c:v>258</c:v>
                </c:pt>
                <c:pt idx="507">
                  <c:v>258.5</c:v>
                </c:pt>
                <c:pt idx="508">
                  <c:v>259</c:v>
                </c:pt>
                <c:pt idx="509">
                  <c:v>259.5</c:v>
                </c:pt>
                <c:pt idx="510">
                  <c:v>260</c:v>
                </c:pt>
                <c:pt idx="511">
                  <c:v>260.5</c:v>
                </c:pt>
                <c:pt idx="512">
                  <c:v>261</c:v>
                </c:pt>
                <c:pt idx="513">
                  <c:v>261.5</c:v>
                </c:pt>
                <c:pt idx="514">
                  <c:v>262</c:v>
                </c:pt>
                <c:pt idx="515">
                  <c:v>262.5</c:v>
                </c:pt>
                <c:pt idx="516">
                  <c:v>263</c:v>
                </c:pt>
                <c:pt idx="517">
                  <c:v>263.5</c:v>
                </c:pt>
                <c:pt idx="518">
                  <c:v>264</c:v>
                </c:pt>
                <c:pt idx="519">
                  <c:v>264.5</c:v>
                </c:pt>
                <c:pt idx="520">
                  <c:v>265</c:v>
                </c:pt>
                <c:pt idx="521">
                  <c:v>265.5</c:v>
                </c:pt>
                <c:pt idx="522">
                  <c:v>266</c:v>
                </c:pt>
                <c:pt idx="523">
                  <c:v>266.5</c:v>
                </c:pt>
                <c:pt idx="524">
                  <c:v>267</c:v>
                </c:pt>
                <c:pt idx="525">
                  <c:v>267.5</c:v>
                </c:pt>
                <c:pt idx="526">
                  <c:v>268</c:v>
                </c:pt>
                <c:pt idx="527">
                  <c:v>268.5</c:v>
                </c:pt>
                <c:pt idx="528">
                  <c:v>269</c:v>
                </c:pt>
                <c:pt idx="529">
                  <c:v>269.5</c:v>
                </c:pt>
                <c:pt idx="530">
                  <c:v>270</c:v>
                </c:pt>
                <c:pt idx="531">
                  <c:v>270.5</c:v>
                </c:pt>
                <c:pt idx="532">
                  <c:v>271</c:v>
                </c:pt>
                <c:pt idx="533">
                  <c:v>271.5</c:v>
                </c:pt>
                <c:pt idx="534">
                  <c:v>272</c:v>
                </c:pt>
                <c:pt idx="535">
                  <c:v>272.5</c:v>
                </c:pt>
                <c:pt idx="536">
                  <c:v>273</c:v>
                </c:pt>
                <c:pt idx="537">
                  <c:v>273.5</c:v>
                </c:pt>
                <c:pt idx="538">
                  <c:v>274</c:v>
                </c:pt>
                <c:pt idx="539">
                  <c:v>274.5</c:v>
                </c:pt>
                <c:pt idx="540">
                  <c:v>275</c:v>
                </c:pt>
                <c:pt idx="541">
                  <c:v>275.5</c:v>
                </c:pt>
                <c:pt idx="542">
                  <c:v>276</c:v>
                </c:pt>
                <c:pt idx="543">
                  <c:v>276.5</c:v>
                </c:pt>
                <c:pt idx="544">
                  <c:v>277</c:v>
                </c:pt>
                <c:pt idx="545">
                  <c:v>277.5</c:v>
                </c:pt>
                <c:pt idx="546">
                  <c:v>278</c:v>
                </c:pt>
                <c:pt idx="547">
                  <c:v>278.5</c:v>
                </c:pt>
                <c:pt idx="548">
                  <c:v>279</c:v>
                </c:pt>
                <c:pt idx="549">
                  <c:v>279.5</c:v>
                </c:pt>
                <c:pt idx="550">
                  <c:v>280</c:v>
                </c:pt>
                <c:pt idx="551">
                  <c:v>280.5</c:v>
                </c:pt>
                <c:pt idx="552">
                  <c:v>281</c:v>
                </c:pt>
                <c:pt idx="553">
                  <c:v>281.5</c:v>
                </c:pt>
                <c:pt idx="554">
                  <c:v>282</c:v>
                </c:pt>
                <c:pt idx="555">
                  <c:v>282.5</c:v>
                </c:pt>
                <c:pt idx="556">
                  <c:v>283</c:v>
                </c:pt>
                <c:pt idx="557">
                  <c:v>283.5</c:v>
                </c:pt>
                <c:pt idx="558">
                  <c:v>284</c:v>
                </c:pt>
                <c:pt idx="559">
                  <c:v>284.5</c:v>
                </c:pt>
                <c:pt idx="560">
                  <c:v>285</c:v>
                </c:pt>
                <c:pt idx="561">
                  <c:v>285.5</c:v>
                </c:pt>
                <c:pt idx="562">
                  <c:v>286</c:v>
                </c:pt>
                <c:pt idx="563">
                  <c:v>286.5</c:v>
                </c:pt>
                <c:pt idx="564">
                  <c:v>287</c:v>
                </c:pt>
                <c:pt idx="565">
                  <c:v>287.5</c:v>
                </c:pt>
                <c:pt idx="566">
                  <c:v>288</c:v>
                </c:pt>
                <c:pt idx="567">
                  <c:v>288.5</c:v>
                </c:pt>
                <c:pt idx="568">
                  <c:v>289</c:v>
                </c:pt>
                <c:pt idx="569">
                  <c:v>289.5</c:v>
                </c:pt>
                <c:pt idx="570">
                  <c:v>290</c:v>
                </c:pt>
                <c:pt idx="571">
                  <c:v>290.5</c:v>
                </c:pt>
                <c:pt idx="572">
                  <c:v>291</c:v>
                </c:pt>
                <c:pt idx="573">
                  <c:v>291.5</c:v>
                </c:pt>
                <c:pt idx="574">
                  <c:v>292</c:v>
                </c:pt>
                <c:pt idx="575">
                  <c:v>292.5</c:v>
                </c:pt>
                <c:pt idx="576">
                  <c:v>293</c:v>
                </c:pt>
                <c:pt idx="577">
                  <c:v>293.5</c:v>
                </c:pt>
                <c:pt idx="578">
                  <c:v>294</c:v>
                </c:pt>
                <c:pt idx="579">
                  <c:v>294.5</c:v>
                </c:pt>
                <c:pt idx="580">
                  <c:v>295</c:v>
                </c:pt>
                <c:pt idx="581">
                  <c:v>295.5</c:v>
                </c:pt>
                <c:pt idx="582">
                  <c:v>296</c:v>
                </c:pt>
                <c:pt idx="583">
                  <c:v>296.5</c:v>
                </c:pt>
                <c:pt idx="584">
                  <c:v>297</c:v>
                </c:pt>
                <c:pt idx="585">
                  <c:v>297.5</c:v>
                </c:pt>
                <c:pt idx="586">
                  <c:v>298</c:v>
                </c:pt>
                <c:pt idx="587">
                  <c:v>298.5</c:v>
                </c:pt>
                <c:pt idx="588">
                  <c:v>299</c:v>
                </c:pt>
                <c:pt idx="589">
                  <c:v>299.5</c:v>
                </c:pt>
                <c:pt idx="590">
                  <c:v>300</c:v>
                </c:pt>
              </c:numCache>
            </c:numRef>
          </c:xVal>
          <c:yVal>
            <c:numRef>
              <c:f>lmd_cuA!$D$1:$D$591</c:f>
              <c:numCache>
                <c:formatCode>General</c:formatCode>
                <c:ptCount val="591"/>
                <c:pt idx="0">
                  <c:v>1.5406700000000024E-3</c:v>
                </c:pt>
                <c:pt idx="1">
                  <c:v>1.6909700000000037E-3</c:v>
                </c:pt>
                <c:pt idx="2">
                  <c:v>1.8410400000000034E-3</c:v>
                </c:pt>
                <c:pt idx="3">
                  <c:v>1.9906200000000037E-3</c:v>
                </c:pt>
                <c:pt idx="4">
                  <c:v>2.1394900000000039E-3</c:v>
                </c:pt>
                <c:pt idx="5">
                  <c:v>2.2873800000000103E-3</c:v>
                </c:pt>
                <c:pt idx="6">
                  <c:v>2.4340500000000001E-3</c:v>
                </c:pt>
                <c:pt idx="7">
                  <c:v>2.5792699999999998E-3</c:v>
                </c:pt>
                <c:pt idx="8">
                  <c:v>2.7227900000000066E-3</c:v>
                </c:pt>
                <c:pt idx="9">
                  <c:v>2.8643600000000055E-3</c:v>
                </c:pt>
                <c:pt idx="10">
                  <c:v>3.003750000000006E-3</c:v>
                </c:pt>
                <c:pt idx="11">
                  <c:v>3.1407800000000084E-3</c:v>
                </c:pt>
                <c:pt idx="12">
                  <c:v>3.2755700000000054E-3</c:v>
                </c:pt>
                <c:pt idx="13">
                  <c:v>3.4083300000000089E-3</c:v>
                </c:pt>
                <c:pt idx="14">
                  <c:v>3.5392499999999999E-3</c:v>
                </c:pt>
                <c:pt idx="15">
                  <c:v>3.6685300000000101E-3</c:v>
                </c:pt>
                <c:pt idx="16">
                  <c:v>3.796360000000006E-3</c:v>
                </c:pt>
                <c:pt idx="17">
                  <c:v>3.9229499999999997E-3</c:v>
                </c:pt>
                <c:pt idx="18">
                  <c:v>4.0484800000000001E-3</c:v>
                </c:pt>
                <c:pt idx="19">
                  <c:v>4.1731700000000004E-3</c:v>
                </c:pt>
                <c:pt idx="20">
                  <c:v>4.2972100000000001E-3</c:v>
                </c:pt>
                <c:pt idx="21">
                  <c:v>4.4206800000000024E-3</c:v>
                </c:pt>
                <c:pt idx="22">
                  <c:v>4.54318E-3</c:v>
                </c:pt>
                <c:pt idx="23">
                  <c:v>4.6641799999999917E-3</c:v>
                </c:pt>
                <c:pt idx="24">
                  <c:v>4.7831700000000024E-3</c:v>
                </c:pt>
                <c:pt idx="25">
                  <c:v>4.8996100000000004E-3</c:v>
                </c:pt>
                <c:pt idx="26">
                  <c:v>5.0129900000000002E-3</c:v>
                </c:pt>
                <c:pt idx="27">
                  <c:v>5.1227900000000003E-3</c:v>
                </c:pt>
                <c:pt idx="28">
                  <c:v>5.2284800000000024E-3</c:v>
                </c:pt>
                <c:pt idx="29">
                  <c:v>5.3295500000000023E-3</c:v>
                </c:pt>
                <c:pt idx="30">
                  <c:v>5.4254799999999999E-3</c:v>
                </c:pt>
                <c:pt idx="31">
                  <c:v>5.5158500000000001E-3</c:v>
                </c:pt>
                <c:pt idx="32">
                  <c:v>5.6007200000000078E-3</c:v>
                </c:pt>
                <c:pt idx="33">
                  <c:v>5.680220000000011E-3</c:v>
                </c:pt>
                <c:pt idx="34">
                  <c:v>5.7545199999999965E-3</c:v>
                </c:pt>
                <c:pt idx="35">
                  <c:v>5.8237700000000024E-3</c:v>
                </c:pt>
                <c:pt idx="36">
                  <c:v>5.8881200000000088E-3</c:v>
                </c:pt>
                <c:pt idx="37">
                  <c:v>5.9477300000000078E-3</c:v>
                </c:pt>
                <c:pt idx="38">
                  <c:v>6.0027600000000089E-3</c:v>
                </c:pt>
                <c:pt idx="39">
                  <c:v>6.0533500000000033E-3</c:v>
                </c:pt>
                <c:pt idx="40">
                  <c:v>6.0996700000000119E-3</c:v>
                </c:pt>
                <c:pt idx="41">
                  <c:v>6.141860000000012E-3</c:v>
                </c:pt>
                <c:pt idx="42">
                  <c:v>6.1801000000000078E-3</c:v>
                </c:pt>
                <c:pt idx="43">
                  <c:v>6.2145200000000003E-3</c:v>
                </c:pt>
                <c:pt idx="44">
                  <c:v>6.2452900000000136E-3</c:v>
                </c:pt>
                <c:pt idx="45">
                  <c:v>6.2725700000000034E-3</c:v>
                </c:pt>
                <c:pt idx="46">
                  <c:v>6.2965100000000034E-3</c:v>
                </c:pt>
                <c:pt idx="47">
                  <c:v>6.3172700000000024E-3</c:v>
                </c:pt>
                <c:pt idx="48">
                  <c:v>6.3350100000000003E-3</c:v>
                </c:pt>
                <c:pt idx="49">
                  <c:v>6.3498900000000099E-3</c:v>
                </c:pt>
                <c:pt idx="50">
                  <c:v>6.3620500000000002E-3</c:v>
                </c:pt>
                <c:pt idx="51">
                  <c:v>6.371650000000016E-3</c:v>
                </c:pt>
                <c:pt idx="52">
                  <c:v>6.3787700000000119E-3</c:v>
                </c:pt>
                <c:pt idx="53">
                  <c:v>6.38347000000001E-3</c:v>
                </c:pt>
                <c:pt idx="54">
                  <c:v>6.3858100000000004E-3</c:v>
                </c:pt>
                <c:pt idx="55">
                  <c:v>6.3858700000000079E-3</c:v>
                </c:pt>
                <c:pt idx="56">
                  <c:v>6.3837100000000034E-3</c:v>
                </c:pt>
                <c:pt idx="57">
                  <c:v>6.379390000000016E-3</c:v>
                </c:pt>
                <c:pt idx="58">
                  <c:v>6.3729800000000003E-3</c:v>
                </c:pt>
                <c:pt idx="59">
                  <c:v>6.3645400000000001E-3</c:v>
                </c:pt>
                <c:pt idx="60">
                  <c:v>6.3541500000000002E-3</c:v>
                </c:pt>
                <c:pt idx="61">
                  <c:v>6.341870000000009E-3</c:v>
                </c:pt>
                <c:pt idx="62">
                  <c:v>6.3277600000000078E-3</c:v>
                </c:pt>
                <c:pt idx="63">
                  <c:v>6.311890000000011E-3</c:v>
                </c:pt>
                <c:pt idx="64">
                  <c:v>6.2943399999999998E-3</c:v>
                </c:pt>
                <c:pt idx="65">
                  <c:v>6.275160000000014E-3</c:v>
                </c:pt>
                <c:pt idx="66">
                  <c:v>6.2544200000000088E-3</c:v>
                </c:pt>
                <c:pt idx="67">
                  <c:v>6.232190000000009E-3</c:v>
                </c:pt>
                <c:pt idx="68">
                  <c:v>6.2085400000000089E-3</c:v>
                </c:pt>
                <c:pt idx="69">
                  <c:v>6.1835400000000099E-3</c:v>
                </c:pt>
                <c:pt idx="70">
                  <c:v>6.1572500000000004E-3</c:v>
                </c:pt>
                <c:pt idx="71">
                  <c:v>6.1297399999999998E-3</c:v>
                </c:pt>
                <c:pt idx="72">
                  <c:v>6.1011500000000014E-3</c:v>
                </c:pt>
                <c:pt idx="73">
                  <c:v>6.071590000000013E-3</c:v>
                </c:pt>
                <c:pt idx="74">
                  <c:v>6.0412000000000139E-3</c:v>
                </c:pt>
                <c:pt idx="75">
                  <c:v>6.0100900000000079E-3</c:v>
                </c:pt>
                <c:pt idx="76">
                  <c:v>5.9784100000000121E-3</c:v>
                </c:pt>
                <c:pt idx="77">
                  <c:v>5.946280000000013E-3</c:v>
                </c:pt>
                <c:pt idx="78">
                  <c:v>5.9138200000000089E-3</c:v>
                </c:pt>
                <c:pt idx="79">
                  <c:v>5.8811700000000024E-3</c:v>
                </c:pt>
                <c:pt idx="80">
                  <c:v>5.8484500000000024E-3</c:v>
                </c:pt>
                <c:pt idx="81">
                  <c:v>5.8157900000000004E-3</c:v>
                </c:pt>
                <c:pt idx="82">
                  <c:v>5.7833200000000111E-3</c:v>
                </c:pt>
                <c:pt idx="83">
                  <c:v>5.7511700000000034E-3</c:v>
                </c:pt>
                <c:pt idx="84">
                  <c:v>5.719460000000013E-3</c:v>
                </c:pt>
                <c:pt idx="85">
                  <c:v>5.6883100000000002E-3</c:v>
                </c:pt>
                <c:pt idx="86">
                  <c:v>5.6576899999999999E-3</c:v>
                </c:pt>
                <c:pt idx="87">
                  <c:v>5.6275799999999975E-3</c:v>
                </c:pt>
                <c:pt idx="88">
                  <c:v>5.5979200000000002E-3</c:v>
                </c:pt>
                <c:pt idx="89">
                  <c:v>5.5686900000000089E-3</c:v>
                </c:pt>
                <c:pt idx="90">
                  <c:v>5.539840000000012E-3</c:v>
                </c:pt>
                <c:pt idx="91">
                  <c:v>5.5113500000000034E-3</c:v>
                </c:pt>
                <c:pt idx="92">
                  <c:v>5.483160000000013E-3</c:v>
                </c:pt>
                <c:pt idx="93">
                  <c:v>5.4552500000000122E-3</c:v>
                </c:pt>
                <c:pt idx="94">
                  <c:v>5.4275700000000014E-3</c:v>
                </c:pt>
                <c:pt idx="95">
                  <c:v>5.400090000000011E-3</c:v>
                </c:pt>
                <c:pt idx="96">
                  <c:v>5.3727700000000024E-3</c:v>
                </c:pt>
                <c:pt idx="97">
                  <c:v>5.34557E-3</c:v>
                </c:pt>
                <c:pt idx="98">
                  <c:v>5.3184500000000023E-3</c:v>
                </c:pt>
                <c:pt idx="99">
                  <c:v>5.2913800000000078E-3</c:v>
                </c:pt>
                <c:pt idx="100">
                  <c:v>5.2643200000000003E-3</c:v>
                </c:pt>
                <c:pt idx="101">
                  <c:v>5.237230000000012E-3</c:v>
                </c:pt>
                <c:pt idx="102">
                  <c:v>5.2100800000000023E-3</c:v>
                </c:pt>
                <c:pt idx="103">
                  <c:v>5.1828200000000003E-3</c:v>
                </c:pt>
                <c:pt idx="104">
                  <c:v>5.15542E-3</c:v>
                </c:pt>
                <c:pt idx="105">
                  <c:v>5.1278399999999955E-3</c:v>
                </c:pt>
                <c:pt idx="106">
                  <c:v>5.1000500000000001E-3</c:v>
                </c:pt>
                <c:pt idx="107">
                  <c:v>5.0720000000000088E-3</c:v>
                </c:pt>
                <c:pt idx="108">
                  <c:v>5.043660000000014E-3</c:v>
                </c:pt>
                <c:pt idx="109">
                  <c:v>5.0149900000000004E-3</c:v>
                </c:pt>
                <c:pt idx="110">
                  <c:v>4.9859600000000089E-3</c:v>
                </c:pt>
                <c:pt idx="111">
                  <c:v>4.9565500000000014E-3</c:v>
                </c:pt>
                <c:pt idx="112">
                  <c:v>4.9268600000000129E-3</c:v>
                </c:pt>
                <c:pt idx="113">
                  <c:v>4.8970200000000002E-3</c:v>
                </c:pt>
                <c:pt idx="114">
                  <c:v>4.8671499999999998E-3</c:v>
                </c:pt>
                <c:pt idx="115">
                  <c:v>4.8373800000000014E-3</c:v>
                </c:pt>
                <c:pt idx="116">
                  <c:v>4.8078299999999999E-3</c:v>
                </c:pt>
                <c:pt idx="117">
                  <c:v>4.7786400000000154E-3</c:v>
                </c:pt>
                <c:pt idx="118">
                  <c:v>4.7499100000000004E-3</c:v>
                </c:pt>
                <c:pt idx="119">
                  <c:v>4.7217900000000087E-3</c:v>
                </c:pt>
                <c:pt idx="120">
                  <c:v>4.6943999999999996E-3</c:v>
                </c:pt>
                <c:pt idx="121">
                  <c:v>4.6678600000000002E-3</c:v>
                </c:pt>
                <c:pt idx="122">
                  <c:v>4.642290000000009E-3</c:v>
                </c:pt>
                <c:pt idx="123">
                  <c:v>4.6178299999999999E-3</c:v>
                </c:pt>
                <c:pt idx="124">
                  <c:v>4.5945999999999999E-3</c:v>
                </c:pt>
                <c:pt idx="125">
                  <c:v>4.572720000000011E-3</c:v>
                </c:pt>
                <c:pt idx="126">
                  <c:v>4.5523200000000003E-3</c:v>
                </c:pt>
                <c:pt idx="127">
                  <c:v>4.5335200000000079E-3</c:v>
                </c:pt>
                <c:pt idx="128">
                  <c:v>4.5164599999999999E-3</c:v>
                </c:pt>
                <c:pt idx="129">
                  <c:v>4.5012500000000139E-3</c:v>
                </c:pt>
                <c:pt idx="130">
                  <c:v>4.488020000000011E-3</c:v>
                </c:pt>
                <c:pt idx="131">
                  <c:v>4.476850000000014E-3</c:v>
                </c:pt>
                <c:pt idx="132">
                  <c:v>4.4675799999999996E-3</c:v>
                </c:pt>
                <c:pt idx="133">
                  <c:v>4.4600100000000004E-3</c:v>
                </c:pt>
                <c:pt idx="134">
                  <c:v>4.4539500000000034E-3</c:v>
                </c:pt>
                <c:pt idx="135">
                  <c:v>4.4491900000000091E-3</c:v>
                </c:pt>
                <c:pt idx="136">
                  <c:v>4.4455199999999997E-3</c:v>
                </c:pt>
                <c:pt idx="137">
                  <c:v>4.4427500000000109E-3</c:v>
                </c:pt>
                <c:pt idx="138">
                  <c:v>4.440670000000012E-3</c:v>
                </c:pt>
                <c:pt idx="139">
                  <c:v>4.4390800000000119E-3</c:v>
                </c:pt>
                <c:pt idx="140">
                  <c:v>4.4377800000000014E-3</c:v>
                </c:pt>
                <c:pt idx="141">
                  <c:v>4.436610000000011E-3</c:v>
                </c:pt>
                <c:pt idx="142">
                  <c:v>4.4355500000000034E-3</c:v>
                </c:pt>
                <c:pt idx="143">
                  <c:v>4.4346300000000088E-3</c:v>
                </c:pt>
                <c:pt idx="144">
                  <c:v>4.433860000000016E-3</c:v>
                </c:pt>
                <c:pt idx="145">
                  <c:v>4.4332800000000117E-3</c:v>
                </c:pt>
                <c:pt idx="146">
                  <c:v>4.4329100000000034E-3</c:v>
                </c:pt>
                <c:pt idx="147">
                  <c:v>4.4327800000000033E-3</c:v>
                </c:pt>
                <c:pt idx="148">
                  <c:v>4.4329000000000078E-3</c:v>
                </c:pt>
                <c:pt idx="149">
                  <c:v>4.4333100000000089E-3</c:v>
                </c:pt>
                <c:pt idx="150">
                  <c:v>4.434020000000009E-3</c:v>
                </c:pt>
                <c:pt idx="151">
                  <c:v>4.4350700000000088E-3</c:v>
                </c:pt>
                <c:pt idx="152">
                  <c:v>4.4364700000000109E-3</c:v>
                </c:pt>
                <c:pt idx="153">
                  <c:v>4.4382600000000168E-3</c:v>
                </c:pt>
                <c:pt idx="154">
                  <c:v>4.440450000000009E-3</c:v>
                </c:pt>
                <c:pt idx="155">
                  <c:v>4.4430600000000134E-3</c:v>
                </c:pt>
                <c:pt idx="156">
                  <c:v>4.446140000000009E-3</c:v>
                </c:pt>
                <c:pt idx="157">
                  <c:v>4.449680000000014E-3</c:v>
                </c:pt>
                <c:pt idx="158">
                  <c:v>4.4536800000000024E-3</c:v>
                </c:pt>
                <c:pt idx="159">
                  <c:v>4.4581400000000089E-3</c:v>
                </c:pt>
                <c:pt idx="160">
                  <c:v>4.4630199999999998E-3</c:v>
                </c:pt>
                <c:pt idx="161">
                  <c:v>4.4683100000000014E-3</c:v>
                </c:pt>
                <c:pt idx="162">
                  <c:v>4.4740100000000014E-3</c:v>
                </c:pt>
                <c:pt idx="163">
                  <c:v>4.4800800000000078E-3</c:v>
                </c:pt>
                <c:pt idx="164">
                  <c:v>4.4865200000000129E-3</c:v>
                </c:pt>
                <c:pt idx="165">
                  <c:v>4.493310000000009E-3</c:v>
                </c:pt>
                <c:pt idx="166">
                  <c:v>4.5004300000000014E-3</c:v>
                </c:pt>
                <c:pt idx="167">
                  <c:v>4.5078599999999998E-3</c:v>
                </c:pt>
                <c:pt idx="168">
                  <c:v>4.5155999999999998E-3</c:v>
                </c:pt>
                <c:pt idx="169">
                  <c:v>4.5236199999999999E-3</c:v>
                </c:pt>
                <c:pt idx="170">
                  <c:v>4.5319000000000088E-3</c:v>
                </c:pt>
                <c:pt idx="171">
                  <c:v>4.5404399999999998E-3</c:v>
                </c:pt>
                <c:pt idx="172">
                  <c:v>4.549210000000011E-3</c:v>
                </c:pt>
                <c:pt idx="173">
                  <c:v>4.5582000000000079E-3</c:v>
                </c:pt>
                <c:pt idx="174">
                  <c:v>4.5673900000000002E-3</c:v>
                </c:pt>
                <c:pt idx="175">
                  <c:v>4.576770000000013E-3</c:v>
                </c:pt>
                <c:pt idx="176">
                  <c:v>4.58632000000001E-3</c:v>
                </c:pt>
                <c:pt idx="177">
                  <c:v>4.5960200000000088E-3</c:v>
                </c:pt>
                <c:pt idx="178">
                  <c:v>4.6058599999999998E-3</c:v>
                </c:pt>
                <c:pt idx="179">
                  <c:v>4.6158199999999996E-3</c:v>
                </c:pt>
                <c:pt idx="180">
                  <c:v>4.6258799999999997E-3</c:v>
                </c:pt>
                <c:pt idx="181">
                  <c:v>4.6360300000000089E-3</c:v>
                </c:pt>
                <c:pt idx="182">
                  <c:v>4.6462500000000089E-3</c:v>
                </c:pt>
                <c:pt idx="183">
                  <c:v>4.6565299999999999E-3</c:v>
                </c:pt>
                <c:pt idx="184">
                  <c:v>4.6668500000000002E-3</c:v>
                </c:pt>
                <c:pt idx="185">
                  <c:v>4.6771799999999995E-3</c:v>
                </c:pt>
                <c:pt idx="186">
                  <c:v>4.6875299999999996E-3</c:v>
                </c:pt>
                <c:pt idx="187">
                  <c:v>4.6978599999999955E-3</c:v>
                </c:pt>
                <c:pt idx="188">
                  <c:v>4.7081700000000089E-3</c:v>
                </c:pt>
                <c:pt idx="189">
                  <c:v>4.7184300000000078E-3</c:v>
                </c:pt>
                <c:pt idx="190">
                  <c:v>4.7286400000000079E-3</c:v>
                </c:pt>
                <c:pt idx="191">
                  <c:v>4.7387700000000119E-3</c:v>
                </c:pt>
                <c:pt idx="192">
                  <c:v>4.7488300000000034E-3</c:v>
                </c:pt>
                <c:pt idx="193">
                  <c:v>4.7588100000000013E-3</c:v>
                </c:pt>
                <c:pt idx="194">
                  <c:v>4.7687199999999997E-3</c:v>
                </c:pt>
                <c:pt idx="195">
                  <c:v>4.778550000000009E-3</c:v>
                </c:pt>
                <c:pt idx="196">
                  <c:v>4.7883100000000013E-3</c:v>
                </c:pt>
                <c:pt idx="197">
                  <c:v>4.7980100000000001E-3</c:v>
                </c:pt>
                <c:pt idx="198">
                  <c:v>4.8076300000000002E-3</c:v>
                </c:pt>
                <c:pt idx="199">
                  <c:v>4.8171799999999999E-3</c:v>
                </c:pt>
                <c:pt idx="200">
                  <c:v>4.8266600000000034E-3</c:v>
                </c:pt>
                <c:pt idx="201">
                  <c:v>4.83607000000001E-3</c:v>
                </c:pt>
                <c:pt idx="202">
                  <c:v>4.8454100000000014E-3</c:v>
                </c:pt>
                <c:pt idx="203">
                  <c:v>4.8546900000000079E-3</c:v>
                </c:pt>
                <c:pt idx="204">
                  <c:v>4.8639E-3</c:v>
                </c:pt>
                <c:pt idx="205">
                  <c:v>4.873050000000009E-3</c:v>
                </c:pt>
                <c:pt idx="206">
                  <c:v>4.8821200000000002E-3</c:v>
                </c:pt>
                <c:pt idx="207">
                  <c:v>4.89114000000001E-3</c:v>
                </c:pt>
                <c:pt idx="208">
                  <c:v>4.9000900000000106E-3</c:v>
                </c:pt>
                <c:pt idx="209">
                  <c:v>4.9089800000000003E-3</c:v>
                </c:pt>
                <c:pt idx="210">
                  <c:v>4.9178000000000034E-3</c:v>
                </c:pt>
                <c:pt idx="211">
                  <c:v>4.9265600000000034E-3</c:v>
                </c:pt>
                <c:pt idx="212">
                  <c:v>4.935260000000016E-3</c:v>
                </c:pt>
                <c:pt idx="213">
                  <c:v>4.9439000000000089E-3</c:v>
                </c:pt>
                <c:pt idx="214">
                  <c:v>4.9524800000000004E-3</c:v>
                </c:pt>
                <c:pt idx="215">
                  <c:v>4.9610000000000088E-3</c:v>
                </c:pt>
                <c:pt idx="216">
                  <c:v>4.9694600000000141E-3</c:v>
                </c:pt>
                <c:pt idx="217">
                  <c:v>4.977870000000011E-3</c:v>
                </c:pt>
                <c:pt idx="218">
                  <c:v>4.98621000000001E-3</c:v>
                </c:pt>
                <c:pt idx="219">
                  <c:v>4.9945000000000024E-3</c:v>
                </c:pt>
                <c:pt idx="220">
                  <c:v>5.0027300000000004E-3</c:v>
                </c:pt>
                <c:pt idx="221">
                  <c:v>5.0109099999999995E-3</c:v>
                </c:pt>
                <c:pt idx="222">
                  <c:v>5.0190300000000024E-3</c:v>
                </c:pt>
                <c:pt idx="223">
                  <c:v>5.0270899999999997E-3</c:v>
                </c:pt>
                <c:pt idx="224">
                  <c:v>5.0351000000000024E-3</c:v>
                </c:pt>
                <c:pt idx="225">
                  <c:v>5.0430600000000098E-3</c:v>
                </c:pt>
                <c:pt idx="226">
                  <c:v>5.0509700000000001E-3</c:v>
                </c:pt>
                <c:pt idx="227">
                  <c:v>5.0588200000000003E-3</c:v>
                </c:pt>
                <c:pt idx="228">
                  <c:v>5.0666200000000034E-3</c:v>
                </c:pt>
                <c:pt idx="229">
                  <c:v>5.0743700000000034E-3</c:v>
                </c:pt>
                <c:pt idx="230">
                  <c:v>5.0820700000000088E-3</c:v>
                </c:pt>
                <c:pt idx="231">
                  <c:v>5.0897200000000111E-3</c:v>
                </c:pt>
                <c:pt idx="232">
                  <c:v>5.0973099999999999E-3</c:v>
                </c:pt>
                <c:pt idx="233">
                  <c:v>5.1048600000000001E-3</c:v>
                </c:pt>
                <c:pt idx="234">
                  <c:v>5.1123599999999998E-3</c:v>
                </c:pt>
                <c:pt idx="235">
                  <c:v>5.1198199999999998E-3</c:v>
                </c:pt>
                <c:pt idx="236">
                  <c:v>5.12722E-3</c:v>
                </c:pt>
                <c:pt idx="237">
                  <c:v>5.1345799999999997E-3</c:v>
                </c:pt>
                <c:pt idx="238">
                  <c:v>5.1418899999999997E-3</c:v>
                </c:pt>
                <c:pt idx="239">
                  <c:v>5.1491599999999998E-3</c:v>
                </c:pt>
                <c:pt idx="240">
                  <c:v>5.1563800000000003E-3</c:v>
                </c:pt>
                <c:pt idx="241">
                  <c:v>5.1635500000000003E-3</c:v>
                </c:pt>
                <c:pt idx="242">
                  <c:v>5.1706800000000004E-3</c:v>
                </c:pt>
                <c:pt idx="243">
                  <c:v>5.1777700000000034E-3</c:v>
                </c:pt>
                <c:pt idx="244">
                  <c:v>5.1848099999999998E-3</c:v>
                </c:pt>
                <c:pt idx="245">
                  <c:v>5.1918099999999998E-3</c:v>
                </c:pt>
                <c:pt idx="246">
                  <c:v>5.1987700000000001E-3</c:v>
                </c:pt>
                <c:pt idx="247">
                  <c:v>5.2056800000000033E-3</c:v>
                </c:pt>
                <c:pt idx="248">
                  <c:v>5.2125599999999998E-3</c:v>
                </c:pt>
                <c:pt idx="249">
                  <c:v>5.219390000000013E-3</c:v>
                </c:pt>
                <c:pt idx="250">
                  <c:v>5.2261800000000004E-3</c:v>
                </c:pt>
                <c:pt idx="251">
                  <c:v>5.2329300000000002E-3</c:v>
                </c:pt>
                <c:pt idx="252">
                  <c:v>5.2396500000000141E-3</c:v>
                </c:pt>
                <c:pt idx="253">
                  <c:v>5.2463200000000126E-3</c:v>
                </c:pt>
                <c:pt idx="254">
                  <c:v>5.2529500000000002E-3</c:v>
                </c:pt>
                <c:pt idx="255">
                  <c:v>5.2595500000000078E-3</c:v>
                </c:pt>
                <c:pt idx="256">
                  <c:v>5.2661100000000001E-3</c:v>
                </c:pt>
                <c:pt idx="257">
                  <c:v>5.272630000000009E-3</c:v>
                </c:pt>
                <c:pt idx="258">
                  <c:v>5.2791100000000079E-3</c:v>
                </c:pt>
                <c:pt idx="259">
                  <c:v>5.2855599999999999E-3</c:v>
                </c:pt>
                <c:pt idx="260">
                  <c:v>5.2919700000000078E-3</c:v>
                </c:pt>
                <c:pt idx="261">
                  <c:v>5.298350000000009E-3</c:v>
                </c:pt>
                <c:pt idx="262">
                  <c:v>5.3046899999999999E-3</c:v>
                </c:pt>
                <c:pt idx="263">
                  <c:v>5.3109899999999998E-3</c:v>
                </c:pt>
                <c:pt idx="264">
                  <c:v>5.3172599999999999E-3</c:v>
                </c:pt>
                <c:pt idx="265">
                  <c:v>5.3235000000000001E-3</c:v>
                </c:pt>
                <c:pt idx="266">
                  <c:v>5.3297000000000023E-3</c:v>
                </c:pt>
                <c:pt idx="267">
                  <c:v>5.3358700000000004E-3</c:v>
                </c:pt>
                <c:pt idx="268">
                  <c:v>5.3420100000000003E-3</c:v>
                </c:pt>
                <c:pt idx="269">
                  <c:v>5.3481199999999996E-3</c:v>
                </c:pt>
                <c:pt idx="270">
                  <c:v>5.35419E-3</c:v>
                </c:pt>
                <c:pt idx="271">
                  <c:v>5.3602300000000014E-3</c:v>
                </c:pt>
                <c:pt idx="272">
                  <c:v>5.36624000000001E-3</c:v>
                </c:pt>
                <c:pt idx="273">
                  <c:v>5.37222000000001E-3</c:v>
                </c:pt>
                <c:pt idx="274">
                  <c:v>5.3781700000000024E-3</c:v>
                </c:pt>
                <c:pt idx="275">
                  <c:v>5.3840900000000002E-3</c:v>
                </c:pt>
                <c:pt idx="276">
                  <c:v>5.3899800000000034E-3</c:v>
                </c:pt>
                <c:pt idx="277">
                  <c:v>5.3958399999999998E-3</c:v>
                </c:pt>
                <c:pt idx="278">
                  <c:v>5.401680000000012E-3</c:v>
                </c:pt>
                <c:pt idx="279">
                  <c:v>5.4074800000000001E-3</c:v>
                </c:pt>
                <c:pt idx="280">
                  <c:v>5.4132600000000161E-3</c:v>
                </c:pt>
                <c:pt idx="281">
                  <c:v>5.4190000000000123E-3</c:v>
                </c:pt>
                <c:pt idx="282">
                  <c:v>5.42473E-3</c:v>
                </c:pt>
                <c:pt idx="283">
                  <c:v>5.430420000000013E-3</c:v>
                </c:pt>
                <c:pt idx="284">
                  <c:v>5.4360900000000141E-3</c:v>
                </c:pt>
                <c:pt idx="285">
                  <c:v>5.4417300000000109E-3</c:v>
                </c:pt>
                <c:pt idx="286">
                  <c:v>5.4473500000000079E-3</c:v>
                </c:pt>
                <c:pt idx="287">
                  <c:v>5.4529399999999999E-3</c:v>
                </c:pt>
                <c:pt idx="288">
                  <c:v>5.4585000000000024E-3</c:v>
                </c:pt>
                <c:pt idx="289">
                  <c:v>5.4640399999999999E-3</c:v>
                </c:pt>
                <c:pt idx="290">
                  <c:v>5.4695600000000131E-3</c:v>
                </c:pt>
                <c:pt idx="291">
                  <c:v>5.4750500000000099E-3</c:v>
                </c:pt>
                <c:pt idx="292">
                  <c:v>5.4805200000000104E-3</c:v>
                </c:pt>
                <c:pt idx="293">
                  <c:v>5.4859700000000023E-3</c:v>
                </c:pt>
                <c:pt idx="294">
                  <c:v>5.4913900000000161E-3</c:v>
                </c:pt>
                <c:pt idx="295">
                  <c:v>5.4967900000000135E-3</c:v>
                </c:pt>
                <c:pt idx="296">
                  <c:v>5.5021700000000024E-3</c:v>
                </c:pt>
                <c:pt idx="297">
                  <c:v>5.5075300000000001E-3</c:v>
                </c:pt>
                <c:pt idx="298">
                  <c:v>5.5128599999999996E-3</c:v>
                </c:pt>
                <c:pt idx="299">
                  <c:v>5.5181700000000002E-3</c:v>
                </c:pt>
                <c:pt idx="300">
                  <c:v>5.5234700000000034E-3</c:v>
                </c:pt>
                <c:pt idx="301">
                  <c:v>5.5287399999999999E-3</c:v>
                </c:pt>
                <c:pt idx="302">
                  <c:v>5.5339899999999999E-3</c:v>
                </c:pt>
                <c:pt idx="303">
                  <c:v>5.5392200000000174E-3</c:v>
                </c:pt>
                <c:pt idx="304">
                  <c:v>5.5444300000000004E-3</c:v>
                </c:pt>
                <c:pt idx="305">
                  <c:v>5.549630000000012E-3</c:v>
                </c:pt>
                <c:pt idx="306">
                  <c:v>5.5548000000000004E-3</c:v>
                </c:pt>
                <c:pt idx="307">
                  <c:v>5.5599600000000079E-3</c:v>
                </c:pt>
                <c:pt idx="308">
                  <c:v>5.5650900000000034E-3</c:v>
                </c:pt>
                <c:pt idx="309">
                  <c:v>5.5702100000000129E-3</c:v>
                </c:pt>
                <c:pt idx="310">
                  <c:v>5.5753200000000129E-3</c:v>
                </c:pt>
                <c:pt idx="311">
                  <c:v>5.5804000000000088E-3</c:v>
                </c:pt>
                <c:pt idx="312">
                  <c:v>5.585470000000009E-3</c:v>
                </c:pt>
                <c:pt idx="313">
                  <c:v>5.5905199999999999E-3</c:v>
                </c:pt>
                <c:pt idx="314">
                  <c:v>5.5955500000000003E-3</c:v>
                </c:pt>
                <c:pt idx="315">
                  <c:v>5.60057E-3</c:v>
                </c:pt>
                <c:pt idx="316">
                  <c:v>5.6055699999999998E-3</c:v>
                </c:pt>
                <c:pt idx="317">
                  <c:v>5.6105599999999997E-3</c:v>
                </c:pt>
                <c:pt idx="318">
                  <c:v>5.6155299999999997E-3</c:v>
                </c:pt>
                <c:pt idx="319">
                  <c:v>5.6204799999999997E-3</c:v>
                </c:pt>
                <c:pt idx="320">
                  <c:v>5.6254299999999998E-3</c:v>
                </c:pt>
                <c:pt idx="321">
                  <c:v>5.6303500000000079E-3</c:v>
                </c:pt>
                <c:pt idx="322">
                  <c:v>5.6352700000000099E-3</c:v>
                </c:pt>
                <c:pt idx="323">
                  <c:v>5.6401700000000034E-3</c:v>
                </c:pt>
                <c:pt idx="324">
                  <c:v>5.6450500000000004E-3</c:v>
                </c:pt>
                <c:pt idx="325">
                  <c:v>5.6499200000000088E-3</c:v>
                </c:pt>
                <c:pt idx="326">
                  <c:v>5.6547799999999999E-3</c:v>
                </c:pt>
                <c:pt idx="327">
                  <c:v>5.6596300000000014E-3</c:v>
                </c:pt>
                <c:pt idx="328">
                  <c:v>5.6644699999999996E-3</c:v>
                </c:pt>
                <c:pt idx="329">
                  <c:v>5.6692900000000091E-3</c:v>
                </c:pt>
                <c:pt idx="330">
                  <c:v>5.6741000000000014E-3</c:v>
                </c:pt>
                <c:pt idx="331">
                  <c:v>5.6789000000000023E-3</c:v>
                </c:pt>
                <c:pt idx="332">
                  <c:v>5.6836900000000129E-3</c:v>
                </c:pt>
                <c:pt idx="333">
                  <c:v>5.6884600000000089E-3</c:v>
                </c:pt>
                <c:pt idx="334">
                  <c:v>5.6932300000000014E-3</c:v>
                </c:pt>
                <c:pt idx="335">
                  <c:v>5.69799E-3</c:v>
                </c:pt>
                <c:pt idx="336">
                  <c:v>5.7027300000000013E-3</c:v>
                </c:pt>
                <c:pt idx="337">
                  <c:v>5.7074700000000079E-3</c:v>
                </c:pt>
                <c:pt idx="338">
                  <c:v>5.712200000000011E-3</c:v>
                </c:pt>
                <c:pt idx="339">
                  <c:v>5.7169100000000004E-3</c:v>
                </c:pt>
                <c:pt idx="340">
                  <c:v>5.7216200000000141E-3</c:v>
                </c:pt>
                <c:pt idx="341">
                  <c:v>5.7263200000000113E-3</c:v>
                </c:pt>
                <c:pt idx="342">
                  <c:v>5.7310100000000129E-3</c:v>
                </c:pt>
                <c:pt idx="343">
                  <c:v>5.735700000000012E-3</c:v>
                </c:pt>
                <c:pt idx="344">
                  <c:v>5.740370000000012E-3</c:v>
                </c:pt>
                <c:pt idx="345">
                  <c:v>5.745040000000012E-3</c:v>
                </c:pt>
                <c:pt idx="346">
                  <c:v>5.749700000000013E-3</c:v>
                </c:pt>
                <c:pt idx="347">
                  <c:v>5.7543500000000079E-3</c:v>
                </c:pt>
                <c:pt idx="348">
                  <c:v>5.7590000000000089E-3</c:v>
                </c:pt>
                <c:pt idx="349">
                  <c:v>5.76363000000001E-3</c:v>
                </c:pt>
                <c:pt idx="350">
                  <c:v>5.768270000000012E-3</c:v>
                </c:pt>
                <c:pt idx="351">
                  <c:v>5.7728900000000097E-3</c:v>
                </c:pt>
                <c:pt idx="352">
                  <c:v>5.7775100000000013E-3</c:v>
                </c:pt>
                <c:pt idx="353">
                  <c:v>5.7821300000000034E-3</c:v>
                </c:pt>
                <c:pt idx="354">
                  <c:v>5.7867400000000159E-3</c:v>
                </c:pt>
                <c:pt idx="355">
                  <c:v>5.7913400000000129E-3</c:v>
                </c:pt>
                <c:pt idx="356">
                  <c:v>5.795940000000009E-3</c:v>
                </c:pt>
                <c:pt idx="357">
                  <c:v>5.8005299999999999E-3</c:v>
                </c:pt>
                <c:pt idx="358">
                  <c:v>5.8051200000000004E-3</c:v>
                </c:pt>
                <c:pt idx="359">
                  <c:v>5.8097100000000079E-3</c:v>
                </c:pt>
                <c:pt idx="360">
                  <c:v>5.8142899999999997E-3</c:v>
                </c:pt>
                <c:pt idx="361">
                  <c:v>5.8188700000000003E-3</c:v>
                </c:pt>
                <c:pt idx="362">
                  <c:v>5.8234400000000078E-3</c:v>
                </c:pt>
                <c:pt idx="363">
                  <c:v>5.8280099999999998E-3</c:v>
                </c:pt>
                <c:pt idx="364">
                  <c:v>5.8325800000000004E-3</c:v>
                </c:pt>
                <c:pt idx="365">
                  <c:v>5.8371400000000089E-3</c:v>
                </c:pt>
                <c:pt idx="366">
                  <c:v>5.8417100000000034E-3</c:v>
                </c:pt>
                <c:pt idx="367">
                  <c:v>5.8462700000000119E-3</c:v>
                </c:pt>
                <c:pt idx="368">
                  <c:v>5.8508199999999996E-3</c:v>
                </c:pt>
                <c:pt idx="369">
                  <c:v>5.8553800000000003E-3</c:v>
                </c:pt>
                <c:pt idx="370">
                  <c:v>5.8599300000000002E-3</c:v>
                </c:pt>
                <c:pt idx="371">
                  <c:v>5.86449E-3</c:v>
                </c:pt>
                <c:pt idx="372">
                  <c:v>5.8690399999999998E-3</c:v>
                </c:pt>
                <c:pt idx="373">
                  <c:v>5.873590000000011E-3</c:v>
                </c:pt>
                <c:pt idx="374">
                  <c:v>5.8781400000000091E-3</c:v>
                </c:pt>
                <c:pt idx="375">
                  <c:v>5.882690000000009E-3</c:v>
                </c:pt>
                <c:pt idx="376">
                  <c:v>5.8872400000000089E-3</c:v>
                </c:pt>
                <c:pt idx="377">
                  <c:v>5.8917900000000122E-3</c:v>
                </c:pt>
                <c:pt idx="378">
                  <c:v>5.8963400000000129E-3</c:v>
                </c:pt>
                <c:pt idx="379">
                  <c:v>5.9008900000000111E-3</c:v>
                </c:pt>
                <c:pt idx="380">
                  <c:v>5.9054400000000109E-3</c:v>
                </c:pt>
                <c:pt idx="381">
                  <c:v>5.9099900000000117E-3</c:v>
                </c:pt>
                <c:pt idx="382">
                  <c:v>5.9145400000000002E-3</c:v>
                </c:pt>
                <c:pt idx="383">
                  <c:v>5.9191000000000105E-3</c:v>
                </c:pt>
                <c:pt idx="384">
                  <c:v>5.9236500000000129E-3</c:v>
                </c:pt>
                <c:pt idx="385">
                  <c:v>5.9282100000000023E-3</c:v>
                </c:pt>
                <c:pt idx="386">
                  <c:v>5.9327700000000117E-3</c:v>
                </c:pt>
                <c:pt idx="387">
                  <c:v>5.9373300000000089E-3</c:v>
                </c:pt>
                <c:pt idx="388">
                  <c:v>5.941890000000013E-3</c:v>
                </c:pt>
                <c:pt idx="389">
                  <c:v>5.9464600000000188E-3</c:v>
                </c:pt>
                <c:pt idx="390">
                  <c:v>5.9510300000000099E-3</c:v>
                </c:pt>
                <c:pt idx="391">
                  <c:v>5.955600000000014E-3</c:v>
                </c:pt>
                <c:pt idx="392">
                  <c:v>5.9601700000000033E-3</c:v>
                </c:pt>
                <c:pt idx="393">
                  <c:v>5.9647500000000004E-3</c:v>
                </c:pt>
                <c:pt idx="394">
                  <c:v>5.9693300000000097E-3</c:v>
                </c:pt>
                <c:pt idx="395">
                  <c:v>5.973920000000011E-3</c:v>
                </c:pt>
                <c:pt idx="396">
                  <c:v>5.978500000000009E-3</c:v>
                </c:pt>
                <c:pt idx="397">
                  <c:v>5.983100000000012E-3</c:v>
                </c:pt>
                <c:pt idx="398">
                  <c:v>5.9876900000000143E-3</c:v>
                </c:pt>
                <c:pt idx="399">
                  <c:v>5.992290000000013E-3</c:v>
                </c:pt>
                <c:pt idx="400">
                  <c:v>5.9968900000000117E-3</c:v>
                </c:pt>
                <c:pt idx="401">
                  <c:v>6.001490000000013E-3</c:v>
                </c:pt>
                <c:pt idx="402">
                  <c:v>6.006100000000009E-3</c:v>
                </c:pt>
                <c:pt idx="403">
                  <c:v>6.0107100000000024E-3</c:v>
                </c:pt>
                <c:pt idx="404">
                  <c:v>6.0153200000000089E-3</c:v>
                </c:pt>
                <c:pt idx="405">
                  <c:v>6.0199400000000109E-3</c:v>
                </c:pt>
                <c:pt idx="406">
                  <c:v>6.02456E-3</c:v>
                </c:pt>
                <c:pt idx="407">
                  <c:v>6.0291800000000003E-3</c:v>
                </c:pt>
                <c:pt idx="408">
                  <c:v>6.0338100000000014E-3</c:v>
                </c:pt>
                <c:pt idx="409">
                  <c:v>6.038440000000013E-3</c:v>
                </c:pt>
                <c:pt idx="410">
                  <c:v>6.0430700000000089E-3</c:v>
                </c:pt>
                <c:pt idx="411">
                  <c:v>6.0477100000000004E-3</c:v>
                </c:pt>
                <c:pt idx="412">
                  <c:v>6.0523500000000023E-3</c:v>
                </c:pt>
                <c:pt idx="413">
                  <c:v>6.0569899999999999E-3</c:v>
                </c:pt>
                <c:pt idx="414">
                  <c:v>6.061640000000014E-3</c:v>
                </c:pt>
                <c:pt idx="415">
                  <c:v>6.0662900000000124E-3</c:v>
                </c:pt>
                <c:pt idx="416">
                  <c:v>6.070940000000009E-3</c:v>
                </c:pt>
                <c:pt idx="417">
                  <c:v>6.07560000000001E-3</c:v>
                </c:pt>
                <c:pt idx="418">
                  <c:v>6.080260000000017E-3</c:v>
                </c:pt>
                <c:pt idx="419">
                  <c:v>6.0849299999999997E-3</c:v>
                </c:pt>
                <c:pt idx="420">
                  <c:v>6.089590000000011E-3</c:v>
                </c:pt>
                <c:pt idx="421">
                  <c:v>6.0942700000000023E-3</c:v>
                </c:pt>
                <c:pt idx="422">
                  <c:v>6.0989399999999997E-3</c:v>
                </c:pt>
                <c:pt idx="423">
                  <c:v>6.103620000000011E-3</c:v>
                </c:pt>
                <c:pt idx="424">
                  <c:v>6.1083000000000014E-3</c:v>
                </c:pt>
                <c:pt idx="425">
                  <c:v>6.1129899999999996E-3</c:v>
                </c:pt>
                <c:pt idx="426">
                  <c:v>6.1176800000000003E-3</c:v>
                </c:pt>
                <c:pt idx="427">
                  <c:v>6.1223700000000002E-3</c:v>
                </c:pt>
                <c:pt idx="428">
                  <c:v>6.1270600000000001E-3</c:v>
                </c:pt>
                <c:pt idx="429">
                  <c:v>6.131760000000013E-3</c:v>
                </c:pt>
                <c:pt idx="430">
                  <c:v>6.1364700000000119E-3</c:v>
                </c:pt>
                <c:pt idx="431">
                  <c:v>6.1411700000000013E-3</c:v>
                </c:pt>
                <c:pt idx="432">
                  <c:v>6.1458800000000003E-3</c:v>
                </c:pt>
                <c:pt idx="433">
                  <c:v>6.1506000000000078E-3</c:v>
                </c:pt>
                <c:pt idx="434">
                  <c:v>6.1553199999999997E-3</c:v>
                </c:pt>
                <c:pt idx="435">
                  <c:v>6.1600400000000003E-3</c:v>
                </c:pt>
                <c:pt idx="436">
                  <c:v>6.16476E-3</c:v>
                </c:pt>
                <c:pt idx="437">
                  <c:v>6.1694899999999997E-3</c:v>
                </c:pt>
                <c:pt idx="438">
                  <c:v>6.1742200000000089E-3</c:v>
                </c:pt>
                <c:pt idx="439">
                  <c:v>6.1789500000000034E-3</c:v>
                </c:pt>
                <c:pt idx="440">
                  <c:v>6.183690000000009E-3</c:v>
                </c:pt>
                <c:pt idx="441">
                  <c:v>6.1884300000000034E-3</c:v>
                </c:pt>
                <c:pt idx="442">
                  <c:v>6.1931800000000004E-3</c:v>
                </c:pt>
                <c:pt idx="443">
                  <c:v>6.1979299999999999E-3</c:v>
                </c:pt>
                <c:pt idx="444">
                  <c:v>6.202680000000009E-3</c:v>
                </c:pt>
                <c:pt idx="445">
                  <c:v>6.2074399999999998E-3</c:v>
                </c:pt>
                <c:pt idx="446">
                  <c:v>6.2122000000000089E-3</c:v>
                </c:pt>
                <c:pt idx="447">
                  <c:v>6.2169600000000109E-3</c:v>
                </c:pt>
                <c:pt idx="448">
                  <c:v>6.2217300000000034E-3</c:v>
                </c:pt>
                <c:pt idx="449">
                  <c:v>6.226490000000009E-3</c:v>
                </c:pt>
                <c:pt idx="450">
                  <c:v>6.2312700000000179E-3</c:v>
                </c:pt>
                <c:pt idx="451">
                  <c:v>6.2360400000000173E-3</c:v>
                </c:pt>
                <c:pt idx="452">
                  <c:v>6.2408200000000089E-3</c:v>
                </c:pt>
                <c:pt idx="453">
                  <c:v>6.2456100000000099E-3</c:v>
                </c:pt>
                <c:pt idx="454">
                  <c:v>6.250400000000011E-3</c:v>
                </c:pt>
                <c:pt idx="455">
                  <c:v>6.2551899999999999E-3</c:v>
                </c:pt>
                <c:pt idx="456">
                  <c:v>6.2599800000000079E-3</c:v>
                </c:pt>
                <c:pt idx="457">
                  <c:v>6.2647800000000002E-3</c:v>
                </c:pt>
                <c:pt idx="458">
                  <c:v>6.2695800000000003E-3</c:v>
                </c:pt>
                <c:pt idx="459">
                  <c:v>6.2743800000000099E-3</c:v>
                </c:pt>
                <c:pt idx="460">
                  <c:v>6.2791900000000161E-3</c:v>
                </c:pt>
                <c:pt idx="461">
                  <c:v>6.2840000000000014E-3</c:v>
                </c:pt>
                <c:pt idx="462">
                  <c:v>6.2888100000000014E-3</c:v>
                </c:pt>
                <c:pt idx="463">
                  <c:v>6.293630000000011E-3</c:v>
                </c:pt>
                <c:pt idx="464">
                  <c:v>6.2984500000000014E-3</c:v>
                </c:pt>
                <c:pt idx="465">
                  <c:v>6.303270000000011E-3</c:v>
                </c:pt>
                <c:pt idx="466">
                  <c:v>6.3081000000000014E-3</c:v>
                </c:pt>
                <c:pt idx="467">
                  <c:v>6.3129299999999996E-3</c:v>
                </c:pt>
                <c:pt idx="468">
                  <c:v>6.3177700000000003E-3</c:v>
                </c:pt>
                <c:pt idx="469">
                  <c:v>6.3226000000000003E-3</c:v>
                </c:pt>
                <c:pt idx="470">
                  <c:v>6.3274400000000001E-3</c:v>
                </c:pt>
                <c:pt idx="471">
                  <c:v>6.332290000000013E-3</c:v>
                </c:pt>
                <c:pt idx="472">
                  <c:v>6.3371300000000024E-3</c:v>
                </c:pt>
                <c:pt idx="473">
                  <c:v>6.3419800000000014E-3</c:v>
                </c:pt>
                <c:pt idx="474">
                  <c:v>6.346830000000009E-3</c:v>
                </c:pt>
                <c:pt idx="475">
                  <c:v>6.351690000000014E-3</c:v>
                </c:pt>
                <c:pt idx="476">
                  <c:v>6.3565500000000033E-3</c:v>
                </c:pt>
                <c:pt idx="477">
                  <c:v>6.3614100000000014E-3</c:v>
                </c:pt>
                <c:pt idx="478">
                  <c:v>6.3662800000000089E-3</c:v>
                </c:pt>
                <c:pt idx="479">
                  <c:v>6.3711500000000112E-3</c:v>
                </c:pt>
                <c:pt idx="480">
                  <c:v>6.37602000000001E-3</c:v>
                </c:pt>
                <c:pt idx="481">
                  <c:v>6.3808900000000088E-3</c:v>
                </c:pt>
                <c:pt idx="482">
                  <c:v>6.3857700000000024E-3</c:v>
                </c:pt>
                <c:pt idx="483">
                  <c:v>6.390650000000009E-3</c:v>
                </c:pt>
                <c:pt idx="484">
                  <c:v>6.39553E-3</c:v>
                </c:pt>
                <c:pt idx="485">
                  <c:v>6.4004200000000108E-3</c:v>
                </c:pt>
                <c:pt idx="486">
                  <c:v>6.4053100000000078E-3</c:v>
                </c:pt>
                <c:pt idx="487">
                  <c:v>6.4102000000000109E-3</c:v>
                </c:pt>
                <c:pt idx="488">
                  <c:v>6.4151000000000034E-3</c:v>
                </c:pt>
                <c:pt idx="489">
                  <c:v>6.41999000000001E-3</c:v>
                </c:pt>
                <c:pt idx="490">
                  <c:v>6.4248899999999999E-3</c:v>
                </c:pt>
                <c:pt idx="491">
                  <c:v>6.4298000000000089E-3</c:v>
                </c:pt>
                <c:pt idx="492">
                  <c:v>6.4347000000000119E-3</c:v>
                </c:pt>
                <c:pt idx="493">
                  <c:v>6.4396100000000149E-3</c:v>
                </c:pt>
                <c:pt idx="494">
                  <c:v>6.4445199999999996E-3</c:v>
                </c:pt>
                <c:pt idx="495">
                  <c:v>6.4494400000000181E-3</c:v>
                </c:pt>
                <c:pt idx="496">
                  <c:v>6.4543600000000131E-3</c:v>
                </c:pt>
                <c:pt idx="497">
                  <c:v>6.4592800000000143E-3</c:v>
                </c:pt>
                <c:pt idx="498">
                  <c:v>6.4641999999999998E-3</c:v>
                </c:pt>
                <c:pt idx="499">
                  <c:v>6.4691200000000114E-3</c:v>
                </c:pt>
                <c:pt idx="500">
                  <c:v>6.474050000000009E-3</c:v>
                </c:pt>
                <c:pt idx="501">
                  <c:v>6.47898000000001E-3</c:v>
                </c:pt>
                <c:pt idx="502">
                  <c:v>6.4839200000000111E-3</c:v>
                </c:pt>
                <c:pt idx="503">
                  <c:v>6.488850000000013E-3</c:v>
                </c:pt>
                <c:pt idx="504">
                  <c:v>6.493790000000014E-3</c:v>
                </c:pt>
                <c:pt idx="505">
                  <c:v>6.498730000000009E-3</c:v>
                </c:pt>
                <c:pt idx="506">
                  <c:v>6.5036700000000117E-3</c:v>
                </c:pt>
                <c:pt idx="507">
                  <c:v>6.508620000000011E-3</c:v>
                </c:pt>
                <c:pt idx="508">
                  <c:v>6.5135700000000024E-3</c:v>
                </c:pt>
                <c:pt idx="509">
                  <c:v>6.5185199999999999E-3</c:v>
                </c:pt>
                <c:pt idx="510">
                  <c:v>6.5234700000000034E-3</c:v>
                </c:pt>
                <c:pt idx="511">
                  <c:v>6.5284200000000079E-3</c:v>
                </c:pt>
                <c:pt idx="512">
                  <c:v>6.5333800000000105E-3</c:v>
                </c:pt>
                <c:pt idx="513">
                  <c:v>6.538340000000014E-3</c:v>
                </c:pt>
                <c:pt idx="514">
                  <c:v>6.5433000000000132E-3</c:v>
                </c:pt>
                <c:pt idx="515">
                  <c:v>6.548270000000014E-3</c:v>
                </c:pt>
                <c:pt idx="516">
                  <c:v>6.5532300000000088E-3</c:v>
                </c:pt>
                <c:pt idx="517">
                  <c:v>6.5582000000000123E-3</c:v>
                </c:pt>
                <c:pt idx="518">
                  <c:v>6.5631700000000088E-3</c:v>
                </c:pt>
                <c:pt idx="519">
                  <c:v>6.5681400000000079E-3</c:v>
                </c:pt>
                <c:pt idx="520">
                  <c:v>6.573120000000013E-3</c:v>
                </c:pt>
                <c:pt idx="521">
                  <c:v>6.5781000000000034E-3</c:v>
                </c:pt>
                <c:pt idx="522">
                  <c:v>6.583070000000012E-3</c:v>
                </c:pt>
                <c:pt idx="523">
                  <c:v>6.5880500000000024E-3</c:v>
                </c:pt>
                <c:pt idx="524">
                  <c:v>6.5930400000000109E-3</c:v>
                </c:pt>
                <c:pt idx="525">
                  <c:v>6.5980200000000091E-3</c:v>
                </c:pt>
                <c:pt idx="526">
                  <c:v>6.6030100000000003E-3</c:v>
                </c:pt>
                <c:pt idx="527">
                  <c:v>6.6080000000000088E-3</c:v>
                </c:pt>
                <c:pt idx="528">
                  <c:v>6.61299E-3</c:v>
                </c:pt>
                <c:pt idx="529">
                  <c:v>6.6179799999999999E-3</c:v>
                </c:pt>
                <c:pt idx="530">
                  <c:v>6.6229699999999997E-3</c:v>
                </c:pt>
                <c:pt idx="531">
                  <c:v>6.6279699999999995E-3</c:v>
                </c:pt>
                <c:pt idx="532">
                  <c:v>6.6329600000000089E-3</c:v>
                </c:pt>
                <c:pt idx="533">
                  <c:v>6.6379600000000078E-3</c:v>
                </c:pt>
                <c:pt idx="534">
                  <c:v>6.6429599999999998E-3</c:v>
                </c:pt>
                <c:pt idx="535">
                  <c:v>6.6479700000000004E-3</c:v>
                </c:pt>
                <c:pt idx="536">
                  <c:v>6.6529700000000002E-3</c:v>
                </c:pt>
                <c:pt idx="537">
                  <c:v>6.65797E-3</c:v>
                </c:pt>
                <c:pt idx="538">
                  <c:v>6.6629799999999998E-3</c:v>
                </c:pt>
                <c:pt idx="539">
                  <c:v>6.6679899999999917E-3</c:v>
                </c:pt>
                <c:pt idx="540">
                  <c:v>6.6730000000000079E-3</c:v>
                </c:pt>
                <c:pt idx="541">
                  <c:v>6.6780100000000033E-3</c:v>
                </c:pt>
                <c:pt idx="542">
                  <c:v>6.68302000000001E-3</c:v>
                </c:pt>
                <c:pt idx="543">
                  <c:v>6.6880400000000088E-3</c:v>
                </c:pt>
                <c:pt idx="544">
                  <c:v>6.6930500000000033E-3</c:v>
                </c:pt>
                <c:pt idx="545">
                  <c:v>6.6980700000000004E-3</c:v>
                </c:pt>
                <c:pt idx="546">
                  <c:v>6.7030800000000088E-3</c:v>
                </c:pt>
                <c:pt idx="547">
                  <c:v>6.7081000000000024E-3</c:v>
                </c:pt>
                <c:pt idx="548">
                  <c:v>6.713120000000009E-3</c:v>
                </c:pt>
                <c:pt idx="549">
                  <c:v>6.7181400000000079E-3</c:v>
                </c:pt>
                <c:pt idx="550">
                  <c:v>6.7231700000000014E-3</c:v>
                </c:pt>
                <c:pt idx="551">
                  <c:v>6.7281900000000089E-3</c:v>
                </c:pt>
                <c:pt idx="552">
                  <c:v>6.733210000000012E-3</c:v>
                </c:pt>
                <c:pt idx="553">
                  <c:v>6.7382400000000169E-3</c:v>
                </c:pt>
                <c:pt idx="554">
                  <c:v>6.7432600000000209E-3</c:v>
                </c:pt>
                <c:pt idx="555">
                  <c:v>6.748290000000017E-3</c:v>
                </c:pt>
                <c:pt idx="556">
                  <c:v>6.753320000000014E-3</c:v>
                </c:pt>
                <c:pt idx="557">
                  <c:v>6.7583500000000119E-3</c:v>
                </c:pt>
                <c:pt idx="558">
                  <c:v>6.7633800000000089E-3</c:v>
                </c:pt>
                <c:pt idx="559">
                  <c:v>6.7684100000000033E-3</c:v>
                </c:pt>
                <c:pt idx="560">
                  <c:v>6.773440000000016E-3</c:v>
                </c:pt>
                <c:pt idx="561">
                  <c:v>6.778470000000013E-3</c:v>
                </c:pt>
                <c:pt idx="562">
                  <c:v>6.78350000000001E-3</c:v>
                </c:pt>
                <c:pt idx="563">
                  <c:v>6.788540000000013E-3</c:v>
                </c:pt>
                <c:pt idx="564">
                  <c:v>6.7935700000000101E-3</c:v>
                </c:pt>
                <c:pt idx="565">
                  <c:v>6.7986100000000079E-3</c:v>
                </c:pt>
                <c:pt idx="566">
                  <c:v>6.8036400000000136E-3</c:v>
                </c:pt>
                <c:pt idx="567">
                  <c:v>6.8086800000000088E-3</c:v>
                </c:pt>
                <c:pt idx="568">
                  <c:v>6.8137100000000023E-3</c:v>
                </c:pt>
                <c:pt idx="569">
                  <c:v>6.8187500000000088E-3</c:v>
                </c:pt>
                <c:pt idx="570">
                  <c:v>6.8237800000000024E-3</c:v>
                </c:pt>
                <c:pt idx="571">
                  <c:v>6.8288200000000002E-3</c:v>
                </c:pt>
                <c:pt idx="572">
                  <c:v>6.833860000000011E-3</c:v>
                </c:pt>
                <c:pt idx="573">
                  <c:v>6.8388900000000089E-3</c:v>
                </c:pt>
                <c:pt idx="574">
                  <c:v>6.8439300000000024E-3</c:v>
                </c:pt>
                <c:pt idx="575">
                  <c:v>6.8489700000000089E-3</c:v>
                </c:pt>
                <c:pt idx="576">
                  <c:v>6.8540099999999998E-3</c:v>
                </c:pt>
                <c:pt idx="577">
                  <c:v>6.8590500000000089E-3</c:v>
                </c:pt>
                <c:pt idx="578">
                  <c:v>6.8640799999999998E-3</c:v>
                </c:pt>
                <c:pt idx="579">
                  <c:v>6.8691200000000089E-3</c:v>
                </c:pt>
                <c:pt idx="580">
                  <c:v>6.8741599999999998E-3</c:v>
                </c:pt>
                <c:pt idx="581">
                  <c:v>6.8792000000000141E-3</c:v>
                </c:pt>
                <c:pt idx="582">
                  <c:v>6.8842400000000111E-3</c:v>
                </c:pt>
                <c:pt idx="583">
                  <c:v>6.8892700000000159E-3</c:v>
                </c:pt>
                <c:pt idx="584">
                  <c:v>6.8943099999999998E-3</c:v>
                </c:pt>
                <c:pt idx="585">
                  <c:v>6.8993500000000089E-3</c:v>
                </c:pt>
                <c:pt idx="586">
                  <c:v>6.9043900000000111E-3</c:v>
                </c:pt>
                <c:pt idx="587">
                  <c:v>6.9094200000000159E-3</c:v>
                </c:pt>
                <c:pt idx="588">
                  <c:v>6.914460000000012E-3</c:v>
                </c:pt>
                <c:pt idx="589">
                  <c:v>6.919500000000009E-3</c:v>
                </c:pt>
                <c:pt idx="590">
                  <c:v>6.9245299999999999E-3</c:v>
                </c:pt>
              </c:numCache>
            </c:numRef>
          </c:yVal>
          <c:smooth val="1"/>
        </c:ser>
        <c:dLbls>
          <c:showLegendKey val="0"/>
          <c:showVal val="0"/>
          <c:showCatName val="0"/>
          <c:showSerName val="0"/>
          <c:showPercent val="0"/>
          <c:showBubbleSize val="0"/>
        </c:dLbls>
        <c:axId val="84333312"/>
        <c:axId val="84335232"/>
      </c:scatterChart>
      <c:valAx>
        <c:axId val="84333312"/>
        <c:scaling>
          <c:orientation val="minMax"/>
          <c:max val="320"/>
        </c:scaling>
        <c:delete val="0"/>
        <c:axPos val="b"/>
        <c:title>
          <c:tx>
            <c:rich>
              <a:bodyPr/>
              <a:lstStyle/>
              <a:p>
                <a:pPr>
                  <a:defRPr/>
                </a:pPr>
                <a:r>
                  <a:rPr lang="en-US" sz="1200" b="0" dirty="0"/>
                  <a:t>Temperature [K] </a:t>
                </a:r>
              </a:p>
            </c:rich>
          </c:tx>
          <c:layout/>
          <c:overlay val="0"/>
        </c:title>
        <c:numFmt formatCode="General" sourceLinked="1"/>
        <c:majorTickMark val="in"/>
        <c:minorTickMark val="none"/>
        <c:tickLblPos val="nextTo"/>
        <c:spPr>
          <a:ln w="12700">
            <a:solidFill>
              <a:schemeClr val="tx1"/>
            </a:solidFill>
          </a:ln>
        </c:spPr>
        <c:crossAx val="84335232"/>
        <c:crosses val="autoZero"/>
        <c:crossBetween val="midCat"/>
        <c:majorUnit val="40"/>
      </c:valAx>
      <c:valAx>
        <c:axId val="84335232"/>
        <c:scaling>
          <c:orientation val="minMax"/>
          <c:max val="7.5000000000000162E-3"/>
          <c:min val="0"/>
        </c:scaling>
        <c:delete val="0"/>
        <c:axPos val="l"/>
        <c:title>
          <c:tx>
            <c:rich>
              <a:bodyPr/>
              <a:lstStyle/>
              <a:p>
                <a:pPr>
                  <a:defRPr/>
                </a:pPr>
                <a:r>
                  <a:rPr lang="en-US" sz="1200" b="0" dirty="0">
                    <a:sym typeface="Symbol"/>
                  </a:rPr>
                  <a:t>A [W-m/K</a:t>
                </a:r>
                <a:r>
                  <a:rPr lang="en-US" sz="1200" b="0" dirty="0" smtClean="0">
                    <a:sym typeface="Symbol"/>
                  </a:rPr>
                  <a:t>]</a:t>
                </a:r>
                <a:endParaRPr lang="en-US" sz="1200" b="0" dirty="0"/>
              </a:p>
            </c:rich>
          </c:tx>
          <c:layout/>
          <c:overlay val="0"/>
        </c:title>
        <c:numFmt formatCode="0.0E+00" sourceLinked="0"/>
        <c:majorTickMark val="in"/>
        <c:minorTickMark val="none"/>
        <c:tickLblPos val="nextTo"/>
        <c:spPr>
          <a:ln w="12700">
            <a:solidFill>
              <a:schemeClr val="tx1"/>
            </a:solidFill>
          </a:ln>
        </c:spPr>
        <c:crossAx val="84333312"/>
        <c:crosses val="autoZero"/>
        <c:crossBetween val="midCat"/>
        <c:majorUnit val="1.5000000000000031E-3"/>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103563" cy="471488"/>
          </a:xfrm>
          <a:prstGeom prst="rect">
            <a:avLst/>
          </a:prstGeom>
          <a:noFill/>
          <a:ln w="9525">
            <a:noFill/>
            <a:miter lim="800000"/>
            <a:headEnd/>
            <a:tailEnd/>
          </a:ln>
          <a:effectLst/>
        </p:spPr>
        <p:txBody>
          <a:bodyPr vert="horz" wrap="square" lIns="94663" tIns="47332" rIns="94663" bIns="47332" numCol="1" anchor="t" anchorCtr="0" compatLnSpc="1">
            <a:prstTxWarp prst="textNoShape">
              <a:avLst/>
            </a:prstTxWarp>
          </a:bodyPr>
          <a:lstStyle>
            <a:lvl1pPr algn="l" defTabSz="946150">
              <a:defRPr b="0">
                <a:latin typeface="Times New Roman" charset="0"/>
                <a:ea typeface="+mn-ea"/>
                <a:cs typeface="+mn-cs"/>
              </a:defRPr>
            </a:lvl1pPr>
          </a:lstStyle>
          <a:p>
            <a:pPr>
              <a:defRPr/>
            </a:pPr>
            <a:endParaRPr lang="en-US"/>
          </a:p>
        </p:txBody>
      </p:sp>
      <p:sp>
        <p:nvSpPr>
          <p:cNvPr id="9219" name="Rectangle 3"/>
          <p:cNvSpPr>
            <a:spLocks noGrp="1" noChangeArrowheads="1"/>
          </p:cNvSpPr>
          <p:nvPr>
            <p:ph type="dt" sz="quarter" idx="1"/>
          </p:nvPr>
        </p:nvSpPr>
        <p:spPr bwMode="auto">
          <a:xfrm>
            <a:off x="4059238" y="0"/>
            <a:ext cx="3103562" cy="471488"/>
          </a:xfrm>
          <a:prstGeom prst="rect">
            <a:avLst/>
          </a:prstGeom>
          <a:noFill/>
          <a:ln w="9525">
            <a:noFill/>
            <a:miter lim="800000"/>
            <a:headEnd/>
            <a:tailEnd/>
          </a:ln>
          <a:effectLst/>
        </p:spPr>
        <p:txBody>
          <a:bodyPr vert="horz" wrap="square" lIns="94663" tIns="47332" rIns="94663" bIns="47332" numCol="1" anchor="t" anchorCtr="0" compatLnSpc="1">
            <a:prstTxWarp prst="textNoShape">
              <a:avLst/>
            </a:prstTxWarp>
          </a:bodyPr>
          <a:lstStyle>
            <a:lvl1pPr algn="r" defTabSz="946150">
              <a:defRPr b="0">
                <a:latin typeface="Times New Roman" charset="0"/>
                <a:ea typeface="+mn-ea"/>
                <a:cs typeface="+mn-cs"/>
              </a:defRPr>
            </a:lvl1pPr>
          </a:lstStyle>
          <a:p>
            <a:pPr>
              <a:defRPr/>
            </a:pPr>
            <a:endParaRPr lang="en-US"/>
          </a:p>
        </p:txBody>
      </p:sp>
      <p:sp>
        <p:nvSpPr>
          <p:cNvPr id="9220" name="Rectangle 4"/>
          <p:cNvSpPr>
            <a:spLocks noGrp="1" noChangeArrowheads="1"/>
          </p:cNvSpPr>
          <p:nvPr>
            <p:ph type="ftr" sz="quarter" idx="2"/>
          </p:nvPr>
        </p:nvSpPr>
        <p:spPr bwMode="auto">
          <a:xfrm>
            <a:off x="0" y="8977313"/>
            <a:ext cx="3103563" cy="471487"/>
          </a:xfrm>
          <a:prstGeom prst="rect">
            <a:avLst/>
          </a:prstGeom>
          <a:noFill/>
          <a:ln w="9525">
            <a:noFill/>
            <a:miter lim="800000"/>
            <a:headEnd/>
            <a:tailEnd/>
          </a:ln>
          <a:effectLst/>
        </p:spPr>
        <p:txBody>
          <a:bodyPr vert="horz" wrap="square" lIns="94663" tIns="47332" rIns="94663" bIns="47332" numCol="1" anchor="b" anchorCtr="0" compatLnSpc="1">
            <a:prstTxWarp prst="textNoShape">
              <a:avLst/>
            </a:prstTxWarp>
          </a:bodyPr>
          <a:lstStyle>
            <a:lvl1pPr algn="l" defTabSz="946150">
              <a:defRPr b="0">
                <a:latin typeface="Times New Roman" charset="0"/>
                <a:ea typeface="+mn-ea"/>
                <a:cs typeface="+mn-cs"/>
              </a:defRPr>
            </a:lvl1pPr>
          </a:lstStyle>
          <a:p>
            <a:pPr>
              <a:defRPr/>
            </a:pPr>
            <a:endParaRPr lang="en-US"/>
          </a:p>
        </p:txBody>
      </p:sp>
      <p:sp>
        <p:nvSpPr>
          <p:cNvPr id="9221" name="Rectangle 5"/>
          <p:cNvSpPr>
            <a:spLocks noGrp="1" noChangeArrowheads="1"/>
          </p:cNvSpPr>
          <p:nvPr>
            <p:ph type="sldNum" sz="quarter" idx="3"/>
          </p:nvPr>
        </p:nvSpPr>
        <p:spPr bwMode="auto">
          <a:xfrm>
            <a:off x="4059238" y="8977313"/>
            <a:ext cx="3103562" cy="471487"/>
          </a:xfrm>
          <a:prstGeom prst="rect">
            <a:avLst/>
          </a:prstGeom>
          <a:noFill/>
          <a:ln w="9525">
            <a:noFill/>
            <a:miter lim="800000"/>
            <a:headEnd/>
            <a:tailEnd/>
          </a:ln>
          <a:effectLst/>
        </p:spPr>
        <p:txBody>
          <a:bodyPr vert="horz" wrap="square" lIns="94663" tIns="47332" rIns="94663" bIns="47332" numCol="1" anchor="b" anchorCtr="0" compatLnSpc="1">
            <a:prstTxWarp prst="textNoShape">
              <a:avLst/>
            </a:prstTxWarp>
          </a:bodyPr>
          <a:lstStyle>
            <a:lvl1pPr algn="r" defTabSz="946150">
              <a:defRPr b="0" smtClean="0"/>
            </a:lvl1pPr>
          </a:lstStyle>
          <a:p>
            <a:pPr>
              <a:defRPr/>
            </a:pPr>
            <a:fld id="{0578E44F-A82F-4D77-900D-6818AE019AE1}" type="slidenum">
              <a:rPr lang="en-US"/>
              <a:pPr>
                <a:defRPr/>
              </a:pPr>
              <a:t>‹#›</a:t>
            </a:fld>
            <a:endParaRPr lang="en-US"/>
          </a:p>
        </p:txBody>
      </p:sp>
    </p:spTree>
    <p:extLst>
      <p:ext uri="{BB962C8B-B14F-4D97-AF65-F5344CB8AC3E}">
        <p14:creationId xmlns:p14="http://schemas.microsoft.com/office/powerpoint/2010/main" val="27231239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103563" cy="471488"/>
          </a:xfrm>
          <a:prstGeom prst="rect">
            <a:avLst/>
          </a:prstGeom>
          <a:noFill/>
          <a:ln w="9525">
            <a:noFill/>
            <a:miter lim="800000"/>
            <a:headEnd/>
            <a:tailEnd/>
          </a:ln>
          <a:effectLst/>
        </p:spPr>
        <p:txBody>
          <a:bodyPr vert="horz" wrap="square" lIns="94663" tIns="47332" rIns="94663" bIns="47332" numCol="1" anchor="t" anchorCtr="0" compatLnSpc="1">
            <a:prstTxWarp prst="textNoShape">
              <a:avLst/>
            </a:prstTxWarp>
          </a:bodyPr>
          <a:lstStyle>
            <a:lvl1pPr algn="l" defTabSz="946150">
              <a:defRPr b="0">
                <a:latin typeface="Times New Roman" charset="0"/>
                <a:ea typeface="+mn-ea"/>
                <a:cs typeface="+mn-cs"/>
              </a:defRPr>
            </a:lvl1pPr>
          </a:lstStyle>
          <a:p>
            <a:pPr>
              <a:defRPr/>
            </a:pPr>
            <a:endParaRPr lang="en-US"/>
          </a:p>
        </p:txBody>
      </p:sp>
      <p:sp>
        <p:nvSpPr>
          <p:cNvPr id="11267" name="Rectangle 3"/>
          <p:cNvSpPr>
            <a:spLocks noGrp="1" noChangeArrowheads="1"/>
          </p:cNvSpPr>
          <p:nvPr>
            <p:ph type="dt" idx="1"/>
          </p:nvPr>
        </p:nvSpPr>
        <p:spPr bwMode="auto">
          <a:xfrm>
            <a:off x="4059238" y="0"/>
            <a:ext cx="3103562" cy="471488"/>
          </a:xfrm>
          <a:prstGeom prst="rect">
            <a:avLst/>
          </a:prstGeom>
          <a:noFill/>
          <a:ln w="9525">
            <a:noFill/>
            <a:miter lim="800000"/>
            <a:headEnd/>
            <a:tailEnd/>
          </a:ln>
          <a:effectLst/>
        </p:spPr>
        <p:txBody>
          <a:bodyPr vert="horz" wrap="square" lIns="94663" tIns="47332" rIns="94663" bIns="47332" numCol="1" anchor="t" anchorCtr="0" compatLnSpc="1">
            <a:prstTxWarp prst="textNoShape">
              <a:avLst/>
            </a:prstTxWarp>
          </a:bodyPr>
          <a:lstStyle>
            <a:lvl1pPr algn="r" defTabSz="946150">
              <a:defRPr b="0">
                <a:latin typeface="Times New Roman" charset="0"/>
                <a:ea typeface="+mn-ea"/>
                <a:cs typeface="+mn-cs"/>
              </a:defRPr>
            </a:lvl1pPr>
          </a:lstStyle>
          <a:p>
            <a:pPr>
              <a:defRPr/>
            </a:pPr>
            <a:endParaRPr lang="en-US"/>
          </a:p>
        </p:txBody>
      </p:sp>
      <p:sp>
        <p:nvSpPr>
          <p:cNvPr id="28676" name="Rectangle 4"/>
          <p:cNvSpPr>
            <a:spLocks noGrp="1" noRot="1" noChangeAspect="1" noChangeArrowheads="1" noTextEdit="1"/>
          </p:cNvSpPr>
          <p:nvPr>
            <p:ph type="sldImg" idx="2"/>
          </p:nvPr>
        </p:nvSpPr>
        <p:spPr bwMode="auto">
          <a:xfrm>
            <a:off x="1223963" y="708025"/>
            <a:ext cx="4722812" cy="35417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5"/>
          <p:cNvSpPr>
            <a:spLocks noGrp="1" noChangeArrowheads="1"/>
          </p:cNvSpPr>
          <p:nvPr>
            <p:ph type="body" sz="quarter" idx="3"/>
          </p:nvPr>
        </p:nvSpPr>
        <p:spPr bwMode="auto">
          <a:xfrm>
            <a:off x="954088" y="4484688"/>
            <a:ext cx="5254625" cy="4256087"/>
          </a:xfrm>
          <a:prstGeom prst="rect">
            <a:avLst/>
          </a:prstGeom>
          <a:noFill/>
          <a:ln w="9525">
            <a:noFill/>
            <a:miter lim="800000"/>
            <a:headEnd/>
            <a:tailEnd/>
          </a:ln>
          <a:effectLst/>
        </p:spPr>
        <p:txBody>
          <a:bodyPr vert="horz" wrap="square" lIns="94663" tIns="47332" rIns="94663" bIns="47332"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11270" name="Rectangle 6"/>
          <p:cNvSpPr>
            <a:spLocks noGrp="1" noChangeArrowheads="1"/>
          </p:cNvSpPr>
          <p:nvPr>
            <p:ph type="ftr" sz="quarter" idx="4"/>
          </p:nvPr>
        </p:nvSpPr>
        <p:spPr bwMode="auto">
          <a:xfrm>
            <a:off x="0" y="8977313"/>
            <a:ext cx="3103563" cy="471487"/>
          </a:xfrm>
          <a:prstGeom prst="rect">
            <a:avLst/>
          </a:prstGeom>
          <a:noFill/>
          <a:ln w="9525">
            <a:noFill/>
            <a:miter lim="800000"/>
            <a:headEnd/>
            <a:tailEnd/>
          </a:ln>
          <a:effectLst/>
        </p:spPr>
        <p:txBody>
          <a:bodyPr vert="horz" wrap="square" lIns="94663" tIns="47332" rIns="94663" bIns="47332" numCol="1" anchor="b" anchorCtr="0" compatLnSpc="1">
            <a:prstTxWarp prst="textNoShape">
              <a:avLst/>
            </a:prstTxWarp>
          </a:bodyPr>
          <a:lstStyle>
            <a:lvl1pPr algn="l" defTabSz="946150">
              <a:defRPr b="0">
                <a:latin typeface="Times New Roman" charset="0"/>
                <a:ea typeface="+mn-ea"/>
                <a:cs typeface="+mn-cs"/>
              </a:defRPr>
            </a:lvl1pPr>
          </a:lstStyle>
          <a:p>
            <a:pPr>
              <a:defRPr/>
            </a:pPr>
            <a:endParaRPr lang="en-US"/>
          </a:p>
        </p:txBody>
      </p:sp>
      <p:sp>
        <p:nvSpPr>
          <p:cNvPr id="11271" name="Rectangle 7"/>
          <p:cNvSpPr>
            <a:spLocks noGrp="1" noChangeArrowheads="1"/>
          </p:cNvSpPr>
          <p:nvPr>
            <p:ph type="sldNum" sz="quarter" idx="5"/>
          </p:nvPr>
        </p:nvSpPr>
        <p:spPr bwMode="auto">
          <a:xfrm>
            <a:off x="4059238" y="8977313"/>
            <a:ext cx="3103562" cy="471487"/>
          </a:xfrm>
          <a:prstGeom prst="rect">
            <a:avLst/>
          </a:prstGeom>
          <a:noFill/>
          <a:ln w="9525">
            <a:noFill/>
            <a:miter lim="800000"/>
            <a:headEnd/>
            <a:tailEnd/>
          </a:ln>
          <a:effectLst/>
        </p:spPr>
        <p:txBody>
          <a:bodyPr vert="horz" wrap="square" lIns="94663" tIns="47332" rIns="94663" bIns="47332" numCol="1" anchor="b" anchorCtr="0" compatLnSpc="1">
            <a:prstTxWarp prst="textNoShape">
              <a:avLst/>
            </a:prstTxWarp>
          </a:bodyPr>
          <a:lstStyle>
            <a:lvl1pPr algn="r" defTabSz="946150">
              <a:defRPr b="0" smtClean="0"/>
            </a:lvl1pPr>
          </a:lstStyle>
          <a:p>
            <a:pPr>
              <a:defRPr/>
            </a:pPr>
            <a:fld id="{E11E5396-0355-4D30-8B0F-8C47633F1B07}" type="slidenum">
              <a:rPr lang="en-US"/>
              <a:pPr>
                <a:defRPr/>
              </a:pPr>
              <a:t>‹#›</a:t>
            </a:fld>
            <a:endParaRPr lang="en-US"/>
          </a:p>
        </p:txBody>
      </p:sp>
    </p:spTree>
    <p:extLst>
      <p:ext uri="{BB962C8B-B14F-4D97-AF65-F5344CB8AC3E}">
        <p14:creationId xmlns:p14="http://schemas.microsoft.com/office/powerpoint/2010/main" val="467348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MS PGothic" pitchFamily="34" charset="-128"/>
        <a:cs typeface="ＭＳ Ｐゴシック" charset="-128"/>
      </a:defRPr>
    </a:lvl1pPr>
    <a:lvl2pPr marL="742950" indent="-285750" algn="l" rtl="0" eaLnBrk="0" fontAlgn="base" hangingPunct="0">
      <a:spcBef>
        <a:spcPct val="30000"/>
      </a:spcBef>
      <a:spcAft>
        <a:spcPct val="0"/>
      </a:spcAft>
      <a:defRPr kumimoji="1" sz="1200" kern="1200">
        <a:solidFill>
          <a:schemeClr val="tx1"/>
        </a:solidFill>
        <a:latin typeface="Times New Roman" charset="0"/>
        <a:ea typeface="MS PGothic" pitchFamily="34" charset="-128"/>
        <a:cs typeface="+mn-cs"/>
      </a:defRPr>
    </a:lvl2pPr>
    <a:lvl3pPr marL="1143000" indent="-228600" algn="l" rtl="0" eaLnBrk="0" fontAlgn="base" hangingPunct="0">
      <a:spcBef>
        <a:spcPct val="30000"/>
      </a:spcBef>
      <a:spcAft>
        <a:spcPct val="0"/>
      </a:spcAft>
      <a:defRPr kumimoji="1" sz="1200" kern="1200">
        <a:solidFill>
          <a:schemeClr val="tx1"/>
        </a:solidFill>
        <a:latin typeface="Times New Roman" charset="0"/>
        <a:ea typeface="MS PGothic" pitchFamily="34" charset="-128"/>
        <a:cs typeface="+mn-cs"/>
      </a:defRPr>
    </a:lvl3pPr>
    <a:lvl4pPr marL="1600200" indent="-228600" algn="l" rtl="0" eaLnBrk="0" fontAlgn="base" hangingPunct="0">
      <a:spcBef>
        <a:spcPct val="30000"/>
      </a:spcBef>
      <a:spcAft>
        <a:spcPct val="0"/>
      </a:spcAft>
      <a:defRPr kumimoji="1" sz="1200" kern="1200">
        <a:solidFill>
          <a:schemeClr val="tx1"/>
        </a:solidFill>
        <a:latin typeface="Times New Roman" charset="0"/>
        <a:ea typeface="MS PGothic" pitchFamily="34" charset="-128"/>
        <a:cs typeface="+mn-cs"/>
      </a:defRPr>
    </a:lvl4pPr>
    <a:lvl5pPr marL="2057400" indent="-228600" algn="l" rtl="0" eaLnBrk="0" fontAlgn="base" hangingPunct="0">
      <a:spcBef>
        <a:spcPct val="30000"/>
      </a:spcBef>
      <a:spcAft>
        <a:spcPct val="0"/>
      </a:spcAft>
      <a:defRPr kumimoji="1" sz="1200" kern="1200">
        <a:solidFill>
          <a:schemeClr val="tx1"/>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6EDB9C-FF3B-4955-BF57-C04AEAF996A9}" type="slidenum">
              <a:rPr lang="en-US"/>
              <a:pPr/>
              <a:t>44</a:t>
            </a:fld>
            <a:endParaRPr lang="en-US" dirty="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6EDB9C-FF3B-4955-BF57-C04AEAF996A9}" type="slidenum">
              <a:rPr lang="en-US"/>
              <a:pPr/>
              <a:t>45</a:t>
            </a:fld>
            <a:endParaRPr lang="en-US" dirty="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oleObject" Target="../embeddings/Microsoft_Word_97_-_2003_Document2.doc"/></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4"/>
          <p:cNvSpPr>
            <a:spLocks noChangeShapeType="1"/>
          </p:cNvSpPr>
          <p:nvPr/>
        </p:nvSpPr>
        <p:spPr bwMode="auto">
          <a:xfrm>
            <a:off x="609600" y="1981200"/>
            <a:ext cx="8153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5" name="Object 11"/>
          <p:cNvGraphicFramePr>
            <a:graphicFrameLocks noChangeAspect="1"/>
          </p:cNvGraphicFramePr>
          <p:nvPr/>
        </p:nvGraphicFramePr>
        <p:xfrm>
          <a:off x="609600" y="5943600"/>
          <a:ext cx="1943100" cy="722313"/>
        </p:xfrm>
        <a:graphic>
          <a:graphicData uri="http://schemas.openxmlformats.org/presentationml/2006/ole">
            <mc:AlternateContent xmlns:mc="http://schemas.openxmlformats.org/markup-compatibility/2006">
              <mc:Choice xmlns:v="urn:schemas-microsoft-com:vml" Requires="v">
                <p:oleObj spid="_x0000_s32898" name="Document" r:id="rId4" imgW="7619048" imgH="2844444" progId="Word.Document.8">
                  <p:embed/>
                </p:oleObj>
              </mc:Choice>
              <mc:Fallback>
                <p:oleObj name="Document" r:id="rId4" imgW="7619048" imgH="2844444" progId="Word.Document.8">
                  <p:embed/>
                  <p:pic>
                    <p:nvPicPr>
                      <p:cNvPr id="0"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5943600"/>
                        <a:ext cx="1943100" cy="72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6" name="Picture 1" descr="SBU-stack_2clr__rgb_forWeb1.jp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705600" y="5981700"/>
            <a:ext cx="22479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546475" y="6096000"/>
            <a:ext cx="1711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6" name="Rectangle 2"/>
          <p:cNvSpPr>
            <a:spLocks noGrp="1" noChangeArrowheads="1"/>
          </p:cNvSpPr>
          <p:nvPr>
            <p:ph type="ctrTitle"/>
          </p:nvPr>
        </p:nvSpPr>
        <p:spPr>
          <a:xfrm>
            <a:off x="914400" y="685800"/>
            <a:ext cx="7721600" cy="1143000"/>
          </a:xfrm>
          <a:noFill/>
        </p:spPr>
        <p:txBody>
          <a:bodyPr/>
          <a:lstStyle>
            <a:lvl1pPr>
              <a:defRPr/>
            </a:lvl1pPr>
          </a:lstStyle>
          <a:p>
            <a:r>
              <a:rPr lang="en-US"/>
              <a:t>Click to edit Master title style</a:t>
            </a:r>
          </a:p>
        </p:txBody>
      </p:sp>
      <p:sp>
        <p:nvSpPr>
          <p:cNvPr id="231427" name="Rectangle 3"/>
          <p:cNvSpPr>
            <a:spLocks noGrp="1" noChangeArrowheads="1"/>
          </p:cNvSpPr>
          <p:nvPr>
            <p:ph type="subTitle" idx="1"/>
          </p:nvPr>
        </p:nvSpPr>
        <p:spPr>
          <a:xfrm>
            <a:off x="609600" y="2209800"/>
            <a:ext cx="8077200" cy="3352800"/>
          </a:xfrm>
        </p:spPr>
        <p:txBody>
          <a:bodyPr/>
          <a:lstStyle>
            <a:lvl1pPr>
              <a:defRPr sz="2400"/>
            </a:lvl1pPr>
          </a:lstStyle>
          <a:p>
            <a:r>
              <a:rPr lang="en-US"/>
              <a:t>Click to edit Master subtitle style</a:t>
            </a:r>
          </a:p>
        </p:txBody>
      </p:sp>
    </p:spTree>
    <p:extLst>
      <p:ext uri="{BB962C8B-B14F-4D97-AF65-F5344CB8AC3E}">
        <p14:creationId xmlns:p14="http://schemas.microsoft.com/office/powerpoint/2010/main" val="819125339"/>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872127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304800"/>
            <a:ext cx="2044700" cy="56197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5981700" cy="56197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030950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175177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6217080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14400"/>
            <a:ext cx="4013200" cy="5010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2800" y="914400"/>
            <a:ext cx="4013200" cy="5010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078826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424693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5342792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73827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3284822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722848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Microsoft_Word_97_-_2003_Document1.doc"/><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304800"/>
            <a:ext cx="81534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914400"/>
            <a:ext cx="817880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Line 4"/>
          <p:cNvSpPr>
            <a:spLocks noChangeShapeType="1"/>
          </p:cNvSpPr>
          <p:nvPr/>
        </p:nvSpPr>
        <p:spPr bwMode="auto">
          <a:xfrm>
            <a:off x="457200" y="762000"/>
            <a:ext cx="8153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1029" name="Object 2"/>
          <p:cNvGraphicFramePr>
            <a:graphicFrameLocks noChangeAspect="1"/>
          </p:cNvGraphicFramePr>
          <p:nvPr/>
        </p:nvGraphicFramePr>
        <p:xfrm>
          <a:off x="84138" y="6096000"/>
          <a:ext cx="2049462" cy="762000"/>
        </p:xfrm>
        <a:graphic>
          <a:graphicData uri="http://schemas.openxmlformats.org/presentationml/2006/ole">
            <mc:AlternateContent xmlns:mc="http://schemas.openxmlformats.org/markup-compatibility/2006">
              <mc:Choice xmlns:v="urn:schemas-microsoft-com:vml" Requires="v">
                <p:oleObj spid="_x0000_s1162" name="Document" r:id="rId15" imgW="7619048" imgH="2844444" progId="Word.Document.8">
                  <p:embed/>
                </p:oleObj>
              </mc:Choice>
              <mc:Fallback>
                <p:oleObj name="Document" r:id="rId15" imgW="7619048" imgH="2844444" progId="Word.Document.8">
                  <p:embed/>
                  <p:pic>
                    <p:nvPicPr>
                      <p:cNvPr id="0" name="Picture 3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4138" y="6096000"/>
                        <a:ext cx="2049462"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0" name="Text Box 7"/>
          <p:cNvSpPr txBox="1">
            <a:spLocks noChangeArrowheads="1"/>
          </p:cNvSpPr>
          <p:nvPr/>
        </p:nvSpPr>
        <p:spPr bwMode="auto">
          <a:xfrm>
            <a:off x="7848600" y="61722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Times New Roman" charset="0"/>
                <a:ea typeface="ＭＳ Ｐゴシック" charset="0"/>
                <a:cs typeface="ＭＳ Ｐゴシック" charset="0"/>
              </a:defRPr>
            </a:lvl1pPr>
            <a:lvl2pPr marL="742950" indent="-285750">
              <a:defRPr sz="1200" b="1">
                <a:solidFill>
                  <a:schemeClr val="tx1"/>
                </a:solidFill>
                <a:latin typeface="Times New Roman" charset="0"/>
                <a:ea typeface="ＭＳ Ｐゴシック" charset="0"/>
              </a:defRPr>
            </a:lvl2pPr>
            <a:lvl3pPr marL="1143000" indent="-228600">
              <a:defRPr sz="1200" b="1">
                <a:solidFill>
                  <a:schemeClr val="tx1"/>
                </a:solidFill>
                <a:latin typeface="Times New Roman" charset="0"/>
                <a:ea typeface="ＭＳ Ｐゴシック" charset="0"/>
              </a:defRPr>
            </a:lvl3pPr>
            <a:lvl4pPr marL="1600200" indent="-228600">
              <a:defRPr sz="1200" b="1">
                <a:solidFill>
                  <a:schemeClr val="tx1"/>
                </a:solidFill>
                <a:latin typeface="Times New Roman" charset="0"/>
                <a:ea typeface="ＭＳ Ｐゴシック" charset="0"/>
              </a:defRPr>
            </a:lvl4pPr>
            <a:lvl5pPr marL="2057400" indent="-228600">
              <a:defRPr sz="12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2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2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2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200" b="1">
                <a:solidFill>
                  <a:schemeClr val="tx1"/>
                </a:solidFill>
                <a:latin typeface="Times New Roman" charset="0"/>
                <a:ea typeface="ＭＳ Ｐゴシック" charset="0"/>
              </a:defRPr>
            </a:lvl9pPr>
          </a:lstStyle>
          <a:p>
            <a:pPr>
              <a:spcBef>
                <a:spcPct val="50000"/>
              </a:spcBef>
              <a:defRPr/>
            </a:pPr>
            <a:endParaRPr lang="en-US" sz="2400" smtClean="0"/>
          </a:p>
        </p:txBody>
      </p:sp>
      <p:sp>
        <p:nvSpPr>
          <p:cNvPr id="230408" name="Text Box 8"/>
          <p:cNvSpPr txBox="1">
            <a:spLocks noChangeArrowheads="1"/>
          </p:cNvSpPr>
          <p:nvPr/>
        </p:nvSpPr>
        <p:spPr bwMode="auto">
          <a:xfrm>
            <a:off x="8229600" y="6289675"/>
            <a:ext cx="762000" cy="457200"/>
          </a:xfrm>
          <a:prstGeom prst="rect">
            <a:avLst/>
          </a:prstGeom>
          <a:noFill/>
          <a:ln w="9525">
            <a:noFill/>
            <a:miter lim="800000"/>
            <a:headEnd/>
            <a:tailEnd/>
          </a:ln>
          <a:effectLst/>
        </p:spPr>
        <p:txBody>
          <a:bodyPr>
            <a:spAutoFit/>
          </a:bodyPr>
          <a:lstStyle>
            <a:lvl1pPr>
              <a:defRPr sz="1200" b="1">
                <a:solidFill>
                  <a:schemeClr val="tx1"/>
                </a:solidFill>
                <a:latin typeface="Times New Roman" pitchFamily="18" charset="0"/>
                <a:ea typeface="MS PGothic" pitchFamily="34" charset="-128"/>
              </a:defRPr>
            </a:lvl1pPr>
            <a:lvl2pPr marL="742950" indent="-285750">
              <a:defRPr sz="1200" b="1">
                <a:solidFill>
                  <a:schemeClr val="tx1"/>
                </a:solidFill>
                <a:latin typeface="Times New Roman" pitchFamily="18" charset="0"/>
                <a:ea typeface="MS PGothic" pitchFamily="34" charset="-128"/>
              </a:defRPr>
            </a:lvl2pPr>
            <a:lvl3pPr marL="1143000" indent="-228600">
              <a:defRPr sz="1200" b="1">
                <a:solidFill>
                  <a:schemeClr val="tx1"/>
                </a:solidFill>
                <a:latin typeface="Times New Roman" pitchFamily="18" charset="0"/>
                <a:ea typeface="MS PGothic" pitchFamily="34" charset="-128"/>
              </a:defRPr>
            </a:lvl3pPr>
            <a:lvl4pPr marL="1600200" indent="-228600">
              <a:defRPr sz="1200" b="1">
                <a:solidFill>
                  <a:schemeClr val="tx1"/>
                </a:solidFill>
                <a:latin typeface="Times New Roman" pitchFamily="18" charset="0"/>
                <a:ea typeface="MS PGothic" pitchFamily="34" charset="-128"/>
              </a:defRPr>
            </a:lvl4pPr>
            <a:lvl5pPr marL="2057400" indent="-228600">
              <a:defRPr sz="1200" b="1">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1200" b="1">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1200" b="1">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1200" b="1">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1200" b="1">
                <a:solidFill>
                  <a:schemeClr val="tx1"/>
                </a:solidFill>
                <a:latin typeface="Times New Roman" pitchFamily="18" charset="0"/>
                <a:ea typeface="MS PGothic" pitchFamily="34" charset="-128"/>
              </a:defRPr>
            </a:lvl9pPr>
          </a:lstStyle>
          <a:p>
            <a:pPr>
              <a:defRPr/>
            </a:pPr>
            <a:fld id="{AFA49672-EDC6-422F-A3CA-D7F38E7B51E5}" type="slidenum">
              <a:rPr lang="en-US" sz="2400" smtClean="0"/>
              <a:pPr>
                <a:defRPr/>
              </a:pPr>
              <a:t>‹#›</a:t>
            </a:fld>
            <a:endParaRPr lang="en-US" sz="2400" smtClean="0"/>
          </a:p>
        </p:txBody>
      </p:sp>
      <p:pic>
        <p:nvPicPr>
          <p:cNvPr id="1032" name="Picture 1" descr="SBU-stack_2clr__rgb_forWeb1.jp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6705600" y="5981700"/>
            <a:ext cx="22479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546475" y="6096000"/>
            <a:ext cx="1711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78"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Lst>
  <p:transition spd="med"/>
  <p:txStyles>
    <p:title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p:titleStyle>
    <p:bodyStyle>
      <a:lvl1pPr marL="342900" indent="-342900" algn="l" rtl="0" eaLnBrk="0" fontAlgn="base" hangingPunct="0">
        <a:spcBef>
          <a:spcPct val="20000"/>
        </a:spcBef>
        <a:spcAft>
          <a:spcPct val="0"/>
        </a:spcAft>
        <a:buClr>
          <a:schemeClr val="tx1"/>
        </a:buClr>
        <a:buSzPct val="70000"/>
        <a:buFont typeface="Monotype Sorts" charset="2"/>
        <a:defRPr kumimoji="1" sz="2000">
          <a:solidFill>
            <a:srgbClr val="0000CC"/>
          </a:solidFill>
          <a:latin typeface="+mn-lt"/>
          <a:ea typeface="MS PGothic" pitchFamily="34" charset="-128"/>
          <a:cs typeface="ＭＳ Ｐゴシック" charset="-128"/>
        </a:defRPr>
      </a:lvl1pPr>
      <a:lvl2pPr marL="447675" indent="-223838" algn="l" rtl="0" eaLnBrk="0" fontAlgn="base" hangingPunct="0">
        <a:spcBef>
          <a:spcPct val="20000"/>
        </a:spcBef>
        <a:spcAft>
          <a:spcPct val="0"/>
        </a:spcAft>
        <a:buClr>
          <a:schemeClr val="tx1"/>
        </a:buClr>
        <a:buSzPct val="50000"/>
        <a:buFont typeface="Monotype Sorts" charset="2"/>
        <a:buChar char="l"/>
        <a:defRPr kumimoji="1" sz="2000">
          <a:solidFill>
            <a:srgbClr val="0000CC"/>
          </a:solidFill>
          <a:latin typeface="+mn-lt"/>
          <a:ea typeface="MS PGothic" pitchFamily="34" charset="-128"/>
        </a:defRPr>
      </a:lvl2pPr>
      <a:lvl3pPr marL="914400" indent="-223838" algn="l" rtl="0" eaLnBrk="0" fontAlgn="base" hangingPunct="0">
        <a:spcBef>
          <a:spcPct val="20000"/>
        </a:spcBef>
        <a:spcAft>
          <a:spcPct val="0"/>
        </a:spcAft>
        <a:buClr>
          <a:schemeClr val="tx1"/>
        </a:buClr>
        <a:buSzPct val="50000"/>
        <a:buFont typeface="Monotype Sorts" charset="2"/>
        <a:buChar char="n"/>
        <a:defRPr kumimoji="1" sz="2000">
          <a:solidFill>
            <a:schemeClr val="tx1"/>
          </a:solidFill>
          <a:latin typeface="+mn-lt"/>
          <a:ea typeface="MS PGothic" pitchFamily="34" charset="-128"/>
        </a:defRPr>
      </a:lvl3pPr>
      <a:lvl4pPr marL="1363663" indent="-223838" algn="l" rtl="0" eaLnBrk="0" fontAlgn="base" hangingPunct="0">
        <a:spcBef>
          <a:spcPct val="20000"/>
        </a:spcBef>
        <a:spcAft>
          <a:spcPct val="0"/>
        </a:spcAft>
        <a:buClr>
          <a:schemeClr val="tx1"/>
        </a:buClr>
        <a:buSzPct val="50000"/>
        <a:buFont typeface="Monotype Sorts" charset="2"/>
        <a:buChar char="m"/>
        <a:defRPr kumimoji="1" sz="2000">
          <a:solidFill>
            <a:schemeClr val="tx1"/>
          </a:solidFill>
          <a:latin typeface="+mn-lt"/>
          <a:ea typeface="MS PGothic" pitchFamily="34" charset="-128"/>
        </a:defRPr>
      </a:lvl4pPr>
      <a:lvl5pPr marL="18288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MS PGothic" pitchFamily="34" charset="-128"/>
        </a:defRPr>
      </a:lvl5pPr>
      <a:lvl6pPr marL="22860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6pPr>
      <a:lvl7pPr marL="27432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7pPr>
      <a:lvl8pPr marL="32004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8pPr>
      <a:lvl9pPr marL="36576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0.png"/><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10.png"/><Relationship Id="rId4" Type="http://schemas.openxmlformats.org/officeDocument/2006/relationships/image" Target="../media/image200.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90.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50.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81000" y="609600"/>
            <a:ext cx="83058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Times New Roman" charset="0"/>
            </a:endParaRPr>
          </a:p>
        </p:txBody>
      </p:sp>
      <p:sp>
        <p:nvSpPr>
          <p:cNvPr id="8" name="TextBox 7"/>
          <p:cNvSpPr txBox="1"/>
          <p:nvPr/>
        </p:nvSpPr>
        <p:spPr>
          <a:xfrm>
            <a:off x="1111332" y="1965995"/>
            <a:ext cx="7086600" cy="1200329"/>
          </a:xfrm>
          <a:prstGeom prst="rect">
            <a:avLst/>
          </a:prstGeom>
          <a:noFill/>
        </p:spPr>
        <p:txBody>
          <a:bodyPr wrap="square" rtlCol="0">
            <a:spAutoFit/>
          </a:bodyPr>
          <a:lstStyle/>
          <a:p>
            <a:r>
              <a:rPr lang="en-US" sz="3600" b="0" dirty="0">
                <a:solidFill>
                  <a:schemeClr val="tx1">
                    <a:lumMod val="85000"/>
                    <a:lumOff val="15000"/>
                  </a:schemeClr>
                </a:solidFill>
                <a:latin typeface="+mj-lt"/>
                <a:ea typeface="Arial Unicode MS" pitchFamily="34" charset="-128"/>
                <a:cs typeface="Arial Unicode MS" pitchFamily="34" charset="-128"/>
              </a:rPr>
              <a:t>Studies on the 704 MHz Five-Cell Superconducting RF Cavity</a:t>
            </a:r>
          </a:p>
        </p:txBody>
      </p:sp>
      <p:sp>
        <p:nvSpPr>
          <p:cNvPr id="9" name="TextBox 8"/>
          <p:cNvSpPr txBox="1"/>
          <p:nvPr/>
        </p:nvSpPr>
        <p:spPr>
          <a:xfrm>
            <a:off x="3733800" y="3962400"/>
            <a:ext cx="4267200" cy="1200329"/>
          </a:xfrm>
          <a:prstGeom prst="rect">
            <a:avLst/>
          </a:prstGeom>
          <a:noFill/>
        </p:spPr>
        <p:txBody>
          <a:bodyPr wrap="square" rtlCol="0">
            <a:spAutoFit/>
          </a:bodyPr>
          <a:lstStyle/>
          <a:p>
            <a:pPr algn="r"/>
            <a:r>
              <a:rPr lang="en-US" sz="2000" b="0" dirty="0" err="1" smtClean="0">
                <a:solidFill>
                  <a:schemeClr val="tx1">
                    <a:lumMod val="75000"/>
                    <a:lumOff val="25000"/>
                  </a:schemeClr>
                </a:solidFill>
              </a:rPr>
              <a:t>Puneet</a:t>
            </a:r>
            <a:r>
              <a:rPr lang="en-US" sz="2000" b="0" dirty="0" smtClean="0">
                <a:solidFill>
                  <a:schemeClr val="tx1">
                    <a:lumMod val="75000"/>
                    <a:lumOff val="25000"/>
                  </a:schemeClr>
                </a:solidFill>
              </a:rPr>
              <a:t> Jain</a:t>
            </a:r>
          </a:p>
          <a:p>
            <a:pPr algn="r"/>
            <a:endParaRPr lang="en-US" sz="500" b="0" dirty="0" smtClean="0">
              <a:solidFill>
                <a:schemeClr val="tx1">
                  <a:lumMod val="75000"/>
                  <a:lumOff val="25000"/>
                </a:schemeClr>
              </a:solidFill>
            </a:endParaRPr>
          </a:p>
          <a:p>
            <a:pPr algn="r"/>
            <a:r>
              <a:rPr lang="en-US" sz="2000" b="0" dirty="0" smtClean="0">
                <a:solidFill>
                  <a:schemeClr val="tx1">
                    <a:lumMod val="75000"/>
                    <a:lumOff val="25000"/>
                  </a:schemeClr>
                </a:solidFill>
              </a:rPr>
              <a:t>Presentation at </a:t>
            </a:r>
            <a:r>
              <a:rPr lang="en-US" sz="2000" b="0" dirty="0" err="1" smtClean="0">
                <a:solidFill>
                  <a:schemeClr val="tx1">
                    <a:lumMod val="75000"/>
                    <a:lumOff val="25000"/>
                  </a:schemeClr>
                </a:solidFill>
              </a:rPr>
              <a:t>FermiLab</a:t>
            </a:r>
            <a:endParaRPr lang="en-US" sz="2000" b="0" dirty="0" smtClean="0">
              <a:solidFill>
                <a:schemeClr val="tx1">
                  <a:lumMod val="75000"/>
                  <a:lumOff val="25000"/>
                </a:schemeClr>
              </a:solidFill>
            </a:endParaRPr>
          </a:p>
          <a:p>
            <a:pPr algn="r"/>
            <a:endParaRPr lang="en-US" sz="500" b="0" dirty="0" smtClean="0">
              <a:solidFill>
                <a:schemeClr val="tx1">
                  <a:lumMod val="75000"/>
                  <a:lumOff val="25000"/>
                </a:schemeClr>
              </a:solidFill>
            </a:endParaRPr>
          </a:p>
          <a:p>
            <a:pPr algn="r"/>
            <a:r>
              <a:rPr lang="en-US" sz="2000" b="0" dirty="0" smtClean="0">
                <a:solidFill>
                  <a:schemeClr val="tx1">
                    <a:lumMod val="75000"/>
                    <a:lumOff val="25000"/>
                  </a:schemeClr>
                </a:solidFill>
              </a:rPr>
              <a:t>June 5, 2012</a:t>
            </a:r>
            <a:endParaRPr lang="en-US" sz="2000" b="0" dirty="0">
              <a:solidFill>
                <a:schemeClr val="tx1">
                  <a:lumMod val="75000"/>
                  <a:lumOff val="25000"/>
                </a:schemeClr>
              </a:solidFill>
            </a:endParaRPr>
          </a:p>
        </p:txBody>
      </p:sp>
    </p:spTree>
    <p:extLst>
      <p:ext uri="{BB962C8B-B14F-4D97-AF65-F5344CB8AC3E}">
        <p14:creationId xmlns:p14="http://schemas.microsoft.com/office/powerpoint/2010/main" val="4142730976"/>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304800"/>
            <a:ext cx="8153400" cy="4572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dirty="0" smtClean="0"/>
              <a:t>Measurement Technique (2)</a:t>
            </a:r>
          </a:p>
        </p:txBody>
      </p:sp>
      <p:sp>
        <p:nvSpPr>
          <p:cNvPr id="6" name="Content Placeholder 2"/>
          <p:cNvSpPr txBox="1">
            <a:spLocks/>
          </p:cNvSpPr>
          <p:nvPr/>
        </p:nvSpPr>
        <p:spPr>
          <a:xfrm>
            <a:off x="838200" y="1066800"/>
            <a:ext cx="7391400" cy="1295400"/>
          </a:xfrm>
          <a:prstGeom prst="rect">
            <a:avLst/>
          </a:prstGeom>
        </p:spPr>
        <p:txBody>
          <a:bodyPr/>
          <a:lstStyle>
            <a:lvl1pPr marL="342900" indent="-342900" algn="l" rtl="0" eaLnBrk="0" fontAlgn="base" hangingPunct="0">
              <a:spcBef>
                <a:spcPct val="20000"/>
              </a:spcBef>
              <a:spcAft>
                <a:spcPct val="0"/>
              </a:spcAft>
              <a:buClr>
                <a:schemeClr val="tx1"/>
              </a:buClr>
              <a:buSzPct val="70000"/>
              <a:buFont typeface="Monotype Sorts" charset="2"/>
              <a:defRPr kumimoji="1" sz="2000">
                <a:solidFill>
                  <a:srgbClr val="0000CC"/>
                </a:solidFill>
                <a:latin typeface="+mn-lt"/>
                <a:ea typeface="MS PGothic" pitchFamily="34" charset="-128"/>
                <a:cs typeface="ＭＳ Ｐゴシック" charset="-128"/>
              </a:defRPr>
            </a:lvl1pPr>
            <a:lvl2pPr marL="447675" indent="-223838" algn="l" rtl="0" eaLnBrk="0" fontAlgn="base" hangingPunct="0">
              <a:spcBef>
                <a:spcPct val="20000"/>
              </a:spcBef>
              <a:spcAft>
                <a:spcPct val="0"/>
              </a:spcAft>
              <a:buClr>
                <a:schemeClr val="tx1"/>
              </a:buClr>
              <a:buSzPct val="50000"/>
              <a:buFont typeface="Monotype Sorts" charset="2"/>
              <a:buChar char="l"/>
              <a:defRPr kumimoji="1" sz="2000">
                <a:solidFill>
                  <a:srgbClr val="0000CC"/>
                </a:solidFill>
                <a:latin typeface="+mn-lt"/>
                <a:ea typeface="MS PGothic" pitchFamily="34" charset="-128"/>
              </a:defRPr>
            </a:lvl2pPr>
            <a:lvl3pPr marL="914400" indent="-223838" algn="l" rtl="0" eaLnBrk="0" fontAlgn="base" hangingPunct="0">
              <a:spcBef>
                <a:spcPct val="20000"/>
              </a:spcBef>
              <a:spcAft>
                <a:spcPct val="0"/>
              </a:spcAft>
              <a:buClr>
                <a:schemeClr val="tx1"/>
              </a:buClr>
              <a:buSzPct val="50000"/>
              <a:buFont typeface="Monotype Sorts" charset="2"/>
              <a:buChar char="n"/>
              <a:defRPr kumimoji="1" sz="2000">
                <a:solidFill>
                  <a:schemeClr val="tx1"/>
                </a:solidFill>
                <a:latin typeface="+mn-lt"/>
                <a:ea typeface="MS PGothic" pitchFamily="34" charset="-128"/>
              </a:defRPr>
            </a:lvl3pPr>
            <a:lvl4pPr marL="1363663" indent="-223838" algn="l" rtl="0" eaLnBrk="0" fontAlgn="base" hangingPunct="0">
              <a:spcBef>
                <a:spcPct val="20000"/>
              </a:spcBef>
              <a:spcAft>
                <a:spcPct val="0"/>
              </a:spcAft>
              <a:buClr>
                <a:schemeClr val="tx1"/>
              </a:buClr>
              <a:buSzPct val="50000"/>
              <a:buFont typeface="Monotype Sorts" charset="2"/>
              <a:buChar char="m"/>
              <a:defRPr kumimoji="1" sz="2000">
                <a:solidFill>
                  <a:schemeClr val="tx1"/>
                </a:solidFill>
                <a:latin typeface="+mn-lt"/>
                <a:ea typeface="MS PGothic" pitchFamily="34" charset="-128"/>
              </a:defRPr>
            </a:lvl4pPr>
            <a:lvl5pPr marL="18288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MS PGothic" pitchFamily="34" charset="-128"/>
              </a:defRPr>
            </a:lvl5pPr>
            <a:lvl6pPr marL="22860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6pPr>
            <a:lvl7pPr marL="27432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7pPr>
            <a:lvl8pPr marL="32004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8pPr>
            <a:lvl9pPr marL="36576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9pPr>
          </a:lstStyle>
          <a:p>
            <a:pPr marL="0" indent="0" algn="just"/>
            <a:r>
              <a:rPr lang="en-US" sz="2400" b="0" dirty="0" smtClean="0"/>
              <a:t>Coupling to a resonance with a NWA can be obtained across the FPC and the PU probe, or through small holes drilled into the cavity cells.</a:t>
            </a:r>
          </a:p>
          <a:p>
            <a:pPr algn="just"/>
            <a:endParaRPr lang="en-US" sz="2400" dirty="0" smtClean="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667000"/>
            <a:ext cx="6505575" cy="279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209800"/>
            <a:ext cx="1952625"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6103505"/>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304800"/>
            <a:ext cx="8153400" cy="4572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dirty="0" smtClean="0"/>
              <a:t>Fundamental Mode Field Flatness</a:t>
            </a: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4948047" cy="390906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Content Placeholder 2"/>
              <p:cNvSpPr txBox="1">
                <a:spLocks/>
              </p:cNvSpPr>
              <p:nvPr/>
            </p:nvSpPr>
            <p:spPr>
              <a:xfrm>
                <a:off x="5389418" y="938151"/>
                <a:ext cx="3200400" cy="4876800"/>
              </a:xfrm>
              <a:prstGeom prst="rect">
                <a:avLst/>
              </a:prstGeom>
              <a:ln>
                <a:noFill/>
              </a:ln>
            </p:spPr>
            <p:txBody>
              <a:bodyPr/>
              <a:lstStyle>
                <a:lvl1pPr marL="342900" indent="-342900" algn="l" rtl="0" eaLnBrk="0" fontAlgn="base" hangingPunct="0">
                  <a:spcBef>
                    <a:spcPct val="20000"/>
                  </a:spcBef>
                  <a:spcAft>
                    <a:spcPct val="0"/>
                  </a:spcAft>
                  <a:buClr>
                    <a:schemeClr val="tx1"/>
                  </a:buClr>
                  <a:buSzPct val="70000"/>
                  <a:buFont typeface="Monotype Sorts" charset="2"/>
                  <a:defRPr kumimoji="1" sz="2000">
                    <a:solidFill>
                      <a:srgbClr val="0000CC"/>
                    </a:solidFill>
                    <a:latin typeface="+mn-lt"/>
                    <a:ea typeface="MS PGothic" pitchFamily="34" charset="-128"/>
                    <a:cs typeface="ＭＳ Ｐゴシック" charset="-128"/>
                  </a:defRPr>
                </a:lvl1pPr>
                <a:lvl2pPr marL="447675" indent="-223838" algn="l" rtl="0" eaLnBrk="0" fontAlgn="base" hangingPunct="0">
                  <a:spcBef>
                    <a:spcPct val="20000"/>
                  </a:spcBef>
                  <a:spcAft>
                    <a:spcPct val="0"/>
                  </a:spcAft>
                  <a:buClr>
                    <a:schemeClr val="tx1"/>
                  </a:buClr>
                  <a:buSzPct val="50000"/>
                  <a:buFont typeface="Monotype Sorts" charset="2"/>
                  <a:buChar char="l"/>
                  <a:defRPr kumimoji="1" sz="2000">
                    <a:solidFill>
                      <a:srgbClr val="0000CC"/>
                    </a:solidFill>
                    <a:latin typeface="+mn-lt"/>
                    <a:ea typeface="MS PGothic" pitchFamily="34" charset="-128"/>
                  </a:defRPr>
                </a:lvl2pPr>
                <a:lvl3pPr marL="914400" indent="-223838" algn="l" rtl="0" eaLnBrk="0" fontAlgn="base" hangingPunct="0">
                  <a:spcBef>
                    <a:spcPct val="20000"/>
                  </a:spcBef>
                  <a:spcAft>
                    <a:spcPct val="0"/>
                  </a:spcAft>
                  <a:buClr>
                    <a:schemeClr val="tx1"/>
                  </a:buClr>
                  <a:buSzPct val="50000"/>
                  <a:buFont typeface="Monotype Sorts" charset="2"/>
                  <a:buChar char="n"/>
                  <a:defRPr kumimoji="1" sz="2000">
                    <a:solidFill>
                      <a:schemeClr val="tx1"/>
                    </a:solidFill>
                    <a:latin typeface="+mn-lt"/>
                    <a:ea typeface="MS PGothic" pitchFamily="34" charset="-128"/>
                  </a:defRPr>
                </a:lvl3pPr>
                <a:lvl4pPr marL="1363663" indent="-223838" algn="l" rtl="0" eaLnBrk="0" fontAlgn="base" hangingPunct="0">
                  <a:spcBef>
                    <a:spcPct val="20000"/>
                  </a:spcBef>
                  <a:spcAft>
                    <a:spcPct val="0"/>
                  </a:spcAft>
                  <a:buClr>
                    <a:schemeClr val="tx1"/>
                  </a:buClr>
                  <a:buSzPct val="50000"/>
                  <a:buFont typeface="Monotype Sorts" charset="2"/>
                  <a:buChar char="m"/>
                  <a:defRPr kumimoji="1" sz="2000">
                    <a:solidFill>
                      <a:schemeClr val="tx1"/>
                    </a:solidFill>
                    <a:latin typeface="+mn-lt"/>
                    <a:ea typeface="MS PGothic" pitchFamily="34" charset="-128"/>
                  </a:defRPr>
                </a:lvl4pPr>
                <a:lvl5pPr marL="18288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MS PGothic" pitchFamily="34" charset="-128"/>
                  </a:defRPr>
                </a:lvl5pPr>
                <a:lvl6pPr marL="22860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6pPr>
                <a:lvl7pPr marL="27432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7pPr>
                <a:lvl8pPr marL="32004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8pPr>
                <a:lvl9pPr marL="36576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9pPr>
              </a:lstStyle>
              <a:p>
                <a:pPr marL="182880" indent="-182880" algn="just">
                  <a:buSzPct val="100000"/>
                  <a:buFont typeface="Arial" pitchFamily="34" charset="0"/>
                  <a:buChar char="•"/>
                </a:pPr>
                <a:r>
                  <a:rPr lang="en-US" sz="2050" b="0" dirty="0" smtClean="0"/>
                  <a:t>For validation of the technique, a field flatness (FF) measurement of the </a:t>
                </a:r>
                <a:r>
                  <a:rPr lang="el-GR" sz="2050" b="0" baseline="30000" dirty="0" smtClean="0"/>
                  <a:t>π</a:t>
                </a:r>
                <a:r>
                  <a:rPr lang="en-US" sz="2050" b="0" dirty="0" smtClean="0"/>
                  <a:t>TM</a:t>
                </a:r>
                <a:r>
                  <a:rPr lang="en-US" sz="2050" b="0" baseline="-25000" dirty="0" smtClean="0"/>
                  <a:t>01</a:t>
                </a:r>
                <a:r>
                  <a:rPr lang="en-US" sz="2050" b="0" dirty="0" smtClean="0"/>
                  <a:t> </a:t>
                </a:r>
                <a:r>
                  <a:rPr lang="en-US" sz="2050" b="0" dirty="0" smtClean="0">
                    <a:solidFill>
                      <a:schemeClr val="tx1"/>
                    </a:solidFill>
                  </a:rPr>
                  <a:t>(</a:t>
                </a:r>
                <a14:m>
                  <m:oMath xmlns:m="http://schemas.openxmlformats.org/officeDocument/2006/math">
                    <m:sSub>
                      <m:sSubPr>
                        <m:ctrlPr>
                          <a:rPr lang="en-US" sz="2050" b="0" i="1" smtClean="0">
                            <a:solidFill>
                              <a:schemeClr val="tx1"/>
                            </a:solidFill>
                            <a:latin typeface="Cambria Math"/>
                          </a:rPr>
                        </m:ctrlPr>
                      </m:sSubPr>
                      <m:e>
                        <m:r>
                          <a:rPr lang="en-US" sz="2050" b="0" i="1" smtClean="0">
                            <a:solidFill>
                              <a:schemeClr val="tx1"/>
                            </a:solidFill>
                            <a:latin typeface="Cambria Math"/>
                          </a:rPr>
                          <m:t>𝑓</m:t>
                        </m:r>
                      </m:e>
                      <m:sub>
                        <m:r>
                          <a:rPr lang="en-US" sz="2050" b="0" i="1" smtClean="0">
                            <a:solidFill>
                              <a:schemeClr val="tx1"/>
                            </a:solidFill>
                            <a:latin typeface="Cambria Math"/>
                          </a:rPr>
                          <m:t>0</m:t>
                        </m:r>
                      </m:sub>
                    </m:sSub>
                    <m:r>
                      <a:rPr lang="en-US" sz="2050" b="0" i="1" smtClean="0">
                        <a:solidFill>
                          <a:schemeClr val="tx1"/>
                        </a:solidFill>
                        <a:latin typeface="Cambria Math"/>
                      </a:rPr>
                      <m:t>=702.65 </m:t>
                    </m:r>
                    <m:r>
                      <a:rPr lang="en-US" sz="2050" b="0" i="1" smtClean="0">
                        <a:solidFill>
                          <a:schemeClr val="tx1"/>
                        </a:solidFill>
                        <a:latin typeface="Cambria Math"/>
                      </a:rPr>
                      <m:t>𝑀𝐻𝑧</m:t>
                    </m:r>
                  </m:oMath>
                </a14:m>
                <a:r>
                  <a:rPr lang="en-US" sz="2050" b="0" dirty="0" smtClean="0">
                    <a:solidFill>
                      <a:schemeClr val="tx1"/>
                    </a:solidFill>
                  </a:rPr>
                  <a:t>)</a:t>
                </a:r>
                <a:r>
                  <a:rPr lang="en-US" sz="2050" b="0" dirty="0" smtClean="0"/>
                  <a:t> was performed.</a:t>
                </a:r>
              </a:p>
              <a:p>
                <a:pPr marL="0" indent="0" algn="just">
                  <a:buSzPct val="100000"/>
                </a:pPr>
                <a:endParaRPr lang="en-US" sz="1400" b="0" dirty="0" smtClean="0"/>
              </a:p>
              <a:p>
                <a:pPr marL="182880" indent="-182880" algn="just">
                  <a:buSzPct val="100000"/>
                  <a:buFont typeface="Arial" pitchFamily="34" charset="0"/>
                  <a:buChar char="•"/>
                </a:pPr>
                <a:r>
                  <a:rPr lang="en-US" sz="2050" b="0" dirty="0" smtClean="0"/>
                  <a:t>Metallic “needle-like” cylinder and a metallic sphere were used to distinguish </a:t>
                </a:r>
                <a14:m>
                  <m:oMath xmlns:m="http://schemas.openxmlformats.org/officeDocument/2006/math">
                    <m:d>
                      <m:dPr>
                        <m:begChr m:val="|"/>
                        <m:endChr m:val="|"/>
                        <m:ctrlPr>
                          <a:rPr lang="en-US" sz="2050" b="0" i="1" smtClean="0">
                            <a:latin typeface="Cambria Math"/>
                          </a:rPr>
                        </m:ctrlPr>
                      </m:dPr>
                      <m:e>
                        <m:sSub>
                          <m:sSubPr>
                            <m:ctrlPr>
                              <a:rPr lang="en-US" sz="2050" b="0" i="1" smtClean="0">
                                <a:latin typeface="Cambria Math"/>
                              </a:rPr>
                            </m:ctrlPr>
                          </m:sSubPr>
                          <m:e>
                            <m:r>
                              <a:rPr lang="en-US" sz="2050" b="0" i="1" smtClean="0">
                                <a:latin typeface="Cambria Math"/>
                              </a:rPr>
                              <m:t>𝐸</m:t>
                            </m:r>
                          </m:e>
                          <m:sub>
                            <m:r>
                              <a:rPr lang="en-US" sz="2050" b="0" i="1" smtClean="0">
                                <a:latin typeface="Cambria Math"/>
                              </a:rPr>
                              <m:t>𝑧</m:t>
                            </m:r>
                          </m:sub>
                        </m:sSub>
                      </m:e>
                    </m:d>
                  </m:oMath>
                </a14:m>
                <a:r>
                  <a:rPr lang="en-US" sz="2050" b="0" dirty="0" smtClean="0"/>
                  <a:t> and </a:t>
                </a:r>
                <a14:m>
                  <m:oMath xmlns:m="http://schemas.openxmlformats.org/officeDocument/2006/math">
                    <m:r>
                      <a:rPr lang="en-US" sz="2050" b="0" i="1" smtClean="0">
                        <a:latin typeface="Cambria Math"/>
                      </a:rPr>
                      <m:t>𝐸</m:t>
                    </m:r>
                    <m:sSup>
                      <m:sSupPr>
                        <m:ctrlPr>
                          <a:rPr lang="en-US" sz="2050" b="0" i="1" smtClean="0">
                            <a:latin typeface="Cambria Math"/>
                          </a:rPr>
                        </m:ctrlPr>
                      </m:sSupPr>
                      <m:e>
                        <m:r>
                          <a:rPr lang="en-US" sz="2050" b="0" i="1" smtClean="0">
                            <a:latin typeface="Cambria Math"/>
                          </a:rPr>
                          <m:t>𝐸</m:t>
                        </m:r>
                      </m:e>
                      <m:sup>
                        <m:r>
                          <a:rPr lang="en-US" sz="2050" b="0" i="1" smtClean="0">
                            <a:latin typeface="Cambria Math"/>
                          </a:rPr>
                          <m:t>∗</m:t>
                        </m:r>
                      </m:sup>
                    </m:sSup>
                  </m:oMath>
                </a14:m>
                <a:r>
                  <a:rPr lang="en-US" sz="2050" b="0" dirty="0" smtClean="0"/>
                  <a:t>.</a:t>
                </a:r>
              </a:p>
              <a:p>
                <a:pPr marL="0" indent="0" algn="just">
                  <a:buSzPct val="100000"/>
                </a:pPr>
                <a:endParaRPr lang="en-US" sz="1400" b="0" dirty="0" smtClean="0"/>
              </a:p>
              <a:p>
                <a:pPr marL="182880" indent="-182880" algn="just">
                  <a:buSzPct val="100000"/>
                  <a:buFont typeface="Arial" pitchFamily="34" charset="0"/>
                  <a:buChar char="•"/>
                </a:pPr>
                <a:r>
                  <a:rPr lang="en-US" sz="2050" b="0" dirty="0" smtClean="0"/>
                  <a:t>Relative field strength was obtained as square root of </a:t>
                </a:r>
                <a14:m>
                  <m:oMath xmlns:m="http://schemas.openxmlformats.org/officeDocument/2006/math">
                    <m:func>
                      <m:funcPr>
                        <m:ctrlPr>
                          <a:rPr lang="en-US" sz="2050" b="0" i="1" smtClean="0">
                            <a:latin typeface="Cambria Math"/>
                          </a:rPr>
                        </m:ctrlPr>
                      </m:funcPr>
                      <m:fName>
                        <m:r>
                          <m:rPr>
                            <m:sty m:val="p"/>
                          </m:rPr>
                          <a:rPr lang="en-US" sz="2050" b="0" i="0" smtClean="0">
                            <a:latin typeface="Cambria Math"/>
                          </a:rPr>
                          <m:t>tan</m:t>
                        </m:r>
                      </m:fName>
                      <m:e>
                        <m:r>
                          <m:rPr>
                            <m:sty m:val="p"/>
                          </m:rPr>
                          <a:rPr lang="el-GR" sz="2050" b="0" i="1" smtClean="0">
                            <a:latin typeface="Cambria Math"/>
                            <a:ea typeface="Cambria Math"/>
                          </a:rPr>
                          <m:t>Φ</m:t>
                        </m:r>
                      </m:e>
                    </m:func>
                  </m:oMath>
                </a14:m>
                <a:r>
                  <a:rPr lang="en-US" sz="2050" b="0" dirty="0" smtClean="0"/>
                  <a:t> yielding an overall FF of about 98%.</a:t>
                </a:r>
              </a:p>
            </p:txBody>
          </p:sp>
        </mc:Choice>
        <mc:Fallback xmlns="">
          <p:sp>
            <p:nvSpPr>
              <p:cNvPr id="5" name="Content Placeholder 2"/>
              <p:cNvSpPr txBox="1">
                <a:spLocks noRot="1" noChangeAspect="1" noMove="1" noResize="1" noEditPoints="1" noAdjustHandles="1" noChangeArrowheads="1" noChangeShapeType="1" noTextEdit="1"/>
              </p:cNvSpPr>
              <p:nvPr/>
            </p:nvSpPr>
            <p:spPr>
              <a:xfrm>
                <a:off x="5389418" y="938151"/>
                <a:ext cx="3200400" cy="4876800"/>
              </a:xfrm>
              <a:prstGeom prst="rect">
                <a:avLst/>
              </a:prstGeom>
              <a:blipFill rotWithShape="1">
                <a:blip r:embed="rId3"/>
                <a:stretch>
                  <a:fillRect l="-1714" t="-875" r="-2286" b="-625"/>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627075706"/>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2"/>
              <p:cNvSpPr txBox="1">
                <a:spLocks/>
              </p:cNvSpPr>
              <p:nvPr/>
            </p:nvSpPr>
            <p:spPr>
              <a:xfrm>
                <a:off x="304802" y="990600"/>
                <a:ext cx="8458195" cy="4876800"/>
              </a:xfrm>
              <a:prstGeom prst="rect">
                <a:avLst/>
              </a:prstGeom>
              <a:ln>
                <a:noFill/>
              </a:ln>
            </p:spPr>
            <p:txBody>
              <a:bodyPr/>
              <a:lstStyle>
                <a:lvl1pPr marL="342900" indent="-342900" algn="l" rtl="0" eaLnBrk="0" fontAlgn="base" hangingPunct="0">
                  <a:spcBef>
                    <a:spcPct val="20000"/>
                  </a:spcBef>
                  <a:spcAft>
                    <a:spcPct val="0"/>
                  </a:spcAft>
                  <a:buClr>
                    <a:schemeClr val="tx1"/>
                  </a:buClr>
                  <a:buSzPct val="70000"/>
                  <a:buFont typeface="Monotype Sorts" charset="2"/>
                  <a:defRPr kumimoji="1" sz="2000">
                    <a:solidFill>
                      <a:srgbClr val="0000CC"/>
                    </a:solidFill>
                    <a:latin typeface="+mn-lt"/>
                    <a:ea typeface="MS PGothic" pitchFamily="34" charset="-128"/>
                    <a:cs typeface="ＭＳ Ｐゴシック" charset="-128"/>
                  </a:defRPr>
                </a:lvl1pPr>
                <a:lvl2pPr marL="447675" indent="-223838" algn="l" rtl="0" eaLnBrk="0" fontAlgn="base" hangingPunct="0">
                  <a:spcBef>
                    <a:spcPct val="20000"/>
                  </a:spcBef>
                  <a:spcAft>
                    <a:spcPct val="0"/>
                  </a:spcAft>
                  <a:buClr>
                    <a:schemeClr val="tx1"/>
                  </a:buClr>
                  <a:buSzPct val="50000"/>
                  <a:buFont typeface="Monotype Sorts" charset="2"/>
                  <a:buChar char="l"/>
                  <a:defRPr kumimoji="1" sz="2000">
                    <a:solidFill>
                      <a:srgbClr val="0000CC"/>
                    </a:solidFill>
                    <a:latin typeface="+mn-lt"/>
                    <a:ea typeface="MS PGothic" pitchFamily="34" charset="-128"/>
                  </a:defRPr>
                </a:lvl2pPr>
                <a:lvl3pPr marL="914400" indent="-223838" algn="l" rtl="0" eaLnBrk="0" fontAlgn="base" hangingPunct="0">
                  <a:spcBef>
                    <a:spcPct val="20000"/>
                  </a:spcBef>
                  <a:spcAft>
                    <a:spcPct val="0"/>
                  </a:spcAft>
                  <a:buClr>
                    <a:schemeClr val="tx1"/>
                  </a:buClr>
                  <a:buSzPct val="50000"/>
                  <a:buFont typeface="Monotype Sorts" charset="2"/>
                  <a:buChar char="n"/>
                  <a:defRPr kumimoji="1" sz="2000">
                    <a:solidFill>
                      <a:schemeClr val="tx1"/>
                    </a:solidFill>
                    <a:latin typeface="+mn-lt"/>
                    <a:ea typeface="MS PGothic" pitchFamily="34" charset="-128"/>
                  </a:defRPr>
                </a:lvl3pPr>
                <a:lvl4pPr marL="1363663" indent="-223838" algn="l" rtl="0" eaLnBrk="0" fontAlgn="base" hangingPunct="0">
                  <a:spcBef>
                    <a:spcPct val="20000"/>
                  </a:spcBef>
                  <a:spcAft>
                    <a:spcPct val="0"/>
                  </a:spcAft>
                  <a:buClr>
                    <a:schemeClr val="tx1"/>
                  </a:buClr>
                  <a:buSzPct val="50000"/>
                  <a:buFont typeface="Monotype Sorts" charset="2"/>
                  <a:buChar char="m"/>
                  <a:defRPr kumimoji="1" sz="2000">
                    <a:solidFill>
                      <a:schemeClr val="tx1"/>
                    </a:solidFill>
                    <a:latin typeface="+mn-lt"/>
                    <a:ea typeface="MS PGothic" pitchFamily="34" charset="-128"/>
                  </a:defRPr>
                </a:lvl4pPr>
                <a:lvl5pPr marL="18288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MS PGothic" pitchFamily="34" charset="-128"/>
                  </a:defRPr>
                </a:lvl5pPr>
                <a:lvl6pPr marL="22860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6pPr>
                <a:lvl7pPr marL="27432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7pPr>
                <a:lvl8pPr marL="32004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8pPr>
                <a:lvl9pPr marL="36576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9pPr>
              </a:lstStyle>
              <a:p>
                <a:pPr marL="182880" indent="-182880" algn="just">
                  <a:buSzPct val="100000"/>
                  <a:buFont typeface="Arial" pitchFamily="34" charset="0"/>
                  <a:buChar char="•"/>
                </a:pPr>
                <a:r>
                  <a:rPr lang="en-US" b="0" dirty="0" smtClean="0"/>
                  <a:t>Geometry factors (</a:t>
                </a:r>
                <a:r>
                  <a:rPr lang="en-US" b="0" i="1" dirty="0" smtClean="0"/>
                  <a:t>F</a:t>
                </a:r>
                <a:r>
                  <a:rPr lang="en-US" b="0" i="1" baseline="-25000" dirty="0" smtClean="0"/>
                  <a:t>E</a:t>
                </a:r>
                <a:r>
                  <a:rPr lang="en-US" b="0" dirty="0" smtClean="0"/>
                  <a:t> and </a:t>
                </a:r>
                <a:r>
                  <a:rPr lang="en-US" b="0" i="1" dirty="0" smtClean="0"/>
                  <a:t>F</a:t>
                </a:r>
                <a:r>
                  <a:rPr lang="en-US" b="0" i="1" baseline="-25000" dirty="0" smtClean="0"/>
                  <a:t>H</a:t>
                </a:r>
                <a:r>
                  <a:rPr lang="en-US" b="0" dirty="0" smtClean="0"/>
                  <a:t>) are valid for simple bead geometries. Metallic spheres provide reliable FF results but identification of critical HOMs relies more on the </a:t>
                </a:r>
                <a14:m>
                  <m:oMath xmlns:m="http://schemas.openxmlformats.org/officeDocument/2006/math">
                    <m:sSub>
                      <m:sSubPr>
                        <m:ctrlPr>
                          <a:rPr lang="en-US" b="0" i="1" smtClean="0">
                            <a:latin typeface="Cambria Math"/>
                          </a:rPr>
                        </m:ctrlPr>
                      </m:sSubPr>
                      <m:e>
                        <m:r>
                          <a:rPr lang="en-US" b="0" i="1" smtClean="0">
                            <a:latin typeface="Cambria Math"/>
                          </a:rPr>
                          <m:t>𝐸</m:t>
                        </m:r>
                      </m:e>
                      <m:sub>
                        <m:r>
                          <a:rPr lang="en-US" b="0" i="1" smtClean="0">
                            <a:latin typeface="Cambria Math"/>
                          </a:rPr>
                          <m:t>𝑧</m:t>
                        </m:r>
                      </m:sub>
                    </m:sSub>
                  </m:oMath>
                </a14:m>
                <a:r>
                  <a:rPr lang="en-US" b="0" dirty="0" smtClean="0"/>
                  <a:t> fields, therefore we </a:t>
                </a:r>
                <a:r>
                  <a:rPr lang="en-US" b="0" dirty="0"/>
                  <a:t>used cylindrical geometries (metallic needle and dielectric </a:t>
                </a:r>
                <a:r>
                  <a:rPr lang="en-US" b="0" dirty="0" err="1"/>
                  <a:t>micarta</a:t>
                </a:r>
                <a:r>
                  <a:rPr lang="en-US" b="0" dirty="0"/>
                  <a:t>) for the subsequent </a:t>
                </a:r>
                <a:r>
                  <a:rPr lang="en-US" b="0" dirty="0" smtClean="0"/>
                  <a:t>studies.</a:t>
                </a:r>
              </a:p>
              <a:p>
                <a:pPr marL="182880" indent="-182880" algn="just">
                  <a:buSzPct val="100000"/>
                  <a:buFont typeface="Arial" pitchFamily="34" charset="0"/>
                  <a:buChar char="•"/>
                </a:pPr>
                <a:r>
                  <a:rPr lang="en-US" b="0" dirty="0" smtClean="0"/>
                  <a:t>Although not truly needed for HOM identification, their calibration was performed as a check on the bead pull technique. </a:t>
                </a:r>
                <a:r>
                  <a:rPr lang="en-US" b="0" dirty="0" smtClean="0">
                    <a:solidFill>
                      <a:schemeClr val="tx1"/>
                    </a:solidFill>
                  </a:rPr>
                  <a:t>(Done at 702.65 MHz mode; </a:t>
                </a:r>
                <a:r>
                  <a:rPr lang="en-US" b="0" i="1" dirty="0" smtClean="0">
                    <a:solidFill>
                      <a:schemeClr val="tx1"/>
                    </a:solidFill>
                  </a:rPr>
                  <a:t>Q</a:t>
                </a:r>
                <a:r>
                  <a:rPr lang="en-US" b="0" i="1" baseline="-25000" dirty="0" smtClean="0">
                    <a:solidFill>
                      <a:schemeClr val="tx1"/>
                    </a:solidFill>
                  </a:rPr>
                  <a:t>L</a:t>
                </a:r>
                <a:r>
                  <a:rPr lang="en-US" b="0" dirty="0" smtClean="0">
                    <a:solidFill>
                      <a:schemeClr val="tx1"/>
                    </a:solidFill>
                    <a:sym typeface="Symbol"/>
                  </a:rPr>
                  <a:t>19,800</a:t>
                </a:r>
                <a:r>
                  <a:rPr lang="en-US" b="0" dirty="0" smtClean="0">
                    <a:solidFill>
                      <a:schemeClr val="tx1"/>
                    </a:solidFill>
                  </a:rPr>
                  <a:t>)</a:t>
                </a:r>
              </a:p>
              <a:p>
                <a:pPr marL="182880" indent="-182880" algn="just">
                  <a:buSzPct val="100000"/>
                  <a:buFont typeface="Arial" pitchFamily="34" charset="0"/>
                  <a:buChar char="•"/>
                </a:pPr>
                <a:r>
                  <a:rPr lang="en-US" b="0" dirty="0" err="1" smtClean="0"/>
                  <a:t>Micarta</a:t>
                </a:r>
                <a:r>
                  <a:rPr lang="en-US" b="0" dirty="0" smtClean="0"/>
                  <a:t> beads provide </a:t>
                </a:r>
                <a14:m>
                  <m:oMath xmlns:m="http://schemas.openxmlformats.org/officeDocument/2006/math">
                    <m:d>
                      <m:dPr>
                        <m:begChr m:val="|"/>
                        <m:endChr m:val="|"/>
                        <m:ctrlPr>
                          <a:rPr lang="en-US" b="0" i="1" smtClean="0">
                            <a:latin typeface="Cambria Math"/>
                          </a:rPr>
                        </m:ctrlPr>
                      </m:dPr>
                      <m:e>
                        <m:r>
                          <a:rPr lang="en-US" b="0" i="1" smtClean="0">
                            <a:latin typeface="Cambria Math"/>
                          </a:rPr>
                          <m:t>𝐸</m:t>
                        </m:r>
                      </m:e>
                    </m:d>
                  </m:oMath>
                </a14:m>
                <a:r>
                  <a:rPr lang="en-US" b="0" dirty="0" smtClean="0"/>
                  <a:t> whereas the needles provide </a:t>
                </a:r>
                <a14:m>
                  <m:oMath xmlns:m="http://schemas.openxmlformats.org/officeDocument/2006/math">
                    <m:d>
                      <m:dPr>
                        <m:begChr m:val="|"/>
                        <m:endChr m:val="|"/>
                        <m:ctrlPr>
                          <a:rPr lang="en-US" b="0" i="1" smtClean="0">
                            <a:latin typeface="Cambria Math"/>
                          </a:rPr>
                        </m:ctrlPr>
                      </m:dPr>
                      <m:e>
                        <m:sSub>
                          <m:sSubPr>
                            <m:ctrlPr>
                              <a:rPr lang="en-US" b="0" i="1" smtClean="0">
                                <a:latin typeface="Cambria Math"/>
                              </a:rPr>
                            </m:ctrlPr>
                          </m:sSubPr>
                          <m:e>
                            <m:r>
                              <a:rPr lang="en-US" b="0" i="1" smtClean="0">
                                <a:latin typeface="Cambria Math"/>
                              </a:rPr>
                              <m:t>𝐸</m:t>
                            </m:r>
                          </m:e>
                          <m:sub>
                            <m:r>
                              <a:rPr lang="en-US" b="0" i="1" smtClean="0">
                                <a:latin typeface="Cambria Math"/>
                              </a:rPr>
                              <m:t>𝑧</m:t>
                            </m:r>
                          </m:sub>
                        </m:sSub>
                      </m:e>
                    </m:d>
                  </m:oMath>
                </a14:m>
                <a:r>
                  <a:rPr lang="en-US" b="0" dirty="0" smtClean="0"/>
                  <a:t>.</a:t>
                </a:r>
              </a:p>
              <a:p>
                <a:pPr marL="182880" indent="-182880" algn="just">
                  <a:buSzPct val="100000"/>
                  <a:buFont typeface="Arial" pitchFamily="34" charset="0"/>
                  <a:buChar char="•"/>
                </a:pPr>
                <a:r>
                  <a:rPr lang="en-US" b="0" dirty="0" smtClean="0"/>
                  <a:t>In this vein</a:t>
                </a:r>
                <a:endParaRPr lang="en-US" b="0" dirty="0"/>
              </a:p>
              <a:p>
                <a:pPr marL="0" indent="0" algn="just">
                  <a:buSzPct val="100000"/>
                </a:pPr>
                <a14:m>
                  <m:oMathPara xmlns:m="http://schemas.openxmlformats.org/officeDocument/2006/math">
                    <m:oMathParaPr>
                      <m:jc m:val="centerGroup"/>
                    </m:oMathParaPr>
                    <m:oMath xmlns:m="http://schemas.openxmlformats.org/officeDocument/2006/math">
                      <m:func>
                        <m:funcPr>
                          <m:ctrlPr>
                            <a:rPr lang="en-US" b="0" i="1" smtClean="0">
                              <a:solidFill>
                                <a:schemeClr val="tx1"/>
                              </a:solidFill>
                              <a:latin typeface="Cambria Math"/>
                            </a:rPr>
                          </m:ctrlPr>
                        </m:funcPr>
                        <m:fName>
                          <m:r>
                            <m:rPr>
                              <m:sty m:val="p"/>
                            </m:rPr>
                            <a:rPr lang="en-US" b="0" i="0" smtClean="0">
                              <a:solidFill>
                                <a:schemeClr val="tx1"/>
                              </a:solidFill>
                              <a:latin typeface="Cambria Math"/>
                            </a:rPr>
                            <m:t>tan</m:t>
                          </m:r>
                        </m:fName>
                        <m:e>
                          <m:r>
                            <m:rPr>
                              <m:sty m:val="p"/>
                            </m:rPr>
                            <a:rPr lang="el-GR" b="0" i="1" smtClean="0">
                              <a:solidFill>
                                <a:schemeClr val="tx1"/>
                              </a:solidFill>
                              <a:latin typeface="Cambria Math"/>
                              <a:ea typeface="Cambria Math"/>
                            </a:rPr>
                            <m:t>Φ</m:t>
                          </m:r>
                        </m:e>
                      </m:func>
                      <m:r>
                        <a:rPr lang="en-US" b="0" i="1" smtClean="0">
                          <a:solidFill>
                            <a:schemeClr val="tx1"/>
                          </a:solidFill>
                          <a:latin typeface="Cambria Math"/>
                        </a:rPr>
                        <m:t>=</m:t>
                      </m:r>
                      <m:d>
                        <m:dPr>
                          <m:begChr m:val="{"/>
                          <m:endChr m:val="}"/>
                          <m:ctrlPr>
                            <a:rPr lang="en-US" b="0" i="1" smtClean="0">
                              <a:solidFill>
                                <a:schemeClr val="tx1"/>
                              </a:solidFill>
                              <a:latin typeface="Cambria Math"/>
                            </a:rPr>
                          </m:ctrlPr>
                        </m:dPr>
                        <m:e>
                          <m:eqArr>
                            <m:eqArrPr>
                              <m:ctrlPr>
                                <a:rPr lang="en-US" b="0" i="1" smtClean="0">
                                  <a:solidFill>
                                    <a:schemeClr val="tx1"/>
                                  </a:solidFill>
                                  <a:latin typeface="Cambria Math"/>
                                </a:rPr>
                              </m:ctrlPr>
                            </m:eqArrPr>
                            <m:e>
                              <m:r>
                                <a:rPr lang="en-US" b="0" i="1" smtClean="0">
                                  <a:solidFill>
                                    <a:schemeClr val="tx1"/>
                                  </a:solidFill>
                                  <a:latin typeface="Cambria Math"/>
                                </a:rPr>
                                <m:t>2</m:t>
                              </m:r>
                              <m:sSub>
                                <m:sSubPr>
                                  <m:ctrlPr>
                                    <a:rPr lang="en-US" b="0" i="1" smtClean="0">
                                      <a:solidFill>
                                        <a:schemeClr val="tx1"/>
                                      </a:solidFill>
                                      <a:latin typeface="Cambria Math"/>
                                    </a:rPr>
                                  </m:ctrlPr>
                                </m:sSubPr>
                                <m:e>
                                  <m:r>
                                    <a:rPr lang="en-US" b="0" i="1" smtClean="0">
                                      <a:solidFill>
                                        <a:schemeClr val="tx1"/>
                                      </a:solidFill>
                                      <a:latin typeface="Cambria Math"/>
                                    </a:rPr>
                                    <m:t>𝑄</m:t>
                                  </m:r>
                                </m:e>
                                <m:sub>
                                  <m:r>
                                    <a:rPr lang="en-US" b="0" i="1" smtClean="0">
                                      <a:solidFill>
                                        <a:schemeClr val="tx1"/>
                                      </a:solidFill>
                                      <a:latin typeface="Cambria Math"/>
                                    </a:rPr>
                                    <m:t>𝐿</m:t>
                                  </m:r>
                                </m:sub>
                              </m:sSub>
                              <m:d>
                                <m:dPr>
                                  <m:begChr m:val="["/>
                                  <m:endChr m:val="]"/>
                                  <m:ctrlPr>
                                    <a:rPr lang="en-US" b="0" i="1" smtClean="0">
                                      <a:solidFill>
                                        <a:schemeClr val="tx1"/>
                                      </a:solidFill>
                                      <a:latin typeface="Cambria Math"/>
                                    </a:rPr>
                                  </m:ctrlPr>
                                </m:dPr>
                                <m:e>
                                  <m:f>
                                    <m:fPr>
                                      <m:type m:val="lin"/>
                                      <m:ctrlPr>
                                        <a:rPr lang="en-US" b="0" i="1" smtClean="0">
                                          <a:solidFill>
                                            <a:schemeClr val="tx1"/>
                                          </a:solidFill>
                                          <a:latin typeface="Cambria Math"/>
                                        </a:rPr>
                                      </m:ctrlPr>
                                    </m:fPr>
                                    <m:num>
                                      <m:sSub>
                                        <m:sSubPr>
                                          <m:ctrlPr>
                                            <a:rPr lang="en-US" b="0" i="1" smtClean="0">
                                              <a:solidFill>
                                                <a:schemeClr val="tx1"/>
                                              </a:solidFill>
                                              <a:latin typeface="Cambria Math"/>
                                            </a:rPr>
                                          </m:ctrlPr>
                                        </m:sSubPr>
                                        <m:e>
                                          <m:r>
                                            <a:rPr lang="en-US" b="0" i="1" smtClean="0">
                                              <a:solidFill>
                                                <a:schemeClr val="tx1"/>
                                              </a:solidFill>
                                              <a:latin typeface="Cambria Math"/>
                                              <a:ea typeface="Cambria Math"/>
                                            </a:rPr>
                                            <m:t>𝜀</m:t>
                                          </m:r>
                                        </m:e>
                                        <m:sub>
                                          <m:r>
                                            <a:rPr lang="en-US" b="0" i="1" smtClean="0">
                                              <a:solidFill>
                                                <a:schemeClr val="tx1"/>
                                              </a:solidFill>
                                              <a:latin typeface="Cambria Math"/>
                                            </a:rPr>
                                            <m:t>0</m:t>
                                          </m:r>
                                        </m:sub>
                                      </m:sSub>
                                      <m:sSup>
                                        <m:sSupPr>
                                          <m:ctrlPr>
                                            <a:rPr lang="en-US" b="0" i="1" smtClean="0">
                                              <a:solidFill>
                                                <a:schemeClr val="tx1"/>
                                              </a:solidFill>
                                              <a:latin typeface="Cambria Math"/>
                                            </a:rPr>
                                          </m:ctrlPr>
                                        </m:sSupPr>
                                        <m:e>
                                          <m:r>
                                            <a:rPr lang="en-US" b="0" i="1" smtClean="0">
                                              <a:solidFill>
                                                <a:schemeClr val="tx1"/>
                                              </a:solidFill>
                                              <a:latin typeface="Cambria Math"/>
                                            </a:rPr>
                                            <m:t>𝐸𝐸</m:t>
                                          </m:r>
                                        </m:e>
                                        <m:sup>
                                          <m:r>
                                            <a:rPr lang="en-US" b="0" i="1" smtClean="0">
                                              <a:solidFill>
                                                <a:schemeClr val="tx1"/>
                                              </a:solidFill>
                                              <a:latin typeface="Cambria Math"/>
                                            </a:rPr>
                                            <m:t>∗</m:t>
                                          </m:r>
                                        </m:sup>
                                      </m:sSup>
                                    </m:num>
                                    <m:den>
                                      <m:r>
                                        <a:rPr lang="en-US" b="0" i="1" smtClean="0">
                                          <a:solidFill>
                                            <a:schemeClr val="tx1"/>
                                          </a:solidFill>
                                          <a:latin typeface="Cambria Math"/>
                                        </a:rPr>
                                        <m:t>𝑈</m:t>
                                      </m:r>
                                    </m:den>
                                  </m:f>
                                </m:e>
                              </m:d>
                              <m:sSub>
                                <m:sSubPr>
                                  <m:ctrlPr>
                                    <a:rPr lang="en-US" b="0" i="1" smtClean="0">
                                      <a:solidFill>
                                        <a:schemeClr val="tx1"/>
                                      </a:solidFill>
                                      <a:latin typeface="Cambria Math"/>
                                    </a:rPr>
                                  </m:ctrlPr>
                                </m:sSubPr>
                                <m:e>
                                  <m:r>
                                    <a:rPr lang="en-US" b="0" i="1" smtClean="0">
                                      <a:solidFill>
                                        <a:schemeClr val="tx1"/>
                                      </a:solidFill>
                                      <a:latin typeface="Cambria Math"/>
                                    </a:rPr>
                                    <m:t>𝐹</m:t>
                                  </m:r>
                                </m:e>
                                <m:sub>
                                  <m:r>
                                    <a:rPr lang="en-US" b="0" i="1" smtClean="0">
                                      <a:solidFill>
                                        <a:schemeClr val="tx1"/>
                                      </a:solidFill>
                                      <a:latin typeface="Cambria Math"/>
                                    </a:rPr>
                                    <m:t>𝑀</m:t>
                                  </m:r>
                                </m:sub>
                              </m:sSub>
                            </m:e>
                            <m:e>
                              <m:r>
                                <a:rPr lang="en-US" b="0" i="1" smtClean="0">
                                  <a:solidFill>
                                    <a:schemeClr val="tx1"/>
                                  </a:solidFill>
                                  <a:latin typeface="Cambria Math"/>
                                </a:rPr>
                                <m:t>2</m:t>
                              </m:r>
                              <m:sSub>
                                <m:sSubPr>
                                  <m:ctrlPr>
                                    <a:rPr lang="en-US" b="0" i="1" smtClean="0">
                                      <a:solidFill>
                                        <a:schemeClr val="tx1"/>
                                      </a:solidFill>
                                      <a:latin typeface="Cambria Math"/>
                                    </a:rPr>
                                  </m:ctrlPr>
                                </m:sSubPr>
                                <m:e>
                                  <m:r>
                                    <a:rPr lang="en-US" b="0" i="1" smtClean="0">
                                      <a:solidFill>
                                        <a:schemeClr val="tx1"/>
                                      </a:solidFill>
                                      <a:latin typeface="Cambria Math"/>
                                    </a:rPr>
                                    <m:t>𝑄</m:t>
                                  </m:r>
                                </m:e>
                                <m:sub>
                                  <m:r>
                                    <a:rPr lang="en-US" b="0" i="1" smtClean="0">
                                      <a:solidFill>
                                        <a:schemeClr val="tx1"/>
                                      </a:solidFill>
                                      <a:latin typeface="Cambria Math"/>
                                    </a:rPr>
                                    <m:t>𝐿</m:t>
                                  </m:r>
                                </m:sub>
                              </m:sSub>
                              <m:d>
                                <m:dPr>
                                  <m:begChr m:val="["/>
                                  <m:endChr m:val="]"/>
                                  <m:ctrlPr>
                                    <a:rPr lang="en-US" b="0" i="1" smtClean="0">
                                      <a:solidFill>
                                        <a:schemeClr val="tx1"/>
                                      </a:solidFill>
                                      <a:latin typeface="Cambria Math"/>
                                    </a:rPr>
                                  </m:ctrlPr>
                                </m:dPr>
                                <m:e>
                                  <m:f>
                                    <m:fPr>
                                      <m:type m:val="lin"/>
                                      <m:ctrlPr>
                                        <a:rPr lang="en-US" b="0" i="1" smtClean="0">
                                          <a:solidFill>
                                            <a:schemeClr val="tx1"/>
                                          </a:solidFill>
                                          <a:latin typeface="Cambria Math"/>
                                        </a:rPr>
                                      </m:ctrlPr>
                                    </m:fPr>
                                    <m:num>
                                      <m:sSub>
                                        <m:sSubPr>
                                          <m:ctrlPr>
                                            <a:rPr lang="en-US" b="0" i="1" smtClean="0">
                                              <a:solidFill>
                                                <a:schemeClr val="tx1"/>
                                              </a:solidFill>
                                              <a:latin typeface="Cambria Math"/>
                                            </a:rPr>
                                          </m:ctrlPr>
                                        </m:sSubPr>
                                        <m:e>
                                          <m:r>
                                            <a:rPr lang="en-US" b="0" i="1" smtClean="0">
                                              <a:solidFill>
                                                <a:schemeClr val="tx1"/>
                                              </a:solidFill>
                                              <a:latin typeface="Cambria Math"/>
                                              <a:ea typeface="Cambria Math"/>
                                            </a:rPr>
                                            <m:t>𝜀</m:t>
                                          </m:r>
                                        </m:e>
                                        <m:sub>
                                          <m:r>
                                            <a:rPr lang="en-US" b="0" i="1" smtClean="0">
                                              <a:solidFill>
                                                <a:schemeClr val="tx1"/>
                                              </a:solidFill>
                                              <a:latin typeface="Cambria Math"/>
                                            </a:rPr>
                                            <m:t>0</m:t>
                                          </m:r>
                                        </m:sub>
                                      </m:sSub>
                                      <m:sSub>
                                        <m:sSubPr>
                                          <m:ctrlPr>
                                            <a:rPr lang="en-US" b="0" i="1" smtClean="0">
                                              <a:solidFill>
                                                <a:schemeClr val="tx1"/>
                                              </a:solidFill>
                                              <a:latin typeface="Cambria Math"/>
                                            </a:rPr>
                                          </m:ctrlPr>
                                        </m:sSubPr>
                                        <m:e>
                                          <m:r>
                                            <a:rPr lang="en-US" b="0" i="1" smtClean="0">
                                              <a:solidFill>
                                                <a:schemeClr val="tx1"/>
                                              </a:solidFill>
                                              <a:latin typeface="Cambria Math"/>
                                            </a:rPr>
                                            <m:t>𝐸</m:t>
                                          </m:r>
                                        </m:e>
                                        <m:sub>
                                          <m:r>
                                            <a:rPr lang="en-US" b="0" i="1" smtClean="0">
                                              <a:solidFill>
                                                <a:schemeClr val="tx1"/>
                                              </a:solidFill>
                                              <a:latin typeface="Cambria Math"/>
                                            </a:rPr>
                                            <m:t>𝑍</m:t>
                                          </m:r>
                                        </m:sub>
                                      </m:sSub>
                                      <m:sSup>
                                        <m:sSupPr>
                                          <m:ctrlPr>
                                            <a:rPr lang="en-US" b="0" i="1" smtClean="0">
                                              <a:solidFill>
                                                <a:schemeClr val="tx1"/>
                                              </a:solidFill>
                                              <a:latin typeface="Cambria Math"/>
                                            </a:rPr>
                                          </m:ctrlPr>
                                        </m:sSupPr>
                                        <m:e>
                                          <m:sSub>
                                            <m:sSubPr>
                                              <m:ctrlPr>
                                                <a:rPr lang="en-US" b="0" i="1" smtClean="0">
                                                  <a:solidFill>
                                                    <a:schemeClr val="tx1"/>
                                                  </a:solidFill>
                                                  <a:latin typeface="Cambria Math"/>
                                                </a:rPr>
                                              </m:ctrlPr>
                                            </m:sSubPr>
                                            <m:e>
                                              <m:r>
                                                <a:rPr lang="en-US" b="0" i="1" smtClean="0">
                                                  <a:solidFill>
                                                    <a:schemeClr val="tx1"/>
                                                  </a:solidFill>
                                                  <a:latin typeface="Cambria Math"/>
                                                </a:rPr>
                                                <m:t>𝐸</m:t>
                                              </m:r>
                                            </m:e>
                                            <m:sub>
                                              <m:r>
                                                <a:rPr lang="en-US" b="0" i="1" smtClean="0">
                                                  <a:solidFill>
                                                    <a:schemeClr val="tx1"/>
                                                  </a:solidFill>
                                                  <a:latin typeface="Cambria Math"/>
                                                </a:rPr>
                                                <m:t>𝑍</m:t>
                                              </m:r>
                                            </m:sub>
                                          </m:sSub>
                                        </m:e>
                                        <m:sup>
                                          <m:r>
                                            <a:rPr lang="en-US" b="0" i="1" smtClean="0">
                                              <a:solidFill>
                                                <a:schemeClr val="tx1"/>
                                              </a:solidFill>
                                              <a:latin typeface="Cambria Math"/>
                                            </a:rPr>
                                            <m:t>∗</m:t>
                                          </m:r>
                                        </m:sup>
                                      </m:sSup>
                                    </m:num>
                                    <m:den>
                                      <m:r>
                                        <a:rPr lang="en-US" b="0" i="1" smtClean="0">
                                          <a:solidFill>
                                            <a:schemeClr val="tx1"/>
                                          </a:solidFill>
                                          <a:latin typeface="Cambria Math"/>
                                        </a:rPr>
                                        <m:t>𝑈</m:t>
                                      </m:r>
                                    </m:den>
                                  </m:f>
                                </m:e>
                              </m:d>
                              <m:sSub>
                                <m:sSubPr>
                                  <m:ctrlPr>
                                    <a:rPr lang="en-US" b="0" i="1" smtClean="0">
                                      <a:solidFill>
                                        <a:schemeClr val="tx1"/>
                                      </a:solidFill>
                                      <a:latin typeface="Cambria Math"/>
                                    </a:rPr>
                                  </m:ctrlPr>
                                </m:sSubPr>
                                <m:e>
                                  <m:r>
                                    <a:rPr lang="en-US" b="0" i="1" smtClean="0">
                                      <a:solidFill>
                                        <a:schemeClr val="tx1"/>
                                      </a:solidFill>
                                      <a:latin typeface="Cambria Math"/>
                                    </a:rPr>
                                    <m:t>𝐹</m:t>
                                  </m:r>
                                </m:e>
                                <m:sub>
                                  <m:r>
                                    <a:rPr lang="en-US" b="0" i="1" smtClean="0">
                                      <a:solidFill>
                                        <a:schemeClr val="tx1"/>
                                      </a:solidFill>
                                      <a:latin typeface="Cambria Math"/>
                                    </a:rPr>
                                    <m:t>𝑁</m:t>
                                  </m:r>
                                </m:sub>
                              </m:sSub>
                            </m:e>
                          </m:eqArr>
                        </m:e>
                      </m:d>
                    </m:oMath>
                  </m:oMathPara>
                </a14:m>
                <a:endParaRPr lang="en-US" b="0" dirty="0" smtClean="0"/>
              </a:p>
              <a:p>
                <a:pPr marL="0" indent="0" algn="just">
                  <a:buSzPct val="100000"/>
                </a:pPr>
                <a:endParaRPr lang="en-US" sz="1000" b="0" dirty="0" smtClean="0"/>
              </a:p>
              <a:p>
                <a:pPr marL="182880" indent="-182880" algn="just">
                  <a:buSzPct val="100000"/>
                  <a:buFont typeface="Arial" pitchFamily="34" charset="0"/>
                  <a:buChar char="•"/>
                </a:pPr>
                <a14:m>
                  <m:oMath xmlns:m="http://schemas.openxmlformats.org/officeDocument/2006/math">
                    <m:sSub>
                      <m:sSubPr>
                        <m:ctrlPr>
                          <a:rPr lang="en-US" b="0" i="1" smtClean="0">
                            <a:latin typeface="Cambria Math"/>
                          </a:rPr>
                        </m:ctrlPr>
                      </m:sSubPr>
                      <m:e>
                        <m:r>
                          <a:rPr lang="en-US" b="0" i="1" smtClean="0">
                            <a:latin typeface="Cambria Math"/>
                          </a:rPr>
                          <m:t>𝐹</m:t>
                        </m:r>
                      </m:e>
                      <m:sub>
                        <m:r>
                          <a:rPr lang="en-US" b="0" i="1" smtClean="0">
                            <a:latin typeface="Cambria Math"/>
                          </a:rPr>
                          <m:t>𝑁</m:t>
                        </m:r>
                      </m:sub>
                    </m:sSub>
                  </m:oMath>
                </a14:m>
                <a:r>
                  <a:rPr lang="en-US" b="0" dirty="0" smtClean="0"/>
                  <a:t>(calibration)</a:t>
                </a:r>
                <a:r>
                  <a:rPr lang="en-US" b="0" dirty="0" smtClean="0">
                    <a:sym typeface="Symbol"/>
                  </a:rPr>
                  <a:t>7.3×10</a:t>
                </a:r>
                <a:r>
                  <a:rPr lang="en-US" b="0" baseline="30000" dirty="0" smtClean="0">
                    <a:sym typeface="Symbol"/>
                  </a:rPr>
                  <a:t>-7</a:t>
                </a:r>
                <a:r>
                  <a:rPr lang="en-US" b="0" dirty="0" smtClean="0">
                    <a:sym typeface="Symbol"/>
                  </a:rPr>
                  <a:t> m</a:t>
                </a:r>
                <a:r>
                  <a:rPr lang="en-US" b="0" baseline="30000" dirty="0" smtClean="0">
                    <a:sym typeface="Symbol"/>
                  </a:rPr>
                  <a:t>3</a:t>
                </a:r>
                <a:r>
                  <a:rPr lang="en-US" b="0" dirty="0" smtClean="0">
                    <a:sym typeface="Symbol"/>
                  </a:rPr>
                  <a:t>, </a:t>
                </a:r>
                <a14:m>
                  <m:oMath xmlns:m="http://schemas.openxmlformats.org/officeDocument/2006/math">
                    <m:sSub>
                      <m:sSubPr>
                        <m:ctrlPr>
                          <a:rPr lang="en-US" b="0" i="1">
                            <a:latin typeface="Cambria Math"/>
                          </a:rPr>
                        </m:ctrlPr>
                      </m:sSubPr>
                      <m:e>
                        <m:r>
                          <a:rPr lang="en-US" b="0" i="1">
                            <a:latin typeface="Cambria Math"/>
                          </a:rPr>
                          <m:t>𝐹</m:t>
                        </m:r>
                      </m:e>
                      <m:sub>
                        <m:r>
                          <a:rPr lang="en-US" b="0" i="1">
                            <a:latin typeface="Cambria Math"/>
                          </a:rPr>
                          <m:t>𝑁</m:t>
                        </m:r>
                      </m:sub>
                    </m:sSub>
                  </m:oMath>
                </a14:m>
                <a:r>
                  <a:rPr lang="en-US" b="0" dirty="0"/>
                  <a:t>(</a:t>
                </a:r>
                <a:r>
                  <a:rPr lang="en-US" b="0" dirty="0" smtClean="0"/>
                  <a:t>formula)</a:t>
                </a:r>
                <a:r>
                  <a:rPr lang="en-US" b="0" dirty="0">
                    <a:sym typeface="Symbol"/>
                  </a:rPr>
                  <a:t>5.15×10</a:t>
                </a:r>
                <a:r>
                  <a:rPr lang="en-US" b="0" baseline="30000" dirty="0">
                    <a:sym typeface="Symbol"/>
                  </a:rPr>
                  <a:t>-7</a:t>
                </a:r>
                <a:r>
                  <a:rPr lang="en-US" b="0" dirty="0">
                    <a:sym typeface="Symbol"/>
                  </a:rPr>
                  <a:t> m</a:t>
                </a:r>
                <a:r>
                  <a:rPr lang="en-US" b="0" baseline="30000" dirty="0">
                    <a:sym typeface="Symbol"/>
                  </a:rPr>
                  <a:t>3</a:t>
                </a:r>
                <a:r>
                  <a:rPr lang="en-US" b="0" dirty="0">
                    <a:sym typeface="Symbol"/>
                  </a:rPr>
                  <a:t> </a:t>
                </a:r>
                <a:r>
                  <a:rPr lang="en-US" i="1" dirty="0" smtClean="0">
                    <a:solidFill>
                      <a:schemeClr val="tx1"/>
                    </a:solidFill>
                    <a:sym typeface="Symbol"/>
                  </a:rPr>
                  <a:t>(Within 30% )</a:t>
                </a:r>
              </a:p>
              <a:p>
                <a:pPr marL="182880" indent="-182880" algn="just">
                  <a:buSzPct val="100000"/>
                  <a:buFont typeface="Arial" pitchFamily="34" charset="0"/>
                  <a:buChar char="•"/>
                </a:pPr>
                <a14:m>
                  <m:oMath xmlns:m="http://schemas.openxmlformats.org/officeDocument/2006/math">
                    <m:sSub>
                      <m:sSubPr>
                        <m:ctrlPr>
                          <a:rPr lang="en-US" b="0" i="1">
                            <a:latin typeface="Cambria Math"/>
                          </a:rPr>
                        </m:ctrlPr>
                      </m:sSubPr>
                      <m:e>
                        <m:r>
                          <a:rPr lang="en-US" b="0" i="1">
                            <a:latin typeface="Cambria Math"/>
                          </a:rPr>
                          <m:t>𝐹</m:t>
                        </m:r>
                      </m:e>
                      <m:sub>
                        <m:r>
                          <a:rPr lang="en-US" b="0" i="1" smtClean="0">
                            <a:latin typeface="Cambria Math"/>
                          </a:rPr>
                          <m:t>𝑀</m:t>
                        </m:r>
                      </m:sub>
                    </m:sSub>
                  </m:oMath>
                </a14:m>
                <a:r>
                  <a:rPr lang="en-US" b="0" dirty="0"/>
                  <a:t>(calibration)</a:t>
                </a:r>
                <a:r>
                  <a:rPr lang="en-US" b="0" dirty="0" smtClean="0">
                    <a:sym typeface="Symbol"/>
                  </a:rPr>
                  <a:t>6.5×10</a:t>
                </a:r>
                <a:r>
                  <a:rPr lang="en-US" b="0" baseline="30000" dirty="0" smtClean="0">
                    <a:sym typeface="Symbol"/>
                  </a:rPr>
                  <a:t>-7</a:t>
                </a:r>
                <a:r>
                  <a:rPr lang="en-US" b="0" dirty="0" smtClean="0">
                    <a:sym typeface="Symbol"/>
                  </a:rPr>
                  <a:t> m</a:t>
                </a:r>
                <a:r>
                  <a:rPr lang="en-US" b="0" baseline="30000" dirty="0" smtClean="0">
                    <a:sym typeface="Symbol"/>
                  </a:rPr>
                  <a:t>3</a:t>
                </a:r>
                <a:r>
                  <a:rPr lang="en-US" b="0" dirty="0" smtClean="0">
                    <a:sym typeface="Symbol"/>
                  </a:rPr>
                  <a:t> yields a dielectric constant of </a:t>
                </a:r>
                <a14:m>
                  <m:oMath xmlns:m="http://schemas.openxmlformats.org/officeDocument/2006/math">
                    <m:r>
                      <a:rPr lang="en-US" b="0" i="1" smtClean="0">
                        <a:solidFill>
                          <a:schemeClr val="tx1"/>
                        </a:solidFill>
                        <a:latin typeface="Cambria Math"/>
                        <a:ea typeface="Cambria Math"/>
                        <a:sym typeface="Symbol"/>
                      </a:rPr>
                      <m:t>𝜀</m:t>
                    </m:r>
                    <m:r>
                      <a:rPr lang="en-US" b="0" i="1" smtClean="0">
                        <a:solidFill>
                          <a:schemeClr val="tx1"/>
                        </a:solidFill>
                        <a:latin typeface="Cambria Math"/>
                        <a:ea typeface="Cambria Math"/>
                        <a:sym typeface="Symbol"/>
                      </a:rPr>
                      <m:t>≈4.5</m:t>
                    </m:r>
                  </m:oMath>
                </a14:m>
                <a:r>
                  <a:rPr lang="en-US" b="0" dirty="0" smtClean="0">
                    <a:sym typeface="Symbol"/>
                  </a:rPr>
                  <a:t>, consistent with the published values.</a:t>
                </a:r>
              </a:p>
              <a:p>
                <a:pPr marL="182880" indent="-182880" algn="just">
                  <a:buSzPct val="100000"/>
                  <a:buFont typeface="Arial" pitchFamily="34" charset="0"/>
                  <a:buChar char="•"/>
                </a:pPr>
                <a:endParaRPr lang="en-US" sz="2100" b="0" dirty="0" smtClean="0"/>
              </a:p>
              <a:p>
                <a:pPr marL="182880" indent="-182880" algn="just">
                  <a:buSzPct val="100000"/>
                  <a:buFont typeface="Arial" pitchFamily="34" charset="0"/>
                  <a:buChar char="•"/>
                </a:pPr>
                <a:endParaRPr lang="en-US" sz="2100" b="0" dirty="0" smtClean="0"/>
              </a:p>
            </p:txBody>
          </p:sp>
        </mc:Choice>
        <mc:Fallback xmlns="">
          <p:sp>
            <p:nvSpPr>
              <p:cNvPr id="2" name="Content Placeholder 2"/>
              <p:cNvSpPr txBox="1">
                <a:spLocks noRot="1" noChangeAspect="1" noMove="1" noResize="1" noEditPoints="1" noAdjustHandles="1" noChangeArrowheads="1" noChangeShapeType="1" noTextEdit="1"/>
              </p:cNvSpPr>
              <p:nvPr/>
            </p:nvSpPr>
            <p:spPr>
              <a:xfrm>
                <a:off x="304802" y="990600"/>
                <a:ext cx="8458195" cy="4876800"/>
              </a:xfrm>
              <a:prstGeom prst="rect">
                <a:avLst/>
              </a:prstGeom>
              <a:blipFill rotWithShape="1">
                <a:blip r:embed="rId2"/>
                <a:stretch>
                  <a:fillRect l="-577" t="-625" r="-721" b="-1625"/>
                </a:stretch>
              </a:blipFill>
              <a:ln>
                <a:noFill/>
              </a:ln>
            </p:spPr>
            <p:txBody>
              <a:bodyPr/>
              <a:lstStyle/>
              <a:p>
                <a:r>
                  <a:rPr lang="en-US">
                    <a:noFill/>
                  </a:rPr>
                  <a:t> </a:t>
                </a:r>
              </a:p>
            </p:txBody>
          </p:sp>
        </mc:Fallback>
      </mc:AlternateContent>
      <p:sp>
        <p:nvSpPr>
          <p:cNvPr id="3" name="Title 1"/>
          <p:cNvSpPr txBox="1">
            <a:spLocks/>
          </p:cNvSpPr>
          <p:nvPr/>
        </p:nvSpPr>
        <p:spPr>
          <a:xfrm>
            <a:off x="457200" y="304800"/>
            <a:ext cx="8153400" cy="4572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dirty="0" smtClean="0"/>
              <a:t>Calibration of the Perturbing Beads (1)</a:t>
            </a:r>
          </a:p>
        </p:txBody>
      </p:sp>
    </p:spTree>
    <p:extLst>
      <p:ext uri="{BB962C8B-B14F-4D97-AF65-F5344CB8AC3E}">
        <p14:creationId xmlns:p14="http://schemas.microsoft.com/office/powerpoint/2010/main" val="1160068916"/>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2"/>
              <p:cNvSpPr txBox="1">
                <a:spLocks/>
              </p:cNvSpPr>
              <p:nvPr/>
            </p:nvSpPr>
            <p:spPr>
              <a:xfrm>
                <a:off x="5029200" y="990600"/>
                <a:ext cx="3733797" cy="4876800"/>
              </a:xfrm>
              <a:prstGeom prst="rect">
                <a:avLst/>
              </a:prstGeom>
              <a:ln>
                <a:noFill/>
              </a:ln>
            </p:spPr>
            <p:txBody>
              <a:bodyPr/>
              <a:lstStyle>
                <a:lvl1pPr marL="342900" indent="-342900" algn="l" rtl="0" eaLnBrk="0" fontAlgn="base" hangingPunct="0">
                  <a:spcBef>
                    <a:spcPct val="20000"/>
                  </a:spcBef>
                  <a:spcAft>
                    <a:spcPct val="0"/>
                  </a:spcAft>
                  <a:buClr>
                    <a:schemeClr val="tx1"/>
                  </a:buClr>
                  <a:buSzPct val="70000"/>
                  <a:buFont typeface="Monotype Sorts" charset="2"/>
                  <a:defRPr kumimoji="1" sz="2000">
                    <a:solidFill>
                      <a:srgbClr val="0000CC"/>
                    </a:solidFill>
                    <a:latin typeface="+mn-lt"/>
                    <a:ea typeface="MS PGothic" pitchFamily="34" charset="-128"/>
                    <a:cs typeface="ＭＳ Ｐゴシック" charset="-128"/>
                  </a:defRPr>
                </a:lvl1pPr>
                <a:lvl2pPr marL="447675" indent="-223838" algn="l" rtl="0" eaLnBrk="0" fontAlgn="base" hangingPunct="0">
                  <a:spcBef>
                    <a:spcPct val="20000"/>
                  </a:spcBef>
                  <a:spcAft>
                    <a:spcPct val="0"/>
                  </a:spcAft>
                  <a:buClr>
                    <a:schemeClr val="tx1"/>
                  </a:buClr>
                  <a:buSzPct val="50000"/>
                  <a:buFont typeface="Monotype Sorts" charset="2"/>
                  <a:buChar char="l"/>
                  <a:defRPr kumimoji="1" sz="2000">
                    <a:solidFill>
                      <a:srgbClr val="0000CC"/>
                    </a:solidFill>
                    <a:latin typeface="+mn-lt"/>
                    <a:ea typeface="MS PGothic" pitchFamily="34" charset="-128"/>
                  </a:defRPr>
                </a:lvl2pPr>
                <a:lvl3pPr marL="914400" indent="-223838" algn="l" rtl="0" eaLnBrk="0" fontAlgn="base" hangingPunct="0">
                  <a:spcBef>
                    <a:spcPct val="20000"/>
                  </a:spcBef>
                  <a:spcAft>
                    <a:spcPct val="0"/>
                  </a:spcAft>
                  <a:buClr>
                    <a:schemeClr val="tx1"/>
                  </a:buClr>
                  <a:buSzPct val="50000"/>
                  <a:buFont typeface="Monotype Sorts" charset="2"/>
                  <a:buChar char="n"/>
                  <a:defRPr kumimoji="1" sz="2000">
                    <a:solidFill>
                      <a:schemeClr val="tx1"/>
                    </a:solidFill>
                    <a:latin typeface="+mn-lt"/>
                    <a:ea typeface="MS PGothic" pitchFamily="34" charset="-128"/>
                  </a:defRPr>
                </a:lvl3pPr>
                <a:lvl4pPr marL="1363663" indent="-223838" algn="l" rtl="0" eaLnBrk="0" fontAlgn="base" hangingPunct="0">
                  <a:spcBef>
                    <a:spcPct val="20000"/>
                  </a:spcBef>
                  <a:spcAft>
                    <a:spcPct val="0"/>
                  </a:spcAft>
                  <a:buClr>
                    <a:schemeClr val="tx1"/>
                  </a:buClr>
                  <a:buSzPct val="50000"/>
                  <a:buFont typeface="Monotype Sorts" charset="2"/>
                  <a:buChar char="m"/>
                  <a:defRPr kumimoji="1" sz="2000">
                    <a:solidFill>
                      <a:schemeClr val="tx1"/>
                    </a:solidFill>
                    <a:latin typeface="+mn-lt"/>
                    <a:ea typeface="MS PGothic" pitchFamily="34" charset="-128"/>
                  </a:defRPr>
                </a:lvl4pPr>
                <a:lvl5pPr marL="18288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MS PGothic" pitchFamily="34" charset="-128"/>
                  </a:defRPr>
                </a:lvl5pPr>
                <a:lvl6pPr marL="22860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6pPr>
                <a:lvl7pPr marL="27432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7pPr>
                <a:lvl8pPr marL="32004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8pPr>
                <a:lvl9pPr marL="36576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9pPr>
              </a:lstStyle>
              <a:p>
                <a:pPr marL="182880" indent="-182880" algn="just">
                  <a:buSzPct val="100000"/>
                  <a:buFont typeface="Arial" pitchFamily="34" charset="0"/>
                  <a:buChar char="•"/>
                </a:pPr>
                <a:r>
                  <a:rPr lang="en-US" b="0" dirty="0" smtClean="0"/>
                  <a:t>Repeated the calibration at 683.4 MHz, the lowest monopole mode. </a:t>
                </a:r>
                <a:r>
                  <a:rPr lang="en-US" b="0" dirty="0" smtClean="0">
                    <a:solidFill>
                      <a:schemeClr val="tx1"/>
                    </a:solidFill>
                  </a:rPr>
                  <a:t>(</a:t>
                </a:r>
                <a:r>
                  <a:rPr lang="en-US" b="0" i="1" dirty="0" smtClean="0">
                    <a:solidFill>
                      <a:schemeClr val="tx1"/>
                    </a:solidFill>
                  </a:rPr>
                  <a:t>Q</a:t>
                </a:r>
                <a:r>
                  <a:rPr lang="en-US" b="0" i="1" baseline="-25000" dirty="0" smtClean="0">
                    <a:solidFill>
                      <a:schemeClr val="tx1"/>
                    </a:solidFill>
                  </a:rPr>
                  <a:t>L</a:t>
                </a:r>
                <a:r>
                  <a:rPr lang="en-US" b="0" dirty="0" smtClean="0">
                    <a:solidFill>
                      <a:schemeClr val="tx1"/>
                    </a:solidFill>
                    <a:sym typeface="Symbol"/>
                  </a:rPr>
                  <a:t>28,700</a:t>
                </a:r>
                <a:r>
                  <a:rPr lang="en-US" b="0" dirty="0" smtClean="0">
                    <a:solidFill>
                      <a:schemeClr val="tx1"/>
                    </a:solidFill>
                  </a:rPr>
                  <a:t>)</a:t>
                </a:r>
              </a:p>
              <a:p>
                <a:pPr marL="182880" indent="-182880" algn="just">
                  <a:buSzPct val="100000"/>
                  <a:buFont typeface="Arial" pitchFamily="34" charset="0"/>
                  <a:buChar char="•"/>
                </a:pPr>
                <a:r>
                  <a:rPr lang="en-US" b="0" dirty="0" smtClean="0"/>
                  <a:t>Highest field concentrated in the center cell and a trapped mode.</a:t>
                </a:r>
                <a:endParaRPr lang="en-US" b="0" dirty="0"/>
              </a:p>
              <a:p>
                <a:pPr marL="182880" indent="-182880" algn="just">
                  <a:buSzPct val="100000"/>
                  <a:buFont typeface="Arial" pitchFamily="34" charset="0"/>
                  <a:buChar char="•"/>
                </a:pPr>
                <a14:m>
                  <m:oMath xmlns:m="http://schemas.openxmlformats.org/officeDocument/2006/math">
                    <m:sSub>
                      <m:sSubPr>
                        <m:ctrlPr>
                          <a:rPr lang="en-US" b="0" i="1" smtClean="0">
                            <a:latin typeface="Cambria Math"/>
                          </a:rPr>
                        </m:ctrlPr>
                      </m:sSubPr>
                      <m:e>
                        <m:r>
                          <a:rPr lang="en-US" b="0" i="1" smtClean="0">
                            <a:latin typeface="Cambria Math"/>
                          </a:rPr>
                          <m:t>𝐹</m:t>
                        </m:r>
                      </m:e>
                      <m:sub>
                        <m:r>
                          <a:rPr lang="en-US" b="0" i="1" smtClean="0">
                            <a:latin typeface="Cambria Math"/>
                          </a:rPr>
                          <m:t>𝑁</m:t>
                        </m:r>
                      </m:sub>
                    </m:sSub>
                  </m:oMath>
                </a14:m>
                <a:r>
                  <a:rPr lang="en-US" b="0" dirty="0" smtClean="0"/>
                  <a:t>(calibration)</a:t>
                </a:r>
                <a:r>
                  <a:rPr lang="en-US" b="0" dirty="0" smtClean="0">
                    <a:sym typeface="Symbol"/>
                  </a:rPr>
                  <a:t>5.15×10</a:t>
                </a:r>
                <a:r>
                  <a:rPr lang="en-US" b="0" baseline="30000" dirty="0" smtClean="0">
                    <a:sym typeface="Symbol"/>
                  </a:rPr>
                  <a:t>-7</a:t>
                </a:r>
                <a:r>
                  <a:rPr lang="en-US" b="0" dirty="0" smtClean="0">
                    <a:sym typeface="Symbol"/>
                  </a:rPr>
                  <a:t> m</a:t>
                </a:r>
                <a:r>
                  <a:rPr lang="en-US" b="0" baseline="30000" dirty="0" smtClean="0">
                    <a:sym typeface="Symbol"/>
                  </a:rPr>
                  <a:t>3</a:t>
                </a:r>
                <a:r>
                  <a:rPr lang="en-US" b="0" dirty="0" smtClean="0">
                    <a:sym typeface="Symbol"/>
                  </a:rPr>
                  <a:t>, </a:t>
                </a:r>
                <a14:m>
                  <m:oMath xmlns:m="http://schemas.openxmlformats.org/officeDocument/2006/math">
                    <m:sSub>
                      <m:sSubPr>
                        <m:ctrlPr>
                          <a:rPr lang="en-US" b="0" i="1">
                            <a:latin typeface="Cambria Math"/>
                          </a:rPr>
                        </m:ctrlPr>
                      </m:sSubPr>
                      <m:e>
                        <m:r>
                          <a:rPr lang="en-US" b="0" i="1">
                            <a:latin typeface="Cambria Math"/>
                          </a:rPr>
                          <m:t>𝐹</m:t>
                        </m:r>
                      </m:e>
                      <m:sub>
                        <m:r>
                          <a:rPr lang="en-US" b="0" i="1">
                            <a:latin typeface="Cambria Math"/>
                          </a:rPr>
                          <m:t>𝑁</m:t>
                        </m:r>
                      </m:sub>
                    </m:sSub>
                  </m:oMath>
                </a14:m>
                <a:r>
                  <a:rPr lang="en-US" b="0" dirty="0"/>
                  <a:t>(</a:t>
                </a:r>
                <a:r>
                  <a:rPr lang="en-US" b="0" dirty="0" smtClean="0"/>
                  <a:t>formula)</a:t>
                </a:r>
                <a:r>
                  <a:rPr lang="en-US" b="0" dirty="0">
                    <a:sym typeface="Symbol"/>
                  </a:rPr>
                  <a:t>5.15×10</a:t>
                </a:r>
                <a:r>
                  <a:rPr lang="en-US" b="0" baseline="30000" dirty="0">
                    <a:sym typeface="Symbol"/>
                  </a:rPr>
                  <a:t>-7</a:t>
                </a:r>
                <a:r>
                  <a:rPr lang="en-US" b="0" dirty="0">
                    <a:sym typeface="Symbol"/>
                  </a:rPr>
                  <a:t> m</a:t>
                </a:r>
                <a:r>
                  <a:rPr lang="en-US" b="0" baseline="30000" dirty="0">
                    <a:sym typeface="Symbol"/>
                  </a:rPr>
                  <a:t>3</a:t>
                </a:r>
                <a:r>
                  <a:rPr lang="en-US" b="0" dirty="0">
                    <a:sym typeface="Symbol"/>
                  </a:rPr>
                  <a:t> </a:t>
                </a:r>
                <a:r>
                  <a:rPr lang="en-US" i="1" dirty="0" smtClean="0">
                    <a:solidFill>
                      <a:schemeClr val="tx1"/>
                    </a:solidFill>
                    <a:sym typeface="Symbol"/>
                  </a:rPr>
                  <a:t>(Accidentally Perfect !)</a:t>
                </a:r>
              </a:p>
              <a:p>
                <a:pPr marL="182880" indent="-182880" algn="just">
                  <a:buSzPct val="100000"/>
                  <a:buFont typeface="Arial" pitchFamily="34" charset="0"/>
                  <a:buChar char="•"/>
                </a:pPr>
                <a14:m>
                  <m:oMath xmlns:m="http://schemas.openxmlformats.org/officeDocument/2006/math">
                    <m:sSub>
                      <m:sSubPr>
                        <m:ctrlPr>
                          <a:rPr lang="en-US" b="0" i="1">
                            <a:latin typeface="Cambria Math"/>
                          </a:rPr>
                        </m:ctrlPr>
                      </m:sSubPr>
                      <m:e>
                        <m:r>
                          <a:rPr lang="en-US" b="0" i="1">
                            <a:latin typeface="Cambria Math"/>
                          </a:rPr>
                          <m:t>𝐹</m:t>
                        </m:r>
                      </m:e>
                      <m:sub>
                        <m:r>
                          <a:rPr lang="en-US" b="0" i="1" smtClean="0">
                            <a:latin typeface="Cambria Math"/>
                          </a:rPr>
                          <m:t>𝑀</m:t>
                        </m:r>
                      </m:sub>
                    </m:sSub>
                  </m:oMath>
                </a14:m>
                <a:r>
                  <a:rPr lang="en-US" b="0" dirty="0"/>
                  <a:t>(calibration)</a:t>
                </a:r>
                <a:r>
                  <a:rPr lang="en-US" b="0" dirty="0" smtClean="0">
                    <a:sym typeface="Symbol"/>
                  </a:rPr>
                  <a:t>5.2×10</a:t>
                </a:r>
                <a:r>
                  <a:rPr lang="en-US" b="0" baseline="30000" dirty="0" smtClean="0">
                    <a:sym typeface="Symbol"/>
                  </a:rPr>
                  <a:t>-7</a:t>
                </a:r>
                <a:r>
                  <a:rPr lang="en-US" b="0" dirty="0" smtClean="0">
                    <a:sym typeface="Symbol"/>
                  </a:rPr>
                  <a:t> m</a:t>
                </a:r>
                <a:r>
                  <a:rPr lang="en-US" b="0" baseline="30000" dirty="0" smtClean="0">
                    <a:sym typeface="Symbol"/>
                  </a:rPr>
                  <a:t>3</a:t>
                </a:r>
                <a:r>
                  <a:rPr lang="en-US" b="0" dirty="0" smtClean="0">
                    <a:sym typeface="Symbol"/>
                  </a:rPr>
                  <a:t> yields </a:t>
                </a:r>
                <a14:m>
                  <m:oMath xmlns:m="http://schemas.openxmlformats.org/officeDocument/2006/math">
                    <m:r>
                      <a:rPr lang="en-US" b="0" i="1" smtClean="0">
                        <a:solidFill>
                          <a:schemeClr val="tx1"/>
                        </a:solidFill>
                        <a:latin typeface="Cambria Math"/>
                        <a:ea typeface="Cambria Math"/>
                        <a:sym typeface="Symbol"/>
                      </a:rPr>
                      <m:t>𝜀</m:t>
                    </m:r>
                    <m:r>
                      <a:rPr lang="en-US" b="0" i="1" smtClean="0">
                        <a:solidFill>
                          <a:schemeClr val="tx1"/>
                        </a:solidFill>
                        <a:latin typeface="Cambria Math"/>
                        <a:ea typeface="Cambria Math"/>
                        <a:sym typeface="Symbol"/>
                      </a:rPr>
                      <m:t>≈3.3,</m:t>
                    </m:r>
                  </m:oMath>
                </a14:m>
                <a:r>
                  <a:rPr lang="en-US" b="0" dirty="0" smtClean="0">
                    <a:sym typeface="Symbol"/>
                  </a:rPr>
                  <a:t>below the previous value. </a:t>
                </a:r>
                <a:r>
                  <a:rPr lang="en-US" b="0" dirty="0" smtClean="0">
                    <a:solidFill>
                      <a:schemeClr val="tx1">
                        <a:lumMod val="85000"/>
                        <a:lumOff val="15000"/>
                      </a:schemeClr>
                    </a:solidFill>
                    <a:sym typeface="Symbol"/>
                  </a:rPr>
                  <a:t>(</a:t>
                </a:r>
                <a:r>
                  <a:rPr lang="en-US" b="0" i="1" dirty="0" smtClean="0">
                    <a:solidFill>
                      <a:schemeClr val="tx1">
                        <a:lumMod val="85000"/>
                        <a:lumOff val="15000"/>
                      </a:schemeClr>
                    </a:solidFill>
                    <a:sym typeface="Symbol"/>
                  </a:rPr>
                  <a:t>Acceptable for such measurements</a:t>
                </a:r>
                <a:r>
                  <a:rPr lang="en-US" b="0" dirty="0" smtClean="0">
                    <a:solidFill>
                      <a:schemeClr val="tx1">
                        <a:lumMod val="85000"/>
                        <a:lumOff val="15000"/>
                      </a:schemeClr>
                    </a:solidFill>
                    <a:sym typeface="Symbol"/>
                  </a:rPr>
                  <a:t>)</a:t>
                </a:r>
              </a:p>
              <a:p>
                <a:pPr marL="182880" indent="-182880" algn="just">
                  <a:buSzPct val="100000"/>
                  <a:buFont typeface="Arial" pitchFamily="34" charset="0"/>
                  <a:buChar char="•"/>
                </a:pPr>
                <a:r>
                  <a:rPr lang="en-US" b="0" dirty="0">
                    <a:sym typeface="Symbol"/>
                  </a:rPr>
                  <a:t>Differences are attributed to the large bead size and measurement errors in </a:t>
                </a:r>
                <a:r>
                  <a:rPr lang="en-US" b="0" i="1" dirty="0">
                    <a:sym typeface="Symbol"/>
                  </a:rPr>
                  <a:t>Q’s</a:t>
                </a:r>
                <a:r>
                  <a:rPr lang="en-US" b="0" dirty="0" smtClean="0">
                    <a:sym typeface="Symbol"/>
                  </a:rPr>
                  <a:t>.</a:t>
                </a:r>
                <a:endParaRPr lang="en-US" sz="2100" b="0" dirty="0" smtClean="0"/>
              </a:p>
              <a:p>
                <a:pPr marL="182880" indent="-182880" algn="just">
                  <a:buSzPct val="100000"/>
                  <a:buFont typeface="Arial" pitchFamily="34" charset="0"/>
                  <a:buChar char="•"/>
                </a:pPr>
                <a:endParaRPr lang="en-US" sz="2100" b="0" dirty="0" smtClean="0"/>
              </a:p>
            </p:txBody>
          </p:sp>
        </mc:Choice>
        <mc:Fallback xmlns="">
          <p:sp>
            <p:nvSpPr>
              <p:cNvPr id="2" name="Content Placeholder 2"/>
              <p:cNvSpPr txBox="1">
                <a:spLocks noRot="1" noChangeAspect="1" noMove="1" noResize="1" noEditPoints="1" noAdjustHandles="1" noChangeArrowheads="1" noChangeShapeType="1" noTextEdit="1"/>
              </p:cNvSpPr>
              <p:nvPr/>
            </p:nvSpPr>
            <p:spPr>
              <a:xfrm>
                <a:off x="5029200" y="990600"/>
                <a:ext cx="3733797" cy="4876800"/>
              </a:xfrm>
              <a:prstGeom prst="rect">
                <a:avLst/>
              </a:prstGeom>
              <a:blipFill rotWithShape="1">
                <a:blip r:embed="rId2"/>
                <a:stretch>
                  <a:fillRect l="-1307" t="-625" r="-1634" b="-2750"/>
                </a:stretch>
              </a:blipFill>
              <a:ln>
                <a:noFill/>
              </a:ln>
            </p:spPr>
            <p:txBody>
              <a:bodyPr/>
              <a:lstStyle/>
              <a:p>
                <a:r>
                  <a:rPr lang="en-US">
                    <a:noFill/>
                  </a:rPr>
                  <a:t> </a:t>
                </a:r>
              </a:p>
            </p:txBody>
          </p:sp>
        </mc:Fallback>
      </mc:AlternateContent>
      <p:sp>
        <p:nvSpPr>
          <p:cNvPr id="3" name="Title 1"/>
          <p:cNvSpPr txBox="1">
            <a:spLocks/>
          </p:cNvSpPr>
          <p:nvPr/>
        </p:nvSpPr>
        <p:spPr>
          <a:xfrm>
            <a:off x="457200" y="304800"/>
            <a:ext cx="8153400" cy="4572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dirty="0" smtClean="0"/>
              <a:t>Calibration of the Perturbing Beads (2)</a:t>
            </a:r>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1" y="1729645"/>
            <a:ext cx="4918901" cy="339871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5048142"/>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2"/>
              <p:cNvSpPr txBox="1">
                <a:spLocks/>
              </p:cNvSpPr>
              <p:nvPr/>
            </p:nvSpPr>
            <p:spPr>
              <a:xfrm>
                <a:off x="429491" y="838201"/>
                <a:ext cx="8181109" cy="2133599"/>
              </a:xfrm>
              <a:prstGeom prst="rect">
                <a:avLst/>
              </a:prstGeom>
              <a:noFill/>
              <a:ln>
                <a:noFill/>
              </a:ln>
            </p:spPr>
            <p:txBody>
              <a:bodyPr/>
              <a:lstStyle>
                <a:lvl1pPr marL="342900" indent="-342900" algn="l" rtl="0" eaLnBrk="0" fontAlgn="base" hangingPunct="0">
                  <a:spcBef>
                    <a:spcPct val="20000"/>
                  </a:spcBef>
                  <a:spcAft>
                    <a:spcPct val="0"/>
                  </a:spcAft>
                  <a:buClr>
                    <a:schemeClr val="tx1"/>
                  </a:buClr>
                  <a:buSzPct val="70000"/>
                  <a:buFont typeface="Monotype Sorts" charset="2"/>
                  <a:defRPr kumimoji="1" sz="2000">
                    <a:solidFill>
                      <a:srgbClr val="0000CC"/>
                    </a:solidFill>
                    <a:latin typeface="+mn-lt"/>
                    <a:ea typeface="MS PGothic" pitchFamily="34" charset="-128"/>
                    <a:cs typeface="ＭＳ Ｐゴシック" charset="-128"/>
                  </a:defRPr>
                </a:lvl1pPr>
                <a:lvl2pPr marL="447675" indent="-223838" algn="l" rtl="0" eaLnBrk="0" fontAlgn="base" hangingPunct="0">
                  <a:spcBef>
                    <a:spcPct val="20000"/>
                  </a:spcBef>
                  <a:spcAft>
                    <a:spcPct val="0"/>
                  </a:spcAft>
                  <a:buClr>
                    <a:schemeClr val="tx1"/>
                  </a:buClr>
                  <a:buSzPct val="50000"/>
                  <a:buFont typeface="Monotype Sorts" charset="2"/>
                  <a:buChar char="l"/>
                  <a:defRPr kumimoji="1" sz="2000">
                    <a:solidFill>
                      <a:srgbClr val="0000CC"/>
                    </a:solidFill>
                    <a:latin typeface="+mn-lt"/>
                    <a:ea typeface="MS PGothic" pitchFamily="34" charset="-128"/>
                  </a:defRPr>
                </a:lvl2pPr>
                <a:lvl3pPr marL="914400" indent="-223838" algn="l" rtl="0" eaLnBrk="0" fontAlgn="base" hangingPunct="0">
                  <a:spcBef>
                    <a:spcPct val="20000"/>
                  </a:spcBef>
                  <a:spcAft>
                    <a:spcPct val="0"/>
                  </a:spcAft>
                  <a:buClr>
                    <a:schemeClr val="tx1"/>
                  </a:buClr>
                  <a:buSzPct val="50000"/>
                  <a:buFont typeface="Monotype Sorts" charset="2"/>
                  <a:buChar char="n"/>
                  <a:defRPr kumimoji="1" sz="2000">
                    <a:solidFill>
                      <a:schemeClr val="tx1"/>
                    </a:solidFill>
                    <a:latin typeface="+mn-lt"/>
                    <a:ea typeface="MS PGothic" pitchFamily="34" charset="-128"/>
                  </a:defRPr>
                </a:lvl3pPr>
                <a:lvl4pPr marL="1363663" indent="-223838" algn="l" rtl="0" eaLnBrk="0" fontAlgn="base" hangingPunct="0">
                  <a:spcBef>
                    <a:spcPct val="20000"/>
                  </a:spcBef>
                  <a:spcAft>
                    <a:spcPct val="0"/>
                  </a:spcAft>
                  <a:buClr>
                    <a:schemeClr val="tx1"/>
                  </a:buClr>
                  <a:buSzPct val="50000"/>
                  <a:buFont typeface="Monotype Sorts" charset="2"/>
                  <a:buChar char="m"/>
                  <a:defRPr kumimoji="1" sz="2000">
                    <a:solidFill>
                      <a:schemeClr val="tx1"/>
                    </a:solidFill>
                    <a:latin typeface="+mn-lt"/>
                    <a:ea typeface="MS PGothic" pitchFamily="34" charset="-128"/>
                  </a:defRPr>
                </a:lvl4pPr>
                <a:lvl5pPr marL="18288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MS PGothic" pitchFamily="34" charset="-128"/>
                  </a:defRPr>
                </a:lvl5pPr>
                <a:lvl6pPr marL="22860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6pPr>
                <a:lvl7pPr marL="27432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7pPr>
                <a:lvl8pPr marL="32004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8pPr>
                <a:lvl9pPr marL="36576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9pPr>
              </a:lstStyle>
              <a:p>
                <a:pPr marL="182880" indent="-182880" algn="just">
                  <a:buSzPct val="100000"/>
                  <a:buFont typeface="Arial" pitchFamily="34" charset="0"/>
                  <a:buChar char="•"/>
                </a:pPr>
                <a:r>
                  <a:rPr lang="en-US" sz="2100" b="0" dirty="0" smtClean="0"/>
                  <a:t>First dipole resonance group: frequency region 800 to 1000 </a:t>
                </a:r>
                <a:r>
                  <a:rPr lang="en-US" sz="2100" b="0" dirty="0" err="1" smtClean="0"/>
                  <a:t>MHz.</a:t>
                </a:r>
                <a:endParaRPr lang="en-US" sz="2100" b="0" dirty="0" smtClean="0"/>
              </a:p>
              <a:p>
                <a:pPr marL="182880" indent="-182880" algn="just">
                  <a:buSzPct val="100000"/>
                  <a:buFont typeface="Arial" pitchFamily="34" charset="0"/>
                  <a:buChar char="•"/>
                </a:pPr>
                <a:r>
                  <a:rPr lang="en-US" sz="2100" b="0" dirty="0" smtClean="0"/>
                  <a:t>One of the high-Q HOMs </a:t>
                </a:r>
                <a:r>
                  <a:rPr lang="en-US" sz="2100" b="0" dirty="0" smtClean="0">
                    <a:solidFill>
                      <a:schemeClr val="tx1"/>
                    </a:solidFill>
                  </a:rPr>
                  <a:t>(</a:t>
                </a:r>
                <a14:m>
                  <m:oMath xmlns:m="http://schemas.openxmlformats.org/officeDocument/2006/math">
                    <m:sSub>
                      <m:sSubPr>
                        <m:ctrlPr>
                          <a:rPr lang="en-US" sz="2100" b="0" i="1" smtClean="0">
                            <a:solidFill>
                              <a:schemeClr val="tx1"/>
                            </a:solidFill>
                            <a:latin typeface="Cambria Math"/>
                          </a:rPr>
                        </m:ctrlPr>
                      </m:sSubPr>
                      <m:e>
                        <m:r>
                          <a:rPr lang="en-US" sz="2100" b="0" i="1" smtClean="0">
                            <a:solidFill>
                              <a:schemeClr val="tx1"/>
                            </a:solidFill>
                            <a:latin typeface="Cambria Math"/>
                          </a:rPr>
                          <m:t>𝑄</m:t>
                        </m:r>
                      </m:e>
                      <m:sub>
                        <m:r>
                          <a:rPr lang="en-US" sz="2100" b="0" i="1" smtClean="0">
                            <a:solidFill>
                              <a:schemeClr val="tx1"/>
                            </a:solidFill>
                            <a:latin typeface="Cambria Math"/>
                          </a:rPr>
                          <m:t>𝐿</m:t>
                        </m:r>
                      </m:sub>
                    </m:sSub>
                    <m:r>
                      <a:rPr lang="en-US" sz="2100" b="0" i="1" smtClean="0">
                        <a:solidFill>
                          <a:schemeClr val="tx1"/>
                        </a:solidFill>
                        <a:latin typeface="Cambria Math"/>
                        <a:ea typeface="Cambria Math"/>
                      </a:rPr>
                      <m:t>≈9500</m:t>
                    </m:r>
                  </m:oMath>
                </a14:m>
                <a:r>
                  <a:rPr lang="en-US" sz="2100" b="0" dirty="0" smtClean="0"/>
                  <a:t> </a:t>
                </a:r>
                <a:r>
                  <a:rPr lang="en-US" sz="2100" b="0" dirty="0" smtClean="0">
                    <a:solidFill>
                      <a:schemeClr val="tx1"/>
                    </a:solidFill>
                  </a:rPr>
                  <a:t>in NC ERL) </a:t>
                </a:r>
                <a:r>
                  <a:rPr lang="en-US" sz="2100" b="0" dirty="0" smtClean="0"/>
                  <a:t>of interest is 958.92 </a:t>
                </a:r>
                <a:r>
                  <a:rPr lang="en-US" sz="2100" b="0" dirty="0" err="1" smtClean="0"/>
                  <a:t>MHz.</a:t>
                </a:r>
                <a:r>
                  <a:rPr lang="en-US" sz="2100" b="0" dirty="0" smtClean="0"/>
                  <a:t> MWS predicts it to be a “quasi-trapped” and weakly damped.</a:t>
                </a:r>
              </a:p>
              <a:p>
                <a:pPr marL="182880" indent="-182880" algn="just">
                  <a:buSzPct val="100000"/>
                  <a:buFont typeface="Arial" pitchFamily="34" charset="0"/>
                  <a:buChar char="•"/>
                </a:pPr>
                <a:r>
                  <a:rPr lang="en-US" sz="2100" b="0" dirty="0" smtClean="0"/>
                  <a:t>To verify it by bead pull, extensive measurements were carried out as a demonstration of the HOM identification method and thus involved both the needle and </a:t>
                </a:r>
                <a:r>
                  <a:rPr lang="en-US" sz="2100" b="0" dirty="0" err="1" smtClean="0"/>
                  <a:t>micarta</a:t>
                </a:r>
                <a:r>
                  <a:rPr lang="en-US" sz="2100" b="0" dirty="0" smtClean="0"/>
                  <a:t> beads</a:t>
                </a:r>
                <a:r>
                  <a:rPr lang="en-US" sz="2100" b="0" dirty="0" smtClean="0">
                    <a:sym typeface="Symbol"/>
                  </a:rPr>
                  <a:t>.</a:t>
                </a:r>
                <a:endParaRPr lang="en-US" sz="2100" b="0" dirty="0" smtClean="0"/>
              </a:p>
              <a:p>
                <a:pPr marL="0" indent="0" algn="just">
                  <a:buSzPct val="100000"/>
                </a:pPr>
                <a:endParaRPr lang="en-US" sz="2100" b="0" dirty="0" smtClean="0"/>
              </a:p>
            </p:txBody>
          </p:sp>
        </mc:Choice>
        <mc:Fallback xmlns="">
          <p:sp>
            <p:nvSpPr>
              <p:cNvPr id="2" name="Content Placeholder 2"/>
              <p:cNvSpPr txBox="1">
                <a:spLocks noRot="1" noChangeAspect="1" noMove="1" noResize="1" noEditPoints="1" noAdjustHandles="1" noChangeArrowheads="1" noChangeShapeType="1" noTextEdit="1"/>
              </p:cNvSpPr>
              <p:nvPr/>
            </p:nvSpPr>
            <p:spPr>
              <a:xfrm>
                <a:off x="429491" y="838201"/>
                <a:ext cx="8181109" cy="2133599"/>
              </a:xfrm>
              <a:prstGeom prst="rect">
                <a:avLst/>
              </a:prstGeom>
              <a:blipFill rotWithShape="1">
                <a:blip r:embed="rId2"/>
                <a:stretch>
                  <a:fillRect l="-670" t="-1714" r="-894" b="-5714"/>
                </a:stretch>
              </a:blipFill>
              <a:ln>
                <a:noFill/>
              </a:ln>
            </p:spPr>
            <p:txBody>
              <a:bodyPr/>
              <a:lstStyle/>
              <a:p>
                <a:r>
                  <a:rPr lang="en-US">
                    <a:noFill/>
                  </a:rPr>
                  <a:t> </a:t>
                </a:r>
              </a:p>
            </p:txBody>
          </p:sp>
        </mc:Fallback>
      </mc:AlternateContent>
      <p:sp>
        <p:nvSpPr>
          <p:cNvPr id="3" name="Title 1"/>
          <p:cNvSpPr txBox="1">
            <a:spLocks/>
          </p:cNvSpPr>
          <p:nvPr/>
        </p:nvSpPr>
        <p:spPr>
          <a:xfrm>
            <a:off x="457200" y="304800"/>
            <a:ext cx="8153400" cy="4572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dirty="0" smtClean="0"/>
              <a:t>Bead-pull Measurements in the Dipole Group</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026744"/>
            <a:ext cx="3316415" cy="297237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2336" y="3026744"/>
            <a:ext cx="4042410" cy="2918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7071207"/>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29491" y="838201"/>
            <a:ext cx="8181109" cy="2209799"/>
          </a:xfrm>
          <a:prstGeom prst="rect">
            <a:avLst/>
          </a:prstGeom>
          <a:noFill/>
          <a:ln>
            <a:noFill/>
          </a:ln>
        </p:spPr>
        <p:txBody>
          <a:bodyPr/>
          <a:lstStyle>
            <a:lvl1pPr marL="342900" indent="-342900" algn="l" rtl="0" eaLnBrk="0" fontAlgn="base" hangingPunct="0">
              <a:spcBef>
                <a:spcPct val="20000"/>
              </a:spcBef>
              <a:spcAft>
                <a:spcPct val="0"/>
              </a:spcAft>
              <a:buClr>
                <a:schemeClr val="tx1"/>
              </a:buClr>
              <a:buSzPct val="70000"/>
              <a:buFont typeface="Monotype Sorts" charset="2"/>
              <a:defRPr kumimoji="1" sz="2000">
                <a:solidFill>
                  <a:srgbClr val="0000CC"/>
                </a:solidFill>
                <a:latin typeface="+mn-lt"/>
                <a:ea typeface="MS PGothic" pitchFamily="34" charset="-128"/>
                <a:cs typeface="ＭＳ Ｐゴシック" charset="-128"/>
              </a:defRPr>
            </a:lvl1pPr>
            <a:lvl2pPr marL="447675" indent="-223838" algn="l" rtl="0" eaLnBrk="0" fontAlgn="base" hangingPunct="0">
              <a:spcBef>
                <a:spcPct val="20000"/>
              </a:spcBef>
              <a:spcAft>
                <a:spcPct val="0"/>
              </a:spcAft>
              <a:buClr>
                <a:schemeClr val="tx1"/>
              </a:buClr>
              <a:buSzPct val="50000"/>
              <a:buFont typeface="Monotype Sorts" charset="2"/>
              <a:buChar char="l"/>
              <a:defRPr kumimoji="1" sz="2000">
                <a:solidFill>
                  <a:srgbClr val="0000CC"/>
                </a:solidFill>
                <a:latin typeface="+mn-lt"/>
                <a:ea typeface="MS PGothic" pitchFamily="34" charset="-128"/>
              </a:defRPr>
            </a:lvl2pPr>
            <a:lvl3pPr marL="914400" indent="-223838" algn="l" rtl="0" eaLnBrk="0" fontAlgn="base" hangingPunct="0">
              <a:spcBef>
                <a:spcPct val="20000"/>
              </a:spcBef>
              <a:spcAft>
                <a:spcPct val="0"/>
              </a:spcAft>
              <a:buClr>
                <a:schemeClr val="tx1"/>
              </a:buClr>
              <a:buSzPct val="50000"/>
              <a:buFont typeface="Monotype Sorts" charset="2"/>
              <a:buChar char="n"/>
              <a:defRPr kumimoji="1" sz="2000">
                <a:solidFill>
                  <a:schemeClr val="tx1"/>
                </a:solidFill>
                <a:latin typeface="+mn-lt"/>
                <a:ea typeface="MS PGothic" pitchFamily="34" charset="-128"/>
              </a:defRPr>
            </a:lvl3pPr>
            <a:lvl4pPr marL="1363663" indent="-223838" algn="l" rtl="0" eaLnBrk="0" fontAlgn="base" hangingPunct="0">
              <a:spcBef>
                <a:spcPct val="20000"/>
              </a:spcBef>
              <a:spcAft>
                <a:spcPct val="0"/>
              </a:spcAft>
              <a:buClr>
                <a:schemeClr val="tx1"/>
              </a:buClr>
              <a:buSzPct val="50000"/>
              <a:buFont typeface="Monotype Sorts" charset="2"/>
              <a:buChar char="m"/>
              <a:defRPr kumimoji="1" sz="2000">
                <a:solidFill>
                  <a:schemeClr val="tx1"/>
                </a:solidFill>
                <a:latin typeface="+mn-lt"/>
                <a:ea typeface="MS PGothic" pitchFamily="34" charset="-128"/>
              </a:defRPr>
            </a:lvl4pPr>
            <a:lvl5pPr marL="18288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MS PGothic" pitchFamily="34" charset="-128"/>
              </a:defRPr>
            </a:lvl5pPr>
            <a:lvl6pPr marL="22860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6pPr>
            <a:lvl7pPr marL="27432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7pPr>
            <a:lvl8pPr marL="32004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8pPr>
            <a:lvl9pPr marL="36576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9pPr>
          </a:lstStyle>
          <a:p>
            <a:pPr marL="182880" indent="-182880" algn="just">
              <a:buSzPct val="100000"/>
              <a:buFont typeface="Arial" pitchFamily="34" charset="0"/>
              <a:buChar char="•"/>
            </a:pPr>
            <a:r>
              <a:rPr lang="en-US" sz="1900" b="0" dirty="0" smtClean="0"/>
              <a:t>The high-</a:t>
            </a:r>
            <a:r>
              <a:rPr lang="en-US" sz="1900" b="0" i="1" dirty="0" smtClean="0"/>
              <a:t>Q</a:t>
            </a:r>
            <a:r>
              <a:rPr lang="en-US" sz="1900" b="0" dirty="0" smtClean="0"/>
              <a:t> 1.22008 GHz mode, the first in a family of 5 resonances between 1.215 and 1.24 GHz, found in the ERL was barely visible. This motivated us to verify it by bead pull.</a:t>
            </a:r>
          </a:p>
          <a:p>
            <a:pPr marL="182880" indent="-182880" algn="just">
              <a:buSzPct val="100000"/>
              <a:buFont typeface="Arial" pitchFamily="34" charset="0"/>
              <a:buChar char="•"/>
            </a:pPr>
            <a:r>
              <a:rPr lang="en-US" sz="1900" b="0" dirty="0" smtClean="0"/>
              <a:t>Copper-cavity model showed “splitting” of this mode into two distinct frequencies </a:t>
            </a:r>
            <a:r>
              <a:rPr lang="en-US" sz="1900" b="0" dirty="0" smtClean="0">
                <a:solidFill>
                  <a:schemeClr val="tx1"/>
                </a:solidFill>
              </a:rPr>
              <a:t>(1.21881 and 1.21896 GHz)</a:t>
            </a:r>
            <a:r>
              <a:rPr lang="en-US" sz="1900" b="0" dirty="0" smtClean="0"/>
              <a:t> and polarization angles. The split resonances could be due to asymmetry in the cavity (slight </a:t>
            </a:r>
            <a:r>
              <a:rPr lang="en-US" sz="1900" b="0" dirty="0" err="1" smtClean="0"/>
              <a:t>ellipticity</a:t>
            </a:r>
            <a:r>
              <a:rPr lang="en-US" sz="1900" b="0" dirty="0" smtClean="0"/>
              <a:t> or different beam tube lengths)</a:t>
            </a:r>
            <a:r>
              <a:rPr lang="en-US" sz="1900" b="0" dirty="0" smtClean="0">
                <a:sym typeface="Symbol"/>
              </a:rPr>
              <a:t>.</a:t>
            </a:r>
            <a:endParaRPr lang="en-US" sz="1900" b="0" dirty="0" smtClean="0"/>
          </a:p>
          <a:p>
            <a:pPr marL="0" indent="0" algn="just">
              <a:buSzPct val="100000"/>
            </a:pPr>
            <a:endParaRPr lang="en-US" sz="2100" b="0" dirty="0" smtClean="0"/>
          </a:p>
        </p:txBody>
      </p:sp>
      <p:sp>
        <p:nvSpPr>
          <p:cNvPr id="3" name="Title 1"/>
          <p:cNvSpPr txBox="1">
            <a:spLocks/>
          </p:cNvSpPr>
          <p:nvPr/>
        </p:nvSpPr>
        <p:spPr>
          <a:xfrm>
            <a:off x="457200" y="304800"/>
            <a:ext cx="8153400" cy="4572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dirty="0" smtClean="0"/>
              <a:t>Resonances in the </a:t>
            </a:r>
            <a:r>
              <a:rPr lang="en-US" dirty="0" err="1" smtClean="0"/>
              <a:t>Quadrupole</a:t>
            </a:r>
            <a:r>
              <a:rPr lang="en-US" dirty="0" smtClean="0"/>
              <a:t> Group (1)</a:t>
            </a: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170680"/>
            <a:ext cx="3943350" cy="270462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910" y="3087254"/>
            <a:ext cx="3750945" cy="287921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5387892"/>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ayushi\Desktop\gg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4883278" cy="38862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57200" y="304800"/>
            <a:ext cx="8153400" cy="4572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dirty="0" smtClean="0"/>
              <a:t>Resonances in the </a:t>
            </a:r>
            <a:r>
              <a:rPr lang="en-US" dirty="0" err="1" smtClean="0"/>
              <a:t>Quadrupole</a:t>
            </a:r>
            <a:r>
              <a:rPr lang="en-US" dirty="0" smtClean="0"/>
              <a:t> Group (2)</a:t>
            </a:r>
          </a:p>
        </p:txBody>
      </p:sp>
      <mc:AlternateContent xmlns:mc="http://schemas.openxmlformats.org/markup-compatibility/2006" xmlns:a14="http://schemas.microsoft.com/office/drawing/2010/main">
        <mc:Choice Requires="a14">
          <p:sp>
            <p:nvSpPr>
              <p:cNvPr id="6" name="Content Placeholder 2"/>
              <p:cNvSpPr txBox="1">
                <a:spLocks/>
              </p:cNvSpPr>
              <p:nvPr/>
            </p:nvSpPr>
            <p:spPr>
              <a:xfrm>
                <a:off x="5182590" y="1608117"/>
                <a:ext cx="3810000" cy="3725883"/>
              </a:xfrm>
              <a:prstGeom prst="rect">
                <a:avLst/>
              </a:prstGeom>
              <a:noFill/>
              <a:ln>
                <a:noFill/>
              </a:ln>
            </p:spPr>
            <p:txBody>
              <a:bodyPr/>
              <a:lstStyle>
                <a:lvl1pPr marL="342900" indent="-342900" algn="l" rtl="0" eaLnBrk="0" fontAlgn="base" hangingPunct="0">
                  <a:spcBef>
                    <a:spcPct val="20000"/>
                  </a:spcBef>
                  <a:spcAft>
                    <a:spcPct val="0"/>
                  </a:spcAft>
                  <a:buClr>
                    <a:schemeClr val="tx1"/>
                  </a:buClr>
                  <a:buSzPct val="70000"/>
                  <a:buFont typeface="Monotype Sorts" charset="2"/>
                  <a:defRPr kumimoji="1" sz="2000">
                    <a:solidFill>
                      <a:srgbClr val="0000CC"/>
                    </a:solidFill>
                    <a:latin typeface="+mn-lt"/>
                    <a:ea typeface="MS PGothic" pitchFamily="34" charset="-128"/>
                    <a:cs typeface="ＭＳ Ｐゴシック" charset="-128"/>
                  </a:defRPr>
                </a:lvl1pPr>
                <a:lvl2pPr marL="447675" indent="-223838" algn="l" rtl="0" eaLnBrk="0" fontAlgn="base" hangingPunct="0">
                  <a:spcBef>
                    <a:spcPct val="20000"/>
                  </a:spcBef>
                  <a:spcAft>
                    <a:spcPct val="0"/>
                  </a:spcAft>
                  <a:buClr>
                    <a:schemeClr val="tx1"/>
                  </a:buClr>
                  <a:buSzPct val="50000"/>
                  <a:buFont typeface="Monotype Sorts" charset="2"/>
                  <a:buChar char="l"/>
                  <a:defRPr kumimoji="1" sz="2000">
                    <a:solidFill>
                      <a:srgbClr val="0000CC"/>
                    </a:solidFill>
                    <a:latin typeface="+mn-lt"/>
                    <a:ea typeface="MS PGothic" pitchFamily="34" charset="-128"/>
                  </a:defRPr>
                </a:lvl2pPr>
                <a:lvl3pPr marL="914400" indent="-223838" algn="l" rtl="0" eaLnBrk="0" fontAlgn="base" hangingPunct="0">
                  <a:spcBef>
                    <a:spcPct val="20000"/>
                  </a:spcBef>
                  <a:spcAft>
                    <a:spcPct val="0"/>
                  </a:spcAft>
                  <a:buClr>
                    <a:schemeClr val="tx1"/>
                  </a:buClr>
                  <a:buSzPct val="50000"/>
                  <a:buFont typeface="Monotype Sorts" charset="2"/>
                  <a:buChar char="n"/>
                  <a:defRPr kumimoji="1" sz="2000">
                    <a:solidFill>
                      <a:schemeClr val="tx1"/>
                    </a:solidFill>
                    <a:latin typeface="+mn-lt"/>
                    <a:ea typeface="MS PGothic" pitchFamily="34" charset="-128"/>
                  </a:defRPr>
                </a:lvl3pPr>
                <a:lvl4pPr marL="1363663" indent="-223838" algn="l" rtl="0" eaLnBrk="0" fontAlgn="base" hangingPunct="0">
                  <a:spcBef>
                    <a:spcPct val="20000"/>
                  </a:spcBef>
                  <a:spcAft>
                    <a:spcPct val="0"/>
                  </a:spcAft>
                  <a:buClr>
                    <a:schemeClr val="tx1"/>
                  </a:buClr>
                  <a:buSzPct val="50000"/>
                  <a:buFont typeface="Monotype Sorts" charset="2"/>
                  <a:buChar char="m"/>
                  <a:defRPr kumimoji="1" sz="2000">
                    <a:solidFill>
                      <a:schemeClr val="tx1"/>
                    </a:solidFill>
                    <a:latin typeface="+mn-lt"/>
                    <a:ea typeface="MS PGothic" pitchFamily="34" charset="-128"/>
                  </a:defRPr>
                </a:lvl4pPr>
                <a:lvl5pPr marL="18288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MS PGothic" pitchFamily="34" charset="-128"/>
                  </a:defRPr>
                </a:lvl5pPr>
                <a:lvl6pPr marL="22860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6pPr>
                <a:lvl7pPr marL="27432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7pPr>
                <a:lvl8pPr marL="32004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8pPr>
                <a:lvl9pPr marL="36576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9pPr>
              </a:lstStyle>
              <a:p>
                <a:pPr marL="182880" indent="-182880" algn="just">
                  <a:buSzPct val="100000"/>
                  <a:buFont typeface="Arial" pitchFamily="34" charset="0"/>
                  <a:buChar char="•"/>
                </a:pPr>
                <a:r>
                  <a:rPr lang="en-US" sz="2100" b="0" dirty="0" smtClean="0"/>
                  <a:t>Field configuration of 1.21881 GHz mode was studied by bead pull.</a:t>
                </a:r>
              </a:p>
              <a:p>
                <a:pPr marL="0" indent="0" algn="just">
                  <a:buSzPct val="100000"/>
                </a:pPr>
                <a:endParaRPr lang="en-US" sz="800" b="0" dirty="0" smtClean="0"/>
              </a:p>
              <a:p>
                <a:pPr marL="182880" indent="-182880" algn="just">
                  <a:buSzPct val="100000"/>
                  <a:buFont typeface="Arial" pitchFamily="34" charset="0"/>
                  <a:buChar char="•"/>
                </a:pPr>
                <a:r>
                  <a:rPr lang="en-US" sz="2100" b="0" dirty="0" smtClean="0"/>
                  <a:t>Phase shift at the center cell are plotted </a:t>
                </a:r>
                <a:r>
                  <a:rPr lang="en-US" sz="2100" b="0" dirty="0"/>
                  <a:t>at </a:t>
                </a:r>
                <a14:m>
                  <m:oMath xmlns:m="http://schemas.openxmlformats.org/officeDocument/2006/math">
                    <m:r>
                      <a:rPr lang="en-US" sz="2100" b="0" i="1">
                        <a:latin typeface="Cambria Math"/>
                      </a:rPr>
                      <m:t>𝑟</m:t>
                    </m:r>
                    <m:r>
                      <a:rPr lang="en-US" sz="2100" b="0" i="1">
                        <a:latin typeface="Cambria Math"/>
                      </a:rPr>
                      <m:t>=3 </m:t>
                    </m:r>
                    <m:r>
                      <a:rPr lang="en-US" sz="2100" b="0" i="1">
                        <a:latin typeface="Cambria Math"/>
                      </a:rPr>
                      <m:t>𝑐𝑚</m:t>
                    </m:r>
                  </m:oMath>
                </a14:m>
                <a:r>
                  <a:rPr lang="en-US" sz="2100" b="0" i="1" dirty="0"/>
                  <a:t> </a:t>
                </a:r>
                <a:r>
                  <a:rPr lang="en-US" sz="2100" b="0" dirty="0" smtClean="0"/>
                  <a:t>as a function of the measuring plane.</a:t>
                </a:r>
              </a:p>
              <a:p>
                <a:pPr marL="0" indent="0" algn="just">
                  <a:buSzPct val="100000"/>
                </a:pPr>
                <a:endParaRPr lang="en-US" sz="800" b="0" dirty="0" smtClean="0"/>
              </a:p>
              <a:p>
                <a:pPr marL="182880" indent="-182880" algn="just">
                  <a:buSzPct val="100000"/>
                  <a:buFont typeface="Arial" pitchFamily="34" charset="0"/>
                  <a:buChar char="•"/>
                </a:pPr>
                <a:r>
                  <a:rPr lang="en-US" sz="2100" b="0" dirty="0" smtClean="0"/>
                  <a:t>Field strength repeats every 90</a:t>
                </a:r>
                <a:r>
                  <a:rPr lang="en-US" sz="2100" b="0" baseline="30000" dirty="0" smtClean="0"/>
                  <a:t>0</a:t>
                </a:r>
                <a:r>
                  <a:rPr lang="en-US" sz="2100" b="0" dirty="0" smtClean="0"/>
                  <a:t>, confirming it a </a:t>
                </a:r>
                <a:r>
                  <a:rPr lang="en-US" sz="2100" b="0" dirty="0" err="1" smtClean="0"/>
                  <a:t>quadrupole</a:t>
                </a:r>
                <a:r>
                  <a:rPr lang="en-US" sz="2100" b="0" dirty="0" smtClean="0"/>
                  <a:t> mode.</a:t>
                </a:r>
              </a:p>
              <a:p>
                <a:pPr marL="0" indent="0" algn="just">
                  <a:buSzPct val="100000"/>
                </a:pPr>
                <a:endParaRPr lang="en-US" sz="1900" b="0" dirty="0" smtClean="0"/>
              </a:p>
            </p:txBody>
          </p:sp>
        </mc:Choice>
        <mc:Fallback xmlns="">
          <p:sp>
            <p:nvSpPr>
              <p:cNvPr id="6" name="Content Placeholder 2"/>
              <p:cNvSpPr txBox="1">
                <a:spLocks noRot="1" noChangeAspect="1" noMove="1" noResize="1" noEditPoints="1" noAdjustHandles="1" noChangeArrowheads="1" noChangeShapeType="1" noTextEdit="1"/>
              </p:cNvSpPr>
              <p:nvPr/>
            </p:nvSpPr>
            <p:spPr>
              <a:xfrm>
                <a:off x="5182590" y="1608117"/>
                <a:ext cx="3810000" cy="3725883"/>
              </a:xfrm>
              <a:prstGeom prst="rect">
                <a:avLst/>
              </a:prstGeom>
              <a:blipFill rotWithShape="1">
                <a:blip r:embed="rId3"/>
                <a:stretch>
                  <a:fillRect l="-1440" t="-982" r="-2080" b="-2946"/>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40408726"/>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304800"/>
            <a:ext cx="8153400" cy="4572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dirty="0" smtClean="0"/>
              <a:t>Azimuthal Angle Puzzle</a:t>
            </a:r>
          </a:p>
        </p:txBody>
      </p:sp>
      <mc:AlternateContent xmlns:mc="http://schemas.openxmlformats.org/markup-compatibility/2006" xmlns:a14="http://schemas.microsoft.com/office/drawing/2010/main">
        <mc:Choice Requires="a14">
          <p:sp>
            <p:nvSpPr>
              <p:cNvPr id="6" name="Content Placeholder 2"/>
              <p:cNvSpPr txBox="1">
                <a:spLocks/>
              </p:cNvSpPr>
              <p:nvPr/>
            </p:nvSpPr>
            <p:spPr>
              <a:xfrm>
                <a:off x="4953000" y="1371600"/>
                <a:ext cx="4039590" cy="4038599"/>
              </a:xfrm>
              <a:prstGeom prst="rect">
                <a:avLst/>
              </a:prstGeom>
              <a:noFill/>
              <a:ln>
                <a:noFill/>
              </a:ln>
            </p:spPr>
            <p:txBody>
              <a:bodyPr/>
              <a:lstStyle>
                <a:lvl1pPr marL="342900" indent="-342900" algn="l" rtl="0" eaLnBrk="0" fontAlgn="base" hangingPunct="0">
                  <a:spcBef>
                    <a:spcPct val="20000"/>
                  </a:spcBef>
                  <a:spcAft>
                    <a:spcPct val="0"/>
                  </a:spcAft>
                  <a:buClr>
                    <a:schemeClr val="tx1"/>
                  </a:buClr>
                  <a:buSzPct val="70000"/>
                  <a:buFont typeface="Monotype Sorts" charset="2"/>
                  <a:defRPr kumimoji="1" sz="2000">
                    <a:solidFill>
                      <a:srgbClr val="0000CC"/>
                    </a:solidFill>
                    <a:latin typeface="+mn-lt"/>
                    <a:ea typeface="MS PGothic" pitchFamily="34" charset="-128"/>
                    <a:cs typeface="ＭＳ Ｐゴシック" charset="-128"/>
                  </a:defRPr>
                </a:lvl1pPr>
                <a:lvl2pPr marL="447675" indent="-223838" algn="l" rtl="0" eaLnBrk="0" fontAlgn="base" hangingPunct="0">
                  <a:spcBef>
                    <a:spcPct val="20000"/>
                  </a:spcBef>
                  <a:spcAft>
                    <a:spcPct val="0"/>
                  </a:spcAft>
                  <a:buClr>
                    <a:schemeClr val="tx1"/>
                  </a:buClr>
                  <a:buSzPct val="50000"/>
                  <a:buFont typeface="Monotype Sorts" charset="2"/>
                  <a:buChar char="l"/>
                  <a:defRPr kumimoji="1" sz="2000">
                    <a:solidFill>
                      <a:srgbClr val="0000CC"/>
                    </a:solidFill>
                    <a:latin typeface="+mn-lt"/>
                    <a:ea typeface="MS PGothic" pitchFamily="34" charset="-128"/>
                  </a:defRPr>
                </a:lvl2pPr>
                <a:lvl3pPr marL="914400" indent="-223838" algn="l" rtl="0" eaLnBrk="0" fontAlgn="base" hangingPunct="0">
                  <a:spcBef>
                    <a:spcPct val="20000"/>
                  </a:spcBef>
                  <a:spcAft>
                    <a:spcPct val="0"/>
                  </a:spcAft>
                  <a:buClr>
                    <a:schemeClr val="tx1"/>
                  </a:buClr>
                  <a:buSzPct val="50000"/>
                  <a:buFont typeface="Monotype Sorts" charset="2"/>
                  <a:buChar char="n"/>
                  <a:defRPr kumimoji="1" sz="2000">
                    <a:solidFill>
                      <a:schemeClr val="tx1"/>
                    </a:solidFill>
                    <a:latin typeface="+mn-lt"/>
                    <a:ea typeface="MS PGothic" pitchFamily="34" charset="-128"/>
                  </a:defRPr>
                </a:lvl3pPr>
                <a:lvl4pPr marL="1363663" indent="-223838" algn="l" rtl="0" eaLnBrk="0" fontAlgn="base" hangingPunct="0">
                  <a:spcBef>
                    <a:spcPct val="20000"/>
                  </a:spcBef>
                  <a:spcAft>
                    <a:spcPct val="0"/>
                  </a:spcAft>
                  <a:buClr>
                    <a:schemeClr val="tx1"/>
                  </a:buClr>
                  <a:buSzPct val="50000"/>
                  <a:buFont typeface="Monotype Sorts" charset="2"/>
                  <a:buChar char="m"/>
                  <a:defRPr kumimoji="1" sz="2000">
                    <a:solidFill>
                      <a:schemeClr val="tx1"/>
                    </a:solidFill>
                    <a:latin typeface="+mn-lt"/>
                    <a:ea typeface="MS PGothic" pitchFamily="34" charset="-128"/>
                  </a:defRPr>
                </a:lvl4pPr>
                <a:lvl5pPr marL="18288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MS PGothic" pitchFamily="34" charset="-128"/>
                  </a:defRPr>
                </a:lvl5pPr>
                <a:lvl6pPr marL="22860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6pPr>
                <a:lvl7pPr marL="27432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7pPr>
                <a:lvl8pPr marL="32004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8pPr>
                <a:lvl9pPr marL="36576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9pPr>
              </a:lstStyle>
              <a:p>
                <a:pPr marL="182880" indent="-182880" algn="just">
                  <a:buSzPct val="100000"/>
                  <a:buFont typeface="Arial" pitchFamily="34" charset="0"/>
                  <a:buChar char="•"/>
                </a:pPr>
                <a:r>
                  <a:rPr lang="en-US" sz="1900" b="0" dirty="0" smtClean="0"/>
                  <a:t>Angle dependent phase curve is expected to serve alone for HOM identification</a:t>
                </a:r>
                <a:r>
                  <a:rPr lang="en-US" sz="2100" b="0" dirty="0" smtClean="0"/>
                  <a:t>.</a:t>
                </a:r>
              </a:p>
              <a:p>
                <a:pPr marL="0" indent="0" algn="just">
                  <a:buSzPct val="100000"/>
                </a:pPr>
                <a:endParaRPr lang="en-US" sz="800" b="0" dirty="0" smtClean="0"/>
              </a:p>
              <a:p>
                <a:pPr marL="182880" indent="-182880" algn="just">
                  <a:buSzPct val="100000"/>
                  <a:buFont typeface="Arial" pitchFamily="34" charset="0"/>
                  <a:buChar char="•"/>
                </a:pPr>
                <a:r>
                  <a:rPr lang="en-US" sz="1900" b="0" dirty="0" smtClean="0"/>
                  <a:t>Phase shift taken with </a:t>
                </a:r>
                <a:r>
                  <a:rPr lang="en-US" sz="1900" b="0" dirty="0" err="1" smtClean="0"/>
                  <a:t>micarta</a:t>
                </a:r>
                <a:r>
                  <a:rPr lang="en-US" sz="1900" b="0" dirty="0" smtClean="0"/>
                  <a:t> reflects </a:t>
                </a:r>
                <a14:m>
                  <m:oMath xmlns:m="http://schemas.openxmlformats.org/officeDocument/2006/math">
                    <m:d>
                      <m:dPr>
                        <m:begChr m:val="|"/>
                        <m:endChr m:val="|"/>
                        <m:ctrlPr>
                          <a:rPr lang="en-US" sz="1900" b="0" i="1" smtClean="0">
                            <a:latin typeface="Cambria Math"/>
                          </a:rPr>
                        </m:ctrlPr>
                      </m:dPr>
                      <m:e>
                        <m:r>
                          <a:rPr lang="en-US" sz="1900" b="0" i="1" smtClean="0">
                            <a:latin typeface="Cambria Math"/>
                          </a:rPr>
                          <m:t>𝐸</m:t>
                        </m:r>
                      </m:e>
                    </m:d>
                  </m:oMath>
                </a14:m>
                <a:r>
                  <a:rPr lang="en-US" sz="1900" b="0" dirty="0" smtClean="0"/>
                  <a:t> and is expected to be fully symmetric to the 0</a:t>
                </a:r>
                <a:r>
                  <a:rPr lang="en-US" sz="1900" b="0" baseline="30000" dirty="0" smtClean="0"/>
                  <a:t>0</a:t>
                </a:r>
                <a:r>
                  <a:rPr lang="en-US" sz="1900" b="0" dirty="0" smtClean="0"/>
                  <a:t> excitation plane</a:t>
                </a:r>
                <a:r>
                  <a:rPr lang="en-US" sz="2100" b="0" dirty="0" smtClean="0"/>
                  <a:t>. </a:t>
                </a:r>
                <a:r>
                  <a:rPr lang="en-US" sz="1900" dirty="0" smtClean="0">
                    <a:solidFill>
                      <a:schemeClr val="tx1"/>
                    </a:solidFill>
                  </a:rPr>
                  <a:t>(NOT the case !)</a:t>
                </a:r>
              </a:p>
              <a:p>
                <a:pPr marL="0" indent="0" algn="just">
                  <a:buSzPct val="100000"/>
                </a:pPr>
                <a:endParaRPr lang="en-US" sz="800" b="0" dirty="0" smtClean="0"/>
              </a:p>
              <a:p>
                <a:pPr marL="182880" indent="-182880" algn="just">
                  <a:buSzPct val="100000"/>
                  <a:buFont typeface="Arial" pitchFamily="34" charset="0"/>
                  <a:buChar char="•"/>
                </a:pPr>
                <a:r>
                  <a:rPr lang="en-US" sz="1900" b="0" dirty="0" smtClean="0"/>
                  <a:t>A certain coupling to the “twin” mode is possible, and the perturbation signal can be attributed to an undefined combination of the split modes.</a:t>
                </a:r>
              </a:p>
              <a:p>
                <a:pPr marL="0" indent="0" algn="just">
                  <a:buSzPct val="100000"/>
                </a:pPr>
                <a:endParaRPr lang="en-US" sz="1900" b="0" dirty="0" smtClean="0"/>
              </a:p>
            </p:txBody>
          </p:sp>
        </mc:Choice>
        <mc:Fallback xmlns="">
          <p:sp>
            <p:nvSpPr>
              <p:cNvPr id="6" name="Content Placeholder 2"/>
              <p:cNvSpPr txBox="1">
                <a:spLocks noRot="1" noChangeAspect="1" noMove="1" noResize="1" noEditPoints="1" noAdjustHandles="1" noChangeArrowheads="1" noChangeShapeType="1" noTextEdit="1"/>
              </p:cNvSpPr>
              <p:nvPr/>
            </p:nvSpPr>
            <p:spPr>
              <a:xfrm>
                <a:off x="4953000" y="1371600"/>
                <a:ext cx="4039590" cy="4038599"/>
              </a:xfrm>
              <a:prstGeom prst="rect">
                <a:avLst/>
              </a:prstGeom>
              <a:blipFill rotWithShape="1">
                <a:blip r:embed="rId2"/>
                <a:stretch>
                  <a:fillRect l="-1208" t="-755" r="-1964" b="-2719"/>
                </a:stretch>
              </a:blipFill>
              <a:ln>
                <a:noFill/>
              </a:ln>
            </p:spPr>
            <p:txBody>
              <a:bodyPr/>
              <a:lstStyle/>
              <a:p>
                <a:r>
                  <a:rPr lang="en-US">
                    <a:noFill/>
                  </a:rPr>
                  <a:t> </a:t>
                </a:r>
              </a:p>
            </p:txBody>
          </p:sp>
        </mc:Fallback>
      </mc:AlternateContent>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48283"/>
            <a:ext cx="4665155" cy="3245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5737580"/>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304800"/>
            <a:ext cx="8153400" cy="4572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dirty="0" smtClean="0"/>
              <a:t>Identification of High-Q Resonances (1)</a:t>
            </a:r>
          </a:p>
        </p:txBody>
      </p:sp>
      <mc:AlternateContent xmlns:mc="http://schemas.openxmlformats.org/markup-compatibility/2006" xmlns:a14="http://schemas.microsoft.com/office/drawing/2010/main">
        <mc:Choice Requires="a14">
          <p:sp>
            <p:nvSpPr>
              <p:cNvPr id="6" name="Content Placeholder 2"/>
              <p:cNvSpPr txBox="1">
                <a:spLocks/>
              </p:cNvSpPr>
              <p:nvPr/>
            </p:nvSpPr>
            <p:spPr>
              <a:xfrm>
                <a:off x="457200" y="990600"/>
                <a:ext cx="8153400" cy="1524000"/>
              </a:xfrm>
              <a:prstGeom prst="rect">
                <a:avLst/>
              </a:prstGeom>
              <a:noFill/>
              <a:ln>
                <a:noFill/>
              </a:ln>
            </p:spPr>
            <p:txBody>
              <a:bodyPr/>
              <a:lstStyle>
                <a:lvl1pPr marL="342900" indent="-342900" algn="l" rtl="0" eaLnBrk="0" fontAlgn="base" hangingPunct="0">
                  <a:spcBef>
                    <a:spcPct val="20000"/>
                  </a:spcBef>
                  <a:spcAft>
                    <a:spcPct val="0"/>
                  </a:spcAft>
                  <a:buClr>
                    <a:schemeClr val="tx1"/>
                  </a:buClr>
                  <a:buSzPct val="70000"/>
                  <a:buFont typeface="Monotype Sorts" charset="2"/>
                  <a:defRPr kumimoji="1" sz="2000">
                    <a:solidFill>
                      <a:srgbClr val="0000CC"/>
                    </a:solidFill>
                    <a:latin typeface="+mn-lt"/>
                    <a:ea typeface="MS PGothic" pitchFamily="34" charset="-128"/>
                    <a:cs typeface="ＭＳ Ｐゴシック" charset="-128"/>
                  </a:defRPr>
                </a:lvl1pPr>
                <a:lvl2pPr marL="447675" indent="-223838" algn="l" rtl="0" eaLnBrk="0" fontAlgn="base" hangingPunct="0">
                  <a:spcBef>
                    <a:spcPct val="20000"/>
                  </a:spcBef>
                  <a:spcAft>
                    <a:spcPct val="0"/>
                  </a:spcAft>
                  <a:buClr>
                    <a:schemeClr val="tx1"/>
                  </a:buClr>
                  <a:buSzPct val="50000"/>
                  <a:buFont typeface="Monotype Sorts" charset="2"/>
                  <a:buChar char="l"/>
                  <a:defRPr kumimoji="1" sz="2000">
                    <a:solidFill>
                      <a:srgbClr val="0000CC"/>
                    </a:solidFill>
                    <a:latin typeface="+mn-lt"/>
                    <a:ea typeface="MS PGothic" pitchFamily="34" charset="-128"/>
                  </a:defRPr>
                </a:lvl2pPr>
                <a:lvl3pPr marL="914400" indent="-223838" algn="l" rtl="0" eaLnBrk="0" fontAlgn="base" hangingPunct="0">
                  <a:spcBef>
                    <a:spcPct val="20000"/>
                  </a:spcBef>
                  <a:spcAft>
                    <a:spcPct val="0"/>
                  </a:spcAft>
                  <a:buClr>
                    <a:schemeClr val="tx1"/>
                  </a:buClr>
                  <a:buSzPct val="50000"/>
                  <a:buFont typeface="Monotype Sorts" charset="2"/>
                  <a:buChar char="n"/>
                  <a:defRPr kumimoji="1" sz="2000">
                    <a:solidFill>
                      <a:schemeClr val="tx1"/>
                    </a:solidFill>
                    <a:latin typeface="+mn-lt"/>
                    <a:ea typeface="MS PGothic" pitchFamily="34" charset="-128"/>
                  </a:defRPr>
                </a:lvl3pPr>
                <a:lvl4pPr marL="1363663" indent="-223838" algn="l" rtl="0" eaLnBrk="0" fontAlgn="base" hangingPunct="0">
                  <a:spcBef>
                    <a:spcPct val="20000"/>
                  </a:spcBef>
                  <a:spcAft>
                    <a:spcPct val="0"/>
                  </a:spcAft>
                  <a:buClr>
                    <a:schemeClr val="tx1"/>
                  </a:buClr>
                  <a:buSzPct val="50000"/>
                  <a:buFont typeface="Monotype Sorts" charset="2"/>
                  <a:buChar char="m"/>
                  <a:defRPr kumimoji="1" sz="2000">
                    <a:solidFill>
                      <a:schemeClr val="tx1"/>
                    </a:solidFill>
                    <a:latin typeface="+mn-lt"/>
                    <a:ea typeface="MS PGothic" pitchFamily="34" charset="-128"/>
                  </a:defRPr>
                </a:lvl4pPr>
                <a:lvl5pPr marL="18288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MS PGothic" pitchFamily="34" charset="-128"/>
                  </a:defRPr>
                </a:lvl5pPr>
                <a:lvl6pPr marL="22860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6pPr>
                <a:lvl7pPr marL="27432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7pPr>
                <a:lvl8pPr marL="32004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8pPr>
                <a:lvl9pPr marL="36576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9pPr>
              </a:lstStyle>
              <a:p>
                <a:pPr marL="182880" indent="-182880" algn="just">
                  <a:buSzPct val="100000"/>
                  <a:buFont typeface="Arial" pitchFamily="34" charset="0"/>
                  <a:buChar char="•"/>
                </a:pPr>
                <a:r>
                  <a:rPr lang="en-US" sz="1900" b="0" dirty="0" smtClean="0"/>
                  <a:t>There is always a danger of any high-Q HOM inducing BBU. Mode identification is necessary.</a:t>
                </a:r>
              </a:p>
              <a:p>
                <a:pPr marL="0" indent="0" algn="just">
                  <a:buSzPct val="100000"/>
                </a:pPr>
                <a:endParaRPr lang="en-US" sz="1000" b="0" dirty="0" smtClean="0"/>
              </a:p>
              <a:p>
                <a:pPr marL="182880" indent="-182880" algn="just">
                  <a:buSzPct val="100000"/>
                  <a:buFont typeface="Arial" pitchFamily="34" charset="0"/>
                  <a:buChar char="•"/>
                </a:pPr>
                <a:r>
                  <a:rPr lang="en-US" sz="1900" b="0" dirty="0" smtClean="0"/>
                  <a:t>2</a:t>
                </a:r>
                <a:r>
                  <a:rPr lang="en-US" sz="1900" b="0" dirty="0"/>
                  <a:t>. 14764 GHz </a:t>
                </a:r>
                <a:r>
                  <a:rPr lang="en-US" sz="1900" dirty="0">
                    <a:solidFill>
                      <a:schemeClr val="tx1"/>
                    </a:solidFill>
                  </a:rPr>
                  <a:t>(</a:t>
                </a:r>
                <a14:m>
                  <m:oMath xmlns:m="http://schemas.openxmlformats.org/officeDocument/2006/math">
                    <m:sSub>
                      <m:sSubPr>
                        <m:ctrlPr>
                          <a:rPr lang="en-US" sz="1900" i="1">
                            <a:solidFill>
                              <a:schemeClr val="tx1"/>
                            </a:solidFill>
                            <a:latin typeface="Cambria Math"/>
                          </a:rPr>
                        </m:ctrlPr>
                      </m:sSubPr>
                      <m:e>
                        <m:r>
                          <a:rPr lang="en-US" sz="1900" i="1">
                            <a:solidFill>
                              <a:schemeClr val="tx1"/>
                            </a:solidFill>
                            <a:latin typeface="Cambria Math"/>
                          </a:rPr>
                          <m:t>𝑸</m:t>
                        </m:r>
                      </m:e>
                      <m:sub>
                        <m:r>
                          <a:rPr lang="en-US" sz="1900" i="1">
                            <a:solidFill>
                              <a:schemeClr val="tx1"/>
                            </a:solidFill>
                            <a:latin typeface="Cambria Math"/>
                          </a:rPr>
                          <m:t>𝑳</m:t>
                        </m:r>
                      </m:sub>
                    </m:sSub>
                    <m:r>
                      <a:rPr lang="en-US" sz="1900" i="1">
                        <a:solidFill>
                          <a:schemeClr val="tx1"/>
                        </a:solidFill>
                        <a:latin typeface="Cambria Math"/>
                        <a:ea typeface="Cambria Math"/>
                      </a:rPr>
                      <m:t>≈</m:t>
                    </m:r>
                    <m:r>
                      <a:rPr lang="en-US" sz="1900" i="1">
                        <a:solidFill>
                          <a:schemeClr val="tx1"/>
                        </a:solidFill>
                        <a:latin typeface="Cambria Math"/>
                        <a:ea typeface="Cambria Math"/>
                      </a:rPr>
                      <m:t>𝟓</m:t>
                    </m:r>
                    <m:r>
                      <a:rPr lang="en-US" sz="1900" i="1">
                        <a:solidFill>
                          <a:schemeClr val="tx1"/>
                        </a:solidFill>
                        <a:latin typeface="Cambria Math"/>
                        <a:ea typeface="Cambria Math"/>
                      </a:rPr>
                      <m:t>𝑴</m:t>
                    </m:r>
                  </m:oMath>
                </a14:m>
                <a:r>
                  <a:rPr lang="en-US" sz="1900" dirty="0">
                    <a:solidFill>
                      <a:schemeClr val="tx1"/>
                    </a:solidFill>
                  </a:rPr>
                  <a:t> at </a:t>
                </a:r>
                <a:r>
                  <a:rPr lang="en-US" sz="1900" dirty="0" smtClean="0">
                    <a:solidFill>
                      <a:schemeClr val="tx1"/>
                    </a:solidFill>
                  </a:rPr>
                  <a:t>4K)</a:t>
                </a:r>
                <a:r>
                  <a:rPr lang="en-US" sz="1900" b="0" dirty="0" smtClean="0"/>
                  <a:t> resonance </a:t>
                </a:r>
                <a:r>
                  <a:rPr lang="en-US" sz="1900" b="0" dirty="0"/>
                  <a:t>was studied by </a:t>
                </a:r>
                <a:r>
                  <a:rPr lang="en-US" sz="1900" b="0" dirty="0" smtClean="0"/>
                  <a:t>both the beads in the plane of excitation at 6 cm radially.</a:t>
                </a:r>
                <a:endParaRPr lang="en-US" sz="1900" b="0" dirty="0"/>
              </a:p>
            </p:txBody>
          </p:sp>
        </mc:Choice>
        <mc:Fallback xmlns="">
          <p:sp>
            <p:nvSpPr>
              <p:cNvPr id="6" name="Content Placeholder 2"/>
              <p:cNvSpPr txBox="1">
                <a:spLocks noRot="1" noChangeAspect="1" noMove="1" noResize="1" noEditPoints="1" noAdjustHandles="1" noChangeArrowheads="1" noChangeShapeType="1" noTextEdit="1"/>
              </p:cNvSpPr>
              <p:nvPr/>
            </p:nvSpPr>
            <p:spPr>
              <a:xfrm>
                <a:off x="457200" y="990600"/>
                <a:ext cx="8153400" cy="1524000"/>
              </a:xfrm>
              <a:prstGeom prst="rect">
                <a:avLst/>
              </a:prstGeom>
              <a:blipFill rotWithShape="1">
                <a:blip r:embed="rId2"/>
                <a:stretch>
                  <a:fillRect l="-523" t="-2000" r="-598" b="-4400"/>
                </a:stretch>
              </a:blipFill>
              <a:ln>
                <a:noFill/>
              </a:ln>
            </p:spPr>
            <p:txBody>
              <a:bodyPr/>
              <a:lstStyle/>
              <a:p>
                <a:r>
                  <a:rPr lang="en-US">
                    <a:noFill/>
                  </a:rPr>
                  <a:t> </a:t>
                </a:r>
              </a:p>
            </p:txBody>
          </p:sp>
        </mc:Fallback>
      </mc:AlternateContent>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80" y="2667000"/>
            <a:ext cx="4357688" cy="32575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7" name="Picture 5" descr="C:\Users\aayushi\Desktop\gg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5568" y="2692717"/>
            <a:ext cx="4420553" cy="32061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406082"/>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304800"/>
            <a:ext cx="8153400" cy="4572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dirty="0" smtClean="0"/>
              <a:t>Identification of High-Q Resonances (2)</a:t>
            </a:r>
          </a:p>
        </p:txBody>
      </p:sp>
      <p:sp>
        <p:nvSpPr>
          <p:cNvPr id="6" name="Content Placeholder 2"/>
          <p:cNvSpPr txBox="1">
            <a:spLocks/>
          </p:cNvSpPr>
          <p:nvPr/>
        </p:nvSpPr>
        <p:spPr>
          <a:xfrm>
            <a:off x="457200" y="990600"/>
            <a:ext cx="8153400" cy="1524000"/>
          </a:xfrm>
          <a:prstGeom prst="rect">
            <a:avLst/>
          </a:prstGeom>
          <a:noFill/>
          <a:ln>
            <a:noFill/>
          </a:ln>
        </p:spPr>
        <p:txBody>
          <a:bodyPr/>
          <a:lstStyle>
            <a:lvl1pPr marL="342900" indent="-342900" algn="l" rtl="0" eaLnBrk="0" fontAlgn="base" hangingPunct="0">
              <a:spcBef>
                <a:spcPct val="20000"/>
              </a:spcBef>
              <a:spcAft>
                <a:spcPct val="0"/>
              </a:spcAft>
              <a:buClr>
                <a:schemeClr val="tx1"/>
              </a:buClr>
              <a:buSzPct val="70000"/>
              <a:buFont typeface="Monotype Sorts" charset="2"/>
              <a:defRPr kumimoji="1" sz="2000">
                <a:solidFill>
                  <a:srgbClr val="0000CC"/>
                </a:solidFill>
                <a:latin typeface="+mn-lt"/>
                <a:ea typeface="MS PGothic" pitchFamily="34" charset="-128"/>
                <a:cs typeface="ＭＳ Ｐゴシック" charset="-128"/>
              </a:defRPr>
            </a:lvl1pPr>
            <a:lvl2pPr marL="447675" indent="-223838" algn="l" rtl="0" eaLnBrk="0" fontAlgn="base" hangingPunct="0">
              <a:spcBef>
                <a:spcPct val="20000"/>
              </a:spcBef>
              <a:spcAft>
                <a:spcPct val="0"/>
              </a:spcAft>
              <a:buClr>
                <a:schemeClr val="tx1"/>
              </a:buClr>
              <a:buSzPct val="50000"/>
              <a:buFont typeface="Monotype Sorts" charset="2"/>
              <a:buChar char="l"/>
              <a:defRPr kumimoji="1" sz="2000">
                <a:solidFill>
                  <a:srgbClr val="0000CC"/>
                </a:solidFill>
                <a:latin typeface="+mn-lt"/>
                <a:ea typeface="MS PGothic" pitchFamily="34" charset="-128"/>
              </a:defRPr>
            </a:lvl2pPr>
            <a:lvl3pPr marL="914400" indent="-223838" algn="l" rtl="0" eaLnBrk="0" fontAlgn="base" hangingPunct="0">
              <a:spcBef>
                <a:spcPct val="20000"/>
              </a:spcBef>
              <a:spcAft>
                <a:spcPct val="0"/>
              </a:spcAft>
              <a:buClr>
                <a:schemeClr val="tx1"/>
              </a:buClr>
              <a:buSzPct val="50000"/>
              <a:buFont typeface="Monotype Sorts" charset="2"/>
              <a:buChar char="n"/>
              <a:defRPr kumimoji="1" sz="2000">
                <a:solidFill>
                  <a:schemeClr val="tx1"/>
                </a:solidFill>
                <a:latin typeface="+mn-lt"/>
                <a:ea typeface="MS PGothic" pitchFamily="34" charset="-128"/>
              </a:defRPr>
            </a:lvl3pPr>
            <a:lvl4pPr marL="1363663" indent="-223838" algn="l" rtl="0" eaLnBrk="0" fontAlgn="base" hangingPunct="0">
              <a:spcBef>
                <a:spcPct val="20000"/>
              </a:spcBef>
              <a:spcAft>
                <a:spcPct val="0"/>
              </a:spcAft>
              <a:buClr>
                <a:schemeClr val="tx1"/>
              </a:buClr>
              <a:buSzPct val="50000"/>
              <a:buFont typeface="Monotype Sorts" charset="2"/>
              <a:buChar char="m"/>
              <a:defRPr kumimoji="1" sz="2000">
                <a:solidFill>
                  <a:schemeClr val="tx1"/>
                </a:solidFill>
                <a:latin typeface="+mn-lt"/>
                <a:ea typeface="MS PGothic" pitchFamily="34" charset="-128"/>
              </a:defRPr>
            </a:lvl4pPr>
            <a:lvl5pPr marL="18288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MS PGothic" pitchFamily="34" charset="-128"/>
              </a:defRPr>
            </a:lvl5pPr>
            <a:lvl6pPr marL="22860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6pPr>
            <a:lvl7pPr marL="27432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7pPr>
            <a:lvl8pPr marL="32004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8pPr>
            <a:lvl9pPr marL="36576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9pPr>
          </a:lstStyle>
          <a:p>
            <a:pPr marL="182880" indent="-182880" algn="just">
              <a:buSzPct val="100000"/>
              <a:buFont typeface="Arial" pitchFamily="34" charset="0"/>
              <a:buChar char="•"/>
            </a:pPr>
            <a:r>
              <a:rPr lang="en-US" sz="1900" b="0" dirty="0" smtClean="0"/>
              <a:t>The frequency values of these high-</a:t>
            </a:r>
            <a:r>
              <a:rPr lang="en-US" sz="1900" b="0" i="1" dirty="0" smtClean="0"/>
              <a:t>Q</a:t>
            </a:r>
            <a:r>
              <a:rPr lang="en-US" sz="1900" b="0" dirty="0" smtClean="0"/>
              <a:t> resonances are fully consistent with the simulation results indicating a </a:t>
            </a:r>
            <a:r>
              <a:rPr lang="en-US" sz="1900" b="0" dirty="0" err="1" smtClean="0"/>
              <a:t>decapole</a:t>
            </a:r>
            <a:r>
              <a:rPr lang="en-US" sz="1900" b="0" dirty="0" smtClean="0"/>
              <a:t> pattern. </a:t>
            </a:r>
            <a:r>
              <a:rPr lang="en-US" sz="1900" i="1" dirty="0" smtClean="0">
                <a:solidFill>
                  <a:schemeClr val="tx1"/>
                </a:solidFill>
              </a:rPr>
              <a:t>(Confirmed !)</a:t>
            </a:r>
          </a:p>
          <a:p>
            <a:pPr marL="0" indent="0" algn="just">
              <a:buSzPct val="100000"/>
            </a:pPr>
            <a:endParaRPr lang="en-US" sz="1000" b="0" dirty="0" smtClean="0"/>
          </a:p>
          <a:p>
            <a:pPr marL="182880" indent="-182880" algn="just">
              <a:buSzPct val="100000"/>
              <a:buFont typeface="Arial" pitchFamily="34" charset="0"/>
              <a:buChar char="•"/>
            </a:pPr>
            <a:r>
              <a:rPr lang="en-US" sz="1900" b="0" dirty="0" smtClean="0"/>
              <a:t>The only explanation of the strong distortion is the azimuthal angle “conundrum” found in all trapped modes.</a:t>
            </a:r>
            <a:endParaRPr lang="en-US" sz="1900" b="0"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428" y="2655112"/>
            <a:ext cx="4270534" cy="317839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650444"/>
            <a:ext cx="4088511" cy="31830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8837726"/>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28600"/>
            <a:ext cx="8153400" cy="8382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dirty="0" smtClean="0"/>
              <a:t>Overview</a:t>
            </a:r>
          </a:p>
        </p:txBody>
      </p:sp>
      <p:sp>
        <p:nvSpPr>
          <p:cNvPr id="3" name="Content Placeholder 2"/>
          <p:cNvSpPr txBox="1">
            <a:spLocks/>
          </p:cNvSpPr>
          <p:nvPr/>
        </p:nvSpPr>
        <p:spPr>
          <a:xfrm>
            <a:off x="1085602" y="1371600"/>
            <a:ext cx="6553200" cy="3352800"/>
          </a:xfrm>
          <a:prstGeom prst="rect">
            <a:avLst/>
          </a:prstGeom>
          <a:ln>
            <a:noFill/>
          </a:ln>
        </p:spPr>
        <p:txBody>
          <a:bodyPr/>
          <a:lstStyle>
            <a:lvl1pPr marL="342900" indent="-342900" algn="l" rtl="0" eaLnBrk="0" fontAlgn="base" hangingPunct="0">
              <a:spcBef>
                <a:spcPct val="20000"/>
              </a:spcBef>
              <a:spcAft>
                <a:spcPct val="0"/>
              </a:spcAft>
              <a:buClr>
                <a:schemeClr val="tx1"/>
              </a:buClr>
              <a:buSzPct val="70000"/>
              <a:buFont typeface="Monotype Sorts" charset="2"/>
              <a:defRPr kumimoji="1" sz="2000">
                <a:solidFill>
                  <a:srgbClr val="0000CC"/>
                </a:solidFill>
                <a:latin typeface="+mn-lt"/>
                <a:ea typeface="MS PGothic" pitchFamily="34" charset="-128"/>
                <a:cs typeface="ＭＳ Ｐゴシック" charset="-128"/>
              </a:defRPr>
            </a:lvl1pPr>
            <a:lvl2pPr marL="447675" indent="-223838" algn="l" rtl="0" eaLnBrk="0" fontAlgn="base" hangingPunct="0">
              <a:spcBef>
                <a:spcPct val="20000"/>
              </a:spcBef>
              <a:spcAft>
                <a:spcPct val="0"/>
              </a:spcAft>
              <a:buClr>
                <a:schemeClr val="tx1"/>
              </a:buClr>
              <a:buSzPct val="50000"/>
              <a:buFont typeface="Monotype Sorts" charset="2"/>
              <a:buChar char="l"/>
              <a:defRPr kumimoji="1" sz="2000">
                <a:solidFill>
                  <a:srgbClr val="0000CC"/>
                </a:solidFill>
                <a:latin typeface="+mn-lt"/>
                <a:ea typeface="MS PGothic" pitchFamily="34" charset="-128"/>
              </a:defRPr>
            </a:lvl2pPr>
            <a:lvl3pPr marL="914400" indent="-223838" algn="l" rtl="0" eaLnBrk="0" fontAlgn="base" hangingPunct="0">
              <a:spcBef>
                <a:spcPct val="20000"/>
              </a:spcBef>
              <a:spcAft>
                <a:spcPct val="0"/>
              </a:spcAft>
              <a:buClr>
                <a:schemeClr val="tx1"/>
              </a:buClr>
              <a:buSzPct val="50000"/>
              <a:buFont typeface="Monotype Sorts" charset="2"/>
              <a:buChar char="n"/>
              <a:defRPr kumimoji="1" sz="2000">
                <a:solidFill>
                  <a:schemeClr val="tx1"/>
                </a:solidFill>
                <a:latin typeface="+mn-lt"/>
                <a:ea typeface="MS PGothic" pitchFamily="34" charset="-128"/>
              </a:defRPr>
            </a:lvl3pPr>
            <a:lvl4pPr marL="1363663" indent="-223838" algn="l" rtl="0" eaLnBrk="0" fontAlgn="base" hangingPunct="0">
              <a:spcBef>
                <a:spcPct val="20000"/>
              </a:spcBef>
              <a:spcAft>
                <a:spcPct val="0"/>
              </a:spcAft>
              <a:buClr>
                <a:schemeClr val="tx1"/>
              </a:buClr>
              <a:buSzPct val="50000"/>
              <a:buFont typeface="Monotype Sorts" charset="2"/>
              <a:buChar char="m"/>
              <a:defRPr kumimoji="1" sz="2000">
                <a:solidFill>
                  <a:schemeClr val="tx1"/>
                </a:solidFill>
                <a:latin typeface="+mn-lt"/>
                <a:ea typeface="MS PGothic" pitchFamily="34" charset="-128"/>
              </a:defRPr>
            </a:lvl4pPr>
            <a:lvl5pPr marL="18288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MS PGothic" pitchFamily="34" charset="-128"/>
              </a:defRPr>
            </a:lvl5pPr>
            <a:lvl6pPr marL="22860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6pPr>
            <a:lvl7pPr marL="27432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7pPr>
            <a:lvl8pPr marL="32004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8pPr>
            <a:lvl9pPr marL="36576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9pPr>
          </a:lstStyle>
          <a:p>
            <a:pPr>
              <a:buSzPct val="120000"/>
              <a:buFont typeface="Arial" pitchFamily="34" charset="0"/>
              <a:buChar char="•"/>
            </a:pPr>
            <a:r>
              <a:rPr lang="en-US" sz="2600" b="0" dirty="0" smtClean="0"/>
              <a:t>Bead-pull HOM Measurements</a:t>
            </a:r>
          </a:p>
          <a:p>
            <a:pPr marL="0" indent="0">
              <a:buSzPct val="120000"/>
            </a:pPr>
            <a:endParaRPr lang="en-US" sz="1200" b="0" dirty="0" smtClean="0"/>
          </a:p>
          <a:p>
            <a:pPr>
              <a:buSzPct val="120000"/>
              <a:buFont typeface="Arial" pitchFamily="34" charset="0"/>
              <a:buChar char="•"/>
            </a:pPr>
            <a:r>
              <a:rPr lang="en-US" sz="2600" b="0" dirty="0" smtClean="0"/>
              <a:t>Analysis of the </a:t>
            </a:r>
            <a:r>
              <a:rPr lang="en-US" sz="2600" b="0" dirty="0" err="1" smtClean="0"/>
              <a:t>Microphonics</a:t>
            </a:r>
            <a:r>
              <a:rPr lang="en-US" sz="2600" b="0" dirty="0" smtClean="0"/>
              <a:t> Data</a:t>
            </a:r>
          </a:p>
          <a:p>
            <a:pPr marL="0" indent="0">
              <a:buSzPct val="120000"/>
            </a:pPr>
            <a:endParaRPr lang="en-US" sz="1200" b="0" dirty="0" smtClean="0"/>
          </a:p>
          <a:p>
            <a:pPr>
              <a:buSzPct val="120000"/>
              <a:buFont typeface="Arial" pitchFamily="34" charset="0"/>
              <a:buChar char="•"/>
            </a:pPr>
            <a:r>
              <a:rPr lang="en-US" sz="2600" b="0" dirty="0" smtClean="0"/>
              <a:t>Thermal Calculations for Fundamental Power Coupler</a:t>
            </a:r>
          </a:p>
          <a:p>
            <a:pPr marL="0" indent="0">
              <a:buSzPct val="120000"/>
            </a:pPr>
            <a:endParaRPr lang="en-US" sz="1200" b="0" dirty="0" smtClean="0"/>
          </a:p>
          <a:p>
            <a:pPr>
              <a:buSzPct val="120000"/>
              <a:buFont typeface="Arial" pitchFamily="34" charset="0"/>
              <a:buChar char="•"/>
            </a:pPr>
            <a:r>
              <a:rPr lang="en-US" sz="2600" b="0" dirty="0" smtClean="0"/>
              <a:t>Analysis of the Electron Cloud Measurement Technique at KEK B-factory</a:t>
            </a:r>
          </a:p>
        </p:txBody>
      </p:sp>
      <p:sp>
        <p:nvSpPr>
          <p:cNvPr id="4" name="Rectangle 3"/>
          <p:cNvSpPr/>
          <p:nvPr/>
        </p:nvSpPr>
        <p:spPr bwMode="auto">
          <a:xfrm>
            <a:off x="457200" y="650916"/>
            <a:ext cx="8153400" cy="4158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409534750"/>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152400"/>
            <a:ext cx="8229600" cy="914400"/>
          </a:xfrm>
        </p:spPr>
        <p:txBody>
          <a:bodyPr/>
          <a:lstStyle/>
          <a:p>
            <a:r>
              <a:rPr lang="en-US" dirty="0" smtClean="0"/>
              <a:t>Summary</a:t>
            </a:r>
          </a:p>
        </p:txBody>
      </p:sp>
      <p:sp>
        <p:nvSpPr>
          <p:cNvPr id="27651" name="Content Placeholder 2"/>
          <p:cNvSpPr>
            <a:spLocks noGrp="1"/>
          </p:cNvSpPr>
          <p:nvPr>
            <p:ph idx="1"/>
          </p:nvPr>
        </p:nvSpPr>
        <p:spPr>
          <a:xfrm>
            <a:off x="304800" y="1219200"/>
            <a:ext cx="8534400" cy="4495800"/>
          </a:xfrm>
          <a:ln>
            <a:noFill/>
          </a:ln>
        </p:spPr>
        <p:txBody>
          <a:bodyPr/>
          <a:lstStyle/>
          <a:p>
            <a:pPr marL="0">
              <a:lnSpc>
                <a:spcPct val="120000"/>
              </a:lnSpc>
              <a:spcBef>
                <a:spcPct val="0"/>
              </a:spcBef>
              <a:spcAft>
                <a:spcPts val="800"/>
              </a:spcAft>
            </a:pPr>
            <a:r>
              <a:rPr lang="en-US" sz="2400" dirty="0" smtClean="0"/>
              <a:t>Multi-cell accelerating cavities are prone to exhibit trapped HOMs, which could be the source of BBU instabilities.</a:t>
            </a:r>
          </a:p>
          <a:p>
            <a:pPr marL="0">
              <a:lnSpc>
                <a:spcPct val="120000"/>
              </a:lnSpc>
              <a:spcBef>
                <a:spcPct val="0"/>
              </a:spcBef>
              <a:spcAft>
                <a:spcPts val="800"/>
              </a:spcAft>
            </a:pPr>
            <a:endParaRPr lang="en-US" sz="1000" dirty="0" smtClean="0"/>
          </a:p>
          <a:p>
            <a:pPr marL="0">
              <a:lnSpc>
                <a:spcPct val="120000"/>
              </a:lnSpc>
              <a:spcBef>
                <a:spcPct val="0"/>
              </a:spcBef>
              <a:spcAft>
                <a:spcPts val="800"/>
              </a:spcAft>
            </a:pPr>
            <a:r>
              <a:rPr lang="en-US" sz="2400" dirty="0" smtClean="0"/>
              <a:t>Bead pulling method proved to be one of the crucial methods next to the computer simulations for HOM identification.</a:t>
            </a:r>
          </a:p>
          <a:p>
            <a:pPr marL="0">
              <a:lnSpc>
                <a:spcPct val="120000"/>
              </a:lnSpc>
              <a:spcBef>
                <a:spcPct val="0"/>
              </a:spcBef>
              <a:spcAft>
                <a:spcPts val="800"/>
              </a:spcAft>
            </a:pPr>
            <a:endParaRPr lang="en-US" sz="1000" dirty="0" smtClean="0"/>
          </a:p>
          <a:p>
            <a:pPr marL="0">
              <a:lnSpc>
                <a:spcPct val="120000"/>
              </a:lnSpc>
              <a:spcBef>
                <a:spcPct val="0"/>
              </a:spcBef>
              <a:spcAft>
                <a:spcPts val="800"/>
              </a:spcAft>
            </a:pPr>
            <a:r>
              <a:rPr lang="en-US" sz="2400" dirty="0" smtClean="0"/>
              <a:t>Beam-tube resonances, the TE</a:t>
            </a:r>
            <a:r>
              <a:rPr lang="en-US" sz="2400" baseline="-25000" dirty="0" smtClean="0"/>
              <a:t>11</a:t>
            </a:r>
            <a:r>
              <a:rPr lang="en-US" sz="2400" dirty="0" smtClean="0"/>
              <a:t> modes (750 MHz, 1024 MHz) and a hidden </a:t>
            </a:r>
            <a:r>
              <a:rPr lang="en-US" sz="2400" dirty="0" err="1" smtClean="0"/>
              <a:t>sextupole</a:t>
            </a:r>
            <a:r>
              <a:rPr lang="en-US" sz="2400" dirty="0" smtClean="0"/>
              <a:t> resonance at 1618 MHz were also identified.</a:t>
            </a:r>
          </a:p>
          <a:p>
            <a:pPr marL="0" algn="just">
              <a:lnSpc>
                <a:spcPct val="120000"/>
              </a:lnSpc>
              <a:spcBef>
                <a:spcPct val="0"/>
              </a:spcBef>
              <a:spcAft>
                <a:spcPts val="800"/>
              </a:spcAft>
            </a:pPr>
            <a:endParaRPr lang="en-US" sz="2400" dirty="0"/>
          </a:p>
          <a:p>
            <a:pPr algn="ctr">
              <a:lnSpc>
                <a:spcPct val="120000"/>
              </a:lnSpc>
              <a:spcBef>
                <a:spcPct val="0"/>
              </a:spcBef>
              <a:spcAft>
                <a:spcPts val="600"/>
              </a:spcAft>
            </a:pPr>
            <a:r>
              <a:rPr lang="en-US" sz="2100" i="1" dirty="0" smtClean="0">
                <a:solidFill>
                  <a:schemeClr val="tx1"/>
                </a:solidFill>
                <a:latin typeface="+mj-lt"/>
              </a:rPr>
              <a:t>   </a:t>
            </a:r>
            <a:r>
              <a:rPr lang="en-US" sz="2200" i="1" dirty="0" smtClean="0">
                <a:solidFill>
                  <a:schemeClr val="tx1"/>
                </a:solidFill>
                <a:latin typeface="+mj-lt"/>
              </a:rPr>
              <a:t>(Revised manuscript in preparation)</a:t>
            </a:r>
          </a:p>
        </p:txBody>
      </p:sp>
      <p:sp>
        <p:nvSpPr>
          <p:cNvPr id="27652" name="Slide Number Placeholder 5"/>
          <p:cNvSpPr>
            <a:spLocks noGrp="1"/>
          </p:cNvSpPr>
          <p:nvPr>
            <p:ph type="sldNum" sz="quarter" idx="4294967295"/>
          </p:nvPr>
        </p:nvSpPr>
        <p:spPr bwMode="auto">
          <a:xfrm>
            <a:off x="8534400" y="6553200"/>
            <a:ext cx="533400" cy="3063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chemeClr val="tx1"/>
                </a:solidFill>
                <a:latin typeface="Times New Roman" pitchFamily="18" charset="0"/>
                <a:ea typeface="MS PGothic" pitchFamily="34" charset="-128"/>
              </a:defRPr>
            </a:lvl1pPr>
            <a:lvl2pPr marL="742950" indent="-285750">
              <a:defRPr sz="1200" b="1">
                <a:solidFill>
                  <a:schemeClr val="tx1"/>
                </a:solidFill>
                <a:latin typeface="Times New Roman" pitchFamily="18" charset="0"/>
                <a:ea typeface="MS PGothic" pitchFamily="34" charset="-128"/>
              </a:defRPr>
            </a:lvl2pPr>
            <a:lvl3pPr marL="1143000" indent="-228600">
              <a:defRPr sz="1200" b="1">
                <a:solidFill>
                  <a:schemeClr val="tx1"/>
                </a:solidFill>
                <a:latin typeface="Times New Roman" pitchFamily="18" charset="0"/>
                <a:ea typeface="MS PGothic" pitchFamily="34" charset="-128"/>
              </a:defRPr>
            </a:lvl3pPr>
            <a:lvl4pPr marL="1600200" indent="-228600">
              <a:defRPr sz="1200" b="1">
                <a:solidFill>
                  <a:schemeClr val="tx1"/>
                </a:solidFill>
                <a:latin typeface="Times New Roman" pitchFamily="18" charset="0"/>
                <a:ea typeface="MS PGothic" pitchFamily="34" charset="-128"/>
              </a:defRPr>
            </a:lvl4pPr>
            <a:lvl5pPr marL="2057400" indent="-228600">
              <a:defRPr sz="1200" b="1">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1200" b="1">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1200" b="1">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1200" b="1">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1200" b="1">
                <a:solidFill>
                  <a:schemeClr val="tx1"/>
                </a:solidFill>
                <a:latin typeface="Times New Roman" pitchFamily="18" charset="0"/>
                <a:ea typeface="MS PGothic" pitchFamily="34" charset="-128"/>
              </a:defRPr>
            </a:lvl9pPr>
          </a:lstStyle>
          <a:p>
            <a:fld id="{D32E0E36-BD6A-4960-AC5E-C90739D73E57}" type="slidenum">
              <a:rPr lang="en-US"/>
              <a:pPr/>
              <a:t>20</a:t>
            </a:fld>
            <a:endParaRPr lang="en-US"/>
          </a:p>
        </p:txBody>
      </p:sp>
    </p:spTree>
    <p:extLst>
      <p:ext uri="{BB962C8B-B14F-4D97-AF65-F5344CB8AC3E}">
        <p14:creationId xmlns:p14="http://schemas.microsoft.com/office/powerpoint/2010/main" val="3005587363"/>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81000" y="0"/>
            <a:ext cx="8382000" cy="1090613"/>
          </a:xfrm>
        </p:spPr>
        <p:txBody>
          <a:bodyPr/>
          <a:lstStyle/>
          <a:p>
            <a:r>
              <a:rPr lang="en-US" sz="2600" dirty="0" smtClean="0"/>
              <a:t>The BNL3 copper cavity prototype</a:t>
            </a:r>
          </a:p>
        </p:txBody>
      </p:sp>
      <p:sp>
        <p:nvSpPr>
          <p:cNvPr id="13315" name="Content Placeholder 2"/>
          <p:cNvSpPr>
            <a:spLocks noGrp="1"/>
          </p:cNvSpPr>
          <p:nvPr>
            <p:ph idx="1"/>
          </p:nvPr>
        </p:nvSpPr>
        <p:spPr>
          <a:xfrm>
            <a:off x="152400" y="4191000"/>
            <a:ext cx="4343400" cy="1447800"/>
          </a:xfrm>
        </p:spPr>
        <p:txBody>
          <a:bodyPr/>
          <a:lstStyle/>
          <a:p>
            <a:r>
              <a:rPr lang="en-US" sz="1800" dirty="0" smtClean="0"/>
              <a:t>Cavity was fabricated by AES.</a:t>
            </a:r>
          </a:p>
          <a:p>
            <a:r>
              <a:rPr lang="en-US" sz="1800" dirty="0" smtClean="0"/>
              <a:t>Tuned to specs (98.5% field flatness).</a:t>
            </a:r>
          </a:p>
          <a:p>
            <a:r>
              <a:rPr lang="en-US" sz="1800" dirty="0" smtClean="0"/>
              <a:t>Acceptance measurements are finished:</a:t>
            </a:r>
          </a:p>
          <a:p>
            <a:r>
              <a:rPr lang="en-US" sz="1800" dirty="0" smtClean="0"/>
              <a:t>Detailed HOM studies under way.</a:t>
            </a:r>
          </a:p>
        </p:txBody>
      </p:sp>
      <p:sp>
        <p:nvSpPr>
          <p:cNvPr id="13316" name="Slide Number Placeholder 5"/>
          <p:cNvSpPr>
            <a:spLocks noGrp="1"/>
          </p:cNvSpPr>
          <p:nvPr>
            <p:ph type="sldNum" sz="quarter" idx="4294967295"/>
          </p:nvPr>
        </p:nvSpPr>
        <p:spPr bwMode="auto">
          <a:xfrm>
            <a:off x="8534400" y="6553200"/>
            <a:ext cx="533400" cy="3063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chemeClr val="tx1"/>
                </a:solidFill>
                <a:latin typeface="Times New Roman" pitchFamily="18" charset="0"/>
                <a:ea typeface="MS PGothic" pitchFamily="34" charset="-128"/>
              </a:defRPr>
            </a:lvl1pPr>
            <a:lvl2pPr marL="742950" indent="-285750">
              <a:defRPr sz="1200" b="1">
                <a:solidFill>
                  <a:schemeClr val="tx1"/>
                </a:solidFill>
                <a:latin typeface="Times New Roman" pitchFamily="18" charset="0"/>
                <a:ea typeface="MS PGothic" pitchFamily="34" charset="-128"/>
              </a:defRPr>
            </a:lvl2pPr>
            <a:lvl3pPr marL="1143000" indent="-228600">
              <a:defRPr sz="1200" b="1">
                <a:solidFill>
                  <a:schemeClr val="tx1"/>
                </a:solidFill>
                <a:latin typeface="Times New Roman" pitchFamily="18" charset="0"/>
                <a:ea typeface="MS PGothic" pitchFamily="34" charset="-128"/>
              </a:defRPr>
            </a:lvl3pPr>
            <a:lvl4pPr marL="1600200" indent="-228600">
              <a:defRPr sz="1200" b="1">
                <a:solidFill>
                  <a:schemeClr val="tx1"/>
                </a:solidFill>
                <a:latin typeface="Times New Roman" pitchFamily="18" charset="0"/>
                <a:ea typeface="MS PGothic" pitchFamily="34" charset="-128"/>
              </a:defRPr>
            </a:lvl4pPr>
            <a:lvl5pPr marL="2057400" indent="-228600">
              <a:defRPr sz="1200" b="1">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1200" b="1">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1200" b="1">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1200" b="1">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1200" b="1">
                <a:solidFill>
                  <a:schemeClr val="tx1"/>
                </a:solidFill>
                <a:latin typeface="Times New Roman" pitchFamily="18" charset="0"/>
                <a:ea typeface="MS PGothic" pitchFamily="34" charset="-128"/>
              </a:defRPr>
            </a:lvl9pPr>
          </a:lstStyle>
          <a:p>
            <a:fld id="{23F2F9FB-F322-4938-BFF2-14D3B280D3E5}" type="slidenum">
              <a:rPr lang="en-US"/>
              <a:pPr/>
              <a:t>21</a:t>
            </a:fld>
            <a:endParaRPr lang="en-US"/>
          </a:p>
        </p:txBody>
      </p:sp>
      <p:pic>
        <p:nvPicPr>
          <p:cNvPr id="1331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37607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8" descr="P102072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143000"/>
            <a:ext cx="518001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304800"/>
            <a:ext cx="8153400" cy="4572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dirty="0" smtClean="0"/>
              <a:t>Plan</a:t>
            </a:r>
          </a:p>
        </p:txBody>
      </p:sp>
      <p:sp>
        <p:nvSpPr>
          <p:cNvPr id="3" name="Content Placeholder 2"/>
          <p:cNvSpPr txBox="1">
            <a:spLocks/>
          </p:cNvSpPr>
          <p:nvPr/>
        </p:nvSpPr>
        <p:spPr>
          <a:xfrm>
            <a:off x="1086592" y="1524000"/>
            <a:ext cx="6553200" cy="3352800"/>
          </a:xfrm>
          <a:prstGeom prst="rect">
            <a:avLst/>
          </a:prstGeom>
          <a:ln>
            <a:noFill/>
          </a:ln>
        </p:spPr>
        <p:txBody>
          <a:bodyPr/>
          <a:lstStyle>
            <a:lvl1pPr marL="342900" indent="-342900" algn="l" rtl="0" eaLnBrk="0" fontAlgn="base" hangingPunct="0">
              <a:spcBef>
                <a:spcPct val="20000"/>
              </a:spcBef>
              <a:spcAft>
                <a:spcPct val="0"/>
              </a:spcAft>
              <a:buClr>
                <a:schemeClr val="tx1"/>
              </a:buClr>
              <a:buSzPct val="70000"/>
              <a:buFont typeface="Monotype Sorts" charset="2"/>
              <a:defRPr kumimoji="1" sz="2000">
                <a:solidFill>
                  <a:srgbClr val="0000CC"/>
                </a:solidFill>
                <a:latin typeface="+mn-lt"/>
                <a:ea typeface="MS PGothic" pitchFamily="34" charset="-128"/>
                <a:cs typeface="ＭＳ Ｐゴシック" charset="-128"/>
              </a:defRPr>
            </a:lvl1pPr>
            <a:lvl2pPr marL="447675" indent="-223838" algn="l" rtl="0" eaLnBrk="0" fontAlgn="base" hangingPunct="0">
              <a:spcBef>
                <a:spcPct val="20000"/>
              </a:spcBef>
              <a:spcAft>
                <a:spcPct val="0"/>
              </a:spcAft>
              <a:buClr>
                <a:schemeClr val="tx1"/>
              </a:buClr>
              <a:buSzPct val="50000"/>
              <a:buFont typeface="Monotype Sorts" charset="2"/>
              <a:buChar char="l"/>
              <a:defRPr kumimoji="1" sz="2000">
                <a:solidFill>
                  <a:srgbClr val="0000CC"/>
                </a:solidFill>
                <a:latin typeface="+mn-lt"/>
                <a:ea typeface="MS PGothic" pitchFamily="34" charset="-128"/>
              </a:defRPr>
            </a:lvl2pPr>
            <a:lvl3pPr marL="914400" indent="-223838" algn="l" rtl="0" eaLnBrk="0" fontAlgn="base" hangingPunct="0">
              <a:spcBef>
                <a:spcPct val="20000"/>
              </a:spcBef>
              <a:spcAft>
                <a:spcPct val="0"/>
              </a:spcAft>
              <a:buClr>
                <a:schemeClr val="tx1"/>
              </a:buClr>
              <a:buSzPct val="50000"/>
              <a:buFont typeface="Monotype Sorts" charset="2"/>
              <a:buChar char="n"/>
              <a:defRPr kumimoji="1" sz="2000">
                <a:solidFill>
                  <a:schemeClr val="tx1"/>
                </a:solidFill>
                <a:latin typeface="+mn-lt"/>
                <a:ea typeface="MS PGothic" pitchFamily="34" charset="-128"/>
              </a:defRPr>
            </a:lvl3pPr>
            <a:lvl4pPr marL="1363663" indent="-223838" algn="l" rtl="0" eaLnBrk="0" fontAlgn="base" hangingPunct="0">
              <a:spcBef>
                <a:spcPct val="20000"/>
              </a:spcBef>
              <a:spcAft>
                <a:spcPct val="0"/>
              </a:spcAft>
              <a:buClr>
                <a:schemeClr val="tx1"/>
              </a:buClr>
              <a:buSzPct val="50000"/>
              <a:buFont typeface="Monotype Sorts" charset="2"/>
              <a:buChar char="m"/>
              <a:defRPr kumimoji="1" sz="2000">
                <a:solidFill>
                  <a:schemeClr val="tx1"/>
                </a:solidFill>
                <a:latin typeface="+mn-lt"/>
                <a:ea typeface="MS PGothic" pitchFamily="34" charset="-128"/>
              </a:defRPr>
            </a:lvl4pPr>
            <a:lvl5pPr marL="18288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MS PGothic" pitchFamily="34" charset="-128"/>
              </a:defRPr>
            </a:lvl5pPr>
            <a:lvl6pPr marL="22860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6pPr>
            <a:lvl7pPr marL="27432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7pPr>
            <a:lvl8pPr marL="32004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8pPr>
            <a:lvl9pPr marL="36576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9pPr>
          </a:lstStyle>
          <a:p>
            <a:pPr algn="just">
              <a:buClr>
                <a:srgbClr val="9999FF"/>
              </a:buClr>
              <a:buSzPct val="120000"/>
              <a:buFont typeface="Arial" pitchFamily="34" charset="0"/>
              <a:buChar char="•"/>
            </a:pPr>
            <a:r>
              <a:rPr lang="en-US" sz="2600" b="0" dirty="0" smtClean="0">
                <a:solidFill>
                  <a:srgbClr val="9999FF"/>
                </a:solidFill>
              </a:rPr>
              <a:t>Bead-pull HOM Measurements</a:t>
            </a:r>
          </a:p>
          <a:p>
            <a:pPr marL="0" indent="0" algn="just">
              <a:buSzPct val="120000"/>
            </a:pPr>
            <a:endParaRPr lang="en-US" sz="1200" b="0" dirty="0" smtClean="0"/>
          </a:p>
          <a:p>
            <a:pPr algn="just">
              <a:buSzPct val="120000"/>
              <a:buFont typeface="Arial" pitchFamily="34" charset="0"/>
              <a:buChar char="•"/>
            </a:pPr>
            <a:r>
              <a:rPr lang="en-US" sz="2600" b="0" dirty="0" smtClean="0">
                <a:solidFill>
                  <a:schemeClr val="tx1"/>
                </a:solidFill>
              </a:rPr>
              <a:t>Analysis of the </a:t>
            </a:r>
            <a:r>
              <a:rPr lang="en-US" sz="2600" b="0" dirty="0" err="1" smtClean="0">
                <a:solidFill>
                  <a:schemeClr val="tx1"/>
                </a:solidFill>
              </a:rPr>
              <a:t>Microphonics</a:t>
            </a:r>
            <a:r>
              <a:rPr lang="en-US" sz="2600" b="0" dirty="0" smtClean="0">
                <a:solidFill>
                  <a:schemeClr val="tx1"/>
                </a:solidFill>
              </a:rPr>
              <a:t> Data</a:t>
            </a:r>
          </a:p>
          <a:p>
            <a:pPr marL="0" indent="0" algn="just">
              <a:buSzPct val="120000"/>
            </a:pPr>
            <a:endParaRPr lang="en-US" sz="1200" b="0" dirty="0" smtClean="0"/>
          </a:p>
          <a:p>
            <a:pPr algn="just">
              <a:buClr>
                <a:srgbClr val="9999FF"/>
              </a:buClr>
              <a:buSzPct val="120000"/>
              <a:buFont typeface="Arial" pitchFamily="34" charset="0"/>
              <a:buChar char="•"/>
            </a:pPr>
            <a:r>
              <a:rPr lang="en-US" sz="2600" b="0" dirty="0" smtClean="0">
                <a:solidFill>
                  <a:srgbClr val="9999FF"/>
                </a:solidFill>
              </a:rPr>
              <a:t>Thermal Calculations for Fundamental Power Coupler</a:t>
            </a:r>
          </a:p>
          <a:p>
            <a:pPr marL="0" indent="0" algn="just">
              <a:buSzPct val="120000"/>
            </a:pPr>
            <a:endParaRPr lang="en-US" sz="1200" b="0" dirty="0" smtClean="0"/>
          </a:p>
          <a:p>
            <a:pPr algn="just">
              <a:buClr>
                <a:srgbClr val="9999FF"/>
              </a:buClr>
              <a:buSzPct val="120000"/>
              <a:buFont typeface="Arial" pitchFamily="34" charset="0"/>
              <a:buChar char="•"/>
            </a:pPr>
            <a:r>
              <a:rPr lang="en-US" sz="2600" b="0" dirty="0" smtClean="0">
                <a:solidFill>
                  <a:srgbClr val="9999FF"/>
                </a:solidFill>
              </a:rPr>
              <a:t>Analysis of the Electron Cloud Measurement Technique at KEK B-factory</a:t>
            </a:r>
          </a:p>
        </p:txBody>
      </p:sp>
      <p:sp>
        <p:nvSpPr>
          <p:cNvPr id="4" name="Rectangle 3"/>
          <p:cNvSpPr/>
          <p:nvPr/>
        </p:nvSpPr>
        <p:spPr bwMode="auto">
          <a:xfrm>
            <a:off x="457200" y="650916"/>
            <a:ext cx="8153400" cy="4158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911785058"/>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304800"/>
            <a:ext cx="8153400" cy="4572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dirty="0" smtClean="0"/>
              <a:t>Motivation</a:t>
            </a:r>
          </a:p>
        </p:txBody>
      </p:sp>
      <p:sp>
        <p:nvSpPr>
          <p:cNvPr id="3" name="Content Placeholder 2"/>
          <p:cNvSpPr txBox="1">
            <a:spLocks/>
          </p:cNvSpPr>
          <p:nvPr/>
        </p:nvSpPr>
        <p:spPr>
          <a:xfrm>
            <a:off x="3886200" y="1202374"/>
            <a:ext cx="4686795" cy="4419601"/>
          </a:xfrm>
          <a:prstGeom prst="rect">
            <a:avLst/>
          </a:prstGeom>
          <a:ln>
            <a:noFill/>
          </a:ln>
        </p:spPr>
        <p:txBody>
          <a:bodyPr/>
          <a:lstStyle>
            <a:lvl1pPr marL="342900" indent="-342900" algn="l" rtl="0" eaLnBrk="0" fontAlgn="base" hangingPunct="0">
              <a:spcBef>
                <a:spcPct val="20000"/>
              </a:spcBef>
              <a:spcAft>
                <a:spcPct val="0"/>
              </a:spcAft>
              <a:buClr>
                <a:schemeClr val="tx1"/>
              </a:buClr>
              <a:buSzPct val="70000"/>
              <a:buFont typeface="Monotype Sorts" charset="2"/>
              <a:defRPr kumimoji="1" sz="2000">
                <a:solidFill>
                  <a:srgbClr val="0000CC"/>
                </a:solidFill>
                <a:latin typeface="+mn-lt"/>
                <a:ea typeface="MS PGothic" pitchFamily="34" charset="-128"/>
                <a:cs typeface="ＭＳ Ｐゴシック" charset="-128"/>
              </a:defRPr>
            </a:lvl1pPr>
            <a:lvl2pPr marL="447675" indent="-223838" algn="l" rtl="0" eaLnBrk="0" fontAlgn="base" hangingPunct="0">
              <a:spcBef>
                <a:spcPct val="20000"/>
              </a:spcBef>
              <a:spcAft>
                <a:spcPct val="0"/>
              </a:spcAft>
              <a:buClr>
                <a:schemeClr val="tx1"/>
              </a:buClr>
              <a:buSzPct val="50000"/>
              <a:buFont typeface="Monotype Sorts" charset="2"/>
              <a:buChar char="l"/>
              <a:defRPr kumimoji="1" sz="2000">
                <a:solidFill>
                  <a:srgbClr val="0000CC"/>
                </a:solidFill>
                <a:latin typeface="+mn-lt"/>
                <a:ea typeface="MS PGothic" pitchFamily="34" charset="-128"/>
              </a:defRPr>
            </a:lvl2pPr>
            <a:lvl3pPr marL="914400" indent="-223838" algn="l" rtl="0" eaLnBrk="0" fontAlgn="base" hangingPunct="0">
              <a:spcBef>
                <a:spcPct val="20000"/>
              </a:spcBef>
              <a:spcAft>
                <a:spcPct val="0"/>
              </a:spcAft>
              <a:buClr>
                <a:schemeClr val="tx1"/>
              </a:buClr>
              <a:buSzPct val="50000"/>
              <a:buFont typeface="Monotype Sorts" charset="2"/>
              <a:buChar char="n"/>
              <a:defRPr kumimoji="1" sz="2000">
                <a:solidFill>
                  <a:schemeClr val="tx1"/>
                </a:solidFill>
                <a:latin typeface="+mn-lt"/>
                <a:ea typeface="MS PGothic" pitchFamily="34" charset="-128"/>
              </a:defRPr>
            </a:lvl3pPr>
            <a:lvl4pPr marL="1363663" indent="-223838" algn="l" rtl="0" eaLnBrk="0" fontAlgn="base" hangingPunct="0">
              <a:spcBef>
                <a:spcPct val="20000"/>
              </a:spcBef>
              <a:spcAft>
                <a:spcPct val="0"/>
              </a:spcAft>
              <a:buClr>
                <a:schemeClr val="tx1"/>
              </a:buClr>
              <a:buSzPct val="50000"/>
              <a:buFont typeface="Monotype Sorts" charset="2"/>
              <a:buChar char="m"/>
              <a:defRPr kumimoji="1" sz="2000">
                <a:solidFill>
                  <a:schemeClr val="tx1"/>
                </a:solidFill>
                <a:latin typeface="+mn-lt"/>
                <a:ea typeface="MS PGothic" pitchFamily="34" charset="-128"/>
              </a:defRPr>
            </a:lvl4pPr>
            <a:lvl5pPr marL="18288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MS PGothic" pitchFamily="34" charset="-128"/>
              </a:defRPr>
            </a:lvl5pPr>
            <a:lvl6pPr marL="22860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6pPr>
            <a:lvl7pPr marL="27432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7pPr>
            <a:lvl8pPr marL="32004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8pPr>
            <a:lvl9pPr marL="36576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9pPr>
          </a:lstStyle>
          <a:p>
            <a:pPr marL="182880" indent="-182880" algn="just">
              <a:buSzPct val="100000"/>
              <a:buFont typeface="Arial" pitchFamily="34" charset="0"/>
              <a:buChar char="•"/>
            </a:pPr>
            <a:r>
              <a:rPr lang="en-US" sz="2100" b="0" dirty="0"/>
              <a:t>During a test run in October 2010, a shift in the resonance noise and its subsequent amplification was recorded. </a:t>
            </a:r>
            <a:r>
              <a:rPr lang="en-US" sz="2100" dirty="0">
                <a:solidFill>
                  <a:schemeClr val="tx1"/>
                </a:solidFill>
              </a:rPr>
              <a:t>(Strange phenomenon!)</a:t>
            </a:r>
          </a:p>
          <a:p>
            <a:endParaRPr lang="en-US" sz="1000" b="0" dirty="0" smtClean="0"/>
          </a:p>
          <a:p>
            <a:pPr marL="182880" indent="-182880" algn="just">
              <a:buSzPct val="100000"/>
              <a:buFont typeface="Arial" pitchFamily="34" charset="0"/>
              <a:buChar char="•"/>
            </a:pPr>
            <a:r>
              <a:rPr lang="en-US" sz="2100" b="0" dirty="0"/>
              <a:t>This phenomenon </a:t>
            </a:r>
            <a:r>
              <a:rPr lang="en-US" sz="2100" b="0" dirty="0" smtClean="0"/>
              <a:t>was concurrent with the </a:t>
            </a:r>
            <a:r>
              <a:rPr lang="en-US" sz="2100" b="0" dirty="0"/>
              <a:t>level of liquid helium (</a:t>
            </a:r>
            <a:r>
              <a:rPr lang="en-US" sz="2100" b="0" dirty="0" err="1"/>
              <a:t>LHe</a:t>
            </a:r>
            <a:r>
              <a:rPr lang="en-US" sz="2100" b="0" dirty="0"/>
              <a:t>) </a:t>
            </a:r>
            <a:r>
              <a:rPr lang="en-US" sz="2100" b="0" dirty="0" smtClean="0"/>
              <a:t>present in </a:t>
            </a:r>
            <a:r>
              <a:rPr lang="en-US" sz="2100" b="0" dirty="0"/>
              <a:t>the tube connecting the </a:t>
            </a:r>
            <a:r>
              <a:rPr lang="en-US" sz="2100" b="0" dirty="0" smtClean="0"/>
              <a:t>ballast and helium tanks</a:t>
            </a:r>
            <a:r>
              <a:rPr lang="en-US" sz="2100" b="0" dirty="0"/>
              <a:t>.</a:t>
            </a:r>
          </a:p>
          <a:p>
            <a:pPr marL="0" indent="0" algn="just"/>
            <a:endParaRPr lang="en-US" sz="1000" b="0" dirty="0" smtClean="0"/>
          </a:p>
          <a:p>
            <a:pPr marL="182880" indent="-182880" algn="just">
              <a:buSzPct val="100000"/>
              <a:buFont typeface="Arial" pitchFamily="34" charset="0"/>
              <a:buChar char="•"/>
            </a:pPr>
            <a:r>
              <a:rPr lang="en-US" sz="2100" b="0" dirty="0" smtClean="0"/>
              <a:t>Understanding the cause of the moving </a:t>
            </a:r>
            <a:r>
              <a:rPr lang="en-US" sz="2100" b="0" dirty="0" err="1" smtClean="0"/>
              <a:t>microphonics</a:t>
            </a:r>
            <a:r>
              <a:rPr lang="en-US" sz="2100" b="0" dirty="0" smtClean="0"/>
              <a:t> was the motivation for this study, which will help in designing a better cryostat.</a:t>
            </a:r>
            <a:endParaRPr lang="en-US" sz="2100" dirty="0" smtClean="0"/>
          </a:p>
        </p:txBody>
      </p:sp>
      <p:pic>
        <p:nvPicPr>
          <p:cNvPr id="5" name="Picture 2" descr="E:\bnl learning\BNL C-AD pics\6697-10-21-08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52494"/>
            <a:ext cx="2877776" cy="431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821214"/>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304800"/>
            <a:ext cx="8153400" cy="4572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dirty="0" smtClean="0"/>
              <a:t>Description of the Experiment</a:t>
            </a:r>
          </a:p>
        </p:txBody>
      </p:sp>
      <p:sp>
        <p:nvSpPr>
          <p:cNvPr id="4" name="Content Placeholder 2"/>
          <p:cNvSpPr txBox="1">
            <a:spLocks/>
          </p:cNvSpPr>
          <p:nvPr/>
        </p:nvSpPr>
        <p:spPr>
          <a:xfrm>
            <a:off x="3429000" y="990600"/>
            <a:ext cx="5181600" cy="4648200"/>
          </a:xfrm>
          <a:prstGeom prst="rect">
            <a:avLst/>
          </a:prstGeom>
          <a:ln>
            <a:noFill/>
          </a:ln>
        </p:spPr>
        <p:txBody>
          <a:bodyPr/>
          <a:lstStyle>
            <a:lvl1pPr marL="342900" indent="-342900" algn="l" rtl="0" eaLnBrk="0" fontAlgn="base" hangingPunct="0">
              <a:spcBef>
                <a:spcPct val="20000"/>
              </a:spcBef>
              <a:spcAft>
                <a:spcPct val="0"/>
              </a:spcAft>
              <a:buClr>
                <a:schemeClr val="tx1"/>
              </a:buClr>
              <a:buSzPct val="70000"/>
              <a:buFont typeface="Monotype Sorts" charset="2"/>
              <a:defRPr kumimoji="1" sz="2000">
                <a:solidFill>
                  <a:srgbClr val="0000CC"/>
                </a:solidFill>
                <a:latin typeface="+mn-lt"/>
                <a:ea typeface="MS PGothic" pitchFamily="34" charset="-128"/>
                <a:cs typeface="ＭＳ Ｐゴシック" charset="-128"/>
              </a:defRPr>
            </a:lvl1pPr>
            <a:lvl2pPr marL="447675" indent="-223838" algn="l" rtl="0" eaLnBrk="0" fontAlgn="base" hangingPunct="0">
              <a:spcBef>
                <a:spcPct val="20000"/>
              </a:spcBef>
              <a:spcAft>
                <a:spcPct val="0"/>
              </a:spcAft>
              <a:buClr>
                <a:schemeClr val="tx1"/>
              </a:buClr>
              <a:buSzPct val="50000"/>
              <a:buFont typeface="Monotype Sorts" charset="2"/>
              <a:buChar char="l"/>
              <a:defRPr kumimoji="1" sz="2000">
                <a:solidFill>
                  <a:srgbClr val="0000CC"/>
                </a:solidFill>
                <a:latin typeface="+mn-lt"/>
                <a:ea typeface="MS PGothic" pitchFamily="34" charset="-128"/>
              </a:defRPr>
            </a:lvl2pPr>
            <a:lvl3pPr marL="914400" indent="-223838" algn="l" rtl="0" eaLnBrk="0" fontAlgn="base" hangingPunct="0">
              <a:spcBef>
                <a:spcPct val="20000"/>
              </a:spcBef>
              <a:spcAft>
                <a:spcPct val="0"/>
              </a:spcAft>
              <a:buClr>
                <a:schemeClr val="tx1"/>
              </a:buClr>
              <a:buSzPct val="50000"/>
              <a:buFont typeface="Monotype Sorts" charset="2"/>
              <a:buChar char="n"/>
              <a:defRPr kumimoji="1" sz="2000">
                <a:solidFill>
                  <a:schemeClr val="tx1"/>
                </a:solidFill>
                <a:latin typeface="+mn-lt"/>
                <a:ea typeface="MS PGothic" pitchFamily="34" charset="-128"/>
              </a:defRPr>
            </a:lvl3pPr>
            <a:lvl4pPr marL="1363663" indent="-223838" algn="l" rtl="0" eaLnBrk="0" fontAlgn="base" hangingPunct="0">
              <a:spcBef>
                <a:spcPct val="20000"/>
              </a:spcBef>
              <a:spcAft>
                <a:spcPct val="0"/>
              </a:spcAft>
              <a:buClr>
                <a:schemeClr val="tx1"/>
              </a:buClr>
              <a:buSzPct val="50000"/>
              <a:buFont typeface="Monotype Sorts" charset="2"/>
              <a:buChar char="m"/>
              <a:defRPr kumimoji="1" sz="2000">
                <a:solidFill>
                  <a:schemeClr val="tx1"/>
                </a:solidFill>
                <a:latin typeface="+mn-lt"/>
                <a:ea typeface="MS PGothic" pitchFamily="34" charset="-128"/>
              </a:defRPr>
            </a:lvl4pPr>
            <a:lvl5pPr marL="18288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MS PGothic" pitchFamily="34" charset="-128"/>
              </a:defRPr>
            </a:lvl5pPr>
            <a:lvl6pPr marL="22860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6pPr>
            <a:lvl7pPr marL="27432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7pPr>
            <a:lvl8pPr marL="32004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8pPr>
            <a:lvl9pPr marL="36576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9pPr>
          </a:lstStyle>
          <a:p>
            <a:pPr marL="182880" indent="-182880" algn="just">
              <a:buSzPct val="100000"/>
              <a:buFont typeface="Arial" pitchFamily="34" charset="0"/>
              <a:buChar char="•"/>
            </a:pPr>
            <a:r>
              <a:rPr lang="en-US" b="0" dirty="0" smtClean="0"/>
              <a:t>Ballast tank was filled with </a:t>
            </a:r>
            <a:r>
              <a:rPr lang="en-US" b="0" dirty="0" err="1" smtClean="0"/>
              <a:t>LHe</a:t>
            </a:r>
            <a:r>
              <a:rPr lang="en-US" b="0" dirty="0" smtClean="0"/>
              <a:t> at 4K. 2K superfluid bath was produced by pumping down the pressure.</a:t>
            </a:r>
          </a:p>
          <a:p>
            <a:pPr marL="182880" indent="-182880" algn="just">
              <a:buSzPct val="100000"/>
              <a:buFont typeface="Arial" pitchFamily="34" charset="0"/>
              <a:buChar char="•"/>
            </a:pPr>
            <a:r>
              <a:rPr lang="en-US" b="0" dirty="0" err="1" smtClean="0"/>
              <a:t>LHe</a:t>
            </a:r>
            <a:r>
              <a:rPr lang="en-US" b="0" dirty="0" smtClean="0"/>
              <a:t> probe inside the ballast tank revealed that the tank was almost empty.</a:t>
            </a:r>
          </a:p>
          <a:p>
            <a:pPr marL="182880" indent="-182880" algn="just">
              <a:buSzPct val="100000"/>
              <a:buFont typeface="Arial" pitchFamily="34" charset="0"/>
              <a:buChar char="•"/>
            </a:pPr>
            <a:r>
              <a:rPr lang="en-US" b="0" dirty="0" smtClean="0"/>
              <a:t>At that time the RF was turned ON.</a:t>
            </a:r>
          </a:p>
          <a:p>
            <a:pPr marL="182880" indent="-182880" algn="just">
              <a:buSzPct val="100000"/>
              <a:buFont typeface="Arial" pitchFamily="34" charset="0"/>
              <a:buChar char="•"/>
            </a:pPr>
            <a:r>
              <a:rPr lang="en-US" b="0" dirty="0"/>
              <a:t>Cavity </a:t>
            </a:r>
            <a:r>
              <a:rPr lang="en-US" b="0" dirty="0" smtClean="0"/>
              <a:t>is </a:t>
            </a:r>
            <a:r>
              <a:rPr lang="en-US" b="0" dirty="0"/>
              <a:t>run with a phase lock loop (</a:t>
            </a:r>
            <a:r>
              <a:rPr lang="en-US" b="0" dirty="0" smtClean="0"/>
              <a:t>PLL), which locks the RF to the cavity resonant frequency.</a:t>
            </a:r>
          </a:p>
          <a:p>
            <a:pPr marL="182880" indent="-182880" algn="just">
              <a:buSzPct val="100000"/>
              <a:buFont typeface="Arial" pitchFamily="34" charset="0"/>
              <a:buChar char="•"/>
            </a:pPr>
            <a:r>
              <a:rPr lang="en-US" b="0" dirty="0" smtClean="0"/>
              <a:t>PLL follows the cavity resonant frequency, an FFT of the PLL error gives a spectrum of the </a:t>
            </a:r>
            <a:r>
              <a:rPr lang="en-US" b="0" dirty="0" err="1" smtClean="0"/>
              <a:t>microphonics</a:t>
            </a:r>
            <a:r>
              <a:rPr lang="en-US" b="0" dirty="0" smtClean="0"/>
              <a:t> in the cavity.</a:t>
            </a:r>
          </a:p>
          <a:p>
            <a:pPr marL="182880" indent="-182880" algn="just">
              <a:buSzPct val="100000"/>
              <a:buFont typeface="Arial" pitchFamily="34" charset="0"/>
              <a:buChar char="•"/>
            </a:pPr>
            <a:r>
              <a:rPr lang="en-US" b="0" dirty="0" smtClean="0"/>
              <a:t>Each FFT was done on one-seconds worth of data.</a:t>
            </a:r>
          </a:p>
        </p:txBody>
      </p:sp>
      <p:pic>
        <p:nvPicPr>
          <p:cNvPr id="34818" name="Picture 2" descr="E:\bnl learning\BNL C-AD pics\6712-10-21-08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2741058"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677694"/>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Movie of Noise Frequency Drift</a:t>
            </a:r>
            <a:endParaRPr lang="en-US" dirty="0"/>
          </a:p>
        </p:txBody>
      </p:sp>
    </p:spTree>
    <p:extLst>
      <p:ext uri="{BB962C8B-B14F-4D97-AF65-F5344CB8AC3E}">
        <p14:creationId xmlns:p14="http://schemas.microsoft.com/office/powerpoint/2010/main" val="3251281384"/>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800099" y="1157844"/>
            <a:ext cx="7467601" cy="4191000"/>
          </a:xfrm>
          <a:prstGeom prst="rect">
            <a:avLst/>
          </a:prstGeom>
          <a:ln>
            <a:noFill/>
          </a:ln>
        </p:spPr>
        <p:txBody>
          <a:bodyPr/>
          <a:lstStyle>
            <a:lvl1pPr marL="342900" indent="-342900" algn="l" rtl="0" eaLnBrk="0" fontAlgn="base" hangingPunct="0">
              <a:spcBef>
                <a:spcPct val="20000"/>
              </a:spcBef>
              <a:spcAft>
                <a:spcPct val="0"/>
              </a:spcAft>
              <a:buClr>
                <a:schemeClr val="tx1"/>
              </a:buClr>
              <a:buSzPct val="70000"/>
              <a:buFont typeface="Monotype Sorts" charset="2"/>
              <a:defRPr kumimoji="1" sz="2000">
                <a:solidFill>
                  <a:srgbClr val="0000CC"/>
                </a:solidFill>
                <a:latin typeface="+mn-lt"/>
                <a:ea typeface="MS PGothic" pitchFamily="34" charset="-128"/>
                <a:cs typeface="ＭＳ Ｐゴシック" charset="-128"/>
              </a:defRPr>
            </a:lvl1pPr>
            <a:lvl2pPr marL="447675" indent="-223838" algn="l" rtl="0" eaLnBrk="0" fontAlgn="base" hangingPunct="0">
              <a:spcBef>
                <a:spcPct val="20000"/>
              </a:spcBef>
              <a:spcAft>
                <a:spcPct val="0"/>
              </a:spcAft>
              <a:buClr>
                <a:schemeClr val="tx1"/>
              </a:buClr>
              <a:buSzPct val="50000"/>
              <a:buFont typeface="Monotype Sorts" charset="2"/>
              <a:buChar char="l"/>
              <a:defRPr kumimoji="1" sz="2000">
                <a:solidFill>
                  <a:srgbClr val="0000CC"/>
                </a:solidFill>
                <a:latin typeface="+mn-lt"/>
                <a:ea typeface="MS PGothic" pitchFamily="34" charset="-128"/>
              </a:defRPr>
            </a:lvl2pPr>
            <a:lvl3pPr marL="914400" indent="-223838" algn="l" rtl="0" eaLnBrk="0" fontAlgn="base" hangingPunct="0">
              <a:spcBef>
                <a:spcPct val="20000"/>
              </a:spcBef>
              <a:spcAft>
                <a:spcPct val="0"/>
              </a:spcAft>
              <a:buClr>
                <a:schemeClr val="tx1"/>
              </a:buClr>
              <a:buSzPct val="50000"/>
              <a:buFont typeface="Monotype Sorts" charset="2"/>
              <a:buChar char="n"/>
              <a:defRPr kumimoji="1" sz="2000">
                <a:solidFill>
                  <a:schemeClr val="tx1"/>
                </a:solidFill>
                <a:latin typeface="+mn-lt"/>
                <a:ea typeface="MS PGothic" pitchFamily="34" charset="-128"/>
              </a:defRPr>
            </a:lvl3pPr>
            <a:lvl4pPr marL="1363663" indent="-223838" algn="l" rtl="0" eaLnBrk="0" fontAlgn="base" hangingPunct="0">
              <a:spcBef>
                <a:spcPct val="20000"/>
              </a:spcBef>
              <a:spcAft>
                <a:spcPct val="0"/>
              </a:spcAft>
              <a:buClr>
                <a:schemeClr val="tx1"/>
              </a:buClr>
              <a:buSzPct val="50000"/>
              <a:buFont typeface="Monotype Sorts" charset="2"/>
              <a:buChar char="m"/>
              <a:defRPr kumimoji="1" sz="2000">
                <a:solidFill>
                  <a:schemeClr val="tx1"/>
                </a:solidFill>
                <a:latin typeface="+mn-lt"/>
                <a:ea typeface="MS PGothic" pitchFamily="34" charset="-128"/>
              </a:defRPr>
            </a:lvl4pPr>
            <a:lvl5pPr marL="18288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MS PGothic" pitchFamily="34" charset="-128"/>
              </a:defRPr>
            </a:lvl5pPr>
            <a:lvl6pPr marL="22860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6pPr>
            <a:lvl7pPr marL="27432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7pPr>
            <a:lvl8pPr marL="32004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8pPr>
            <a:lvl9pPr marL="36576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9pPr>
          </a:lstStyle>
          <a:p>
            <a:pPr algn="just">
              <a:buSzPct val="100000"/>
              <a:buFont typeface="Arial" pitchFamily="34" charset="0"/>
              <a:buChar char="•"/>
            </a:pPr>
            <a:r>
              <a:rPr lang="en-US" sz="2100" b="0" dirty="0" smtClean="0"/>
              <a:t>During the phenomenon the cavity temperature varied from 1.98K to 1.88K</a:t>
            </a:r>
            <a:r>
              <a:rPr lang="en-US" sz="1900" b="0" dirty="0" smtClean="0"/>
              <a:t>.</a:t>
            </a:r>
          </a:p>
          <a:p>
            <a:endParaRPr lang="en-US" sz="1000" b="0" dirty="0" smtClean="0"/>
          </a:p>
          <a:p>
            <a:pPr algn="just">
              <a:buSzPct val="100000"/>
              <a:buFont typeface="Arial" pitchFamily="34" charset="0"/>
              <a:buChar char="•"/>
            </a:pPr>
            <a:r>
              <a:rPr lang="en-US" sz="2100" b="0" dirty="0" smtClean="0"/>
              <a:t>A </a:t>
            </a:r>
            <a:r>
              <a:rPr lang="en-US" sz="2100" b="0" dirty="0" err="1" smtClean="0"/>
              <a:t>microphonics</a:t>
            </a:r>
            <a:r>
              <a:rPr lang="en-US" sz="2100" b="0" dirty="0" smtClean="0"/>
              <a:t> noise, observed at 30 Hz, was present at all times. (Source: mechanical vibrations originating from </a:t>
            </a:r>
            <a:r>
              <a:rPr lang="en-US" sz="2100" b="0" dirty="0" err="1" smtClean="0"/>
              <a:t>cryopump</a:t>
            </a:r>
            <a:r>
              <a:rPr lang="en-US" sz="2100" b="0" dirty="0" smtClean="0"/>
              <a:t>)</a:t>
            </a:r>
          </a:p>
          <a:p>
            <a:pPr marL="0" indent="0" algn="just"/>
            <a:endParaRPr lang="en-US" sz="1000" b="0" dirty="0" smtClean="0"/>
          </a:p>
          <a:p>
            <a:pPr algn="just">
              <a:buSzPct val="100000"/>
              <a:buFont typeface="Arial" pitchFamily="34" charset="0"/>
              <a:buChar char="•"/>
            </a:pPr>
            <a:r>
              <a:rPr lang="en-US" sz="2100" b="0" dirty="0" smtClean="0"/>
              <a:t>When RF was turned ON, a </a:t>
            </a:r>
            <a:r>
              <a:rPr lang="en-US" sz="2100" b="0" dirty="0" err="1" smtClean="0"/>
              <a:t>microphonics</a:t>
            </a:r>
            <a:r>
              <a:rPr lang="en-US" sz="2100" b="0" dirty="0" smtClean="0"/>
              <a:t> noise initiated at some frequency, was observed to begin drifting at 16 Hz towards higher frequencies. This drifting stopped when it hit the 30 Hz line, got amplified by more than five times.</a:t>
            </a:r>
            <a:endParaRPr lang="en-US" sz="2100" b="0" dirty="0"/>
          </a:p>
          <a:p>
            <a:pPr marL="0" indent="0" algn="just"/>
            <a:endParaRPr lang="en-US" sz="1000" b="0" dirty="0" smtClean="0"/>
          </a:p>
          <a:p>
            <a:pPr algn="just">
              <a:buSzPct val="100000"/>
              <a:buFont typeface="Arial" pitchFamily="34" charset="0"/>
              <a:buChar char="•"/>
            </a:pPr>
            <a:r>
              <a:rPr lang="en-US" sz="2100" b="0" dirty="0" smtClean="0"/>
              <a:t>Clear indication of a resonance condition.</a:t>
            </a:r>
            <a:endParaRPr lang="en-US" sz="2100" b="0" dirty="0"/>
          </a:p>
          <a:p>
            <a:endParaRPr lang="en-US" sz="1200" dirty="0" smtClean="0"/>
          </a:p>
        </p:txBody>
      </p:sp>
      <p:sp>
        <p:nvSpPr>
          <p:cNvPr id="3" name="Title 1"/>
          <p:cNvSpPr txBox="1">
            <a:spLocks/>
          </p:cNvSpPr>
          <p:nvPr/>
        </p:nvSpPr>
        <p:spPr>
          <a:xfrm>
            <a:off x="457200" y="304800"/>
            <a:ext cx="8153400" cy="4572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dirty="0" smtClean="0"/>
              <a:t>Experimental Observations</a:t>
            </a:r>
          </a:p>
        </p:txBody>
      </p:sp>
    </p:spTree>
    <p:extLst>
      <p:ext uri="{BB962C8B-B14F-4D97-AF65-F5344CB8AC3E}">
        <p14:creationId xmlns:p14="http://schemas.microsoft.com/office/powerpoint/2010/main" val="4265873403"/>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886200" y="1197428"/>
            <a:ext cx="4724400" cy="4365172"/>
          </a:xfrm>
          <a:prstGeom prst="rect">
            <a:avLst/>
          </a:prstGeom>
          <a:ln>
            <a:noFill/>
          </a:ln>
        </p:spPr>
        <p:txBody>
          <a:bodyPr/>
          <a:lstStyle>
            <a:lvl1pPr marL="342900" indent="-342900" algn="l" rtl="0" eaLnBrk="0" fontAlgn="base" hangingPunct="0">
              <a:spcBef>
                <a:spcPct val="20000"/>
              </a:spcBef>
              <a:spcAft>
                <a:spcPct val="0"/>
              </a:spcAft>
              <a:buClr>
                <a:schemeClr val="tx1"/>
              </a:buClr>
              <a:buSzPct val="70000"/>
              <a:buFont typeface="Monotype Sorts" charset="2"/>
              <a:defRPr kumimoji="1" sz="2000">
                <a:solidFill>
                  <a:srgbClr val="0000CC"/>
                </a:solidFill>
                <a:latin typeface="+mn-lt"/>
                <a:ea typeface="MS PGothic" pitchFamily="34" charset="-128"/>
                <a:cs typeface="ＭＳ Ｐゴシック" charset="-128"/>
              </a:defRPr>
            </a:lvl1pPr>
            <a:lvl2pPr marL="447675" indent="-223838" algn="l" rtl="0" eaLnBrk="0" fontAlgn="base" hangingPunct="0">
              <a:spcBef>
                <a:spcPct val="20000"/>
              </a:spcBef>
              <a:spcAft>
                <a:spcPct val="0"/>
              </a:spcAft>
              <a:buClr>
                <a:schemeClr val="tx1"/>
              </a:buClr>
              <a:buSzPct val="50000"/>
              <a:buFont typeface="Monotype Sorts" charset="2"/>
              <a:buChar char="l"/>
              <a:defRPr kumimoji="1" sz="2000">
                <a:solidFill>
                  <a:srgbClr val="0000CC"/>
                </a:solidFill>
                <a:latin typeface="+mn-lt"/>
                <a:ea typeface="MS PGothic" pitchFamily="34" charset="-128"/>
              </a:defRPr>
            </a:lvl2pPr>
            <a:lvl3pPr marL="914400" indent="-223838" algn="l" rtl="0" eaLnBrk="0" fontAlgn="base" hangingPunct="0">
              <a:spcBef>
                <a:spcPct val="20000"/>
              </a:spcBef>
              <a:spcAft>
                <a:spcPct val="0"/>
              </a:spcAft>
              <a:buClr>
                <a:schemeClr val="tx1"/>
              </a:buClr>
              <a:buSzPct val="50000"/>
              <a:buFont typeface="Monotype Sorts" charset="2"/>
              <a:buChar char="n"/>
              <a:defRPr kumimoji="1" sz="2000">
                <a:solidFill>
                  <a:schemeClr val="tx1"/>
                </a:solidFill>
                <a:latin typeface="+mn-lt"/>
                <a:ea typeface="MS PGothic" pitchFamily="34" charset="-128"/>
              </a:defRPr>
            </a:lvl3pPr>
            <a:lvl4pPr marL="1363663" indent="-223838" algn="l" rtl="0" eaLnBrk="0" fontAlgn="base" hangingPunct="0">
              <a:spcBef>
                <a:spcPct val="20000"/>
              </a:spcBef>
              <a:spcAft>
                <a:spcPct val="0"/>
              </a:spcAft>
              <a:buClr>
                <a:schemeClr val="tx1"/>
              </a:buClr>
              <a:buSzPct val="50000"/>
              <a:buFont typeface="Monotype Sorts" charset="2"/>
              <a:buChar char="m"/>
              <a:defRPr kumimoji="1" sz="2000">
                <a:solidFill>
                  <a:schemeClr val="tx1"/>
                </a:solidFill>
                <a:latin typeface="+mn-lt"/>
                <a:ea typeface="MS PGothic" pitchFamily="34" charset="-128"/>
              </a:defRPr>
            </a:lvl4pPr>
            <a:lvl5pPr marL="18288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MS PGothic" pitchFamily="34" charset="-128"/>
              </a:defRPr>
            </a:lvl5pPr>
            <a:lvl6pPr marL="22860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6pPr>
            <a:lvl7pPr marL="27432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7pPr>
            <a:lvl8pPr marL="32004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8pPr>
            <a:lvl9pPr marL="36576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9pPr>
          </a:lstStyle>
          <a:p>
            <a:pPr algn="just">
              <a:buSzPct val="100000"/>
              <a:buFont typeface="Arial" pitchFamily="34" charset="0"/>
              <a:buChar char="•"/>
            </a:pPr>
            <a:r>
              <a:rPr lang="en-US" sz="2200" b="0" dirty="0" smtClean="0"/>
              <a:t>Proposed an m</a:t>
            </a:r>
            <a:r>
              <a:rPr lang="en-US" sz="2200" b="0" baseline="30000" dirty="0" smtClean="0"/>
              <a:t>th</a:t>
            </a:r>
            <a:r>
              <a:rPr lang="en-US" sz="2200" b="0" dirty="0" smtClean="0"/>
              <a:t>-mode resonance formed by second sound in </a:t>
            </a:r>
            <a:r>
              <a:rPr lang="en-US" sz="2200" b="0" dirty="0" err="1" smtClean="0"/>
              <a:t>LHe</a:t>
            </a:r>
            <a:r>
              <a:rPr lang="en-US" sz="2200" b="0" dirty="0" smtClean="0"/>
              <a:t>. </a:t>
            </a:r>
            <a:r>
              <a:rPr lang="en-US" sz="2200" b="0" dirty="0" smtClean="0">
                <a:solidFill>
                  <a:schemeClr val="tx1"/>
                </a:solidFill>
              </a:rPr>
              <a:t>(Similar to a pipe organ)</a:t>
            </a:r>
          </a:p>
          <a:p>
            <a:pPr marL="0" indent="0" algn="just"/>
            <a:endParaRPr lang="en-US" sz="1200" b="0" dirty="0" smtClean="0"/>
          </a:p>
          <a:p>
            <a:pPr algn="just">
              <a:buSzPct val="100000"/>
              <a:buFont typeface="Arial" pitchFamily="34" charset="0"/>
              <a:buChar char="•"/>
            </a:pPr>
            <a:r>
              <a:rPr lang="en-US" sz="2200" b="0" dirty="0" smtClean="0"/>
              <a:t>Resonance column was possibly excited by gushing in of </a:t>
            </a:r>
            <a:r>
              <a:rPr lang="en-US" sz="2200" b="0" dirty="0" err="1" smtClean="0"/>
              <a:t>LHe</a:t>
            </a:r>
            <a:r>
              <a:rPr lang="en-US" sz="2200" b="0" dirty="0" smtClean="0"/>
              <a:t> into the tube. </a:t>
            </a:r>
            <a:r>
              <a:rPr lang="en-US" sz="2200" b="0" dirty="0" smtClean="0">
                <a:solidFill>
                  <a:schemeClr val="tx1"/>
                </a:solidFill>
              </a:rPr>
              <a:t>(marked by impulsive noise)</a:t>
            </a:r>
          </a:p>
          <a:p>
            <a:pPr marL="0" indent="0" algn="just"/>
            <a:endParaRPr lang="en-US" sz="1200" b="0" dirty="0" smtClean="0"/>
          </a:p>
          <a:p>
            <a:pPr algn="just">
              <a:buSzPct val="100000"/>
              <a:buFont typeface="Arial" pitchFamily="34" charset="0"/>
              <a:buChar char="•"/>
            </a:pPr>
            <a:r>
              <a:rPr lang="en-US" sz="2200" b="0" dirty="0" smtClean="0"/>
              <a:t>Resonance structure is formed in the tube connecting both the tanks. With the </a:t>
            </a:r>
            <a:r>
              <a:rPr lang="en-US" sz="2200" b="0" dirty="0" err="1" smtClean="0"/>
              <a:t>LHe</a:t>
            </a:r>
            <a:r>
              <a:rPr lang="en-US" sz="2200" b="0" dirty="0" smtClean="0"/>
              <a:t> boil off, the resonance column decreases and so does the resonant frequency.</a:t>
            </a:r>
          </a:p>
          <a:p>
            <a:endParaRPr lang="en-US" sz="1200" dirty="0" smtClean="0"/>
          </a:p>
        </p:txBody>
      </p:sp>
      <p:sp>
        <p:nvSpPr>
          <p:cNvPr id="3" name="Title 1"/>
          <p:cNvSpPr txBox="1">
            <a:spLocks/>
          </p:cNvSpPr>
          <p:nvPr/>
        </p:nvSpPr>
        <p:spPr>
          <a:xfrm>
            <a:off x="457200" y="304800"/>
            <a:ext cx="8153400" cy="4572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dirty="0" smtClean="0"/>
              <a:t>Data Analysis (1)</a:t>
            </a:r>
          </a:p>
        </p:txBody>
      </p:sp>
      <p:pic>
        <p:nvPicPr>
          <p:cNvPr id="5" name="Picture 2" descr="C:\Users\pjain\Desktop\ipac2011\fig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2466594" cy="353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TextBox 5"/>
              <p:cNvSpPr txBox="1"/>
              <p:nvPr/>
            </p:nvSpPr>
            <p:spPr>
              <a:xfrm>
                <a:off x="800100" y="4886993"/>
                <a:ext cx="2695194" cy="7416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1" i="1" smtClean="0">
                          <a:latin typeface="Cambria Math"/>
                        </a:rPr>
                        <m:t>𝑳</m:t>
                      </m:r>
                      <m:d>
                        <m:dPr>
                          <m:ctrlPr>
                            <a:rPr lang="en-US" sz="2000" b="1" i="1" smtClean="0">
                              <a:latin typeface="Cambria Math"/>
                            </a:rPr>
                          </m:ctrlPr>
                        </m:dPr>
                        <m:e>
                          <m:r>
                            <a:rPr lang="en-US" sz="2000" b="1" i="1" smtClean="0">
                              <a:latin typeface="Cambria Math"/>
                            </a:rPr>
                            <m:t>𝒕</m:t>
                          </m:r>
                        </m:e>
                      </m:d>
                      <m:r>
                        <a:rPr lang="en-US" sz="2000" b="1" i="1" smtClean="0">
                          <a:latin typeface="Cambria Math"/>
                        </a:rPr>
                        <m:t>=</m:t>
                      </m:r>
                      <m:sSub>
                        <m:sSubPr>
                          <m:ctrlPr>
                            <a:rPr lang="en-US" sz="2000" b="1" i="1" smtClean="0">
                              <a:latin typeface="Cambria Math"/>
                            </a:rPr>
                          </m:ctrlPr>
                        </m:sSubPr>
                        <m:e>
                          <m:r>
                            <a:rPr lang="en-US" sz="2000" b="1" i="1" smtClean="0">
                              <a:latin typeface="Cambria Math"/>
                            </a:rPr>
                            <m:t>𝑳</m:t>
                          </m:r>
                        </m:e>
                        <m:sub>
                          <m:r>
                            <a:rPr lang="en-US" sz="2000" b="1" i="1" smtClean="0">
                              <a:latin typeface="Cambria Math"/>
                            </a:rPr>
                            <m:t>𝟎</m:t>
                          </m:r>
                        </m:sub>
                      </m:sSub>
                      <m:r>
                        <a:rPr lang="en-US" sz="2000" b="1" i="1" smtClean="0">
                          <a:latin typeface="Cambria Math"/>
                        </a:rPr>
                        <m:t>−</m:t>
                      </m:r>
                      <m:f>
                        <m:fPr>
                          <m:ctrlPr>
                            <a:rPr lang="en-US" sz="2000" b="1" i="1" smtClean="0">
                              <a:latin typeface="Cambria Math"/>
                            </a:rPr>
                          </m:ctrlPr>
                        </m:fPr>
                        <m:num>
                          <m:sSub>
                            <m:sSubPr>
                              <m:ctrlPr>
                                <a:rPr lang="en-US" sz="2000" b="1" i="1" smtClean="0">
                                  <a:latin typeface="Cambria Math"/>
                                </a:rPr>
                              </m:ctrlPr>
                            </m:sSubPr>
                            <m:e>
                              <m:r>
                                <a:rPr lang="en-US" sz="2000" b="1" i="1" smtClean="0">
                                  <a:latin typeface="Cambria Math"/>
                                </a:rPr>
                                <m:t>𝒓</m:t>
                              </m:r>
                            </m:e>
                            <m:sub>
                              <m:r>
                                <a:rPr lang="en-US" sz="2000" b="1" i="1" smtClean="0">
                                  <a:latin typeface="Cambria Math"/>
                                </a:rPr>
                                <m:t>𝑩</m:t>
                              </m:r>
                            </m:sub>
                          </m:sSub>
                          <m:d>
                            <m:dPr>
                              <m:ctrlPr>
                                <a:rPr lang="en-US" sz="2000" b="1" i="1" smtClean="0">
                                  <a:latin typeface="Cambria Math"/>
                                </a:rPr>
                              </m:ctrlPr>
                            </m:dPr>
                            <m:e>
                              <m:r>
                                <a:rPr lang="en-US" sz="2000" b="1" i="1" smtClean="0">
                                  <a:latin typeface="Cambria Math"/>
                                </a:rPr>
                                <m:t>𝒕</m:t>
                              </m:r>
                            </m:e>
                          </m:d>
                          <m:r>
                            <a:rPr lang="en-US" sz="2000" b="1" i="1" smtClean="0">
                              <a:latin typeface="Cambria Math"/>
                            </a:rPr>
                            <m:t>𝒕</m:t>
                          </m:r>
                        </m:num>
                        <m:den>
                          <m:sSub>
                            <m:sSubPr>
                              <m:ctrlPr>
                                <a:rPr lang="en-US" sz="2000" b="1" i="1" smtClean="0">
                                  <a:latin typeface="Cambria Math"/>
                                </a:rPr>
                              </m:ctrlPr>
                            </m:sSubPr>
                            <m:e>
                              <m:r>
                                <a:rPr lang="en-US" sz="2000" b="1" i="1" smtClean="0">
                                  <a:latin typeface="Cambria Math"/>
                                  <a:ea typeface="Cambria Math"/>
                                </a:rPr>
                                <m:t>𝝆</m:t>
                              </m:r>
                            </m:e>
                            <m:sub>
                              <m:r>
                                <a:rPr lang="en-US" sz="2000" b="1" i="1" smtClean="0">
                                  <a:latin typeface="Cambria Math"/>
                                </a:rPr>
                                <m:t>𝑳𝑯𝒆</m:t>
                              </m:r>
                            </m:sub>
                          </m:sSub>
                          <m:r>
                            <a:rPr lang="en-US" sz="2000" b="1" i="1" smtClean="0">
                              <a:latin typeface="Cambria Math"/>
                            </a:rPr>
                            <m:t>𝑨</m:t>
                          </m:r>
                        </m:den>
                      </m:f>
                    </m:oMath>
                  </m:oMathPara>
                </a14:m>
                <a:endParaRPr lang="en-US" sz="2000" dirty="0"/>
              </a:p>
            </p:txBody>
          </p:sp>
        </mc:Choice>
        <mc:Fallback xmlns="">
          <p:sp>
            <p:nvSpPr>
              <p:cNvPr id="6" name="TextBox 5"/>
              <p:cNvSpPr txBox="1">
                <a:spLocks noRot="1" noChangeAspect="1" noMove="1" noResize="1" noEditPoints="1" noAdjustHandles="1" noChangeArrowheads="1" noChangeShapeType="1" noTextEdit="1"/>
              </p:cNvSpPr>
              <p:nvPr/>
            </p:nvSpPr>
            <p:spPr>
              <a:xfrm>
                <a:off x="800100" y="4886993"/>
                <a:ext cx="2695194" cy="741613"/>
              </a:xfrm>
              <a:prstGeom prst="rect">
                <a:avLst/>
              </a:prstGeom>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63092267"/>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304800"/>
            <a:ext cx="8153400" cy="4572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dirty="0" smtClean="0"/>
              <a:t>Data Analysis (2)</a:t>
            </a:r>
          </a:p>
        </p:txBody>
      </p:sp>
      <p:pic>
        <p:nvPicPr>
          <p:cNvPr id="33794" name="Picture 2" descr="E:\bnl learning\ipac2011\MOPC123f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99" y="1340244"/>
            <a:ext cx="5187048" cy="421181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p:cNvSpPr txBox="1"/>
              <p:nvPr/>
            </p:nvSpPr>
            <p:spPr>
              <a:xfrm>
                <a:off x="5872847" y="3074348"/>
                <a:ext cx="2695194" cy="74360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1" i="1" smtClean="0">
                          <a:latin typeface="Cambria Math"/>
                        </a:rPr>
                        <m:t>𝑳</m:t>
                      </m:r>
                      <m:d>
                        <m:dPr>
                          <m:ctrlPr>
                            <a:rPr lang="en-US" sz="2000" b="1" i="1" smtClean="0">
                              <a:latin typeface="Cambria Math"/>
                            </a:rPr>
                          </m:ctrlPr>
                        </m:dPr>
                        <m:e>
                          <m:r>
                            <a:rPr lang="en-US" sz="2000" b="1" i="1" smtClean="0">
                              <a:latin typeface="Cambria Math"/>
                            </a:rPr>
                            <m:t>𝒕</m:t>
                          </m:r>
                        </m:e>
                      </m:d>
                      <m:r>
                        <a:rPr lang="en-US" sz="2000" b="1" i="1" smtClean="0">
                          <a:latin typeface="Cambria Math"/>
                        </a:rPr>
                        <m:t>=</m:t>
                      </m:r>
                      <m:f>
                        <m:fPr>
                          <m:ctrlPr>
                            <a:rPr lang="en-US" sz="2000" b="1" i="1" smtClean="0">
                              <a:latin typeface="Cambria Math"/>
                            </a:rPr>
                          </m:ctrlPr>
                        </m:fPr>
                        <m:num>
                          <m:r>
                            <a:rPr lang="en-US" sz="2000" b="1" i="1" smtClean="0">
                              <a:latin typeface="Cambria Math"/>
                            </a:rPr>
                            <m:t>𝒎</m:t>
                          </m:r>
                        </m:num>
                        <m:den>
                          <m:r>
                            <a:rPr lang="en-US" sz="2000" b="1" i="1" smtClean="0">
                              <a:latin typeface="Cambria Math"/>
                            </a:rPr>
                            <m:t>𝟐</m:t>
                          </m:r>
                        </m:den>
                      </m:f>
                      <m:r>
                        <a:rPr lang="en-US" sz="2000" b="1" i="1" smtClean="0">
                          <a:latin typeface="Cambria Math"/>
                        </a:rPr>
                        <m:t> </m:t>
                      </m:r>
                      <m:f>
                        <m:fPr>
                          <m:ctrlPr>
                            <a:rPr lang="en-US" sz="2000" b="1" i="1" smtClean="0">
                              <a:latin typeface="Cambria Math"/>
                            </a:rPr>
                          </m:ctrlPr>
                        </m:fPr>
                        <m:num>
                          <m:sSub>
                            <m:sSubPr>
                              <m:ctrlPr>
                                <a:rPr lang="en-US" sz="2000" b="1" i="1" smtClean="0">
                                  <a:latin typeface="Cambria Math"/>
                                </a:rPr>
                              </m:ctrlPr>
                            </m:sSubPr>
                            <m:e>
                              <m:r>
                                <a:rPr lang="en-US" sz="2000" b="1" i="1" smtClean="0">
                                  <a:latin typeface="Cambria Math"/>
                                </a:rPr>
                                <m:t>𝒗</m:t>
                              </m:r>
                            </m:e>
                            <m:sub>
                              <m:r>
                                <a:rPr lang="en-US" sz="2000" b="1" i="1" smtClean="0">
                                  <a:latin typeface="Cambria Math"/>
                                </a:rPr>
                                <m:t>𝑳𝑯𝒆</m:t>
                              </m:r>
                            </m:sub>
                          </m:sSub>
                          <m:d>
                            <m:dPr>
                              <m:ctrlPr>
                                <a:rPr lang="en-US" sz="2000" b="1" i="1" smtClean="0">
                                  <a:latin typeface="Cambria Math"/>
                                </a:rPr>
                              </m:ctrlPr>
                            </m:dPr>
                            <m:e>
                              <m:r>
                                <a:rPr lang="en-US" sz="2000" b="1" i="1" smtClean="0">
                                  <a:latin typeface="Cambria Math"/>
                                </a:rPr>
                                <m:t>𝒕</m:t>
                              </m:r>
                            </m:e>
                          </m:d>
                        </m:num>
                        <m:den>
                          <m:r>
                            <a:rPr lang="en-US" sz="2000" b="1" i="1" smtClean="0">
                              <a:latin typeface="Cambria Math"/>
                            </a:rPr>
                            <m:t>𝒇</m:t>
                          </m:r>
                          <m:d>
                            <m:dPr>
                              <m:ctrlPr>
                                <a:rPr lang="en-US" sz="2000" b="1" i="1" smtClean="0">
                                  <a:latin typeface="Cambria Math"/>
                                </a:rPr>
                              </m:ctrlPr>
                            </m:dPr>
                            <m:e>
                              <m:r>
                                <a:rPr lang="en-US" sz="2000" b="1" i="1" smtClean="0">
                                  <a:latin typeface="Cambria Math"/>
                                </a:rPr>
                                <m:t>𝒕</m:t>
                              </m:r>
                            </m:e>
                          </m:d>
                        </m:den>
                      </m:f>
                    </m:oMath>
                  </m:oMathPara>
                </a14:m>
                <a:endParaRPr lang="en-US" sz="2000" dirty="0"/>
              </a:p>
            </p:txBody>
          </p:sp>
        </mc:Choice>
        <mc:Fallback xmlns="">
          <p:sp>
            <p:nvSpPr>
              <p:cNvPr id="4" name="TextBox 3"/>
              <p:cNvSpPr txBox="1">
                <a:spLocks noRot="1" noChangeAspect="1" noMove="1" noResize="1" noEditPoints="1" noAdjustHandles="1" noChangeArrowheads="1" noChangeShapeType="1" noTextEdit="1"/>
              </p:cNvSpPr>
              <p:nvPr/>
            </p:nvSpPr>
            <p:spPr>
              <a:xfrm>
                <a:off x="5872847" y="3074348"/>
                <a:ext cx="2695194" cy="743602"/>
              </a:xfrm>
              <a:prstGeom prst="rect">
                <a:avLst/>
              </a:prstGeom>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00277750"/>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E:\bnl learning\ipac2011\MOPC123f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65910"/>
            <a:ext cx="6157143" cy="497142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457200" y="304800"/>
            <a:ext cx="8153400" cy="4572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dirty="0" smtClean="0"/>
              <a:t>Data Analysis (3)</a:t>
            </a:r>
          </a:p>
        </p:txBody>
      </p:sp>
      <mc:AlternateContent xmlns:mc="http://schemas.openxmlformats.org/markup-compatibility/2006" xmlns:a14="http://schemas.microsoft.com/office/drawing/2010/main">
        <mc:Choice Requires="a14">
          <p:sp>
            <p:nvSpPr>
              <p:cNvPr id="2" name="TextBox 1"/>
              <p:cNvSpPr txBox="1"/>
              <p:nvPr/>
            </p:nvSpPr>
            <p:spPr>
              <a:xfrm>
                <a:off x="6629400" y="2286000"/>
                <a:ext cx="2133600" cy="1415131"/>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f>
                        <m:fPr>
                          <m:ctrlPr>
                            <a:rPr lang="en-US" sz="1600" i="1" smtClean="0">
                              <a:latin typeface="Cambria Math"/>
                            </a:rPr>
                          </m:ctrlPr>
                        </m:fPr>
                        <m:num>
                          <m:r>
                            <a:rPr lang="en-US" sz="1600" b="1" i="1" smtClean="0">
                              <a:latin typeface="Cambria Math"/>
                            </a:rPr>
                            <m:t>𝟏</m:t>
                          </m:r>
                        </m:num>
                        <m:den>
                          <m:r>
                            <a:rPr lang="en-US" sz="1600" b="1" i="1" smtClean="0">
                              <a:latin typeface="Cambria Math"/>
                            </a:rPr>
                            <m:t>𝟐</m:t>
                          </m:r>
                        </m:den>
                      </m:f>
                      <m:r>
                        <a:rPr lang="en-US" sz="1600" b="1" i="1" smtClean="0">
                          <a:latin typeface="Cambria Math"/>
                        </a:rPr>
                        <m:t>−</m:t>
                      </m:r>
                      <m:r>
                        <a:rPr lang="en-US" sz="1600" b="1" i="1" smtClean="0">
                          <a:latin typeface="Cambria Math"/>
                        </a:rPr>
                        <m:t>𝒘𝒂𝒗𝒆</m:t>
                      </m:r>
                      <m:r>
                        <a:rPr lang="en-US" sz="1600" b="1" i="1" smtClean="0">
                          <a:latin typeface="Cambria Math"/>
                        </a:rPr>
                        <m:t> </m:t>
                      </m:r>
                      <m:r>
                        <a:rPr lang="en-US" sz="1600" b="1" i="1" smtClean="0">
                          <a:latin typeface="Cambria Math"/>
                        </a:rPr>
                        <m:t>𝒓𝒆𝒔𝒐𝒏𝒂𝒕𝒐𝒓</m:t>
                      </m:r>
                    </m:oMath>
                  </m:oMathPara>
                </a14:m>
                <a:endParaRPr lang="en-US" sz="1600" b="1" i="1" dirty="0" smtClean="0">
                  <a:latin typeface="Cambria Math"/>
                </a:endParaRPr>
              </a:p>
              <a:p>
                <a:pPr algn="l"/>
                <a:endParaRPr lang="en-US" sz="1000" i="1" dirty="0" smtClean="0">
                  <a:latin typeface="Cambria Math"/>
                </a:endParaRPr>
              </a:p>
              <a:p>
                <a:pPr algn="l"/>
                <a14:m>
                  <m:oMathPara xmlns:m="http://schemas.openxmlformats.org/officeDocument/2006/math">
                    <m:oMathParaPr>
                      <m:jc m:val="centerGroup"/>
                    </m:oMathParaPr>
                    <m:oMath xmlns:m="http://schemas.openxmlformats.org/officeDocument/2006/math">
                      <m:r>
                        <a:rPr lang="en-US" sz="1800" b="1" i="1" smtClean="0">
                          <a:latin typeface="Cambria Math"/>
                        </a:rPr>
                        <m:t> </m:t>
                      </m:r>
                      <m:r>
                        <a:rPr lang="en-US" sz="1800" b="1" i="1" smtClean="0">
                          <a:latin typeface="Cambria Math"/>
                        </a:rPr>
                        <m:t>𝒎</m:t>
                      </m:r>
                      <m:r>
                        <a:rPr lang="en-US" sz="1800" b="1" i="1" smtClean="0">
                          <a:latin typeface="Cambria Math"/>
                        </a:rPr>
                        <m:t>=</m:t>
                      </m:r>
                      <m:r>
                        <a:rPr lang="en-US" sz="1800" b="1" i="1" smtClean="0">
                          <a:latin typeface="Cambria Math"/>
                        </a:rPr>
                        <m:t>𝟑</m:t>
                      </m:r>
                    </m:oMath>
                  </m:oMathPara>
                </a14:m>
                <a:endParaRPr lang="en-US" sz="1800" i="1" dirty="0" smtClean="0">
                  <a:latin typeface="Cambria Math"/>
                </a:endParaRPr>
              </a:p>
              <a:p>
                <a:pPr algn="l"/>
                <a:endParaRPr lang="en-US" sz="1000" i="1" dirty="0" smtClean="0">
                  <a:latin typeface="Cambria Math"/>
                </a:endParaRPr>
              </a:p>
              <a:p>
                <a:pPr algn="l"/>
                <a14:m>
                  <m:oMathPara xmlns:m="http://schemas.openxmlformats.org/officeDocument/2006/math">
                    <m:oMathParaPr>
                      <m:jc m:val="centerGroup"/>
                    </m:oMathParaPr>
                    <m:oMath xmlns:m="http://schemas.openxmlformats.org/officeDocument/2006/math">
                      <m:sSub>
                        <m:sSubPr>
                          <m:ctrlPr>
                            <a:rPr lang="en-US" sz="1800" i="1" smtClean="0">
                              <a:solidFill>
                                <a:srgbClr val="0000CC"/>
                              </a:solidFill>
                              <a:latin typeface="Cambria Math"/>
                            </a:rPr>
                          </m:ctrlPr>
                        </m:sSubPr>
                        <m:e>
                          <m:r>
                            <a:rPr lang="en-US" sz="1800" b="1" i="1" smtClean="0">
                              <a:solidFill>
                                <a:srgbClr val="0000CC"/>
                              </a:solidFill>
                              <a:latin typeface="Cambria Math"/>
                            </a:rPr>
                            <m:t>𝑳</m:t>
                          </m:r>
                        </m:e>
                        <m:sub>
                          <m:r>
                            <a:rPr lang="en-US" sz="1800" b="1" i="1" smtClean="0">
                              <a:solidFill>
                                <a:srgbClr val="0000CC"/>
                              </a:solidFill>
                              <a:latin typeface="Cambria Math"/>
                            </a:rPr>
                            <m:t>𝟎</m:t>
                          </m:r>
                        </m:sub>
                      </m:sSub>
                      <m:r>
                        <a:rPr lang="en-US" sz="1800" b="1" i="1">
                          <a:solidFill>
                            <a:srgbClr val="0000CC"/>
                          </a:solidFill>
                          <a:latin typeface="Cambria Math"/>
                          <a:ea typeface="Cambria Math"/>
                        </a:rPr>
                        <m:t>≅</m:t>
                      </m:r>
                      <m:r>
                        <a:rPr lang="en-US" sz="1800" b="1" i="1" smtClean="0">
                          <a:solidFill>
                            <a:srgbClr val="0000CC"/>
                          </a:solidFill>
                          <a:latin typeface="Cambria Math"/>
                          <a:ea typeface="Cambria Math"/>
                        </a:rPr>
                        <m:t>𝟓𝟓</m:t>
                      </m:r>
                      <m:r>
                        <a:rPr lang="en-US" sz="1800" b="1" i="1" smtClean="0">
                          <a:solidFill>
                            <a:srgbClr val="0000CC"/>
                          </a:solidFill>
                          <a:latin typeface="Cambria Math"/>
                          <a:ea typeface="Cambria Math"/>
                        </a:rPr>
                        <m:t> </m:t>
                      </m:r>
                      <m:r>
                        <a:rPr lang="en-US" sz="1800" b="1" i="1" smtClean="0">
                          <a:solidFill>
                            <a:srgbClr val="0000CC"/>
                          </a:solidFill>
                          <a:latin typeface="Cambria Math"/>
                          <a:ea typeface="Cambria Math"/>
                        </a:rPr>
                        <m:t>𝒊𝒏</m:t>
                      </m:r>
                      <m:r>
                        <a:rPr lang="en-US" sz="1800" b="1" i="1" smtClean="0">
                          <a:solidFill>
                            <a:srgbClr val="0000CC"/>
                          </a:solidFill>
                          <a:latin typeface="Cambria Math"/>
                          <a:ea typeface="Cambria Math"/>
                        </a:rPr>
                        <m:t>.</m:t>
                      </m:r>
                    </m:oMath>
                  </m:oMathPara>
                </a14:m>
                <a:endParaRPr lang="en-US" sz="1800" dirty="0" smtClean="0">
                  <a:solidFill>
                    <a:srgbClr val="0000CC"/>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6629400" y="2286000"/>
                <a:ext cx="2133600" cy="1415131"/>
              </a:xfrm>
              <a:prstGeom prst="rect">
                <a:avLst/>
              </a:prstGeom>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72327759"/>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t>Introduction</a:t>
            </a:r>
          </a:p>
        </p:txBody>
      </p:sp>
      <p:sp>
        <p:nvSpPr>
          <p:cNvPr id="4099" name="Content Placeholder 2"/>
          <p:cNvSpPr>
            <a:spLocks noGrp="1"/>
          </p:cNvSpPr>
          <p:nvPr>
            <p:ph idx="1"/>
          </p:nvPr>
        </p:nvSpPr>
        <p:spPr>
          <a:xfrm>
            <a:off x="457200" y="838200"/>
            <a:ext cx="8178800" cy="2590800"/>
          </a:xfrm>
          <a:ln>
            <a:noFill/>
          </a:ln>
        </p:spPr>
        <p:txBody>
          <a:bodyPr/>
          <a:lstStyle/>
          <a:p>
            <a:pPr algn="just">
              <a:buFont typeface="Arial" pitchFamily="34" charset="0"/>
              <a:buChar char="•"/>
            </a:pPr>
            <a:r>
              <a:rPr lang="en-US" sz="2100" dirty="0"/>
              <a:t>BNL is developing SRF technology for high current </a:t>
            </a:r>
            <a:r>
              <a:rPr lang="en-US" sz="2100" dirty="0" smtClean="0"/>
              <a:t>beams.</a:t>
            </a:r>
            <a:endParaRPr lang="en-US" sz="2100" dirty="0"/>
          </a:p>
          <a:p>
            <a:pPr algn="just">
              <a:buFont typeface="Arial" pitchFamily="34" charset="0"/>
              <a:buChar char="•"/>
            </a:pPr>
            <a:r>
              <a:rPr lang="en-US" sz="2100" dirty="0" smtClean="0"/>
              <a:t>Develop </a:t>
            </a:r>
            <a:r>
              <a:rPr lang="en-US" sz="2100" dirty="0"/>
              <a:t>a </a:t>
            </a:r>
            <a:r>
              <a:rPr lang="en-US" sz="2100" dirty="0" smtClean="0"/>
              <a:t>704 MHz five-cell SRF cavity, highly damped for HOMs and can </a:t>
            </a:r>
            <a:r>
              <a:rPr lang="en-US" sz="2100" dirty="0"/>
              <a:t>efficiently </a:t>
            </a:r>
            <a:r>
              <a:rPr lang="en-US" sz="2100" dirty="0" smtClean="0"/>
              <a:t>accelerate electrons </a:t>
            </a:r>
            <a:r>
              <a:rPr lang="en-US" sz="2100" dirty="0"/>
              <a:t>and protons at high </a:t>
            </a:r>
            <a:r>
              <a:rPr lang="en-US" sz="2100" dirty="0" smtClean="0"/>
              <a:t>β.</a:t>
            </a:r>
            <a:endParaRPr lang="en-US" sz="2100" dirty="0"/>
          </a:p>
          <a:p>
            <a:pPr algn="just">
              <a:buFont typeface="Arial" pitchFamily="34" charset="0"/>
              <a:buChar char="•"/>
            </a:pPr>
            <a:r>
              <a:rPr lang="en-US" sz="2100" dirty="0" smtClean="0"/>
              <a:t>A similar cavity, called the BNL1 cavity, which has been tested repeatedly, has a well known performance. </a:t>
            </a:r>
          </a:p>
          <a:p>
            <a:pPr algn="just">
              <a:buFont typeface="Arial" pitchFamily="34" charset="0"/>
              <a:buChar char="•"/>
            </a:pPr>
            <a:r>
              <a:rPr lang="en-US" sz="2100" dirty="0" smtClean="0"/>
              <a:t>The current cavity, BNL3, builds upon this experience and improves upon it. It will be installed in the ERL for </a:t>
            </a:r>
            <a:r>
              <a:rPr lang="en-US" sz="2100" dirty="0" err="1" smtClean="0"/>
              <a:t>CeC</a:t>
            </a:r>
            <a:r>
              <a:rPr lang="en-US" sz="2100" dirty="0" smtClean="0"/>
              <a:t> and the planned </a:t>
            </a:r>
            <a:r>
              <a:rPr lang="en-US" sz="2100" dirty="0" err="1" smtClean="0"/>
              <a:t>eRHIC</a:t>
            </a:r>
            <a:r>
              <a:rPr lang="en-US" sz="2200" dirty="0" smtClean="0"/>
              <a:t>. </a:t>
            </a:r>
          </a:p>
        </p:txBody>
      </p:sp>
      <p:pic>
        <p:nvPicPr>
          <p:cNvPr id="33794" name="Picture 2" descr="E:\bnl learning\BNL C-AD pics\5-ce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429000"/>
            <a:ext cx="4876800" cy="27432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723566"/>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304800"/>
            <a:ext cx="8153400" cy="4572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dirty="0" smtClean="0"/>
              <a:t>Data Analysis (4)</a:t>
            </a:r>
          </a:p>
        </p:txBody>
      </p:sp>
      <p:pic>
        <p:nvPicPr>
          <p:cNvPr id="35842" name="Picture 2" descr="E:\bnl learning\ipac2011\ERL\Lo_5_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68876"/>
            <a:ext cx="5601272" cy="521550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p:cNvSpPr txBox="1"/>
              <p:nvPr/>
            </p:nvSpPr>
            <p:spPr>
              <a:xfrm>
                <a:off x="6019800" y="2438400"/>
                <a:ext cx="2438400" cy="1472711"/>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f>
                        <m:fPr>
                          <m:ctrlPr>
                            <a:rPr lang="en-US" sz="1800" i="1" smtClean="0">
                              <a:latin typeface="Cambria Math"/>
                            </a:rPr>
                          </m:ctrlPr>
                        </m:fPr>
                        <m:num>
                          <m:r>
                            <a:rPr lang="en-US" sz="1800" b="1" i="1" smtClean="0">
                              <a:latin typeface="Cambria Math"/>
                            </a:rPr>
                            <m:t>𝟏</m:t>
                          </m:r>
                        </m:num>
                        <m:den>
                          <m:r>
                            <a:rPr lang="en-US" sz="1800" b="1" i="1" smtClean="0">
                              <a:latin typeface="Cambria Math"/>
                            </a:rPr>
                            <m:t>𝟒</m:t>
                          </m:r>
                        </m:den>
                      </m:f>
                      <m:r>
                        <a:rPr lang="en-US" sz="1800" b="1" i="1" smtClean="0">
                          <a:latin typeface="Cambria Math"/>
                        </a:rPr>
                        <m:t>−</m:t>
                      </m:r>
                      <m:r>
                        <a:rPr lang="en-US" sz="1800" b="1" i="1" smtClean="0">
                          <a:latin typeface="Cambria Math"/>
                        </a:rPr>
                        <m:t>𝒘𝒂𝒗𝒆</m:t>
                      </m:r>
                      <m:r>
                        <a:rPr lang="en-US" sz="1800" b="1" i="1" smtClean="0">
                          <a:latin typeface="Cambria Math"/>
                        </a:rPr>
                        <m:t> </m:t>
                      </m:r>
                      <m:r>
                        <a:rPr lang="en-US" sz="1800" b="1" i="1" smtClean="0">
                          <a:latin typeface="Cambria Math"/>
                        </a:rPr>
                        <m:t>𝒓𝒆𝒔𝒐𝒏𝒂𝒕𝒐𝒓</m:t>
                      </m:r>
                    </m:oMath>
                  </m:oMathPara>
                </a14:m>
                <a:endParaRPr lang="en-US" sz="1800" b="1" i="1" dirty="0" smtClean="0">
                  <a:latin typeface="Cambria Math"/>
                </a:endParaRPr>
              </a:p>
              <a:p>
                <a:pPr algn="l"/>
                <a:endParaRPr lang="en-US" sz="1000" i="1" dirty="0" smtClean="0">
                  <a:latin typeface="Cambria Math"/>
                </a:endParaRPr>
              </a:p>
              <a:p>
                <a14:m>
                  <m:oMath xmlns:m="http://schemas.openxmlformats.org/officeDocument/2006/math">
                    <m:r>
                      <a:rPr lang="en-US" sz="1800" b="1" i="1" smtClean="0">
                        <a:latin typeface="Cambria Math"/>
                      </a:rPr>
                      <m:t> </m:t>
                    </m:r>
                    <m:r>
                      <a:rPr lang="en-US" sz="1800" b="1" i="1" smtClean="0">
                        <a:latin typeface="Cambria Math"/>
                      </a:rPr>
                      <m:t>𝒎</m:t>
                    </m:r>
                    <m:r>
                      <a:rPr lang="en-US" sz="1800" b="1" i="1" smtClean="0">
                        <a:latin typeface="Cambria Math"/>
                      </a:rPr>
                      <m:t>=</m:t>
                    </m:r>
                  </m:oMath>
                </a14:m>
                <a:r>
                  <a:rPr lang="en-US" sz="1800" i="1" dirty="0" smtClean="0">
                    <a:latin typeface="Cambria Math"/>
                  </a:rPr>
                  <a:t>5</a:t>
                </a:r>
              </a:p>
              <a:p>
                <a:pPr algn="l"/>
                <a:endParaRPr lang="en-US" sz="1000" i="1" dirty="0" smtClean="0">
                  <a:latin typeface="Cambria Math"/>
                </a:endParaRPr>
              </a:p>
              <a:p>
                <a:pPr algn="l"/>
                <a14:m>
                  <m:oMathPara xmlns:m="http://schemas.openxmlformats.org/officeDocument/2006/math">
                    <m:oMathParaPr>
                      <m:jc m:val="centerGroup"/>
                    </m:oMathParaPr>
                    <m:oMath xmlns:m="http://schemas.openxmlformats.org/officeDocument/2006/math">
                      <m:sSub>
                        <m:sSubPr>
                          <m:ctrlPr>
                            <a:rPr lang="en-US" sz="1800" i="1" smtClean="0">
                              <a:solidFill>
                                <a:srgbClr val="0000CC"/>
                              </a:solidFill>
                              <a:latin typeface="Cambria Math"/>
                            </a:rPr>
                          </m:ctrlPr>
                        </m:sSubPr>
                        <m:e>
                          <m:r>
                            <a:rPr lang="en-US" sz="1800" b="1" i="1" smtClean="0">
                              <a:solidFill>
                                <a:srgbClr val="0000CC"/>
                              </a:solidFill>
                              <a:latin typeface="Cambria Math"/>
                            </a:rPr>
                            <m:t>𝑳</m:t>
                          </m:r>
                        </m:e>
                        <m:sub>
                          <m:r>
                            <a:rPr lang="en-US" sz="1800" b="1" i="1" smtClean="0">
                              <a:solidFill>
                                <a:srgbClr val="0000CC"/>
                              </a:solidFill>
                              <a:latin typeface="Cambria Math"/>
                            </a:rPr>
                            <m:t>𝟎</m:t>
                          </m:r>
                        </m:sub>
                      </m:sSub>
                      <m:r>
                        <a:rPr lang="en-US" sz="1800" b="1" i="1">
                          <a:solidFill>
                            <a:srgbClr val="0000CC"/>
                          </a:solidFill>
                          <a:latin typeface="Cambria Math"/>
                          <a:ea typeface="Cambria Math"/>
                        </a:rPr>
                        <m:t>≅</m:t>
                      </m:r>
                      <m:r>
                        <a:rPr lang="en-US" sz="1800" b="1" i="1" smtClean="0">
                          <a:solidFill>
                            <a:srgbClr val="0000CC"/>
                          </a:solidFill>
                          <a:latin typeface="Cambria Math"/>
                          <a:ea typeface="Cambria Math"/>
                        </a:rPr>
                        <m:t>𝟒𝟕</m:t>
                      </m:r>
                      <m:r>
                        <a:rPr lang="en-US" sz="1800" b="1" i="1" smtClean="0">
                          <a:solidFill>
                            <a:srgbClr val="0000CC"/>
                          </a:solidFill>
                          <a:latin typeface="Cambria Math"/>
                          <a:ea typeface="Cambria Math"/>
                        </a:rPr>
                        <m:t> </m:t>
                      </m:r>
                      <m:r>
                        <a:rPr lang="en-US" sz="1800" b="1" i="1" smtClean="0">
                          <a:solidFill>
                            <a:srgbClr val="0000CC"/>
                          </a:solidFill>
                          <a:latin typeface="Cambria Math"/>
                          <a:ea typeface="Cambria Math"/>
                        </a:rPr>
                        <m:t>𝒊𝒏</m:t>
                      </m:r>
                      <m:r>
                        <a:rPr lang="en-US" sz="1800" b="1" i="1" smtClean="0">
                          <a:solidFill>
                            <a:srgbClr val="0000CC"/>
                          </a:solidFill>
                          <a:latin typeface="Cambria Math"/>
                          <a:ea typeface="Cambria Math"/>
                        </a:rPr>
                        <m:t>.</m:t>
                      </m:r>
                    </m:oMath>
                  </m:oMathPara>
                </a14:m>
                <a:endParaRPr lang="en-US" sz="1800" dirty="0" smtClean="0">
                  <a:solidFill>
                    <a:srgbClr val="0000CC"/>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6019800" y="2438400"/>
                <a:ext cx="2438400" cy="1472711"/>
              </a:xfrm>
              <a:prstGeom prst="rect">
                <a:avLst/>
              </a:prstGeom>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95766835"/>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152400"/>
            <a:ext cx="8153400" cy="6096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dirty="0" smtClean="0"/>
              <a:t>Summary</a:t>
            </a:r>
          </a:p>
        </p:txBody>
      </p:sp>
      <p:pic>
        <p:nvPicPr>
          <p:cNvPr id="4" name="Picture 2" descr="E:\bnl learning\ipac2011\MOPC123f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4602"/>
            <a:ext cx="3733800" cy="421030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4325587" y="1324792"/>
            <a:ext cx="4286992" cy="4191000"/>
          </a:xfrm>
          <a:prstGeom prst="rect">
            <a:avLst/>
          </a:prstGeom>
          <a:ln>
            <a:noFill/>
          </a:ln>
        </p:spPr>
        <p:txBody>
          <a:bodyPr/>
          <a:lstStyle>
            <a:lvl1pPr marL="342900" indent="-342900" algn="l" rtl="0" eaLnBrk="0" fontAlgn="base" hangingPunct="0">
              <a:spcBef>
                <a:spcPct val="20000"/>
              </a:spcBef>
              <a:spcAft>
                <a:spcPct val="0"/>
              </a:spcAft>
              <a:buClr>
                <a:schemeClr val="tx1"/>
              </a:buClr>
              <a:buSzPct val="70000"/>
              <a:buFont typeface="Monotype Sorts" charset="2"/>
              <a:defRPr kumimoji="1" sz="2000">
                <a:solidFill>
                  <a:srgbClr val="0000CC"/>
                </a:solidFill>
                <a:latin typeface="+mn-lt"/>
                <a:ea typeface="MS PGothic" pitchFamily="34" charset="-128"/>
                <a:cs typeface="ＭＳ Ｐゴシック" charset="-128"/>
              </a:defRPr>
            </a:lvl1pPr>
            <a:lvl2pPr marL="447675" indent="-223838" algn="l" rtl="0" eaLnBrk="0" fontAlgn="base" hangingPunct="0">
              <a:spcBef>
                <a:spcPct val="20000"/>
              </a:spcBef>
              <a:spcAft>
                <a:spcPct val="0"/>
              </a:spcAft>
              <a:buClr>
                <a:schemeClr val="tx1"/>
              </a:buClr>
              <a:buSzPct val="50000"/>
              <a:buFont typeface="Monotype Sorts" charset="2"/>
              <a:buChar char="l"/>
              <a:defRPr kumimoji="1" sz="2000">
                <a:solidFill>
                  <a:srgbClr val="0000CC"/>
                </a:solidFill>
                <a:latin typeface="+mn-lt"/>
                <a:ea typeface="MS PGothic" pitchFamily="34" charset="-128"/>
              </a:defRPr>
            </a:lvl2pPr>
            <a:lvl3pPr marL="914400" indent="-223838" algn="l" rtl="0" eaLnBrk="0" fontAlgn="base" hangingPunct="0">
              <a:spcBef>
                <a:spcPct val="20000"/>
              </a:spcBef>
              <a:spcAft>
                <a:spcPct val="0"/>
              </a:spcAft>
              <a:buClr>
                <a:schemeClr val="tx1"/>
              </a:buClr>
              <a:buSzPct val="50000"/>
              <a:buFont typeface="Monotype Sorts" charset="2"/>
              <a:buChar char="n"/>
              <a:defRPr kumimoji="1" sz="2000">
                <a:solidFill>
                  <a:schemeClr val="tx1"/>
                </a:solidFill>
                <a:latin typeface="+mn-lt"/>
                <a:ea typeface="MS PGothic" pitchFamily="34" charset="-128"/>
              </a:defRPr>
            </a:lvl3pPr>
            <a:lvl4pPr marL="1363663" indent="-223838" algn="l" rtl="0" eaLnBrk="0" fontAlgn="base" hangingPunct="0">
              <a:spcBef>
                <a:spcPct val="20000"/>
              </a:spcBef>
              <a:spcAft>
                <a:spcPct val="0"/>
              </a:spcAft>
              <a:buClr>
                <a:schemeClr val="tx1"/>
              </a:buClr>
              <a:buSzPct val="50000"/>
              <a:buFont typeface="Monotype Sorts" charset="2"/>
              <a:buChar char="m"/>
              <a:defRPr kumimoji="1" sz="2000">
                <a:solidFill>
                  <a:schemeClr val="tx1"/>
                </a:solidFill>
                <a:latin typeface="+mn-lt"/>
                <a:ea typeface="MS PGothic" pitchFamily="34" charset="-128"/>
              </a:defRPr>
            </a:lvl4pPr>
            <a:lvl5pPr marL="18288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MS PGothic" pitchFamily="34" charset="-128"/>
              </a:defRPr>
            </a:lvl5pPr>
            <a:lvl6pPr marL="22860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6pPr>
            <a:lvl7pPr marL="27432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7pPr>
            <a:lvl8pPr marL="32004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8pPr>
            <a:lvl9pPr marL="36576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9pPr>
          </a:lstStyle>
          <a:p>
            <a:pPr marL="182880" indent="-182880" algn="just">
              <a:buSzPct val="100000"/>
              <a:buFont typeface="Arial" pitchFamily="34" charset="0"/>
              <a:buChar char="•"/>
            </a:pPr>
            <a:r>
              <a:rPr lang="en-US" b="0" dirty="0" smtClean="0"/>
              <a:t>Both, the third harmonic of a half-wave resonator </a:t>
            </a:r>
            <a:r>
              <a:rPr lang="en-US" b="0" smtClean="0"/>
              <a:t>and the fifth </a:t>
            </a:r>
            <a:r>
              <a:rPr lang="en-US" b="0" dirty="0" smtClean="0"/>
              <a:t>harmonic of a quarter-wave </a:t>
            </a:r>
            <a:r>
              <a:rPr lang="en-US" b="0" smtClean="0"/>
              <a:t>resonator negate </a:t>
            </a:r>
            <a:r>
              <a:rPr lang="en-US" b="0" dirty="0" smtClean="0"/>
              <a:t>the assumption that the length of the connecting tube is the only resonance column.</a:t>
            </a:r>
          </a:p>
          <a:p>
            <a:pPr marL="0" indent="0" algn="just">
              <a:buSzPct val="100000"/>
            </a:pPr>
            <a:endParaRPr lang="en-US" sz="1000" b="0" dirty="0" smtClean="0"/>
          </a:p>
          <a:p>
            <a:pPr marL="182880" indent="-182880" algn="just">
              <a:buSzPct val="100000"/>
              <a:buFont typeface="Arial" pitchFamily="34" charset="0"/>
              <a:buChar char="•"/>
            </a:pPr>
            <a:r>
              <a:rPr lang="en-US" b="0" dirty="0" smtClean="0"/>
              <a:t>Are the values of the constant </a:t>
            </a:r>
            <a:r>
              <a:rPr lang="en-US" b="0" i="1" dirty="0" smtClean="0"/>
              <a:t>L</a:t>
            </a:r>
            <a:r>
              <a:rPr lang="en-US" b="0" i="1" baseline="-25000" dirty="0" smtClean="0"/>
              <a:t>0</a:t>
            </a:r>
            <a:r>
              <a:rPr lang="en-US" b="0" dirty="0" smtClean="0"/>
              <a:t> a coincidence?</a:t>
            </a:r>
          </a:p>
          <a:p>
            <a:pPr marL="0" indent="0" algn="just">
              <a:buSzPct val="100000"/>
            </a:pPr>
            <a:endParaRPr lang="en-US" sz="1000" b="0" dirty="0" smtClean="0"/>
          </a:p>
          <a:p>
            <a:pPr marL="182880" indent="-182880" algn="just">
              <a:buSzPct val="100000"/>
              <a:buFont typeface="Arial" pitchFamily="34" charset="0"/>
              <a:buChar char="•"/>
            </a:pPr>
            <a:r>
              <a:rPr lang="en-US" b="0" dirty="0" smtClean="0"/>
              <a:t>What excites the resonating column?</a:t>
            </a:r>
          </a:p>
          <a:p>
            <a:pPr marL="0" indent="0" algn="just">
              <a:buSzPct val="100000"/>
            </a:pPr>
            <a:endParaRPr lang="en-US" sz="1200" b="0" dirty="0" smtClean="0"/>
          </a:p>
          <a:p>
            <a:pPr marL="0" indent="0" algn="ctr">
              <a:buSzPct val="100000"/>
            </a:pPr>
            <a:r>
              <a:rPr lang="en-US" b="0" i="1" dirty="0" smtClean="0">
                <a:solidFill>
                  <a:schemeClr val="tx1"/>
                </a:solidFill>
              </a:rPr>
              <a:t>(</a:t>
            </a:r>
            <a:r>
              <a:rPr lang="en-US" b="0" i="1" dirty="0">
                <a:solidFill>
                  <a:schemeClr val="tx1"/>
                </a:solidFill>
              </a:rPr>
              <a:t>Ref.: Proc. of IPAC 2011; Jain et </a:t>
            </a:r>
            <a:r>
              <a:rPr lang="en-US" b="0" i="1" dirty="0" smtClean="0">
                <a:solidFill>
                  <a:schemeClr val="tx1"/>
                </a:solidFill>
              </a:rPr>
              <a:t>al.)</a:t>
            </a:r>
          </a:p>
        </p:txBody>
      </p:sp>
      <p:sp>
        <p:nvSpPr>
          <p:cNvPr id="6" name="Rectangle 5"/>
          <p:cNvSpPr/>
          <p:nvPr/>
        </p:nvSpPr>
        <p:spPr bwMode="auto">
          <a:xfrm>
            <a:off x="457200" y="650916"/>
            <a:ext cx="8153400" cy="4158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192479711"/>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304800"/>
            <a:ext cx="8153400" cy="4572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dirty="0" smtClean="0"/>
              <a:t>Plan</a:t>
            </a:r>
          </a:p>
        </p:txBody>
      </p:sp>
      <p:sp>
        <p:nvSpPr>
          <p:cNvPr id="3" name="Content Placeholder 2"/>
          <p:cNvSpPr txBox="1">
            <a:spLocks/>
          </p:cNvSpPr>
          <p:nvPr/>
        </p:nvSpPr>
        <p:spPr>
          <a:xfrm>
            <a:off x="1086592" y="1524000"/>
            <a:ext cx="6553200" cy="3352800"/>
          </a:xfrm>
          <a:prstGeom prst="rect">
            <a:avLst/>
          </a:prstGeom>
          <a:ln>
            <a:noFill/>
          </a:ln>
        </p:spPr>
        <p:txBody>
          <a:bodyPr/>
          <a:lstStyle>
            <a:lvl1pPr marL="342900" indent="-342900" algn="l" rtl="0" eaLnBrk="0" fontAlgn="base" hangingPunct="0">
              <a:spcBef>
                <a:spcPct val="20000"/>
              </a:spcBef>
              <a:spcAft>
                <a:spcPct val="0"/>
              </a:spcAft>
              <a:buClr>
                <a:schemeClr val="tx1"/>
              </a:buClr>
              <a:buSzPct val="70000"/>
              <a:buFont typeface="Monotype Sorts" charset="2"/>
              <a:defRPr kumimoji="1" sz="2000">
                <a:solidFill>
                  <a:srgbClr val="0000CC"/>
                </a:solidFill>
                <a:latin typeface="+mn-lt"/>
                <a:ea typeface="MS PGothic" pitchFamily="34" charset="-128"/>
                <a:cs typeface="ＭＳ Ｐゴシック" charset="-128"/>
              </a:defRPr>
            </a:lvl1pPr>
            <a:lvl2pPr marL="447675" indent="-223838" algn="l" rtl="0" eaLnBrk="0" fontAlgn="base" hangingPunct="0">
              <a:spcBef>
                <a:spcPct val="20000"/>
              </a:spcBef>
              <a:spcAft>
                <a:spcPct val="0"/>
              </a:spcAft>
              <a:buClr>
                <a:schemeClr val="tx1"/>
              </a:buClr>
              <a:buSzPct val="50000"/>
              <a:buFont typeface="Monotype Sorts" charset="2"/>
              <a:buChar char="l"/>
              <a:defRPr kumimoji="1" sz="2000">
                <a:solidFill>
                  <a:srgbClr val="0000CC"/>
                </a:solidFill>
                <a:latin typeface="+mn-lt"/>
                <a:ea typeface="MS PGothic" pitchFamily="34" charset="-128"/>
              </a:defRPr>
            </a:lvl2pPr>
            <a:lvl3pPr marL="914400" indent="-223838" algn="l" rtl="0" eaLnBrk="0" fontAlgn="base" hangingPunct="0">
              <a:spcBef>
                <a:spcPct val="20000"/>
              </a:spcBef>
              <a:spcAft>
                <a:spcPct val="0"/>
              </a:spcAft>
              <a:buClr>
                <a:schemeClr val="tx1"/>
              </a:buClr>
              <a:buSzPct val="50000"/>
              <a:buFont typeface="Monotype Sorts" charset="2"/>
              <a:buChar char="n"/>
              <a:defRPr kumimoji="1" sz="2000">
                <a:solidFill>
                  <a:schemeClr val="tx1"/>
                </a:solidFill>
                <a:latin typeface="+mn-lt"/>
                <a:ea typeface="MS PGothic" pitchFamily="34" charset="-128"/>
              </a:defRPr>
            </a:lvl3pPr>
            <a:lvl4pPr marL="1363663" indent="-223838" algn="l" rtl="0" eaLnBrk="0" fontAlgn="base" hangingPunct="0">
              <a:spcBef>
                <a:spcPct val="20000"/>
              </a:spcBef>
              <a:spcAft>
                <a:spcPct val="0"/>
              </a:spcAft>
              <a:buClr>
                <a:schemeClr val="tx1"/>
              </a:buClr>
              <a:buSzPct val="50000"/>
              <a:buFont typeface="Monotype Sorts" charset="2"/>
              <a:buChar char="m"/>
              <a:defRPr kumimoji="1" sz="2000">
                <a:solidFill>
                  <a:schemeClr val="tx1"/>
                </a:solidFill>
                <a:latin typeface="+mn-lt"/>
                <a:ea typeface="MS PGothic" pitchFamily="34" charset="-128"/>
              </a:defRPr>
            </a:lvl4pPr>
            <a:lvl5pPr marL="18288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MS PGothic" pitchFamily="34" charset="-128"/>
              </a:defRPr>
            </a:lvl5pPr>
            <a:lvl6pPr marL="22860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6pPr>
            <a:lvl7pPr marL="27432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7pPr>
            <a:lvl8pPr marL="32004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8pPr>
            <a:lvl9pPr marL="36576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9pPr>
          </a:lstStyle>
          <a:p>
            <a:pPr algn="just">
              <a:buClr>
                <a:srgbClr val="9999FF"/>
              </a:buClr>
              <a:buSzPct val="120000"/>
              <a:buFont typeface="Arial" pitchFamily="34" charset="0"/>
              <a:buChar char="•"/>
            </a:pPr>
            <a:r>
              <a:rPr lang="en-US" sz="2600" b="0" dirty="0" smtClean="0">
                <a:solidFill>
                  <a:srgbClr val="9999FF"/>
                </a:solidFill>
              </a:rPr>
              <a:t>Bead-pull HOM Measurements</a:t>
            </a:r>
          </a:p>
          <a:p>
            <a:pPr marL="0" indent="0" algn="just">
              <a:buSzPct val="120000"/>
            </a:pPr>
            <a:endParaRPr lang="en-US" sz="1200" b="0" dirty="0" smtClean="0"/>
          </a:p>
          <a:p>
            <a:pPr algn="just">
              <a:buClr>
                <a:srgbClr val="9999FF"/>
              </a:buClr>
              <a:buSzPct val="120000"/>
              <a:buFont typeface="Arial" pitchFamily="34" charset="0"/>
              <a:buChar char="•"/>
            </a:pPr>
            <a:r>
              <a:rPr lang="en-US" sz="2600" b="0" dirty="0" smtClean="0">
                <a:solidFill>
                  <a:srgbClr val="9999FF"/>
                </a:solidFill>
              </a:rPr>
              <a:t>Analysis of the </a:t>
            </a:r>
            <a:r>
              <a:rPr lang="en-US" sz="2600" b="0" dirty="0" err="1" smtClean="0">
                <a:solidFill>
                  <a:srgbClr val="9999FF"/>
                </a:solidFill>
              </a:rPr>
              <a:t>Microphonics</a:t>
            </a:r>
            <a:r>
              <a:rPr lang="en-US" sz="2600" b="0" dirty="0" smtClean="0">
                <a:solidFill>
                  <a:srgbClr val="9999FF"/>
                </a:solidFill>
              </a:rPr>
              <a:t> Data</a:t>
            </a:r>
          </a:p>
          <a:p>
            <a:pPr marL="0" indent="0" algn="just">
              <a:buSzPct val="120000"/>
            </a:pPr>
            <a:endParaRPr lang="en-US" sz="1200" b="0" dirty="0" smtClean="0"/>
          </a:p>
          <a:p>
            <a:pPr algn="just">
              <a:buSzPct val="120000"/>
              <a:buFont typeface="Arial" pitchFamily="34" charset="0"/>
              <a:buChar char="•"/>
            </a:pPr>
            <a:r>
              <a:rPr lang="en-US" sz="2600" b="0" dirty="0" smtClean="0">
                <a:solidFill>
                  <a:schemeClr val="tx1"/>
                </a:solidFill>
              </a:rPr>
              <a:t>Thermal Calculations for Fundamental Power Coupler</a:t>
            </a:r>
          </a:p>
          <a:p>
            <a:pPr marL="0" indent="0" algn="just">
              <a:buSzPct val="120000"/>
            </a:pPr>
            <a:endParaRPr lang="en-US" sz="1200" b="0" dirty="0" smtClean="0"/>
          </a:p>
          <a:p>
            <a:pPr algn="just">
              <a:buClr>
                <a:srgbClr val="9999FF"/>
              </a:buClr>
              <a:buSzPct val="120000"/>
              <a:buFont typeface="Arial" pitchFamily="34" charset="0"/>
              <a:buChar char="•"/>
            </a:pPr>
            <a:r>
              <a:rPr lang="en-US" sz="2600" b="0" dirty="0" smtClean="0">
                <a:solidFill>
                  <a:srgbClr val="9999FF"/>
                </a:solidFill>
              </a:rPr>
              <a:t>Analysis of the Electron Cloud Measurement Technique at KEK B-factory</a:t>
            </a:r>
          </a:p>
        </p:txBody>
      </p:sp>
      <p:sp>
        <p:nvSpPr>
          <p:cNvPr id="4" name="Rectangle 3"/>
          <p:cNvSpPr/>
          <p:nvPr/>
        </p:nvSpPr>
        <p:spPr bwMode="auto">
          <a:xfrm>
            <a:off x="457200" y="650916"/>
            <a:ext cx="8153400" cy="4158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473906012"/>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t>Motivation</a:t>
            </a:r>
          </a:p>
        </p:txBody>
      </p:sp>
      <p:sp>
        <p:nvSpPr>
          <p:cNvPr id="4099" name="Content Placeholder 2"/>
          <p:cNvSpPr>
            <a:spLocks noGrp="1"/>
          </p:cNvSpPr>
          <p:nvPr>
            <p:ph idx="1"/>
          </p:nvPr>
        </p:nvSpPr>
        <p:spPr>
          <a:xfrm>
            <a:off x="457200" y="1219200"/>
            <a:ext cx="8178800" cy="4114800"/>
          </a:xfrm>
        </p:spPr>
        <p:txBody>
          <a:bodyPr/>
          <a:lstStyle/>
          <a:p>
            <a:pPr>
              <a:buFont typeface="Arial" pitchFamily="34" charset="0"/>
              <a:buChar char="•"/>
            </a:pPr>
            <a:r>
              <a:rPr lang="en-US" sz="2100" dirty="0" smtClean="0"/>
              <a:t>The BNL3 cavity will be fed by a high power RF amplifier using a coaxial FPC, which delivers 20 kW of RF power to the cavity.</a:t>
            </a:r>
          </a:p>
          <a:p>
            <a:endParaRPr lang="en-US" sz="1200" dirty="0" smtClean="0"/>
          </a:p>
          <a:p>
            <a:pPr>
              <a:buFont typeface="Arial" pitchFamily="34" charset="0"/>
              <a:buChar char="•"/>
            </a:pPr>
            <a:r>
              <a:rPr lang="en-US" sz="2100" dirty="0" smtClean="0"/>
              <a:t>FPC also interconnects different temperature layers in the accelerating module.</a:t>
            </a:r>
          </a:p>
          <a:p>
            <a:endParaRPr lang="en-US" sz="1200" dirty="0" smtClean="0"/>
          </a:p>
          <a:p>
            <a:pPr>
              <a:buFont typeface="Arial" pitchFamily="34" charset="0"/>
              <a:buChar char="•"/>
            </a:pPr>
            <a:r>
              <a:rPr lang="en-US" sz="2100" dirty="0" smtClean="0"/>
              <a:t>A key design aspect is to take into account the heat losses dissipated on the surface of the conductor by RF fields + static heat load.</a:t>
            </a:r>
          </a:p>
          <a:p>
            <a:endParaRPr lang="en-US" sz="1200" dirty="0" smtClean="0"/>
          </a:p>
          <a:p>
            <a:pPr>
              <a:buFont typeface="Arial" pitchFamily="34" charset="0"/>
              <a:buChar char="•"/>
            </a:pPr>
            <a:r>
              <a:rPr lang="en-US" sz="2100" dirty="0" smtClean="0"/>
              <a:t>The requirement of minimum heat losses in the cryostat from FPC for cavity’s performance was the motivation for a systematic study on thermal calculations for FPC.</a:t>
            </a:r>
          </a:p>
        </p:txBody>
      </p:sp>
    </p:spTree>
    <p:extLst>
      <p:ext uri="{BB962C8B-B14F-4D97-AF65-F5344CB8AC3E}">
        <p14:creationId xmlns:p14="http://schemas.microsoft.com/office/powerpoint/2010/main" val="774070650"/>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n 1"/>
          <p:cNvSpPr/>
          <p:nvPr/>
        </p:nvSpPr>
        <p:spPr>
          <a:xfrm rot="16200000">
            <a:off x="3962400" y="1600200"/>
            <a:ext cx="533400" cy="3124200"/>
          </a:xfrm>
          <a:prstGeom prst="ca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n 2"/>
          <p:cNvSpPr/>
          <p:nvPr/>
        </p:nvSpPr>
        <p:spPr>
          <a:xfrm rot="16200000">
            <a:off x="3124200" y="1524000"/>
            <a:ext cx="2057400" cy="3276600"/>
          </a:xfrm>
          <a:prstGeom prst="can">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n 3"/>
          <p:cNvSpPr>
            <a:spLocks noChangeAspect="1"/>
          </p:cNvSpPr>
          <p:nvPr/>
        </p:nvSpPr>
        <p:spPr>
          <a:xfrm rot="16200000">
            <a:off x="3470910" y="1558290"/>
            <a:ext cx="1440180" cy="3200400"/>
          </a:xfrm>
          <a:prstGeom prst="can">
            <a:avLst/>
          </a:prstGeom>
          <a:noFill/>
          <a:ln w="53975">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6019800" y="2438400"/>
            <a:ext cx="0" cy="685800"/>
          </a:xfrm>
          <a:prstGeom prst="straightConnector1">
            <a:avLst/>
          </a:prstGeom>
          <a:ln w="12700">
            <a:solidFill>
              <a:srgbClr val="660033"/>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715000" y="2438400"/>
            <a:ext cx="1828800" cy="0"/>
          </a:xfrm>
          <a:prstGeom prst="line">
            <a:avLst/>
          </a:prstGeom>
          <a:ln w="12700">
            <a:solidFill>
              <a:srgbClr val="6699FF"/>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715000" y="2133600"/>
            <a:ext cx="1828800" cy="0"/>
          </a:xfrm>
          <a:prstGeom prst="line">
            <a:avLst/>
          </a:prstGeom>
          <a:ln w="12700">
            <a:solidFill>
              <a:srgbClr val="6699FF"/>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743200" y="1981200"/>
            <a:ext cx="2895600" cy="0"/>
          </a:xfrm>
          <a:prstGeom prst="straightConnector1">
            <a:avLst/>
          </a:prstGeom>
          <a:ln w="12700">
            <a:solidFill>
              <a:srgbClr val="6699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581400" y="1600200"/>
            <a:ext cx="1295400" cy="369332"/>
          </a:xfrm>
          <a:prstGeom prst="rect">
            <a:avLst/>
          </a:prstGeom>
          <a:noFill/>
        </p:spPr>
        <p:txBody>
          <a:bodyPr wrap="square" rtlCol="0">
            <a:spAutoFit/>
          </a:bodyPr>
          <a:lstStyle/>
          <a:p>
            <a:pPr algn="l"/>
            <a:r>
              <a:rPr lang="en-US" sz="1800" b="0" dirty="0" smtClean="0">
                <a:latin typeface="Times New Roman" pitchFamily="18" charset="0"/>
                <a:cs typeface="Times New Roman" pitchFamily="18" charset="0"/>
              </a:rPr>
              <a:t>L </a:t>
            </a:r>
            <a:r>
              <a:rPr lang="en-US" sz="1800" b="0" dirty="0" smtClean="0">
                <a:latin typeface="Times New Roman" pitchFamily="18" charset="0"/>
                <a:cs typeface="Times New Roman" pitchFamily="18" charset="0"/>
                <a:sym typeface="Symbol"/>
              </a:rPr>
              <a:t></a:t>
            </a:r>
            <a:r>
              <a:rPr lang="en-US" sz="1800" b="0" dirty="0" smtClean="0">
                <a:latin typeface="Times New Roman" pitchFamily="18" charset="0"/>
                <a:cs typeface="Times New Roman" pitchFamily="18" charset="0"/>
              </a:rPr>
              <a:t> 26.8 cm</a:t>
            </a:r>
            <a:endParaRPr lang="en-US" sz="1800" b="0" dirty="0">
              <a:latin typeface="Times New Roman" pitchFamily="18" charset="0"/>
              <a:cs typeface="Times New Roman" pitchFamily="18" charset="0"/>
            </a:endParaRPr>
          </a:p>
        </p:txBody>
      </p:sp>
      <p:sp>
        <p:nvSpPr>
          <p:cNvPr id="13" name="TextBox 12"/>
          <p:cNvSpPr txBox="1"/>
          <p:nvPr/>
        </p:nvSpPr>
        <p:spPr>
          <a:xfrm>
            <a:off x="6019800" y="2667000"/>
            <a:ext cx="1447800" cy="369332"/>
          </a:xfrm>
          <a:prstGeom prst="rect">
            <a:avLst/>
          </a:prstGeom>
          <a:noFill/>
        </p:spPr>
        <p:txBody>
          <a:bodyPr wrap="square" rtlCol="0">
            <a:spAutoFit/>
          </a:bodyPr>
          <a:lstStyle/>
          <a:p>
            <a:pPr algn="l"/>
            <a:r>
              <a:rPr lang="en-US" sz="1800" b="0" dirty="0" smtClean="0">
                <a:latin typeface="Times New Roman" pitchFamily="18" charset="0"/>
                <a:cs typeface="Times New Roman" pitchFamily="18" charset="0"/>
              </a:rPr>
              <a:t>r</a:t>
            </a:r>
            <a:r>
              <a:rPr lang="en-US" sz="1800" b="0" baseline="-25000" dirty="0" smtClean="0">
                <a:latin typeface="Times New Roman" pitchFamily="18" charset="0"/>
                <a:cs typeface="Times New Roman" pitchFamily="18" charset="0"/>
              </a:rPr>
              <a:t>0</a:t>
            </a:r>
            <a:r>
              <a:rPr lang="en-US" sz="1800" b="0" dirty="0" smtClean="0">
                <a:latin typeface="Times New Roman" pitchFamily="18" charset="0"/>
                <a:cs typeface="Times New Roman" pitchFamily="18" charset="0"/>
              </a:rPr>
              <a:t> </a:t>
            </a:r>
            <a:r>
              <a:rPr lang="en-US" sz="1800" b="0" dirty="0" smtClean="0">
                <a:latin typeface="Times New Roman" pitchFamily="18" charset="0"/>
                <a:cs typeface="Times New Roman" pitchFamily="18" charset="0"/>
                <a:sym typeface="Symbol"/>
              </a:rPr>
              <a:t></a:t>
            </a:r>
            <a:r>
              <a:rPr lang="en-US" sz="1800" b="0" dirty="0" smtClean="0">
                <a:latin typeface="Times New Roman" pitchFamily="18" charset="0"/>
                <a:cs typeface="Times New Roman" pitchFamily="18" charset="0"/>
              </a:rPr>
              <a:t> 3.785 cm</a:t>
            </a:r>
            <a:endParaRPr lang="en-US" sz="1800" b="0" dirty="0">
              <a:latin typeface="Times New Roman" pitchFamily="18" charset="0"/>
              <a:cs typeface="Times New Roman" pitchFamily="18" charset="0"/>
            </a:endParaRPr>
          </a:p>
        </p:txBody>
      </p:sp>
      <p:sp>
        <p:nvSpPr>
          <p:cNvPr id="14" name="TextBox 13"/>
          <p:cNvSpPr txBox="1"/>
          <p:nvPr/>
        </p:nvSpPr>
        <p:spPr>
          <a:xfrm>
            <a:off x="5715000" y="2057400"/>
            <a:ext cx="2514600" cy="369332"/>
          </a:xfrm>
          <a:prstGeom prst="rect">
            <a:avLst/>
          </a:prstGeom>
          <a:noFill/>
        </p:spPr>
        <p:txBody>
          <a:bodyPr wrap="square" rtlCol="0">
            <a:spAutoFit/>
          </a:bodyPr>
          <a:lstStyle/>
          <a:p>
            <a:pPr algn="l"/>
            <a:r>
              <a:rPr lang="en-US" sz="1800" b="0" dirty="0" smtClean="0">
                <a:latin typeface="Times New Roman" pitchFamily="18" charset="0"/>
                <a:cs typeface="Times New Roman" pitchFamily="18" charset="0"/>
              </a:rPr>
              <a:t>SS – thickness </a:t>
            </a:r>
            <a:r>
              <a:rPr lang="en-US" sz="1800" b="0" dirty="0" smtClean="0">
                <a:latin typeface="Times New Roman" pitchFamily="18" charset="0"/>
                <a:cs typeface="Times New Roman" pitchFamily="18" charset="0"/>
                <a:sym typeface="Symbol"/>
              </a:rPr>
              <a:t></a:t>
            </a:r>
            <a:r>
              <a:rPr lang="en-US" sz="1800" b="0" dirty="0" smtClean="0">
                <a:latin typeface="Times New Roman" pitchFamily="18" charset="0"/>
                <a:cs typeface="Times New Roman" pitchFamily="18" charset="0"/>
              </a:rPr>
              <a:t> 1.5 mm</a:t>
            </a:r>
            <a:endParaRPr lang="en-US" sz="1800" b="0" dirty="0">
              <a:latin typeface="Times New Roman" pitchFamily="18" charset="0"/>
              <a:cs typeface="Times New Roman" pitchFamily="18" charset="0"/>
            </a:endParaRPr>
          </a:p>
        </p:txBody>
      </p:sp>
      <p:cxnSp>
        <p:nvCxnSpPr>
          <p:cNvPr id="15" name="Straight Arrow Connector 14"/>
          <p:cNvCxnSpPr/>
          <p:nvPr/>
        </p:nvCxnSpPr>
        <p:spPr>
          <a:xfrm>
            <a:off x="7391400" y="1981200"/>
            <a:ext cx="0" cy="152400"/>
          </a:xfrm>
          <a:prstGeom prst="straightConnector1">
            <a:avLst/>
          </a:prstGeom>
          <a:ln w="12700">
            <a:solidFill>
              <a:srgbClr val="660033"/>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7391400" y="2438400"/>
            <a:ext cx="0" cy="152400"/>
          </a:xfrm>
          <a:prstGeom prst="straightConnector1">
            <a:avLst/>
          </a:prstGeom>
          <a:ln w="12700">
            <a:solidFill>
              <a:srgbClr val="660033"/>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438400" y="2286000"/>
            <a:ext cx="0" cy="152400"/>
          </a:xfrm>
          <a:prstGeom prst="straightConnector1">
            <a:avLst/>
          </a:prstGeom>
          <a:ln w="12700">
            <a:solidFill>
              <a:srgbClr val="660033"/>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438400" y="2514600"/>
            <a:ext cx="0" cy="152400"/>
          </a:xfrm>
          <a:prstGeom prst="straightConnector1">
            <a:avLst/>
          </a:prstGeom>
          <a:ln w="12700">
            <a:solidFill>
              <a:srgbClr val="660033"/>
            </a:solidFill>
            <a:tailEnd type="arrow"/>
          </a:ln>
        </p:spPr>
        <p:style>
          <a:lnRef idx="1">
            <a:schemeClr val="accent1"/>
          </a:lnRef>
          <a:fillRef idx="0">
            <a:schemeClr val="accent1"/>
          </a:fillRef>
          <a:effectRef idx="0">
            <a:schemeClr val="accent1"/>
          </a:effectRef>
          <a:fontRef idx="minor">
            <a:schemeClr val="tx1"/>
          </a:fontRef>
        </p:style>
      </p:cxnSp>
      <p:sp>
        <p:nvSpPr>
          <p:cNvPr id="20" name="Title 1"/>
          <p:cNvSpPr txBox="1">
            <a:spLocks/>
          </p:cNvSpPr>
          <p:nvPr/>
        </p:nvSpPr>
        <p:spPr>
          <a:xfrm>
            <a:off x="457200" y="304800"/>
            <a:ext cx="81534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i="0" u="none" strike="noStrike" kern="0" cap="none" spc="0" normalizeH="0" baseline="0" noProof="0" dirty="0" smtClean="0">
                <a:ln>
                  <a:noFill/>
                </a:ln>
                <a:solidFill>
                  <a:srgbClr val="FF0000"/>
                </a:solidFill>
                <a:effectLst/>
                <a:uLnTx/>
                <a:uFillTx/>
                <a:latin typeface="+mj-lt"/>
                <a:ea typeface="MS PGothic" pitchFamily="34" charset="-128"/>
                <a:cs typeface="ＭＳ Ｐゴシック" charset="-128"/>
              </a:rPr>
              <a:t>Simulation Model</a:t>
            </a:r>
          </a:p>
        </p:txBody>
      </p:sp>
      <p:sp>
        <p:nvSpPr>
          <p:cNvPr id="22" name="TextBox 21"/>
          <p:cNvSpPr txBox="1"/>
          <p:nvPr/>
        </p:nvSpPr>
        <p:spPr>
          <a:xfrm>
            <a:off x="3048000" y="2971800"/>
            <a:ext cx="2590800" cy="369332"/>
          </a:xfrm>
          <a:prstGeom prst="rect">
            <a:avLst/>
          </a:prstGeom>
          <a:noFill/>
        </p:spPr>
        <p:txBody>
          <a:bodyPr wrap="square" rtlCol="0">
            <a:spAutoFit/>
          </a:bodyPr>
          <a:lstStyle/>
          <a:p>
            <a:pPr algn="just"/>
            <a:r>
              <a:rPr lang="en-US" sz="1800" b="0" dirty="0" smtClean="0">
                <a:latin typeface="Times New Roman" pitchFamily="18" charset="0"/>
                <a:cs typeface="Times New Roman" pitchFamily="18" charset="0"/>
              </a:rPr>
              <a:t>WATER-COOLED Cu IC</a:t>
            </a:r>
            <a:endParaRPr lang="en-US" sz="1800" b="0" dirty="0">
              <a:latin typeface="Times New Roman" pitchFamily="18" charset="0"/>
              <a:cs typeface="Times New Roman" pitchFamily="18" charset="0"/>
            </a:endParaRPr>
          </a:p>
        </p:txBody>
      </p:sp>
      <p:sp>
        <p:nvSpPr>
          <p:cNvPr id="25" name="TextBox 24"/>
          <p:cNvSpPr txBox="1"/>
          <p:nvPr/>
        </p:nvSpPr>
        <p:spPr>
          <a:xfrm>
            <a:off x="1219200" y="2209800"/>
            <a:ext cx="1143000" cy="646331"/>
          </a:xfrm>
          <a:prstGeom prst="rect">
            <a:avLst/>
          </a:prstGeom>
          <a:noFill/>
        </p:spPr>
        <p:txBody>
          <a:bodyPr wrap="square" rtlCol="0">
            <a:spAutoFit/>
          </a:bodyPr>
          <a:lstStyle/>
          <a:p>
            <a:pPr algn="l"/>
            <a:r>
              <a:rPr lang="en-US" sz="1800" b="0" dirty="0" smtClean="0">
                <a:cs typeface="Times New Roman" pitchFamily="18" charset="0"/>
              </a:rPr>
              <a:t>15 </a:t>
            </a:r>
            <a:r>
              <a:rPr lang="en-US" sz="1800" b="0" dirty="0" smtClean="0">
                <a:cs typeface="Times New Roman" pitchFamily="18" charset="0"/>
                <a:sym typeface="Symbol"/>
              </a:rPr>
              <a:t>m </a:t>
            </a:r>
            <a:r>
              <a:rPr lang="en-US" sz="1800" b="0" dirty="0" smtClean="0">
                <a:latin typeface="Times New Roman" pitchFamily="18" charset="0"/>
                <a:cs typeface="Times New Roman" pitchFamily="18" charset="0"/>
              </a:rPr>
              <a:t>Cu Coating</a:t>
            </a:r>
            <a:endParaRPr lang="en-US" sz="1800" b="0" dirty="0">
              <a:latin typeface="Times New Roman" pitchFamily="18" charset="0"/>
              <a:cs typeface="Times New Roman" pitchFamily="18" charset="0"/>
            </a:endParaRPr>
          </a:p>
        </p:txBody>
      </p:sp>
      <p:sp>
        <p:nvSpPr>
          <p:cNvPr id="26" name="TextBox 25"/>
          <p:cNvSpPr txBox="1"/>
          <p:nvPr/>
        </p:nvSpPr>
        <p:spPr>
          <a:xfrm>
            <a:off x="2362200" y="4419600"/>
            <a:ext cx="838200" cy="646331"/>
          </a:xfrm>
          <a:prstGeom prst="rect">
            <a:avLst/>
          </a:prstGeom>
          <a:noFill/>
          <a:ln w="6350">
            <a:solidFill>
              <a:srgbClr val="006600"/>
            </a:solidFill>
          </a:ln>
        </p:spPr>
        <p:txBody>
          <a:bodyPr wrap="square" rtlCol="0">
            <a:spAutoFit/>
          </a:bodyPr>
          <a:lstStyle/>
          <a:p>
            <a:r>
              <a:rPr lang="en-US" sz="1800" b="0" dirty="0" smtClean="0"/>
              <a:t>T(x</a:t>
            </a:r>
            <a:r>
              <a:rPr lang="en-US" sz="1800" b="0" dirty="0" smtClean="0">
                <a:sym typeface="Symbol"/>
              </a:rPr>
              <a:t>0)  5 K</a:t>
            </a:r>
            <a:endParaRPr lang="en-US" sz="1800" b="0" dirty="0"/>
          </a:p>
        </p:txBody>
      </p:sp>
      <p:cxnSp>
        <p:nvCxnSpPr>
          <p:cNvPr id="28" name="Straight Arrow Connector 27"/>
          <p:cNvCxnSpPr/>
          <p:nvPr/>
        </p:nvCxnSpPr>
        <p:spPr>
          <a:xfrm flipV="1">
            <a:off x="2819400" y="4191000"/>
            <a:ext cx="0" cy="228600"/>
          </a:xfrm>
          <a:prstGeom prst="straightConnector1">
            <a:avLst/>
          </a:prstGeom>
          <a:ln w="12700">
            <a:solidFill>
              <a:srgbClr val="660033"/>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029200" y="4419600"/>
            <a:ext cx="990600" cy="646331"/>
          </a:xfrm>
          <a:prstGeom prst="rect">
            <a:avLst/>
          </a:prstGeom>
          <a:noFill/>
          <a:ln w="6350">
            <a:solidFill>
              <a:srgbClr val="006600"/>
            </a:solidFill>
          </a:ln>
        </p:spPr>
        <p:txBody>
          <a:bodyPr wrap="square" rtlCol="0">
            <a:spAutoFit/>
          </a:bodyPr>
          <a:lstStyle/>
          <a:p>
            <a:r>
              <a:rPr lang="en-US" sz="1800" b="0" dirty="0" smtClean="0"/>
              <a:t>T(</a:t>
            </a:r>
            <a:r>
              <a:rPr lang="en-US" sz="1800" b="0" dirty="0" err="1" smtClean="0"/>
              <a:t>x</a:t>
            </a:r>
            <a:r>
              <a:rPr lang="en-US" sz="1800" b="0" dirty="0" err="1" smtClean="0">
                <a:sym typeface="Symbol"/>
              </a:rPr>
              <a:t>L</a:t>
            </a:r>
            <a:r>
              <a:rPr lang="en-US" sz="1800" b="0" dirty="0" smtClean="0">
                <a:sym typeface="Symbol"/>
              </a:rPr>
              <a:t>)  300 K</a:t>
            </a:r>
            <a:endParaRPr lang="en-US" sz="1800" b="0" dirty="0"/>
          </a:p>
        </p:txBody>
      </p:sp>
      <p:cxnSp>
        <p:nvCxnSpPr>
          <p:cNvPr id="31" name="Straight Arrow Connector 30"/>
          <p:cNvCxnSpPr/>
          <p:nvPr/>
        </p:nvCxnSpPr>
        <p:spPr>
          <a:xfrm flipV="1">
            <a:off x="5562600" y="4191000"/>
            <a:ext cx="0" cy="228600"/>
          </a:xfrm>
          <a:prstGeom prst="straightConnector1">
            <a:avLst/>
          </a:prstGeom>
          <a:ln w="12700">
            <a:solidFill>
              <a:srgbClr val="660033"/>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457200" y="304800"/>
            <a:ext cx="81534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i="0" u="none" strike="noStrike" kern="0" cap="none" spc="0" normalizeH="0" baseline="0" noProof="0" dirty="0" smtClean="0">
                <a:ln>
                  <a:noFill/>
                </a:ln>
                <a:solidFill>
                  <a:srgbClr val="FF0000"/>
                </a:solidFill>
                <a:effectLst/>
                <a:uLnTx/>
                <a:uFillTx/>
                <a:latin typeface="+mj-lt"/>
                <a:ea typeface="MS PGothic" pitchFamily="34" charset="-128"/>
                <a:cs typeface="ＭＳ Ｐゴシック" charset="-128"/>
              </a:rPr>
              <a:t>1-D model of heat transfer by conduction</a:t>
            </a:r>
          </a:p>
        </p:txBody>
      </p:sp>
      <p:sp>
        <p:nvSpPr>
          <p:cNvPr id="3789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789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7893" name="Rectangle 5"/>
          <p:cNvSpPr>
            <a:spLocks noChangeArrowheads="1"/>
          </p:cNvSpPr>
          <p:nvPr/>
        </p:nvSpPr>
        <p:spPr bwMode="auto">
          <a:xfrm>
            <a:off x="0" y="1209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789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7896" name="Rectangle 8"/>
          <p:cNvSpPr>
            <a:spLocks noChangeArrowheads="1"/>
          </p:cNvSpPr>
          <p:nvPr/>
        </p:nvSpPr>
        <p:spPr bwMode="auto">
          <a:xfrm>
            <a:off x="0" y="2981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789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7899" name="Rectangle 11"/>
          <p:cNvSpPr>
            <a:spLocks noChangeArrowheads="1"/>
          </p:cNvSpPr>
          <p:nvPr/>
        </p:nvSpPr>
        <p:spPr bwMode="auto">
          <a:xfrm>
            <a:off x="0" y="1152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7901"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7903" name="Rectangle 1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7902" name="Picture 14"/>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133600" y="4800600"/>
            <a:ext cx="4810125" cy="428625"/>
          </a:xfrm>
          <a:prstGeom prst="rect">
            <a:avLst/>
          </a:prstGeom>
          <a:noFill/>
        </p:spPr>
      </p:pic>
      <p:sp>
        <p:nvSpPr>
          <p:cNvPr id="37904" name="Rectangle 16"/>
          <p:cNvSpPr>
            <a:spLocks noChangeArrowheads="1"/>
          </p:cNvSpPr>
          <p:nvPr/>
        </p:nvSpPr>
        <p:spPr bwMode="auto">
          <a:xfrm>
            <a:off x="0" y="8858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7906"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7908" name="Rectangle 2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7907" name="Picture 19"/>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362200" y="1295400"/>
            <a:ext cx="3981450" cy="695325"/>
          </a:xfrm>
          <a:prstGeom prst="rect">
            <a:avLst/>
          </a:prstGeom>
          <a:noFill/>
        </p:spPr>
      </p:pic>
      <p:sp>
        <p:nvSpPr>
          <p:cNvPr id="37909" name="Rectangle 21"/>
          <p:cNvSpPr>
            <a:spLocks noChangeArrowheads="1"/>
          </p:cNvSpPr>
          <p:nvPr/>
        </p:nvSpPr>
        <p:spPr bwMode="auto">
          <a:xfrm>
            <a:off x="0" y="1152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24" name="Straight Connector 23"/>
          <p:cNvCxnSpPr/>
          <p:nvPr/>
        </p:nvCxnSpPr>
        <p:spPr bwMode="auto">
          <a:xfrm>
            <a:off x="5181600" y="5181600"/>
            <a:ext cx="533400" cy="152400"/>
          </a:xfrm>
          <a:prstGeom prst="line">
            <a:avLst/>
          </a:prstGeom>
          <a:noFill/>
          <a:ln w="9525" cap="flat" cmpd="sng" algn="ctr">
            <a:noFill/>
            <a:prstDash val="solid"/>
            <a:round/>
            <a:headEnd type="none" w="med" len="med"/>
            <a:tailEnd type="none" w="med" len="med"/>
          </a:ln>
          <a:effectLst/>
        </p:spPr>
      </p:cxnSp>
      <p:cxnSp>
        <p:nvCxnSpPr>
          <p:cNvPr id="26" name="Straight Connector 25"/>
          <p:cNvCxnSpPr/>
          <p:nvPr/>
        </p:nvCxnSpPr>
        <p:spPr bwMode="auto">
          <a:xfrm flipH="1" flipV="1">
            <a:off x="5638800" y="1295400"/>
            <a:ext cx="685800" cy="762000"/>
          </a:xfrm>
          <a:prstGeom prst="line">
            <a:avLst/>
          </a:prstGeom>
          <a:noFill/>
          <a:ln w="15875" cap="flat" cmpd="sng" algn="ctr">
            <a:solidFill>
              <a:schemeClr val="tx1"/>
            </a:solidFill>
            <a:prstDash val="solid"/>
            <a:round/>
            <a:headEnd type="none" w="med" len="med"/>
            <a:tailEnd type="none" w="med" len="med"/>
          </a:ln>
          <a:effectLst/>
        </p:spPr>
      </p:cxnSp>
      <p:cxnSp>
        <p:nvCxnSpPr>
          <p:cNvPr id="35" name="Straight Connector 34"/>
          <p:cNvCxnSpPr/>
          <p:nvPr/>
        </p:nvCxnSpPr>
        <p:spPr bwMode="auto">
          <a:xfrm rot="5340000" flipH="1" flipV="1">
            <a:off x="5645391" y="1301990"/>
            <a:ext cx="762000" cy="762000"/>
          </a:xfrm>
          <a:prstGeom prst="line">
            <a:avLst/>
          </a:prstGeom>
          <a:noFill/>
          <a:ln w="15875" cap="flat" cmpd="sng" algn="ctr">
            <a:solidFill>
              <a:schemeClr val="tx1"/>
            </a:solidFill>
            <a:prstDash val="solid"/>
            <a:round/>
            <a:headEnd type="none" w="med" len="med"/>
            <a:tailEnd type="none" w="med" len="med"/>
          </a:ln>
          <a:effectLst/>
        </p:spPr>
      </p:cxnSp>
      <p:sp>
        <p:nvSpPr>
          <p:cNvPr id="778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7825" name="Picture 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971800" y="3657600"/>
            <a:ext cx="2971800" cy="981075"/>
          </a:xfrm>
          <a:prstGeom prst="rect">
            <a:avLst/>
          </a:prstGeom>
          <a:noFill/>
        </p:spPr>
      </p:pic>
      <p:sp>
        <p:nvSpPr>
          <p:cNvPr id="77827" name="Rectangle 3"/>
          <p:cNvSpPr>
            <a:spLocks noChangeArrowheads="1"/>
          </p:cNvSpPr>
          <p:nvPr/>
        </p:nvSpPr>
        <p:spPr bwMode="auto">
          <a:xfrm>
            <a:off x="0" y="14382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782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7830" name="Rectangle 6"/>
          <p:cNvSpPr>
            <a:spLocks noChangeArrowheads="1"/>
          </p:cNvSpPr>
          <p:nvPr/>
        </p:nvSpPr>
        <p:spPr bwMode="auto">
          <a:xfrm>
            <a:off x="0" y="1152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7832"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7831" name="Picture 7"/>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828800" y="2438400"/>
            <a:ext cx="5829300" cy="809625"/>
          </a:xfrm>
          <a:prstGeom prst="rect">
            <a:avLst/>
          </a:prstGeom>
          <a:noFill/>
        </p:spPr>
      </p:pic>
      <p:sp>
        <p:nvSpPr>
          <p:cNvPr id="77833" name="Rectangle 9"/>
          <p:cNvSpPr>
            <a:spLocks noChangeArrowheads="1"/>
          </p:cNvSpPr>
          <p:nvPr/>
        </p:nvSpPr>
        <p:spPr bwMode="auto">
          <a:xfrm>
            <a:off x="0" y="12668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457200" y="304800"/>
            <a:ext cx="81534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i="0" u="none" strike="noStrike" kern="0" cap="none" spc="0" normalizeH="0" baseline="0" noProof="0" dirty="0" smtClean="0">
                <a:ln>
                  <a:noFill/>
                </a:ln>
                <a:solidFill>
                  <a:srgbClr val="FF0000"/>
                </a:solidFill>
                <a:effectLst/>
                <a:uLnTx/>
                <a:uFillTx/>
                <a:latin typeface="+mj-lt"/>
                <a:ea typeface="MS PGothic" pitchFamily="34" charset="-128"/>
                <a:cs typeface="ＭＳ Ｐゴシック" charset="-128"/>
              </a:rPr>
              <a:t>Temperature dependent thermal</a:t>
            </a:r>
            <a:r>
              <a:rPr kumimoji="1" lang="en-US" sz="2400" i="0" u="none" strike="noStrike" kern="0" cap="none" spc="0" normalizeH="0" noProof="0" dirty="0" smtClean="0">
                <a:ln>
                  <a:noFill/>
                </a:ln>
                <a:solidFill>
                  <a:srgbClr val="FF0000"/>
                </a:solidFill>
                <a:effectLst/>
                <a:uLnTx/>
                <a:uFillTx/>
                <a:latin typeface="+mj-lt"/>
                <a:ea typeface="MS PGothic" pitchFamily="34" charset="-128"/>
                <a:cs typeface="ＭＳ Ｐゴシック" charset="-128"/>
              </a:rPr>
              <a:t> conductivities</a:t>
            </a:r>
            <a:endParaRPr kumimoji="1" lang="en-US" sz="2400" i="0" u="none" strike="noStrike" kern="0" cap="none" spc="0" normalizeH="0" baseline="0" noProof="0" dirty="0" smtClean="0">
              <a:ln>
                <a:noFill/>
              </a:ln>
              <a:solidFill>
                <a:srgbClr val="FF0000"/>
              </a:solidFill>
              <a:effectLst/>
              <a:uLnTx/>
              <a:uFillTx/>
              <a:latin typeface="+mj-lt"/>
              <a:ea typeface="MS PGothic" pitchFamily="34" charset="-128"/>
              <a:cs typeface="ＭＳ Ｐゴシック" charset="-128"/>
            </a:endParaRPr>
          </a:p>
        </p:txBody>
      </p:sp>
      <p:graphicFrame>
        <p:nvGraphicFramePr>
          <p:cNvPr id="24" name="Chart 23"/>
          <p:cNvGraphicFramePr>
            <a:graphicFrameLocks noGrp="1"/>
          </p:cNvGraphicFramePr>
          <p:nvPr/>
        </p:nvGraphicFramePr>
        <p:xfrm>
          <a:off x="4953000" y="990600"/>
          <a:ext cx="3733800" cy="2362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7" name="Chart 26"/>
          <p:cNvGraphicFramePr>
            <a:graphicFrameLocks noGrp="1"/>
          </p:cNvGraphicFramePr>
          <p:nvPr/>
        </p:nvGraphicFramePr>
        <p:xfrm>
          <a:off x="609600" y="3581400"/>
          <a:ext cx="3352800" cy="228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Chart 28"/>
          <p:cNvGraphicFramePr>
            <a:graphicFrameLocks noGrp="1"/>
          </p:cNvGraphicFramePr>
          <p:nvPr/>
        </p:nvGraphicFramePr>
        <p:xfrm>
          <a:off x="4800600" y="3429000"/>
          <a:ext cx="3886200" cy="2460133"/>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p:cNvSpPr txBox="1"/>
          <p:nvPr/>
        </p:nvSpPr>
        <p:spPr>
          <a:xfrm>
            <a:off x="7620000" y="1143000"/>
            <a:ext cx="685800" cy="400110"/>
          </a:xfrm>
          <a:prstGeom prst="rect">
            <a:avLst/>
          </a:prstGeom>
          <a:noFill/>
        </p:spPr>
        <p:txBody>
          <a:bodyPr wrap="square" rtlCol="0">
            <a:spAutoFit/>
          </a:bodyPr>
          <a:lstStyle/>
          <a:p>
            <a:pPr algn="l"/>
            <a:r>
              <a:rPr lang="en-US" b="0" dirty="0" smtClean="0"/>
              <a:t>Cu</a:t>
            </a:r>
            <a:r>
              <a:rPr lang="en-US" dirty="0" smtClean="0"/>
              <a:t> </a:t>
            </a:r>
            <a:r>
              <a:rPr lang="en-US" sz="2000" dirty="0" smtClean="0">
                <a:solidFill>
                  <a:srgbClr val="990033"/>
                </a:solidFill>
              </a:rPr>
              <a:t>---</a:t>
            </a:r>
            <a:endParaRPr lang="en-US" sz="2000" dirty="0">
              <a:solidFill>
                <a:srgbClr val="990033"/>
              </a:solidFill>
            </a:endParaRPr>
          </a:p>
        </p:txBody>
      </p:sp>
      <p:sp>
        <p:nvSpPr>
          <p:cNvPr id="33" name="TextBox 32"/>
          <p:cNvSpPr txBox="1"/>
          <p:nvPr/>
        </p:nvSpPr>
        <p:spPr>
          <a:xfrm>
            <a:off x="2895600" y="4343400"/>
            <a:ext cx="685800" cy="400110"/>
          </a:xfrm>
          <a:prstGeom prst="rect">
            <a:avLst/>
          </a:prstGeom>
          <a:noFill/>
        </p:spPr>
        <p:txBody>
          <a:bodyPr wrap="square" rtlCol="0">
            <a:spAutoFit/>
          </a:bodyPr>
          <a:lstStyle/>
          <a:p>
            <a:pPr algn="l"/>
            <a:r>
              <a:rPr lang="en-US" b="0" dirty="0" smtClean="0"/>
              <a:t>SS</a:t>
            </a:r>
            <a:r>
              <a:rPr lang="en-US" dirty="0" smtClean="0"/>
              <a:t> </a:t>
            </a:r>
            <a:r>
              <a:rPr lang="en-US" sz="2000" dirty="0" smtClean="0">
                <a:solidFill>
                  <a:srgbClr val="006600"/>
                </a:solidFill>
              </a:rPr>
              <a:t>---</a:t>
            </a:r>
            <a:endParaRPr lang="en-US" sz="2000" dirty="0">
              <a:solidFill>
                <a:srgbClr val="006600"/>
              </a:solidFill>
            </a:endParaRPr>
          </a:p>
        </p:txBody>
      </p:sp>
      <p:sp>
        <p:nvSpPr>
          <p:cNvPr id="34" name="TextBox 33"/>
          <p:cNvSpPr txBox="1"/>
          <p:nvPr/>
        </p:nvSpPr>
        <p:spPr>
          <a:xfrm>
            <a:off x="6553200" y="3429000"/>
            <a:ext cx="990600" cy="400110"/>
          </a:xfrm>
          <a:prstGeom prst="rect">
            <a:avLst/>
          </a:prstGeom>
          <a:noFill/>
        </p:spPr>
        <p:txBody>
          <a:bodyPr wrap="square" rtlCol="0">
            <a:spAutoFit/>
          </a:bodyPr>
          <a:lstStyle/>
          <a:p>
            <a:pPr algn="l"/>
            <a:r>
              <a:rPr lang="en-US" b="0" dirty="0" smtClean="0"/>
              <a:t>Cu + SS</a:t>
            </a:r>
            <a:r>
              <a:rPr lang="en-US" dirty="0" smtClean="0"/>
              <a:t> </a:t>
            </a:r>
            <a:r>
              <a:rPr lang="en-US" sz="2000" dirty="0" smtClean="0">
                <a:solidFill>
                  <a:srgbClr val="0033CC"/>
                </a:solidFill>
              </a:rPr>
              <a:t>---</a:t>
            </a:r>
            <a:endParaRPr lang="en-US" sz="2000" dirty="0">
              <a:solidFill>
                <a:srgbClr val="0033CC"/>
              </a:solidFill>
            </a:endParaRPr>
          </a:p>
        </p:txBody>
      </p:sp>
      <p:sp>
        <p:nvSpPr>
          <p:cNvPr id="9" name="TextBox 8"/>
          <p:cNvSpPr txBox="1"/>
          <p:nvPr/>
        </p:nvSpPr>
        <p:spPr>
          <a:xfrm>
            <a:off x="1143000" y="1524000"/>
            <a:ext cx="2895600" cy="646331"/>
          </a:xfrm>
          <a:prstGeom prst="rect">
            <a:avLst/>
          </a:prstGeom>
          <a:noFill/>
        </p:spPr>
        <p:txBody>
          <a:bodyPr wrap="square" rtlCol="0">
            <a:spAutoFit/>
          </a:bodyPr>
          <a:lstStyle/>
          <a:p>
            <a:pPr algn="l"/>
            <a:r>
              <a:rPr lang="en-US" sz="1800" b="0" i="1" dirty="0" smtClean="0"/>
              <a:t>(Ref.: Proc. of LINAC 2004; </a:t>
            </a:r>
            <a:r>
              <a:rPr lang="en-US" sz="1800" b="0" i="1" dirty="0" err="1" smtClean="0"/>
              <a:t>Dohlus</a:t>
            </a:r>
            <a:r>
              <a:rPr lang="en-US" sz="1800" b="0" i="1" dirty="0" smtClean="0"/>
              <a:t>, </a:t>
            </a:r>
            <a:r>
              <a:rPr lang="en-US" sz="1800" b="0" i="1" dirty="0" err="1" smtClean="0"/>
              <a:t>Kostin</a:t>
            </a:r>
            <a:r>
              <a:rPr lang="en-US" sz="1800" b="0" i="1" dirty="0" smtClean="0"/>
              <a:t> and M</a:t>
            </a:r>
            <a:r>
              <a:rPr lang="en-GB" sz="1800" b="0" i="1" dirty="0" smtClean="0"/>
              <a:t>ö</a:t>
            </a:r>
            <a:r>
              <a:rPr lang="en-US" sz="1800" b="0" i="1" dirty="0" err="1" smtClean="0"/>
              <a:t>ller</a:t>
            </a:r>
            <a:r>
              <a:rPr lang="en-US" sz="1800" b="0" i="1" dirty="0" smtClean="0"/>
              <a:t>)</a:t>
            </a:r>
            <a:endParaRPr lang="en-US" sz="1800" b="0" dirty="0"/>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457200" y="304800"/>
            <a:ext cx="81534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i="0" u="none" strike="noStrike" kern="0" cap="none" spc="0" normalizeH="0" baseline="0" noProof="0" dirty="0" smtClean="0">
                <a:ln>
                  <a:noFill/>
                </a:ln>
                <a:solidFill>
                  <a:srgbClr val="FF0000"/>
                </a:solidFill>
                <a:effectLst/>
                <a:uLnTx/>
                <a:uFillTx/>
                <a:latin typeface="+mj-lt"/>
                <a:ea typeface="MS PGothic" pitchFamily="34" charset="-128"/>
                <a:cs typeface="ＭＳ Ｐゴシック" charset="-128"/>
              </a:rPr>
              <a:t>Simulation Results (1)</a:t>
            </a:r>
          </a:p>
        </p:txBody>
      </p:sp>
      <p:pic>
        <p:nvPicPr>
          <p:cNvPr id="50178" name="Picture 2" descr="C:\Users\pjain\Desktop\ipac2012\WEPPC112f1.png"/>
          <p:cNvPicPr>
            <a:picLocks noChangeAspect="1" noChangeArrowheads="1"/>
          </p:cNvPicPr>
          <p:nvPr/>
        </p:nvPicPr>
        <p:blipFill>
          <a:blip r:embed="rId2"/>
          <a:srcRect/>
          <a:stretch>
            <a:fillRect/>
          </a:stretch>
        </p:blipFill>
        <p:spPr bwMode="auto">
          <a:xfrm>
            <a:off x="152400" y="914400"/>
            <a:ext cx="3040805" cy="2207251"/>
          </a:xfrm>
          <a:prstGeom prst="rect">
            <a:avLst/>
          </a:prstGeom>
          <a:noFill/>
        </p:spPr>
      </p:pic>
      <p:pic>
        <p:nvPicPr>
          <p:cNvPr id="50179" name="Picture 3" descr="C:\Users\pjain\Desktop\ipac2012\WEPPC112f2.png"/>
          <p:cNvPicPr>
            <a:picLocks noChangeAspect="1" noChangeArrowheads="1"/>
          </p:cNvPicPr>
          <p:nvPr/>
        </p:nvPicPr>
        <p:blipFill>
          <a:blip r:embed="rId3"/>
          <a:srcRect/>
          <a:stretch>
            <a:fillRect/>
          </a:stretch>
        </p:blipFill>
        <p:spPr bwMode="auto">
          <a:xfrm>
            <a:off x="5562600" y="990600"/>
            <a:ext cx="3040805" cy="2207251"/>
          </a:xfrm>
          <a:prstGeom prst="rect">
            <a:avLst/>
          </a:prstGeom>
          <a:noFill/>
        </p:spPr>
      </p:pic>
      <p:pic>
        <p:nvPicPr>
          <p:cNvPr id="50180" name="Picture 4" descr="C:\Users\pjain\Desktop\ipac2012\WEPPC112f3.png"/>
          <p:cNvPicPr>
            <a:picLocks noChangeAspect="1" noChangeArrowheads="1"/>
          </p:cNvPicPr>
          <p:nvPr/>
        </p:nvPicPr>
        <p:blipFill>
          <a:blip r:embed="rId4"/>
          <a:srcRect/>
          <a:stretch>
            <a:fillRect/>
          </a:stretch>
        </p:blipFill>
        <p:spPr bwMode="auto">
          <a:xfrm>
            <a:off x="152400" y="3733800"/>
            <a:ext cx="3034136" cy="2203916"/>
          </a:xfrm>
          <a:prstGeom prst="rect">
            <a:avLst/>
          </a:prstGeom>
          <a:noFill/>
        </p:spPr>
      </p:pic>
      <p:pic>
        <p:nvPicPr>
          <p:cNvPr id="50181" name="Picture 5" descr="C:\Users\pjain\Desktop\ipac2012\WEPPC112f4.png"/>
          <p:cNvPicPr>
            <a:picLocks noChangeAspect="1" noChangeArrowheads="1"/>
          </p:cNvPicPr>
          <p:nvPr/>
        </p:nvPicPr>
        <p:blipFill>
          <a:blip r:embed="rId5"/>
          <a:srcRect/>
          <a:stretch>
            <a:fillRect/>
          </a:stretch>
        </p:blipFill>
        <p:spPr bwMode="auto">
          <a:xfrm>
            <a:off x="5562600" y="3733800"/>
            <a:ext cx="3034136" cy="2200582"/>
          </a:xfrm>
          <a:prstGeom prst="rect">
            <a:avLst/>
          </a:prstGeom>
          <a:noFill/>
        </p:spPr>
      </p:pic>
      <p:sp>
        <p:nvSpPr>
          <p:cNvPr id="14" name="TextBox 13"/>
          <p:cNvSpPr txBox="1"/>
          <p:nvPr/>
        </p:nvSpPr>
        <p:spPr>
          <a:xfrm>
            <a:off x="3200400" y="1828800"/>
            <a:ext cx="2209800" cy="369332"/>
          </a:xfrm>
          <a:prstGeom prst="rect">
            <a:avLst/>
          </a:prstGeom>
          <a:noFill/>
        </p:spPr>
        <p:txBody>
          <a:bodyPr wrap="square" rtlCol="0">
            <a:spAutoFit/>
          </a:bodyPr>
          <a:lstStyle/>
          <a:p>
            <a:pPr algn="l"/>
            <a:r>
              <a:rPr lang="en-US" sz="1800" b="0" dirty="0" smtClean="0">
                <a:solidFill>
                  <a:srgbClr val="006600"/>
                </a:solidFill>
              </a:rPr>
              <a:t>No Thermal Intercept</a:t>
            </a:r>
            <a:endParaRPr lang="en-US" sz="1800" b="0" dirty="0">
              <a:solidFill>
                <a:srgbClr val="006600"/>
              </a:solidFill>
            </a:endParaRPr>
          </a:p>
        </p:txBody>
      </p:sp>
      <p:sp>
        <p:nvSpPr>
          <p:cNvPr id="15" name="TextBox 14"/>
          <p:cNvSpPr txBox="1"/>
          <p:nvPr/>
        </p:nvSpPr>
        <p:spPr>
          <a:xfrm>
            <a:off x="3200400" y="4419600"/>
            <a:ext cx="1828800" cy="646331"/>
          </a:xfrm>
          <a:prstGeom prst="rect">
            <a:avLst/>
          </a:prstGeom>
          <a:noFill/>
        </p:spPr>
        <p:txBody>
          <a:bodyPr wrap="square" rtlCol="0">
            <a:spAutoFit/>
          </a:bodyPr>
          <a:lstStyle/>
          <a:p>
            <a:pPr algn="just"/>
            <a:r>
              <a:rPr lang="en-US" sz="1800" b="0" dirty="0" smtClean="0">
                <a:solidFill>
                  <a:srgbClr val="006600"/>
                </a:solidFill>
              </a:rPr>
              <a:t>Point-like</a:t>
            </a:r>
          </a:p>
          <a:p>
            <a:pPr algn="l"/>
            <a:r>
              <a:rPr lang="en-US" sz="1800" b="0" dirty="0" smtClean="0">
                <a:solidFill>
                  <a:srgbClr val="006600"/>
                </a:solidFill>
              </a:rPr>
              <a:t>Thermal Intercept</a:t>
            </a:r>
            <a:endParaRPr lang="en-US" sz="1800" b="0" dirty="0">
              <a:solidFill>
                <a:srgbClr val="006600"/>
              </a:solidFill>
            </a:endParaRPr>
          </a:p>
        </p:txBody>
      </p:sp>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457200" y="304800"/>
            <a:ext cx="81534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i="0" u="none" strike="noStrike" kern="0" cap="none" spc="0" normalizeH="0" baseline="0" noProof="0" smtClean="0">
                <a:ln>
                  <a:noFill/>
                </a:ln>
                <a:solidFill>
                  <a:srgbClr val="FF0000"/>
                </a:solidFill>
                <a:effectLst/>
                <a:uLnTx/>
                <a:uFillTx/>
                <a:latin typeface="+mj-lt"/>
                <a:ea typeface="MS PGothic" pitchFamily="34" charset="-128"/>
                <a:cs typeface="ＭＳ Ｐゴシック" charset="-128"/>
              </a:rPr>
              <a:t>Design of Real </a:t>
            </a:r>
            <a:r>
              <a:rPr kumimoji="1" lang="en-US" sz="2400" i="0" u="none" strike="noStrike" kern="0" cap="none" spc="0" normalizeH="0" baseline="0" noProof="0" dirty="0" smtClean="0">
                <a:ln>
                  <a:noFill/>
                </a:ln>
                <a:solidFill>
                  <a:srgbClr val="FF0000"/>
                </a:solidFill>
                <a:effectLst/>
                <a:uLnTx/>
                <a:uFillTx/>
                <a:latin typeface="+mj-lt"/>
                <a:ea typeface="MS PGothic" pitchFamily="34" charset="-128"/>
                <a:cs typeface="ＭＳ Ｐゴシック" charset="-128"/>
              </a:rPr>
              <a:t>Thermal Intercept</a:t>
            </a:r>
          </a:p>
        </p:txBody>
      </p:sp>
      <p:sp>
        <p:nvSpPr>
          <p:cNvPr id="13" name="Can 12"/>
          <p:cNvSpPr/>
          <p:nvPr/>
        </p:nvSpPr>
        <p:spPr>
          <a:xfrm rot="16200000">
            <a:off x="3964106" y="1585983"/>
            <a:ext cx="533400" cy="3124200"/>
          </a:xfrm>
          <a:prstGeom prst="ca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n 13"/>
          <p:cNvSpPr/>
          <p:nvPr/>
        </p:nvSpPr>
        <p:spPr>
          <a:xfrm rot="16200000">
            <a:off x="3125906" y="1509783"/>
            <a:ext cx="2057400" cy="3276600"/>
          </a:xfrm>
          <a:prstGeom prst="can">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15"/>
          <p:cNvSpPr>
            <a:spLocks noChangeAspect="1"/>
          </p:cNvSpPr>
          <p:nvPr/>
        </p:nvSpPr>
        <p:spPr>
          <a:xfrm rot="16200000">
            <a:off x="3472616" y="1544073"/>
            <a:ext cx="1440180" cy="3200400"/>
          </a:xfrm>
          <a:prstGeom prst="can">
            <a:avLst/>
          </a:prstGeom>
          <a:noFill/>
          <a:ln w="53975">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bwMode="auto">
          <a:xfrm>
            <a:off x="1905000" y="3162584"/>
            <a:ext cx="4236493" cy="1032397"/>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Times New Roman" charset="0"/>
            </a:endParaRPr>
          </a:p>
        </p:txBody>
      </p:sp>
      <mc:AlternateContent xmlns:mc="http://schemas.openxmlformats.org/markup-compatibility/2006" xmlns:a14="http://schemas.microsoft.com/office/drawing/2010/main">
        <mc:Choice Requires="a14">
          <p:sp>
            <p:nvSpPr>
              <p:cNvPr id="25" name="Rectangle 24"/>
              <p:cNvSpPr/>
              <p:nvPr/>
            </p:nvSpPr>
            <p:spPr>
              <a:xfrm>
                <a:off x="1372214" y="3457488"/>
                <a:ext cx="5790303" cy="8137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000" i="1" smtClean="0">
                              <a:solidFill>
                                <a:srgbClr val="003300"/>
                              </a:solidFill>
                              <a:latin typeface="Cambria Math"/>
                            </a:rPr>
                          </m:ctrlPr>
                        </m:accPr>
                        <m:e>
                          <m:r>
                            <a:rPr lang="en-US" sz="2000" i="1">
                              <a:solidFill>
                                <a:srgbClr val="003300"/>
                              </a:solidFill>
                              <a:latin typeface="Cambria Math"/>
                            </a:rPr>
                            <m:t>𝑚</m:t>
                          </m:r>
                        </m:e>
                      </m:acc>
                      <m:r>
                        <a:rPr lang="en-US" sz="2000" i="1">
                          <a:solidFill>
                            <a:srgbClr val="003300"/>
                          </a:solidFill>
                          <a:latin typeface="Cambria Math"/>
                        </a:rPr>
                        <m:t>=</m:t>
                      </m:r>
                      <m:f>
                        <m:fPr>
                          <m:ctrlPr>
                            <a:rPr lang="en-US" sz="2000" i="1">
                              <a:solidFill>
                                <a:srgbClr val="003300"/>
                              </a:solidFill>
                              <a:latin typeface="Cambria Math"/>
                            </a:rPr>
                          </m:ctrlPr>
                        </m:fPr>
                        <m:num>
                          <m:acc>
                            <m:accPr>
                              <m:chr m:val="̇"/>
                              <m:ctrlPr>
                                <a:rPr lang="en-US" sz="2000" i="1">
                                  <a:solidFill>
                                    <a:srgbClr val="003300"/>
                                  </a:solidFill>
                                  <a:latin typeface="Cambria Math"/>
                                </a:rPr>
                              </m:ctrlPr>
                            </m:accPr>
                            <m:e>
                              <m:r>
                                <a:rPr lang="en-US" sz="2000" i="1">
                                  <a:solidFill>
                                    <a:srgbClr val="003300"/>
                                  </a:solidFill>
                                  <a:latin typeface="Cambria Math"/>
                                </a:rPr>
                                <m:t>𝑄</m:t>
                              </m:r>
                            </m:e>
                          </m:acc>
                        </m:num>
                        <m:den>
                          <m:sSub>
                            <m:sSubPr>
                              <m:ctrlPr>
                                <a:rPr lang="en-US" sz="2000" i="1">
                                  <a:solidFill>
                                    <a:srgbClr val="003300"/>
                                  </a:solidFill>
                                  <a:latin typeface="Cambria Math"/>
                                </a:rPr>
                              </m:ctrlPr>
                            </m:sSubPr>
                            <m:e>
                              <m:r>
                                <a:rPr lang="en-US" sz="2000" i="1">
                                  <a:solidFill>
                                    <a:srgbClr val="003300"/>
                                  </a:solidFill>
                                  <a:latin typeface="Cambria Math"/>
                                </a:rPr>
                                <m:t>𝐶</m:t>
                              </m:r>
                            </m:e>
                            <m:sub>
                              <m:r>
                                <a:rPr lang="en-US" sz="2000" i="1">
                                  <a:solidFill>
                                    <a:srgbClr val="003300"/>
                                  </a:solidFill>
                                  <a:latin typeface="Cambria Math"/>
                                </a:rPr>
                                <m:t>𝑝</m:t>
                              </m:r>
                            </m:sub>
                          </m:sSub>
                          <m:r>
                            <a:rPr lang="en-US" sz="2000" i="1">
                              <a:solidFill>
                                <a:srgbClr val="003300"/>
                              </a:solidFill>
                              <a:latin typeface="Cambria Math"/>
                            </a:rPr>
                            <m:t>.∆</m:t>
                          </m:r>
                          <m:sSub>
                            <m:sSubPr>
                              <m:ctrlPr>
                                <a:rPr lang="en-US" sz="2000" i="1">
                                  <a:solidFill>
                                    <a:srgbClr val="003300"/>
                                  </a:solidFill>
                                  <a:latin typeface="Cambria Math"/>
                                </a:rPr>
                              </m:ctrlPr>
                            </m:sSubPr>
                            <m:e>
                              <m:r>
                                <a:rPr lang="en-US" sz="2000" i="1">
                                  <a:solidFill>
                                    <a:srgbClr val="003300"/>
                                  </a:solidFill>
                                  <a:latin typeface="Cambria Math"/>
                                </a:rPr>
                                <m:t>𝑇</m:t>
                              </m:r>
                            </m:e>
                            <m:sub>
                              <m:r>
                                <a:rPr lang="en-US" sz="2000" i="1">
                                  <a:solidFill>
                                    <a:srgbClr val="003300"/>
                                  </a:solidFill>
                                  <a:latin typeface="Cambria Math"/>
                                </a:rPr>
                                <m:t>𝑔𝑎𝑠</m:t>
                              </m:r>
                            </m:sub>
                          </m:sSub>
                        </m:den>
                      </m:f>
                      <m:r>
                        <a:rPr lang="en-US" sz="2000" i="1">
                          <a:solidFill>
                            <a:srgbClr val="003300"/>
                          </a:solidFill>
                          <a:latin typeface="Cambria Math"/>
                        </a:rPr>
                        <m:t>=</m:t>
                      </m:r>
                      <m:f>
                        <m:fPr>
                          <m:ctrlPr>
                            <a:rPr lang="en-US" sz="2000" i="1">
                              <a:solidFill>
                                <a:srgbClr val="003300"/>
                              </a:solidFill>
                              <a:latin typeface="Cambria Math"/>
                            </a:rPr>
                          </m:ctrlPr>
                        </m:fPr>
                        <m:num>
                          <m:r>
                            <a:rPr lang="en-US" sz="2000" i="1">
                              <a:solidFill>
                                <a:srgbClr val="003300"/>
                              </a:solidFill>
                              <a:latin typeface="Cambria Math"/>
                            </a:rPr>
                            <m:t>12.5 </m:t>
                          </m:r>
                          <m:r>
                            <a:rPr lang="en-US" sz="2000" i="1">
                              <a:solidFill>
                                <a:srgbClr val="003300"/>
                              </a:solidFill>
                              <a:latin typeface="Cambria Math"/>
                            </a:rPr>
                            <m:t>𝑊</m:t>
                          </m:r>
                        </m:num>
                        <m:den>
                          <m:r>
                            <a:rPr lang="en-US" sz="2000" i="1">
                              <a:solidFill>
                                <a:srgbClr val="003300"/>
                              </a:solidFill>
                              <a:latin typeface="Cambria Math"/>
                            </a:rPr>
                            <m:t>5.2 </m:t>
                          </m:r>
                          <m:f>
                            <m:fPr>
                              <m:type m:val="lin"/>
                              <m:ctrlPr>
                                <a:rPr lang="en-US" sz="2000" i="1">
                                  <a:solidFill>
                                    <a:srgbClr val="003300"/>
                                  </a:solidFill>
                                  <a:latin typeface="Cambria Math"/>
                                </a:rPr>
                              </m:ctrlPr>
                            </m:fPr>
                            <m:num>
                              <m:r>
                                <a:rPr lang="en-US" sz="2000" i="1">
                                  <a:solidFill>
                                    <a:srgbClr val="003300"/>
                                  </a:solidFill>
                                  <a:latin typeface="Cambria Math"/>
                                </a:rPr>
                                <m:t>𝐽</m:t>
                              </m:r>
                            </m:num>
                            <m:den>
                              <m:d>
                                <m:dPr>
                                  <m:ctrlPr>
                                    <a:rPr lang="en-US" sz="2000" i="1">
                                      <a:solidFill>
                                        <a:srgbClr val="003300"/>
                                      </a:solidFill>
                                      <a:latin typeface="Cambria Math"/>
                                    </a:rPr>
                                  </m:ctrlPr>
                                </m:dPr>
                                <m:e>
                                  <m:r>
                                    <a:rPr lang="en-US" sz="2000" i="1">
                                      <a:solidFill>
                                        <a:srgbClr val="003300"/>
                                      </a:solidFill>
                                      <a:latin typeface="Cambria Math"/>
                                    </a:rPr>
                                    <m:t>𝑔</m:t>
                                  </m:r>
                                  <m:r>
                                    <a:rPr lang="en-US" sz="2000" i="1">
                                      <a:solidFill>
                                        <a:srgbClr val="003300"/>
                                      </a:solidFill>
                                      <a:latin typeface="Cambria Math"/>
                                    </a:rPr>
                                    <m:t>.</m:t>
                                  </m:r>
                                  <m:r>
                                    <a:rPr lang="en-US" sz="2000" i="1">
                                      <a:solidFill>
                                        <a:srgbClr val="003300"/>
                                      </a:solidFill>
                                      <a:latin typeface="Cambria Math"/>
                                    </a:rPr>
                                    <m:t>𝐾</m:t>
                                  </m:r>
                                </m:e>
                              </m:d>
                              <m:r>
                                <a:rPr lang="en-US" sz="2000" i="1">
                                  <a:solidFill>
                                    <a:srgbClr val="003300"/>
                                  </a:solidFill>
                                  <a:latin typeface="Cambria Math"/>
                                </a:rPr>
                                <m:t>. </m:t>
                              </m:r>
                              <m:d>
                                <m:dPr>
                                  <m:ctrlPr>
                                    <a:rPr lang="en-US" sz="2000" i="1">
                                      <a:solidFill>
                                        <a:srgbClr val="003300"/>
                                      </a:solidFill>
                                      <a:latin typeface="Cambria Math"/>
                                    </a:rPr>
                                  </m:ctrlPr>
                                </m:dPr>
                                <m:e>
                                  <m:r>
                                    <a:rPr lang="en-US" sz="2000" i="1">
                                      <a:solidFill>
                                        <a:srgbClr val="003300"/>
                                      </a:solidFill>
                                      <a:latin typeface="Cambria Math"/>
                                    </a:rPr>
                                    <m:t>10−6</m:t>
                                  </m:r>
                                </m:e>
                              </m:d>
                              <m:r>
                                <a:rPr lang="en-US" sz="2000" i="1">
                                  <a:solidFill>
                                    <a:srgbClr val="003300"/>
                                  </a:solidFill>
                                  <a:latin typeface="Cambria Math"/>
                                </a:rPr>
                                <m:t>𝐾</m:t>
                              </m:r>
                            </m:den>
                          </m:f>
                        </m:den>
                      </m:f>
                      <m:r>
                        <a:rPr lang="en-US" sz="2000" i="1">
                          <a:solidFill>
                            <a:srgbClr val="003300"/>
                          </a:solidFill>
                          <a:latin typeface="Cambria Math"/>
                        </a:rPr>
                        <m:t>=0.6 </m:t>
                      </m:r>
                      <m:r>
                        <a:rPr lang="en-US" sz="2000" i="1">
                          <a:solidFill>
                            <a:srgbClr val="003300"/>
                          </a:solidFill>
                          <a:latin typeface="Cambria Math"/>
                        </a:rPr>
                        <m:t>𝑔</m:t>
                      </m:r>
                      <m:r>
                        <a:rPr lang="en-US" sz="2000" i="1">
                          <a:solidFill>
                            <a:srgbClr val="003300"/>
                          </a:solidFill>
                          <a:latin typeface="Cambria Math"/>
                        </a:rPr>
                        <m:t>/</m:t>
                      </m:r>
                      <m:r>
                        <a:rPr lang="en-US" sz="2000" i="1">
                          <a:solidFill>
                            <a:srgbClr val="003300"/>
                          </a:solidFill>
                          <a:latin typeface="Cambria Math"/>
                        </a:rPr>
                        <m:t>𝑠</m:t>
                      </m:r>
                    </m:oMath>
                  </m:oMathPara>
                </a14:m>
                <a:endParaRPr lang="en-US" sz="2000" dirty="0">
                  <a:solidFill>
                    <a:srgbClr val="003300"/>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1372214" y="3457488"/>
                <a:ext cx="5790303" cy="813749"/>
              </a:xfrm>
              <a:prstGeom prst="rect">
                <a:avLst/>
              </a:prstGeom>
              <a:blipFill rotWithShape="1">
                <a:blip r:embed="rId2"/>
                <a:stretch>
                  <a:fillRect/>
                </a:stretch>
              </a:blipFill>
            </p:spPr>
            <p:txBody>
              <a:bodyPr/>
              <a:lstStyle/>
              <a:p>
                <a:r>
                  <a:rPr lang="en-US">
                    <a:noFill/>
                  </a:rPr>
                  <a:t> </a:t>
                </a:r>
              </a:p>
            </p:txBody>
          </p:sp>
        </mc:Fallback>
      </mc:AlternateContent>
      <p:cxnSp>
        <p:nvCxnSpPr>
          <p:cNvPr id="26" name="Straight Connector 25"/>
          <p:cNvCxnSpPr/>
          <p:nvPr/>
        </p:nvCxnSpPr>
        <p:spPr bwMode="auto">
          <a:xfrm>
            <a:off x="3276600" y="1676400"/>
            <a:ext cx="0" cy="442982"/>
          </a:xfrm>
          <a:prstGeom prst="line">
            <a:avLst/>
          </a:prstGeom>
          <a:noFill/>
          <a:ln w="31750" cap="flat" cmpd="sng" algn="ctr">
            <a:solidFill>
              <a:srgbClr val="0033CC"/>
            </a:solidFill>
            <a:prstDash val="solid"/>
            <a:round/>
            <a:headEnd type="none" w="med" len="med"/>
            <a:tailEnd type="none" w="med" len="med"/>
          </a:ln>
          <a:effectLst/>
        </p:spPr>
      </p:cxnSp>
      <p:cxnSp>
        <p:nvCxnSpPr>
          <p:cNvPr id="29" name="Straight Connector 28"/>
          <p:cNvCxnSpPr/>
          <p:nvPr/>
        </p:nvCxnSpPr>
        <p:spPr bwMode="auto">
          <a:xfrm>
            <a:off x="3505200" y="1676400"/>
            <a:ext cx="0" cy="251061"/>
          </a:xfrm>
          <a:prstGeom prst="line">
            <a:avLst/>
          </a:prstGeom>
          <a:noFill/>
          <a:ln w="31750" cap="flat" cmpd="sng" algn="ctr">
            <a:solidFill>
              <a:srgbClr val="0033CC"/>
            </a:solidFill>
            <a:prstDash val="solid"/>
            <a:round/>
            <a:headEnd type="none" w="med" len="med"/>
            <a:tailEnd type="none" w="med" len="med"/>
          </a:ln>
          <a:effectLst/>
        </p:spPr>
      </p:cxnSp>
      <p:cxnSp>
        <p:nvCxnSpPr>
          <p:cNvPr id="33" name="Straight Connector 32"/>
          <p:cNvCxnSpPr/>
          <p:nvPr/>
        </p:nvCxnSpPr>
        <p:spPr bwMode="auto">
          <a:xfrm>
            <a:off x="4363870" y="1676400"/>
            <a:ext cx="0" cy="442982"/>
          </a:xfrm>
          <a:prstGeom prst="line">
            <a:avLst/>
          </a:prstGeom>
          <a:noFill/>
          <a:ln w="31750" cap="flat" cmpd="sng" algn="ctr">
            <a:solidFill>
              <a:srgbClr val="0033CC"/>
            </a:solidFill>
            <a:prstDash val="solid"/>
            <a:round/>
            <a:headEnd type="none" w="med" len="med"/>
            <a:tailEnd type="none" w="med" len="med"/>
          </a:ln>
          <a:effectLst/>
        </p:spPr>
      </p:cxnSp>
      <p:cxnSp>
        <p:nvCxnSpPr>
          <p:cNvPr id="35" name="Straight Connector 34"/>
          <p:cNvCxnSpPr/>
          <p:nvPr/>
        </p:nvCxnSpPr>
        <p:spPr bwMode="auto">
          <a:xfrm>
            <a:off x="4154606" y="1676400"/>
            <a:ext cx="0" cy="251061"/>
          </a:xfrm>
          <a:prstGeom prst="line">
            <a:avLst/>
          </a:prstGeom>
          <a:noFill/>
          <a:ln w="31750" cap="flat" cmpd="sng" algn="ctr">
            <a:solidFill>
              <a:srgbClr val="0033CC"/>
            </a:solidFill>
            <a:prstDash val="solid"/>
            <a:round/>
            <a:headEnd type="none" w="med" len="med"/>
            <a:tailEnd type="none" w="med" len="med"/>
          </a:ln>
          <a:effectLst/>
        </p:spPr>
      </p:cxnSp>
      <p:cxnSp>
        <p:nvCxnSpPr>
          <p:cNvPr id="36" name="Straight Connector 35"/>
          <p:cNvCxnSpPr/>
          <p:nvPr/>
        </p:nvCxnSpPr>
        <p:spPr bwMode="auto">
          <a:xfrm flipH="1">
            <a:off x="3505200" y="1921914"/>
            <a:ext cx="649406" cy="0"/>
          </a:xfrm>
          <a:prstGeom prst="line">
            <a:avLst/>
          </a:prstGeom>
          <a:noFill/>
          <a:ln w="31750" cap="flat" cmpd="sng" algn="ctr">
            <a:solidFill>
              <a:srgbClr val="0033CC"/>
            </a:solidFill>
            <a:prstDash val="solid"/>
            <a:round/>
            <a:headEnd type="none" w="med" len="med"/>
            <a:tailEnd type="none" w="med" len="med"/>
          </a:ln>
          <a:effectLst/>
        </p:spPr>
      </p:cxnSp>
      <p:sp>
        <p:nvSpPr>
          <p:cNvPr id="39" name="Down Arrow 38"/>
          <p:cNvSpPr>
            <a:spLocks noChangeAspect="1"/>
          </p:cNvSpPr>
          <p:nvPr/>
        </p:nvSpPr>
        <p:spPr bwMode="auto">
          <a:xfrm>
            <a:off x="3297105" y="1402080"/>
            <a:ext cx="161742" cy="274320"/>
          </a:xfrm>
          <a:prstGeom prst="downArrow">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Times New Roman" charset="0"/>
            </a:endParaRPr>
          </a:p>
        </p:txBody>
      </p:sp>
      <p:sp>
        <p:nvSpPr>
          <p:cNvPr id="40" name="Down Arrow 39"/>
          <p:cNvSpPr>
            <a:spLocks noChangeAspect="1"/>
          </p:cNvSpPr>
          <p:nvPr/>
        </p:nvSpPr>
        <p:spPr bwMode="auto">
          <a:xfrm rot="10800000">
            <a:off x="4191000" y="1371600"/>
            <a:ext cx="161742" cy="274320"/>
          </a:xfrm>
          <a:prstGeom prst="downArrow">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Times New Roman" charset="0"/>
            </a:endParaRPr>
          </a:p>
        </p:txBody>
      </p:sp>
      <p:sp>
        <p:nvSpPr>
          <p:cNvPr id="41" name="TextBox 40"/>
          <p:cNvSpPr txBox="1"/>
          <p:nvPr/>
        </p:nvSpPr>
        <p:spPr>
          <a:xfrm>
            <a:off x="2763705" y="956513"/>
            <a:ext cx="1066800" cy="400110"/>
          </a:xfrm>
          <a:prstGeom prst="rect">
            <a:avLst/>
          </a:prstGeom>
          <a:noFill/>
        </p:spPr>
        <p:txBody>
          <a:bodyPr wrap="square" rtlCol="0">
            <a:spAutoFit/>
          </a:bodyPr>
          <a:lstStyle/>
          <a:p>
            <a:pPr algn="l"/>
            <a:r>
              <a:rPr lang="en-US" sz="2000" dirty="0" smtClean="0">
                <a:latin typeface="+mj-lt"/>
              </a:rPr>
              <a:t>T</a:t>
            </a:r>
            <a:r>
              <a:rPr lang="en-US" sz="2000" baseline="-25000" dirty="0" smtClean="0">
                <a:latin typeface="+mj-lt"/>
              </a:rPr>
              <a:t>in, </a:t>
            </a:r>
            <a:r>
              <a:rPr lang="en-US" sz="2000" baseline="-25000" dirty="0" err="1" smtClean="0">
                <a:latin typeface="+mj-lt"/>
              </a:rPr>
              <a:t>HeG</a:t>
            </a:r>
            <a:endParaRPr lang="en-US" sz="2000" baseline="-25000" dirty="0">
              <a:latin typeface="+mj-lt"/>
            </a:endParaRPr>
          </a:p>
        </p:txBody>
      </p:sp>
      <p:sp>
        <p:nvSpPr>
          <p:cNvPr id="42" name="TextBox 41"/>
          <p:cNvSpPr txBox="1"/>
          <p:nvPr/>
        </p:nvSpPr>
        <p:spPr>
          <a:xfrm>
            <a:off x="3851526" y="929950"/>
            <a:ext cx="1066800" cy="400110"/>
          </a:xfrm>
          <a:prstGeom prst="rect">
            <a:avLst/>
          </a:prstGeom>
          <a:noFill/>
        </p:spPr>
        <p:txBody>
          <a:bodyPr wrap="square" rtlCol="0">
            <a:spAutoFit/>
          </a:bodyPr>
          <a:lstStyle/>
          <a:p>
            <a:pPr algn="l"/>
            <a:r>
              <a:rPr lang="en-US" sz="2000" dirty="0" smtClean="0">
                <a:latin typeface="+mj-lt"/>
              </a:rPr>
              <a:t>T</a:t>
            </a:r>
            <a:r>
              <a:rPr lang="en-US" sz="2000" baseline="-25000" dirty="0" smtClean="0">
                <a:latin typeface="+mj-lt"/>
              </a:rPr>
              <a:t>out, </a:t>
            </a:r>
            <a:r>
              <a:rPr lang="en-US" sz="2000" baseline="-25000" dirty="0" err="1" smtClean="0">
                <a:latin typeface="+mj-lt"/>
              </a:rPr>
              <a:t>HeG</a:t>
            </a:r>
            <a:endParaRPr lang="en-US" sz="2000" baseline="-25000" dirty="0">
              <a:latin typeface="+mj-lt"/>
            </a:endParaRPr>
          </a:p>
        </p:txBody>
      </p:sp>
      <mc:AlternateContent xmlns:mc="http://schemas.openxmlformats.org/markup-compatibility/2006" xmlns:a14="http://schemas.microsoft.com/office/drawing/2010/main">
        <mc:Choice Requires="a14">
          <p:sp>
            <p:nvSpPr>
              <p:cNvPr id="2" name="TextBox 1"/>
              <p:cNvSpPr txBox="1"/>
              <p:nvPr/>
            </p:nvSpPr>
            <p:spPr>
              <a:xfrm>
                <a:off x="930145" y="4629805"/>
                <a:ext cx="6674441" cy="98693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00066"/>
                          </a:solidFill>
                          <a:latin typeface="Cambria Math"/>
                        </a:rPr>
                        <m:t>𝑙</m:t>
                      </m:r>
                      <m:r>
                        <a:rPr lang="en-US" sz="2000" b="0" i="1" smtClean="0">
                          <a:solidFill>
                            <a:srgbClr val="000066"/>
                          </a:solidFill>
                          <a:latin typeface="Cambria Math"/>
                        </a:rPr>
                        <m:t>=</m:t>
                      </m:r>
                      <m:f>
                        <m:fPr>
                          <m:ctrlPr>
                            <a:rPr lang="en-US" sz="2000" b="0" i="1" smtClean="0">
                              <a:solidFill>
                                <a:srgbClr val="000066"/>
                              </a:solidFill>
                              <a:latin typeface="Cambria Math"/>
                            </a:rPr>
                          </m:ctrlPr>
                        </m:fPr>
                        <m:num>
                          <m:acc>
                            <m:accPr>
                              <m:chr m:val="̇"/>
                              <m:ctrlPr>
                                <a:rPr lang="en-US" sz="2000" b="0" i="1" smtClean="0">
                                  <a:solidFill>
                                    <a:srgbClr val="000066"/>
                                  </a:solidFill>
                                  <a:latin typeface="Cambria Math"/>
                                </a:rPr>
                              </m:ctrlPr>
                            </m:accPr>
                            <m:e>
                              <m:r>
                                <a:rPr lang="en-US" sz="2000" b="0" i="1" smtClean="0">
                                  <a:solidFill>
                                    <a:srgbClr val="000066"/>
                                  </a:solidFill>
                                  <a:latin typeface="Cambria Math"/>
                                </a:rPr>
                                <m:t>𝑄</m:t>
                              </m:r>
                            </m:e>
                          </m:acc>
                        </m:num>
                        <m:den>
                          <m:r>
                            <a:rPr lang="en-US" sz="2000" b="0" i="1" smtClean="0">
                              <a:solidFill>
                                <a:srgbClr val="000066"/>
                              </a:solidFill>
                              <a:latin typeface="Cambria Math"/>
                            </a:rPr>
                            <m:t>h</m:t>
                          </m:r>
                          <m:r>
                            <a:rPr lang="en-US" sz="2000" b="0" i="1" smtClean="0">
                              <a:solidFill>
                                <a:srgbClr val="000066"/>
                              </a:solidFill>
                              <a:latin typeface="Cambria Math"/>
                            </a:rPr>
                            <m:t>.</m:t>
                          </m:r>
                          <m:r>
                            <a:rPr lang="en-US" sz="2000" b="0" i="1" smtClean="0">
                              <a:solidFill>
                                <a:srgbClr val="000066"/>
                              </a:solidFill>
                              <a:latin typeface="Cambria Math"/>
                              <a:ea typeface="Cambria Math"/>
                            </a:rPr>
                            <m:t>𝜋</m:t>
                          </m:r>
                          <m:r>
                            <a:rPr lang="en-US" sz="2000" b="0" i="1" smtClean="0">
                              <a:solidFill>
                                <a:srgbClr val="000066"/>
                              </a:solidFill>
                              <a:latin typeface="Cambria Math"/>
                              <a:ea typeface="Cambria Math"/>
                            </a:rPr>
                            <m:t>𝐷</m:t>
                          </m:r>
                          <m:r>
                            <a:rPr lang="en-US" sz="2000" b="0" i="1" smtClean="0">
                              <a:solidFill>
                                <a:srgbClr val="000066"/>
                              </a:solidFill>
                              <a:latin typeface="Cambria Math"/>
                              <a:ea typeface="Cambria Math"/>
                            </a:rPr>
                            <m:t>.</m:t>
                          </m:r>
                          <m:r>
                            <a:rPr lang="en-US" sz="2000" b="0" i="1" smtClean="0">
                              <a:solidFill>
                                <a:srgbClr val="000066"/>
                              </a:solidFill>
                              <a:latin typeface="Cambria Math"/>
                              <a:ea typeface="Cambria Math"/>
                            </a:rPr>
                            <m:t>𝛥</m:t>
                          </m:r>
                          <m:r>
                            <a:rPr lang="en-US" sz="2000" b="0" i="1" smtClean="0">
                              <a:solidFill>
                                <a:srgbClr val="000066"/>
                              </a:solidFill>
                              <a:latin typeface="Cambria Math"/>
                              <a:ea typeface="Cambria Math"/>
                            </a:rPr>
                            <m:t>𝑇</m:t>
                          </m:r>
                        </m:den>
                      </m:f>
                      <m:r>
                        <a:rPr lang="en-US" sz="2000" b="0" i="1" smtClean="0">
                          <a:solidFill>
                            <a:srgbClr val="000066"/>
                          </a:solidFill>
                          <a:latin typeface="Cambria Math"/>
                        </a:rPr>
                        <m:t>=</m:t>
                      </m:r>
                      <m:f>
                        <m:fPr>
                          <m:ctrlPr>
                            <a:rPr lang="en-US" sz="2000" b="0" i="1" smtClean="0">
                              <a:solidFill>
                                <a:srgbClr val="000066"/>
                              </a:solidFill>
                              <a:latin typeface="Cambria Math"/>
                            </a:rPr>
                          </m:ctrlPr>
                        </m:fPr>
                        <m:num>
                          <m:r>
                            <a:rPr lang="en-US" sz="2000" b="0" i="1" smtClean="0">
                              <a:solidFill>
                                <a:srgbClr val="000066"/>
                              </a:solidFill>
                              <a:latin typeface="Cambria Math"/>
                            </a:rPr>
                            <m:t>12.5 </m:t>
                          </m:r>
                          <m:r>
                            <a:rPr lang="en-US" sz="2000" b="0" i="1" smtClean="0">
                              <a:solidFill>
                                <a:srgbClr val="000066"/>
                              </a:solidFill>
                              <a:latin typeface="Cambria Math"/>
                            </a:rPr>
                            <m:t>𝑊</m:t>
                          </m:r>
                        </m:num>
                        <m:den>
                          <m:r>
                            <a:rPr lang="en-US" sz="2000" b="0" i="1" smtClean="0">
                              <a:solidFill>
                                <a:srgbClr val="000066"/>
                              </a:solidFill>
                              <a:latin typeface="Cambria Math"/>
                            </a:rPr>
                            <m:t>160</m:t>
                          </m:r>
                          <m:f>
                            <m:fPr>
                              <m:ctrlPr>
                                <a:rPr lang="en-US" sz="2000" b="0" i="1" smtClean="0">
                                  <a:solidFill>
                                    <a:srgbClr val="000066"/>
                                  </a:solidFill>
                                  <a:latin typeface="Cambria Math"/>
                                </a:rPr>
                              </m:ctrlPr>
                            </m:fPr>
                            <m:num>
                              <m:r>
                                <a:rPr lang="en-US" sz="2000" b="0" i="1" smtClean="0">
                                  <a:solidFill>
                                    <a:srgbClr val="000066"/>
                                  </a:solidFill>
                                  <a:latin typeface="Cambria Math"/>
                                </a:rPr>
                                <m:t>𝑊</m:t>
                              </m:r>
                            </m:num>
                            <m:den>
                              <m:sSup>
                                <m:sSupPr>
                                  <m:ctrlPr>
                                    <a:rPr lang="en-US" sz="2000" b="0" i="1" smtClean="0">
                                      <a:solidFill>
                                        <a:srgbClr val="000066"/>
                                      </a:solidFill>
                                      <a:latin typeface="Cambria Math"/>
                                    </a:rPr>
                                  </m:ctrlPr>
                                </m:sSupPr>
                                <m:e>
                                  <m:r>
                                    <a:rPr lang="en-US" sz="2000" b="0" i="1" smtClean="0">
                                      <a:solidFill>
                                        <a:srgbClr val="000066"/>
                                      </a:solidFill>
                                      <a:latin typeface="Cambria Math"/>
                                    </a:rPr>
                                    <m:t>𝑚</m:t>
                                  </m:r>
                                </m:e>
                                <m:sup>
                                  <m:r>
                                    <a:rPr lang="en-US" sz="2000" b="0" i="1" smtClean="0">
                                      <a:solidFill>
                                        <a:srgbClr val="000066"/>
                                      </a:solidFill>
                                      <a:latin typeface="Cambria Math"/>
                                    </a:rPr>
                                    <m:t>2</m:t>
                                  </m:r>
                                </m:sup>
                              </m:sSup>
                              <m:r>
                                <a:rPr lang="en-US" sz="2000" b="0" i="1" smtClean="0">
                                  <a:solidFill>
                                    <a:srgbClr val="000066"/>
                                  </a:solidFill>
                                  <a:latin typeface="Cambria Math"/>
                                </a:rPr>
                                <m:t>.</m:t>
                              </m:r>
                              <m:r>
                                <a:rPr lang="en-US" sz="2000" b="0" i="1" smtClean="0">
                                  <a:solidFill>
                                    <a:srgbClr val="000066"/>
                                  </a:solidFill>
                                  <a:latin typeface="Cambria Math"/>
                                </a:rPr>
                                <m:t>𝐾</m:t>
                              </m:r>
                            </m:den>
                          </m:f>
                          <m:r>
                            <a:rPr lang="en-US" sz="2000" b="0" i="1" smtClean="0">
                              <a:solidFill>
                                <a:srgbClr val="000066"/>
                              </a:solidFill>
                              <a:latin typeface="Cambria Math"/>
                            </a:rPr>
                            <m:t>. </m:t>
                          </m:r>
                          <m:d>
                            <m:dPr>
                              <m:ctrlPr>
                                <a:rPr lang="en-US" sz="2000" b="0" i="1" smtClean="0">
                                  <a:solidFill>
                                    <a:srgbClr val="000066"/>
                                  </a:solidFill>
                                  <a:latin typeface="Cambria Math"/>
                                </a:rPr>
                              </m:ctrlPr>
                            </m:dPr>
                            <m:e>
                              <m:r>
                                <a:rPr lang="en-US" sz="2000" b="0" i="1" smtClean="0">
                                  <a:solidFill>
                                    <a:srgbClr val="000066"/>
                                  </a:solidFill>
                                  <a:latin typeface="Cambria Math"/>
                                </a:rPr>
                                <m:t>0.24 </m:t>
                              </m:r>
                              <m:r>
                                <a:rPr lang="en-US" sz="2000" b="0" i="1" smtClean="0">
                                  <a:solidFill>
                                    <a:srgbClr val="000066"/>
                                  </a:solidFill>
                                  <a:latin typeface="Cambria Math"/>
                                </a:rPr>
                                <m:t>𝑚</m:t>
                              </m:r>
                            </m:e>
                          </m:d>
                          <m:r>
                            <a:rPr lang="en-US" sz="2000" b="0" i="1" smtClean="0">
                              <a:solidFill>
                                <a:srgbClr val="000066"/>
                              </a:solidFill>
                              <a:latin typeface="Cambria Math"/>
                            </a:rPr>
                            <m:t>.(4 </m:t>
                          </m:r>
                          <m:r>
                            <a:rPr lang="en-US" sz="2000" b="0" i="1" smtClean="0">
                              <a:solidFill>
                                <a:srgbClr val="000066"/>
                              </a:solidFill>
                              <a:latin typeface="Cambria Math"/>
                            </a:rPr>
                            <m:t>𝐾</m:t>
                          </m:r>
                          <m:r>
                            <a:rPr lang="en-US" sz="2000" b="0" i="1" smtClean="0">
                              <a:solidFill>
                                <a:srgbClr val="000066"/>
                              </a:solidFill>
                              <a:latin typeface="Cambria Math"/>
                            </a:rPr>
                            <m:t>)</m:t>
                          </m:r>
                        </m:den>
                      </m:f>
                      <m:r>
                        <a:rPr lang="en-US" sz="2000" b="0" i="1" smtClean="0">
                          <a:solidFill>
                            <a:srgbClr val="000066"/>
                          </a:solidFill>
                          <a:latin typeface="Cambria Math"/>
                          <a:ea typeface="Cambria Math"/>
                        </a:rPr>
                        <m:t>≅0.08 </m:t>
                      </m:r>
                      <m:r>
                        <a:rPr lang="en-US" sz="2000" b="0" i="1" smtClean="0">
                          <a:solidFill>
                            <a:srgbClr val="000066"/>
                          </a:solidFill>
                          <a:latin typeface="Cambria Math"/>
                          <a:ea typeface="Cambria Math"/>
                        </a:rPr>
                        <m:t>𝑚</m:t>
                      </m:r>
                    </m:oMath>
                  </m:oMathPara>
                </a14:m>
                <a:endParaRPr lang="en-US" sz="2000" b="0" dirty="0">
                  <a:solidFill>
                    <a:srgbClr val="000066"/>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930145" y="4629805"/>
                <a:ext cx="6674441" cy="986937"/>
              </a:xfrm>
              <a:prstGeom prst="rect">
                <a:avLst/>
              </a:prstGeom>
              <a:blipFill rotWithShape="1">
                <a:blip r:embed="rId3"/>
                <a:stretch>
                  <a:fillRect/>
                </a:stretch>
              </a:blipFill>
            </p:spPr>
            <p:txBody>
              <a:bodyPr/>
              <a:lstStyle/>
              <a:p>
                <a:r>
                  <a:rPr lang="en-US">
                    <a:noFill/>
                  </a:rPr>
                  <a:t> </a:t>
                </a:r>
              </a:p>
            </p:txBody>
          </p:sp>
        </mc:Fallback>
      </mc:AlternateContent>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457200" y="304800"/>
            <a:ext cx="81534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i="0" u="none" strike="noStrike" kern="0" cap="none" spc="0" normalizeH="0" baseline="0" noProof="0" dirty="0" smtClean="0">
                <a:ln>
                  <a:noFill/>
                </a:ln>
                <a:solidFill>
                  <a:srgbClr val="FF0000"/>
                </a:solidFill>
                <a:effectLst/>
                <a:uLnTx/>
                <a:uFillTx/>
                <a:latin typeface="+mj-lt"/>
                <a:ea typeface="MS PGothic" pitchFamily="34" charset="-128"/>
                <a:cs typeface="ＭＳ Ｐゴシック" charset="-128"/>
              </a:rPr>
              <a:t>Simulation Results (2)</a:t>
            </a:r>
          </a:p>
        </p:txBody>
      </p:sp>
      <p:pic>
        <p:nvPicPr>
          <p:cNvPr id="2" name="Picture 2" descr="C:\Users\pjain\Desktop\ipac2012\WEPPC112f5.png"/>
          <p:cNvPicPr>
            <a:picLocks noChangeAspect="1" noChangeArrowheads="1"/>
          </p:cNvPicPr>
          <p:nvPr/>
        </p:nvPicPr>
        <p:blipFill>
          <a:blip r:embed="rId2"/>
          <a:srcRect/>
          <a:stretch>
            <a:fillRect/>
          </a:stretch>
        </p:blipFill>
        <p:spPr bwMode="auto">
          <a:xfrm>
            <a:off x="91966" y="1846041"/>
            <a:ext cx="4344007" cy="3157979"/>
          </a:xfrm>
          <a:prstGeom prst="rect">
            <a:avLst/>
          </a:prstGeom>
          <a:noFill/>
        </p:spPr>
      </p:pic>
      <p:pic>
        <p:nvPicPr>
          <p:cNvPr id="3" name="Picture 3" descr="C:\Users\pjain\Desktop\ipac2012\WEPPC112f6.png"/>
          <p:cNvPicPr>
            <a:picLocks noChangeAspect="1" noChangeArrowheads="1"/>
          </p:cNvPicPr>
          <p:nvPr/>
        </p:nvPicPr>
        <p:blipFill>
          <a:blip r:embed="rId3"/>
          <a:srcRect/>
          <a:stretch>
            <a:fillRect/>
          </a:stretch>
        </p:blipFill>
        <p:spPr bwMode="auto">
          <a:xfrm>
            <a:off x="4739759" y="1870841"/>
            <a:ext cx="4334480" cy="3143689"/>
          </a:xfrm>
          <a:prstGeom prst="rect">
            <a:avLst/>
          </a:prstGeom>
          <a:noFill/>
        </p:spPr>
      </p:pic>
    </p:spTree>
    <p:extLst>
      <p:ext uri="{BB962C8B-B14F-4D97-AF65-F5344CB8AC3E}">
        <p14:creationId xmlns:p14="http://schemas.microsoft.com/office/powerpoint/2010/main" val="1669445311"/>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304800"/>
            <a:ext cx="8153400" cy="4572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dirty="0" smtClean="0"/>
              <a:t>Motivation</a:t>
            </a:r>
          </a:p>
        </p:txBody>
      </p:sp>
      <p:sp>
        <p:nvSpPr>
          <p:cNvPr id="2" name="TextBox 1"/>
          <p:cNvSpPr txBox="1"/>
          <p:nvPr/>
        </p:nvSpPr>
        <p:spPr>
          <a:xfrm>
            <a:off x="609600" y="4495800"/>
            <a:ext cx="2321626" cy="707886"/>
          </a:xfrm>
          <a:prstGeom prst="rect">
            <a:avLst/>
          </a:prstGeom>
          <a:noFill/>
        </p:spPr>
        <p:txBody>
          <a:bodyPr wrap="square" rtlCol="0">
            <a:spAutoFit/>
          </a:bodyPr>
          <a:lstStyle/>
          <a:p>
            <a:r>
              <a:rPr lang="en-US" sz="2000" b="0" dirty="0" smtClean="0">
                <a:latin typeface="+mj-lt"/>
              </a:rPr>
              <a:t>High-Q modes in the BNL ERL at 4K</a:t>
            </a:r>
            <a:endParaRPr lang="en-US" sz="2000" b="0" dirty="0">
              <a:latin typeface="+mj-lt"/>
            </a:endParaRPr>
          </a:p>
        </p:txBody>
      </p:sp>
      <p:graphicFrame>
        <p:nvGraphicFramePr>
          <p:cNvPr id="5" name="Table 4"/>
          <p:cNvGraphicFramePr>
            <a:graphicFrameLocks noGrp="1"/>
          </p:cNvGraphicFramePr>
          <p:nvPr>
            <p:extLst>
              <p:ext uri="{D42A27DB-BD31-4B8C-83A1-F6EECF244321}">
                <p14:modId xmlns:p14="http://schemas.microsoft.com/office/powerpoint/2010/main" val="3447301163"/>
              </p:ext>
            </p:extLst>
          </p:nvPr>
        </p:nvGraphicFramePr>
        <p:xfrm>
          <a:off x="328055" y="1600200"/>
          <a:ext cx="2884715" cy="2686872"/>
        </p:xfrm>
        <a:graphic>
          <a:graphicData uri="http://schemas.openxmlformats.org/drawingml/2006/table">
            <a:tbl>
              <a:tblPr/>
              <a:tblGrid>
                <a:gridCol w="1600200"/>
                <a:gridCol w="1284515"/>
              </a:tblGrid>
              <a:tr h="5468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500" b="1" i="0" u="none" strike="noStrike" cap="none" normalizeH="0" baseline="0" dirty="0" smtClean="0">
                        <a:ln>
                          <a:noFill/>
                        </a:ln>
                        <a:solidFill>
                          <a:srgbClr val="FFFFFF"/>
                        </a:solidFill>
                        <a:effectLst/>
                        <a:latin typeface="Arial" pitchFamily="34" charset="0"/>
                        <a:ea typeface="Calibri" charset="0"/>
                        <a:cs typeface="Arial" pitchFamily="34"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Arial" pitchFamily="34" charset="0"/>
                          <a:ea typeface="Calibri" charset="0"/>
                          <a:cs typeface="Arial" pitchFamily="34" charset="0"/>
                        </a:rPr>
                        <a:t>f [GHz]</a:t>
                      </a:r>
                    </a:p>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500" b="1" i="0" u="none" strike="noStrike" cap="none" normalizeH="0" baseline="0" dirty="0" smtClean="0">
                        <a:ln>
                          <a:noFill/>
                        </a:ln>
                        <a:solidFill>
                          <a:srgbClr val="FFFFFF"/>
                        </a:solidFill>
                        <a:effectLst/>
                        <a:latin typeface="Arial" pitchFamily="34" charset="0"/>
                        <a:ea typeface="Calibri" charset="0"/>
                        <a:cs typeface="Arial"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500" b="1" i="0" u="none" strike="noStrike" cap="none" normalizeH="0" baseline="0" dirty="0" smtClean="0">
                        <a:ln>
                          <a:noFill/>
                        </a:ln>
                        <a:solidFill>
                          <a:srgbClr val="FFFFFF"/>
                        </a:solidFill>
                        <a:effectLst/>
                        <a:latin typeface="Arial" pitchFamily="34" charset="0"/>
                        <a:ea typeface="Calibri" charset="0"/>
                        <a:cs typeface="Arial" pitchFamily="34"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Arial" pitchFamily="34" charset="0"/>
                          <a:ea typeface="Calibri" charset="0"/>
                          <a:cs typeface="Arial" pitchFamily="34" charset="0"/>
                        </a:rPr>
                        <a:t>Q</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8328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kern="1200" cap="none" normalizeH="0" baseline="0" dirty="0" smtClean="0">
                          <a:ln>
                            <a:noFill/>
                          </a:ln>
                          <a:solidFill>
                            <a:srgbClr val="000000"/>
                          </a:solidFill>
                          <a:effectLst/>
                          <a:latin typeface="Arial" pitchFamily="34" charset="0"/>
                          <a:ea typeface="Calibri" charset="0"/>
                          <a:cs typeface="Arial" pitchFamily="34" charset="0"/>
                        </a:rPr>
                        <a:t>1.22008</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C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ea typeface="Calibri" charset="0"/>
                          <a:cs typeface="Arial" pitchFamily="34" charset="0"/>
                        </a:rPr>
                        <a:t>0.920×10</a:t>
                      </a:r>
                      <a:r>
                        <a:rPr kumimoji="0" lang="en-US" sz="1400" b="0" i="0" u="none" strike="noStrike" cap="none" normalizeH="0" baseline="30000" dirty="0" smtClean="0">
                          <a:ln>
                            <a:noFill/>
                          </a:ln>
                          <a:solidFill>
                            <a:srgbClr val="000000"/>
                          </a:solidFill>
                          <a:effectLst/>
                          <a:latin typeface="Arial" pitchFamily="34" charset="0"/>
                          <a:ea typeface="Calibri" charset="0"/>
                          <a:cs typeface="Arial" pitchFamily="34" charset="0"/>
                        </a:rPr>
                        <a:t>6</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CFF"/>
                    </a:solidFill>
                  </a:tcPr>
                </a:tc>
              </a:tr>
              <a:tr h="28328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kern="1200" cap="none" normalizeH="0" baseline="0" dirty="0" smtClean="0">
                          <a:ln>
                            <a:noFill/>
                          </a:ln>
                          <a:solidFill>
                            <a:srgbClr val="000000"/>
                          </a:solidFill>
                          <a:effectLst/>
                          <a:latin typeface="Arial" pitchFamily="34" charset="0"/>
                          <a:ea typeface="Calibri" charset="0"/>
                          <a:cs typeface="Arial" pitchFamily="34" charset="0"/>
                        </a:rPr>
                        <a:t>2.14764</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ea typeface="Calibri" charset="0"/>
                          <a:cs typeface="Arial" pitchFamily="34" charset="0"/>
                        </a:rPr>
                        <a:t>5.504×10</a:t>
                      </a:r>
                      <a:r>
                        <a:rPr kumimoji="0" lang="en-US" sz="1400" b="0" i="0" u="none" strike="noStrike" cap="none" normalizeH="0" baseline="30000" dirty="0" smtClean="0">
                          <a:ln>
                            <a:noFill/>
                          </a:ln>
                          <a:solidFill>
                            <a:srgbClr val="000000"/>
                          </a:solidFill>
                          <a:effectLst/>
                          <a:latin typeface="Arial" pitchFamily="34" charset="0"/>
                          <a:ea typeface="Calibri" charset="0"/>
                          <a:cs typeface="Arial" pitchFamily="34" charset="0"/>
                        </a:rPr>
                        <a:t>6</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CFF"/>
                    </a:solidFill>
                  </a:tcPr>
                </a:tc>
              </a:tr>
              <a:tr h="28328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kern="1200" cap="none" normalizeH="0" baseline="0" dirty="0" smtClean="0">
                          <a:ln>
                            <a:noFill/>
                          </a:ln>
                          <a:solidFill>
                            <a:srgbClr val="000000"/>
                          </a:solidFill>
                          <a:effectLst/>
                          <a:latin typeface="Arial" pitchFamily="34" charset="0"/>
                          <a:ea typeface="Calibri" charset="0"/>
                          <a:cs typeface="Arial" pitchFamily="34" charset="0"/>
                        </a:rPr>
                        <a:t>2.14831</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C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ea typeface="Calibri" charset="0"/>
                          <a:cs typeface="Arial" pitchFamily="34" charset="0"/>
                        </a:rPr>
                        <a:t>1.307×10</a:t>
                      </a:r>
                      <a:r>
                        <a:rPr kumimoji="0" lang="en-US" sz="1400" b="0" i="0" u="none" strike="noStrike" cap="none" normalizeH="0" baseline="30000" dirty="0" smtClean="0">
                          <a:ln>
                            <a:noFill/>
                          </a:ln>
                          <a:solidFill>
                            <a:srgbClr val="000000"/>
                          </a:solidFill>
                          <a:effectLst/>
                          <a:latin typeface="Arial" pitchFamily="34" charset="0"/>
                          <a:ea typeface="Calibri" charset="0"/>
                          <a:cs typeface="Arial" pitchFamily="34" charset="0"/>
                        </a:rPr>
                        <a:t>6</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CFF"/>
                    </a:solidFill>
                  </a:tcPr>
                </a:tc>
              </a:tr>
              <a:tr h="28328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kern="1200" cap="none" normalizeH="0" baseline="0" dirty="0" smtClean="0">
                          <a:ln>
                            <a:noFill/>
                          </a:ln>
                          <a:solidFill>
                            <a:srgbClr val="000000"/>
                          </a:solidFill>
                          <a:effectLst/>
                          <a:latin typeface="Arial" pitchFamily="34" charset="0"/>
                          <a:ea typeface="Calibri" charset="0"/>
                          <a:cs typeface="Arial" pitchFamily="34" charset="0"/>
                        </a:rPr>
                        <a:t>2.32984</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ea typeface="Calibri" charset="0"/>
                          <a:cs typeface="Arial" pitchFamily="34" charset="0"/>
                        </a:rPr>
                        <a:t>2.292×10</a:t>
                      </a:r>
                      <a:r>
                        <a:rPr kumimoji="0" lang="en-US" sz="1400" b="0" i="0" u="none" strike="noStrike" cap="none" normalizeH="0" baseline="30000" dirty="0" smtClean="0">
                          <a:ln>
                            <a:noFill/>
                          </a:ln>
                          <a:solidFill>
                            <a:srgbClr val="000000"/>
                          </a:solidFill>
                          <a:effectLst/>
                          <a:latin typeface="Arial" pitchFamily="34" charset="0"/>
                          <a:ea typeface="Calibri" charset="0"/>
                          <a:cs typeface="Arial" pitchFamily="34" charset="0"/>
                        </a:rPr>
                        <a:t>6</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CFF"/>
                    </a:solidFill>
                  </a:tcPr>
                </a:tc>
              </a:tr>
              <a:tr h="28328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kern="1200" cap="none" normalizeH="0" baseline="0" dirty="0" smtClean="0">
                          <a:ln>
                            <a:noFill/>
                          </a:ln>
                          <a:solidFill>
                            <a:srgbClr val="000000"/>
                          </a:solidFill>
                          <a:effectLst/>
                          <a:latin typeface="Arial" pitchFamily="34" charset="0"/>
                          <a:ea typeface="Calibri" charset="0"/>
                          <a:cs typeface="Arial" pitchFamily="34" charset="0"/>
                        </a:rPr>
                        <a:t>2.34421</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C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ea typeface="Calibri" charset="0"/>
                          <a:cs typeface="Arial" pitchFamily="34" charset="0"/>
                        </a:rPr>
                        <a:t>0.908×10</a:t>
                      </a:r>
                      <a:r>
                        <a:rPr kumimoji="0" lang="en-US" sz="1400" b="0" i="0" u="none" strike="noStrike" cap="none" normalizeH="0" baseline="30000" dirty="0" smtClean="0">
                          <a:ln>
                            <a:noFill/>
                          </a:ln>
                          <a:solidFill>
                            <a:srgbClr val="000000"/>
                          </a:solidFill>
                          <a:effectLst/>
                          <a:latin typeface="Arial" pitchFamily="34" charset="0"/>
                          <a:ea typeface="Calibri" charset="0"/>
                          <a:cs typeface="Arial" pitchFamily="34" charset="0"/>
                        </a:rPr>
                        <a:t>6</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CFF"/>
                    </a:solidFill>
                  </a:tcPr>
                </a:tc>
              </a:tr>
              <a:tr h="28328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kern="1200" cap="none" normalizeH="0" baseline="0" dirty="0" smtClean="0">
                          <a:ln>
                            <a:noFill/>
                          </a:ln>
                          <a:solidFill>
                            <a:srgbClr val="000000"/>
                          </a:solidFill>
                          <a:effectLst/>
                          <a:latin typeface="Arial" pitchFamily="34" charset="0"/>
                          <a:ea typeface="Calibri" charset="0"/>
                          <a:cs typeface="Arial" pitchFamily="34" charset="0"/>
                        </a:rPr>
                        <a:t>2.45578</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ea typeface="Calibri" charset="0"/>
                          <a:cs typeface="Arial" pitchFamily="34" charset="0"/>
                        </a:rPr>
                        <a:t>1.025×10</a:t>
                      </a:r>
                      <a:r>
                        <a:rPr kumimoji="0" lang="en-US" sz="1400" b="0" i="0" u="none" strike="noStrike" cap="none" normalizeH="0" baseline="30000" dirty="0" smtClean="0">
                          <a:ln>
                            <a:noFill/>
                          </a:ln>
                          <a:solidFill>
                            <a:srgbClr val="000000"/>
                          </a:solidFill>
                          <a:effectLst/>
                          <a:latin typeface="Arial" pitchFamily="34" charset="0"/>
                          <a:ea typeface="Calibri" charset="0"/>
                          <a:cs typeface="Arial" pitchFamily="34" charset="0"/>
                        </a:rPr>
                        <a:t>6</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CFF"/>
                    </a:solidFill>
                  </a:tcPr>
                </a:tc>
              </a:tr>
              <a:tr h="28328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kern="1200" cap="none" normalizeH="0" baseline="0" dirty="0" smtClean="0">
                          <a:ln>
                            <a:noFill/>
                          </a:ln>
                          <a:solidFill>
                            <a:srgbClr val="000000"/>
                          </a:solidFill>
                          <a:effectLst/>
                          <a:latin typeface="Arial" pitchFamily="34" charset="0"/>
                          <a:ea typeface="Calibri" charset="0"/>
                          <a:cs typeface="Arial" pitchFamily="34" charset="0"/>
                        </a:rPr>
                        <a:t>2.74324</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C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ea typeface="Calibri" charset="0"/>
                          <a:cs typeface="Arial" pitchFamily="34" charset="0"/>
                        </a:rPr>
                        <a:t>0.620×10</a:t>
                      </a:r>
                      <a:r>
                        <a:rPr kumimoji="0" lang="en-US" sz="1400" b="0" i="0" u="none" strike="noStrike" cap="none" normalizeH="0" baseline="30000" dirty="0" smtClean="0">
                          <a:ln>
                            <a:noFill/>
                          </a:ln>
                          <a:solidFill>
                            <a:srgbClr val="000000"/>
                          </a:solidFill>
                          <a:effectLst/>
                          <a:latin typeface="Arial" pitchFamily="34" charset="0"/>
                          <a:ea typeface="Calibri" charset="0"/>
                          <a:cs typeface="Arial" pitchFamily="34" charset="0"/>
                        </a:rPr>
                        <a:t>6</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CFF"/>
                    </a:solidFill>
                  </a:tcPr>
                </a:tc>
              </a:tr>
              <a:tr h="283281">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kern="1200" cap="none" normalizeH="0" baseline="0" dirty="0" smtClean="0">
                          <a:ln>
                            <a:noFill/>
                          </a:ln>
                          <a:solidFill>
                            <a:srgbClr val="000000"/>
                          </a:solidFill>
                          <a:effectLst/>
                          <a:latin typeface="Arial" pitchFamily="34" charset="0"/>
                          <a:ea typeface="Calibri" charset="0"/>
                          <a:cs typeface="Arial" pitchFamily="34" charset="0"/>
                        </a:rPr>
                        <a:t>2.90829</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ea typeface="Calibri" charset="0"/>
                          <a:cs typeface="Arial" pitchFamily="34" charset="0"/>
                        </a:rPr>
                        <a:t>0.406×10</a:t>
                      </a:r>
                      <a:r>
                        <a:rPr kumimoji="0" lang="en-US" sz="1400" b="0" i="0" u="none" strike="noStrike" cap="none" normalizeH="0" baseline="30000" dirty="0" smtClean="0">
                          <a:ln>
                            <a:noFill/>
                          </a:ln>
                          <a:solidFill>
                            <a:srgbClr val="000000"/>
                          </a:solidFill>
                          <a:effectLst/>
                          <a:latin typeface="Arial" pitchFamily="34" charset="0"/>
                          <a:ea typeface="Calibri" charset="0"/>
                          <a:cs typeface="Arial" pitchFamily="34" charset="0"/>
                        </a:rPr>
                        <a:t>6</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CFF"/>
                    </a:solidFill>
                  </a:tcPr>
                </a:tc>
              </a:tr>
            </a:tbl>
          </a:graphicData>
        </a:graphic>
      </p:graphicFrame>
      <mc:AlternateContent xmlns:mc="http://schemas.openxmlformats.org/markup-compatibility/2006" xmlns:a14="http://schemas.microsoft.com/office/drawing/2010/main">
        <mc:Choice Requires="a14">
          <p:sp>
            <p:nvSpPr>
              <p:cNvPr id="6" name="Content Placeholder 2"/>
              <p:cNvSpPr txBox="1">
                <a:spLocks/>
              </p:cNvSpPr>
              <p:nvPr/>
            </p:nvSpPr>
            <p:spPr>
              <a:xfrm>
                <a:off x="3429000" y="914400"/>
                <a:ext cx="5334001" cy="4953000"/>
              </a:xfrm>
              <a:prstGeom prst="rect">
                <a:avLst/>
              </a:prstGeom>
              <a:ln>
                <a:noFill/>
              </a:ln>
            </p:spPr>
            <p:txBody>
              <a:bodyPr/>
              <a:lstStyle>
                <a:lvl1pPr marL="342900" indent="-342900" algn="l" rtl="0" eaLnBrk="0" fontAlgn="base" hangingPunct="0">
                  <a:spcBef>
                    <a:spcPct val="20000"/>
                  </a:spcBef>
                  <a:spcAft>
                    <a:spcPct val="0"/>
                  </a:spcAft>
                  <a:buClr>
                    <a:schemeClr val="tx1"/>
                  </a:buClr>
                  <a:buSzPct val="70000"/>
                  <a:buFont typeface="Monotype Sorts" charset="2"/>
                  <a:defRPr kumimoji="1" sz="2000">
                    <a:solidFill>
                      <a:srgbClr val="0000CC"/>
                    </a:solidFill>
                    <a:latin typeface="+mn-lt"/>
                    <a:ea typeface="MS PGothic" pitchFamily="34" charset="-128"/>
                    <a:cs typeface="ＭＳ Ｐゴシック" charset="-128"/>
                  </a:defRPr>
                </a:lvl1pPr>
                <a:lvl2pPr marL="447675" indent="-223838" algn="l" rtl="0" eaLnBrk="0" fontAlgn="base" hangingPunct="0">
                  <a:spcBef>
                    <a:spcPct val="20000"/>
                  </a:spcBef>
                  <a:spcAft>
                    <a:spcPct val="0"/>
                  </a:spcAft>
                  <a:buClr>
                    <a:schemeClr val="tx1"/>
                  </a:buClr>
                  <a:buSzPct val="50000"/>
                  <a:buFont typeface="Monotype Sorts" charset="2"/>
                  <a:buChar char="l"/>
                  <a:defRPr kumimoji="1" sz="2000">
                    <a:solidFill>
                      <a:srgbClr val="0000CC"/>
                    </a:solidFill>
                    <a:latin typeface="+mn-lt"/>
                    <a:ea typeface="MS PGothic" pitchFamily="34" charset="-128"/>
                  </a:defRPr>
                </a:lvl2pPr>
                <a:lvl3pPr marL="914400" indent="-223838" algn="l" rtl="0" eaLnBrk="0" fontAlgn="base" hangingPunct="0">
                  <a:spcBef>
                    <a:spcPct val="20000"/>
                  </a:spcBef>
                  <a:spcAft>
                    <a:spcPct val="0"/>
                  </a:spcAft>
                  <a:buClr>
                    <a:schemeClr val="tx1"/>
                  </a:buClr>
                  <a:buSzPct val="50000"/>
                  <a:buFont typeface="Monotype Sorts" charset="2"/>
                  <a:buChar char="n"/>
                  <a:defRPr kumimoji="1" sz="2000">
                    <a:solidFill>
                      <a:schemeClr val="tx1"/>
                    </a:solidFill>
                    <a:latin typeface="+mn-lt"/>
                    <a:ea typeface="MS PGothic" pitchFamily="34" charset="-128"/>
                  </a:defRPr>
                </a:lvl3pPr>
                <a:lvl4pPr marL="1363663" indent="-223838" algn="l" rtl="0" eaLnBrk="0" fontAlgn="base" hangingPunct="0">
                  <a:spcBef>
                    <a:spcPct val="20000"/>
                  </a:spcBef>
                  <a:spcAft>
                    <a:spcPct val="0"/>
                  </a:spcAft>
                  <a:buClr>
                    <a:schemeClr val="tx1"/>
                  </a:buClr>
                  <a:buSzPct val="50000"/>
                  <a:buFont typeface="Monotype Sorts" charset="2"/>
                  <a:buChar char="m"/>
                  <a:defRPr kumimoji="1" sz="2000">
                    <a:solidFill>
                      <a:schemeClr val="tx1"/>
                    </a:solidFill>
                    <a:latin typeface="+mn-lt"/>
                    <a:ea typeface="MS PGothic" pitchFamily="34" charset="-128"/>
                  </a:defRPr>
                </a:lvl4pPr>
                <a:lvl5pPr marL="18288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MS PGothic" pitchFamily="34" charset="-128"/>
                  </a:defRPr>
                </a:lvl5pPr>
                <a:lvl6pPr marL="22860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6pPr>
                <a:lvl7pPr marL="27432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7pPr>
                <a:lvl8pPr marL="32004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8pPr>
                <a:lvl9pPr marL="36576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9pPr>
              </a:lstStyle>
              <a:p>
                <a:pPr algn="just">
                  <a:buSzPct val="100000"/>
                  <a:buFont typeface="Arial" pitchFamily="34" charset="0"/>
                  <a:buChar char="•"/>
                </a:pPr>
                <a:r>
                  <a:rPr lang="en-US" sz="1900" b="0" dirty="0" smtClean="0"/>
                  <a:t>During several past measurements of the </a:t>
                </a:r>
                <a:r>
                  <a:rPr lang="en-US" sz="1900" b="0" dirty="0" err="1" smtClean="0"/>
                  <a:t>Nb</a:t>
                </a:r>
                <a:r>
                  <a:rPr lang="en-US" sz="1900" b="0" dirty="0" smtClean="0"/>
                  <a:t> 5-cell ERL cavity (BNL1), terminated with ferrite dampers, a number of </a:t>
                </a:r>
                <a:r>
                  <a:rPr lang="en-US" sz="1900" b="0" dirty="0" err="1" smtClean="0"/>
                  <a:t>undamped</a:t>
                </a:r>
                <a:r>
                  <a:rPr lang="en-US" sz="1900" b="0" dirty="0" smtClean="0"/>
                  <a:t> resonances with </a:t>
                </a:r>
                <a14:m>
                  <m:oMath xmlns:m="http://schemas.openxmlformats.org/officeDocument/2006/math">
                    <m:r>
                      <a:rPr lang="en-US" sz="1900" b="0" i="1" smtClean="0">
                        <a:latin typeface="Cambria Math"/>
                        <a:ea typeface="Cambria Math"/>
                      </a:rPr>
                      <m:t>𝑄</m:t>
                    </m:r>
                    <m:r>
                      <a:rPr lang="en-US" sz="1900" b="0" i="1" smtClean="0">
                        <a:latin typeface="Cambria Math"/>
                        <a:ea typeface="Cambria Math"/>
                      </a:rPr>
                      <m:t>≥</m:t>
                    </m:r>
                    <m:sSup>
                      <m:sSupPr>
                        <m:ctrlPr>
                          <a:rPr lang="en-US" sz="1900" b="0" i="1" smtClean="0">
                            <a:latin typeface="Cambria Math"/>
                            <a:ea typeface="Cambria Math"/>
                          </a:rPr>
                        </m:ctrlPr>
                      </m:sSupPr>
                      <m:e>
                        <m:r>
                          <a:rPr lang="en-US" sz="1900" b="0" i="1" smtClean="0">
                            <a:latin typeface="Cambria Math"/>
                            <a:ea typeface="Cambria Math"/>
                          </a:rPr>
                          <m:t>10</m:t>
                        </m:r>
                      </m:e>
                      <m:sup>
                        <m:r>
                          <a:rPr lang="en-US" sz="1900" b="0" i="1" smtClean="0">
                            <a:latin typeface="Cambria Math"/>
                            <a:ea typeface="Cambria Math"/>
                          </a:rPr>
                          <m:t>6</m:t>
                        </m:r>
                      </m:sup>
                    </m:sSup>
                  </m:oMath>
                </a14:m>
                <a:r>
                  <a:rPr lang="en-US" sz="1900" b="0" dirty="0" smtClean="0"/>
                  <a:t> were found at 4K.</a:t>
                </a:r>
              </a:p>
              <a:p>
                <a:endParaRPr lang="en-US" sz="1000" b="0" dirty="0" smtClean="0"/>
              </a:p>
              <a:p>
                <a:pPr algn="just">
                  <a:buSzPct val="100000"/>
                  <a:buFont typeface="Arial" pitchFamily="34" charset="0"/>
                  <a:buChar char="•"/>
                </a:pPr>
                <a:r>
                  <a:rPr lang="en-US" sz="1900" b="0" dirty="0" smtClean="0"/>
                  <a:t>Their mode identification is crucial in order to establish the bream break up threshold estimates. </a:t>
                </a:r>
                <a:r>
                  <a:rPr lang="en-US" sz="1900" b="0" dirty="0" smtClean="0">
                    <a:solidFill>
                      <a:schemeClr val="tx1"/>
                    </a:solidFill>
                  </a:rPr>
                  <a:t>(</a:t>
                </a:r>
                <a:r>
                  <a:rPr lang="en-US" sz="1900" dirty="0" smtClean="0">
                    <a:solidFill>
                      <a:schemeClr val="tx1"/>
                    </a:solidFill>
                  </a:rPr>
                  <a:t>Major Goal !</a:t>
                </a:r>
                <a:r>
                  <a:rPr lang="en-US" sz="1900" b="0" dirty="0" smtClean="0">
                    <a:solidFill>
                      <a:schemeClr val="tx1"/>
                    </a:solidFill>
                  </a:rPr>
                  <a:t>)</a:t>
                </a:r>
              </a:p>
              <a:p>
                <a:pPr marL="0" indent="0" algn="just"/>
                <a:endParaRPr lang="en-US" sz="1000" b="0" dirty="0" smtClean="0"/>
              </a:p>
              <a:p>
                <a:pPr algn="just">
                  <a:buSzPct val="100000"/>
                  <a:buFont typeface="Arial" pitchFamily="34" charset="0"/>
                  <a:buChar char="•"/>
                </a:pPr>
                <a:r>
                  <a:rPr lang="en-US" sz="1900" b="0" dirty="0" smtClean="0"/>
                  <a:t>As a supporting step in developing the best technique, bead-pull measurements were performed on a copper cavity replica.</a:t>
                </a:r>
              </a:p>
              <a:p>
                <a:pPr marL="0" indent="0" algn="just"/>
                <a:endParaRPr lang="en-US" sz="1000" b="0" dirty="0" smtClean="0"/>
              </a:p>
              <a:p>
                <a:pPr algn="just">
                  <a:buSzPct val="100000"/>
                  <a:buFont typeface="Arial" pitchFamily="34" charset="0"/>
                  <a:buChar char="•"/>
                </a:pPr>
                <a:r>
                  <a:rPr lang="en-US" sz="1900" b="0" dirty="0" smtClean="0"/>
                  <a:t>This study will also prepare us for the field flatness measurement and the HOM identification of the BNL3 cavity that is being constructed for the electron-ion collider (</a:t>
                </a:r>
                <a:r>
                  <a:rPr lang="en-US" sz="1900" b="0" dirty="0" err="1" smtClean="0"/>
                  <a:t>eRHIC</a:t>
                </a:r>
                <a:r>
                  <a:rPr lang="en-US" sz="1900" b="0" dirty="0" smtClean="0"/>
                  <a:t>) at Brookhaven.</a:t>
                </a:r>
              </a:p>
              <a:p>
                <a:endParaRPr lang="en-US" sz="1200" dirty="0" smtClean="0"/>
              </a:p>
            </p:txBody>
          </p:sp>
        </mc:Choice>
        <mc:Fallback xmlns="">
          <p:sp>
            <p:nvSpPr>
              <p:cNvPr id="6" name="Content Placeholder 2"/>
              <p:cNvSpPr txBox="1">
                <a:spLocks noRot="1" noChangeAspect="1" noMove="1" noResize="1" noEditPoints="1" noAdjustHandles="1" noChangeArrowheads="1" noChangeShapeType="1" noTextEdit="1"/>
              </p:cNvSpPr>
              <p:nvPr/>
            </p:nvSpPr>
            <p:spPr>
              <a:xfrm>
                <a:off x="3429000" y="914400"/>
                <a:ext cx="5334001" cy="4953000"/>
              </a:xfrm>
              <a:prstGeom prst="rect">
                <a:avLst/>
              </a:prstGeom>
              <a:blipFill rotWithShape="1">
                <a:blip r:embed="rId2"/>
                <a:stretch>
                  <a:fillRect l="-914" t="-615" r="-1029" b="-36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653400996"/>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152400"/>
            <a:ext cx="8229600" cy="914400"/>
          </a:xfrm>
        </p:spPr>
        <p:txBody>
          <a:bodyPr/>
          <a:lstStyle/>
          <a:p>
            <a:r>
              <a:rPr lang="en-US" dirty="0" smtClean="0"/>
              <a:t>Summary</a:t>
            </a:r>
          </a:p>
        </p:txBody>
      </p:sp>
      <p:sp>
        <p:nvSpPr>
          <p:cNvPr id="27651" name="Content Placeholder 2"/>
          <p:cNvSpPr>
            <a:spLocks noGrp="1"/>
          </p:cNvSpPr>
          <p:nvPr>
            <p:ph idx="1"/>
          </p:nvPr>
        </p:nvSpPr>
        <p:spPr>
          <a:xfrm>
            <a:off x="762000" y="1219200"/>
            <a:ext cx="7620000" cy="4495800"/>
          </a:xfrm>
          <a:ln>
            <a:noFill/>
          </a:ln>
        </p:spPr>
        <p:txBody>
          <a:bodyPr/>
          <a:lstStyle/>
          <a:p>
            <a:pPr marL="0" algn="just">
              <a:lnSpc>
                <a:spcPct val="120000"/>
              </a:lnSpc>
              <a:spcBef>
                <a:spcPct val="0"/>
              </a:spcBef>
              <a:spcAft>
                <a:spcPts val="600"/>
              </a:spcAft>
            </a:pPr>
            <a:r>
              <a:rPr lang="en-US" sz="2200" dirty="0" smtClean="0"/>
              <a:t>Thermal calculations of temperature and heat load distributions on FPC model are well understood by a simplified simulation model.</a:t>
            </a:r>
          </a:p>
          <a:p>
            <a:pPr marL="0" algn="just">
              <a:lnSpc>
                <a:spcPct val="120000"/>
              </a:lnSpc>
              <a:spcBef>
                <a:spcPct val="0"/>
              </a:spcBef>
              <a:spcAft>
                <a:spcPts val="600"/>
              </a:spcAft>
            </a:pPr>
            <a:endParaRPr lang="en-US" sz="1200" dirty="0" smtClean="0"/>
          </a:p>
          <a:p>
            <a:pPr marL="0" algn="just">
              <a:lnSpc>
                <a:spcPct val="120000"/>
              </a:lnSpc>
              <a:spcBef>
                <a:spcPct val="0"/>
              </a:spcBef>
              <a:spcAft>
                <a:spcPts val="600"/>
              </a:spcAft>
            </a:pPr>
            <a:r>
              <a:rPr lang="en-US" sz="2200" dirty="0" smtClean="0"/>
              <a:t>Requirements on the helium gas flow rate and heat removal coefficient are moderate and can be easily achieved.</a:t>
            </a:r>
          </a:p>
          <a:p>
            <a:pPr marL="0" algn="just">
              <a:lnSpc>
                <a:spcPct val="120000"/>
              </a:lnSpc>
              <a:spcBef>
                <a:spcPct val="0"/>
              </a:spcBef>
              <a:spcAft>
                <a:spcPts val="600"/>
              </a:spcAft>
            </a:pPr>
            <a:endParaRPr lang="en-US" sz="1200" dirty="0" smtClean="0"/>
          </a:p>
          <a:p>
            <a:pPr marL="0" algn="just">
              <a:lnSpc>
                <a:spcPct val="120000"/>
              </a:lnSpc>
              <a:spcBef>
                <a:spcPct val="0"/>
              </a:spcBef>
              <a:spcAft>
                <a:spcPts val="600"/>
              </a:spcAft>
            </a:pPr>
            <a:r>
              <a:rPr lang="en-US" sz="2200" dirty="0" smtClean="0"/>
              <a:t>A detailed analysis of the thermal calculations in 2-D is in progress.</a:t>
            </a:r>
            <a:endParaRPr lang="en-US" sz="2200" dirty="0"/>
          </a:p>
          <a:p>
            <a:pPr algn="ctr">
              <a:lnSpc>
                <a:spcPct val="120000"/>
              </a:lnSpc>
              <a:spcBef>
                <a:spcPct val="0"/>
              </a:spcBef>
              <a:spcAft>
                <a:spcPts val="600"/>
              </a:spcAft>
            </a:pPr>
            <a:r>
              <a:rPr lang="en-US" sz="2100" i="1" dirty="0" smtClean="0">
                <a:solidFill>
                  <a:schemeClr val="tx1"/>
                </a:solidFill>
                <a:latin typeface="+mj-lt"/>
              </a:rPr>
              <a:t>   </a:t>
            </a:r>
          </a:p>
          <a:p>
            <a:pPr algn="ctr">
              <a:lnSpc>
                <a:spcPct val="120000"/>
              </a:lnSpc>
              <a:spcBef>
                <a:spcPct val="0"/>
              </a:spcBef>
              <a:spcAft>
                <a:spcPts val="600"/>
              </a:spcAft>
            </a:pPr>
            <a:r>
              <a:rPr lang="en-US" sz="2100" i="1" dirty="0" smtClean="0">
                <a:solidFill>
                  <a:schemeClr val="tx1"/>
                </a:solidFill>
                <a:latin typeface="+mj-lt"/>
              </a:rPr>
              <a:t>(</a:t>
            </a:r>
            <a:r>
              <a:rPr lang="en-US" sz="2100" i="1" dirty="0">
                <a:solidFill>
                  <a:schemeClr val="tx1"/>
                </a:solidFill>
                <a:latin typeface="+mj-lt"/>
              </a:rPr>
              <a:t>Ref.: Proc. of IPAC 2012; Jain et </a:t>
            </a:r>
            <a:r>
              <a:rPr lang="en-US" sz="2100" i="1" dirty="0" smtClean="0">
                <a:solidFill>
                  <a:schemeClr val="tx1"/>
                </a:solidFill>
                <a:latin typeface="+mj-lt"/>
              </a:rPr>
              <a:t>al.)</a:t>
            </a:r>
          </a:p>
        </p:txBody>
      </p:sp>
      <p:sp>
        <p:nvSpPr>
          <p:cNvPr id="27652" name="Slide Number Placeholder 5"/>
          <p:cNvSpPr>
            <a:spLocks noGrp="1"/>
          </p:cNvSpPr>
          <p:nvPr>
            <p:ph type="sldNum" sz="quarter" idx="4294967295"/>
          </p:nvPr>
        </p:nvSpPr>
        <p:spPr bwMode="auto">
          <a:xfrm>
            <a:off x="8534400" y="6553200"/>
            <a:ext cx="533400" cy="3063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chemeClr val="tx1"/>
                </a:solidFill>
                <a:latin typeface="Times New Roman" pitchFamily="18" charset="0"/>
                <a:ea typeface="MS PGothic" pitchFamily="34" charset="-128"/>
              </a:defRPr>
            </a:lvl1pPr>
            <a:lvl2pPr marL="742950" indent="-285750">
              <a:defRPr sz="1200" b="1">
                <a:solidFill>
                  <a:schemeClr val="tx1"/>
                </a:solidFill>
                <a:latin typeface="Times New Roman" pitchFamily="18" charset="0"/>
                <a:ea typeface="MS PGothic" pitchFamily="34" charset="-128"/>
              </a:defRPr>
            </a:lvl2pPr>
            <a:lvl3pPr marL="1143000" indent="-228600">
              <a:defRPr sz="1200" b="1">
                <a:solidFill>
                  <a:schemeClr val="tx1"/>
                </a:solidFill>
                <a:latin typeface="Times New Roman" pitchFamily="18" charset="0"/>
                <a:ea typeface="MS PGothic" pitchFamily="34" charset="-128"/>
              </a:defRPr>
            </a:lvl3pPr>
            <a:lvl4pPr marL="1600200" indent="-228600">
              <a:defRPr sz="1200" b="1">
                <a:solidFill>
                  <a:schemeClr val="tx1"/>
                </a:solidFill>
                <a:latin typeface="Times New Roman" pitchFamily="18" charset="0"/>
                <a:ea typeface="MS PGothic" pitchFamily="34" charset="-128"/>
              </a:defRPr>
            </a:lvl4pPr>
            <a:lvl5pPr marL="2057400" indent="-228600">
              <a:defRPr sz="1200" b="1">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1200" b="1">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1200" b="1">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1200" b="1">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1200" b="1">
                <a:solidFill>
                  <a:schemeClr val="tx1"/>
                </a:solidFill>
                <a:latin typeface="Times New Roman" pitchFamily="18" charset="0"/>
                <a:ea typeface="MS PGothic" pitchFamily="34" charset="-128"/>
              </a:defRPr>
            </a:lvl9pPr>
          </a:lstStyle>
          <a:p>
            <a:fld id="{D32E0E36-BD6A-4960-AC5E-C90739D73E57}" type="slidenum">
              <a:rPr lang="en-US"/>
              <a:pPr/>
              <a:t>40</a:t>
            </a:fld>
            <a:endParaRPr lang="en-US"/>
          </a:p>
        </p:txBody>
      </p:sp>
    </p:spTree>
    <p:extLst>
      <p:ext uri="{BB962C8B-B14F-4D97-AF65-F5344CB8AC3E}">
        <p14:creationId xmlns:p14="http://schemas.microsoft.com/office/powerpoint/2010/main" val="1176796198"/>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304800"/>
            <a:ext cx="8153400" cy="4572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dirty="0" smtClean="0"/>
              <a:t>Plan</a:t>
            </a:r>
          </a:p>
        </p:txBody>
      </p:sp>
      <p:sp>
        <p:nvSpPr>
          <p:cNvPr id="3" name="Content Placeholder 2"/>
          <p:cNvSpPr txBox="1">
            <a:spLocks/>
          </p:cNvSpPr>
          <p:nvPr/>
        </p:nvSpPr>
        <p:spPr>
          <a:xfrm>
            <a:off x="1086592" y="1524000"/>
            <a:ext cx="6553200" cy="3352800"/>
          </a:xfrm>
          <a:prstGeom prst="rect">
            <a:avLst/>
          </a:prstGeom>
          <a:ln>
            <a:noFill/>
          </a:ln>
        </p:spPr>
        <p:txBody>
          <a:bodyPr/>
          <a:lstStyle>
            <a:lvl1pPr marL="342900" indent="-342900" algn="l" rtl="0" eaLnBrk="0" fontAlgn="base" hangingPunct="0">
              <a:spcBef>
                <a:spcPct val="20000"/>
              </a:spcBef>
              <a:spcAft>
                <a:spcPct val="0"/>
              </a:spcAft>
              <a:buClr>
                <a:schemeClr val="tx1"/>
              </a:buClr>
              <a:buSzPct val="70000"/>
              <a:buFont typeface="Monotype Sorts" charset="2"/>
              <a:defRPr kumimoji="1" sz="2000">
                <a:solidFill>
                  <a:srgbClr val="0000CC"/>
                </a:solidFill>
                <a:latin typeface="+mn-lt"/>
                <a:ea typeface="MS PGothic" pitchFamily="34" charset="-128"/>
                <a:cs typeface="ＭＳ Ｐゴシック" charset="-128"/>
              </a:defRPr>
            </a:lvl1pPr>
            <a:lvl2pPr marL="447675" indent="-223838" algn="l" rtl="0" eaLnBrk="0" fontAlgn="base" hangingPunct="0">
              <a:spcBef>
                <a:spcPct val="20000"/>
              </a:spcBef>
              <a:spcAft>
                <a:spcPct val="0"/>
              </a:spcAft>
              <a:buClr>
                <a:schemeClr val="tx1"/>
              </a:buClr>
              <a:buSzPct val="50000"/>
              <a:buFont typeface="Monotype Sorts" charset="2"/>
              <a:buChar char="l"/>
              <a:defRPr kumimoji="1" sz="2000">
                <a:solidFill>
                  <a:srgbClr val="0000CC"/>
                </a:solidFill>
                <a:latin typeface="+mn-lt"/>
                <a:ea typeface="MS PGothic" pitchFamily="34" charset="-128"/>
              </a:defRPr>
            </a:lvl2pPr>
            <a:lvl3pPr marL="914400" indent="-223838" algn="l" rtl="0" eaLnBrk="0" fontAlgn="base" hangingPunct="0">
              <a:spcBef>
                <a:spcPct val="20000"/>
              </a:spcBef>
              <a:spcAft>
                <a:spcPct val="0"/>
              </a:spcAft>
              <a:buClr>
                <a:schemeClr val="tx1"/>
              </a:buClr>
              <a:buSzPct val="50000"/>
              <a:buFont typeface="Monotype Sorts" charset="2"/>
              <a:buChar char="n"/>
              <a:defRPr kumimoji="1" sz="2000">
                <a:solidFill>
                  <a:schemeClr val="tx1"/>
                </a:solidFill>
                <a:latin typeface="+mn-lt"/>
                <a:ea typeface="MS PGothic" pitchFamily="34" charset="-128"/>
              </a:defRPr>
            </a:lvl3pPr>
            <a:lvl4pPr marL="1363663" indent="-223838" algn="l" rtl="0" eaLnBrk="0" fontAlgn="base" hangingPunct="0">
              <a:spcBef>
                <a:spcPct val="20000"/>
              </a:spcBef>
              <a:spcAft>
                <a:spcPct val="0"/>
              </a:spcAft>
              <a:buClr>
                <a:schemeClr val="tx1"/>
              </a:buClr>
              <a:buSzPct val="50000"/>
              <a:buFont typeface="Monotype Sorts" charset="2"/>
              <a:buChar char="m"/>
              <a:defRPr kumimoji="1" sz="2000">
                <a:solidFill>
                  <a:schemeClr val="tx1"/>
                </a:solidFill>
                <a:latin typeface="+mn-lt"/>
                <a:ea typeface="MS PGothic" pitchFamily="34" charset="-128"/>
              </a:defRPr>
            </a:lvl4pPr>
            <a:lvl5pPr marL="18288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MS PGothic" pitchFamily="34" charset="-128"/>
              </a:defRPr>
            </a:lvl5pPr>
            <a:lvl6pPr marL="22860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6pPr>
            <a:lvl7pPr marL="27432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7pPr>
            <a:lvl8pPr marL="32004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8pPr>
            <a:lvl9pPr marL="36576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9pPr>
          </a:lstStyle>
          <a:p>
            <a:pPr algn="just">
              <a:buClr>
                <a:srgbClr val="9999FF"/>
              </a:buClr>
              <a:buSzPct val="120000"/>
              <a:buFont typeface="Arial" pitchFamily="34" charset="0"/>
              <a:buChar char="•"/>
            </a:pPr>
            <a:r>
              <a:rPr lang="en-US" sz="2600" b="0" dirty="0" smtClean="0">
                <a:solidFill>
                  <a:srgbClr val="9999FF"/>
                </a:solidFill>
              </a:rPr>
              <a:t>Bead-pull HOM Measurements</a:t>
            </a:r>
          </a:p>
          <a:p>
            <a:pPr marL="0" indent="0" algn="just">
              <a:buSzPct val="120000"/>
            </a:pPr>
            <a:endParaRPr lang="en-US" sz="1200" b="0" dirty="0" smtClean="0"/>
          </a:p>
          <a:p>
            <a:pPr algn="just">
              <a:buClr>
                <a:srgbClr val="9999FF"/>
              </a:buClr>
              <a:buSzPct val="120000"/>
              <a:buFont typeface="Arial" pitchFamily="34" charset="0"/>
              <a:buChar char="•"/>
            </a:pPr>
            <a:r>
              <a:rPr lang="en-US" sz="2600" b="0" dirty="0" smtClean="0">
                <a:solidFill>
                  <a:srgbClr val="9999FF"/>
                </a:solidFill>
              </a:rPr>
              <a:t>Analysis of the </a:t>
            </a:r>
            <a:r>
              <a:rPr lang="en-US" sz="2600" b="0" dirty="0" err="1" smtClean="0">
                <a:solidFill>
                  <a:srgbClr val="9999FF"/>
                </a:solidFill>
              </a:rPr>
              <a:t>Microphonics</a:t>
            </a:r>
            <a:r>
              <a:rPr lang="en-US" sz="2600" b="0" dirty="0" smtClean="0">
                <a:solidFill>
                  <a:srgbClr val="9999FF"/>
                </a:solidFill>
              </a:rPr>
              <a:t> Data</a:t>
            </a:r>
          </a:p>
          <a:p>
            <a:pPr marL="0" indent="0" algn="just">
              <a:buSzPct val="120000"/>
            </a:pPr>
            <a:endParaRPr lang="en-US" sz="1200" b="0" dirty="0" smtClean="0"/>
          </a:p>
          <a:p>
            <a:pPr algn="just">
              <a:buClr>
                <a:srgbClr val="9999FF"/>
              </a:buClr>
              <a:buSzPct val="120000"/>
              <a:buFont typeface="Arial" pitchFamily="34" charset="0"/>
              <a:buChar char="•"/>
            </a:pPr>
            <a:r>
              <a:rPr lang="en-US" sz="2600" b="0" dirty="0" smtClean="0">
                <a:solidFill>
                  <a:srgbClr val="9999FF"/>
                </a:solidFill>
              </a:rPr>
              <a:t>Thermal Calculations for Fundamental Power Coupler</a:t>
            </a:r>
          </a:p>
          <a:p>
            <a:pPr marL="0" indent="0" algn="just">
              <a:buSzPct val="120000"/>
            </a:pPr>
            <a:endParaRPr lang="en-US" sz="1200" b="0" dirty="0" smtClean="0"/>
          </a:p>
          <a:p>
            <a:pPr algn="just">
              <a:buSzPct val="120000"/>
              <a:buFont typeface="Arial" pitchFamily="34" charset="0"/>
              <a:buChar char="•"/>
            </a:pPr>
            <a:r>
              <a:rPr lang="en-US" sz="2600" b="0" dirty="0" smtClean="0">
                <a:solidFill>
                  <a:schemeClr val="tx1"/>
                </a:solidFill>
              </a:rPr>
              <a:t>Analysis of the Electron Cloud Measurement Technique at KEK B-factory</a:t>
            </a:r>
          </a:p>
        </p:txBody>
      </p:sp>
      <p:sp>
        <p:nvSpPr>
          <p:cNvPr id="4" name="Rectangle 3"/>
          <p:cNvSpPr/>
          <p:nvPr/>
        </p:nvSpPr>
        <p:spPr bwMode="auto">
          <a:xfrm>
            <a:off x="457200" y="650916"/>
            <a:ext cx="8153400" cy="4158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475377903"/>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52400" y="152400"/>
            <a:ext cx="8734175" cy="914400"/>
          </a:xfrm>
        </p:spPr>
        <p:txBody>
          <a:bodyPr/>
          <a:lstStyle/>
          <a:p>
            <a:pPr algn="just"/>
            <a:r>
              <a:rPr lang="en-US" altLang="ja-JP" sz="2800" b="0" dirty="0"/>
              <a:t>Numerical analysis of the measurement of </a:t>
            </a:r>
            <a:r>
              <a:rPr lang="en-US" altLang="ja-JP" sz="2800" b="0" dirty="0" smtClean="0"/>
              <a:t>electron cloud density near </a:t>
            </a:r>
            <a:r>
              <a:rPr lang="en-US" altLang="ja-JP" sz="2800" b="0" dirty="0"/>
              <a:t>the beam at KEKB Low Energy </a:t>
            </a:r>
            <a:r>
              <a:rPr lang="en-US" altLang="ja-JP" sz="2800" b="0" dirty="0" smtClean="0"/>
              <a:t>Ring</a:t>
            </a:r>
            <a:endParaRPr lang="en-US" sz="2800" b="0" dirty="0"/>
          </a:p>
        </p:txBody>
      </p:sp>
      <p:sp>
        <p:nvSpPr>
          <p:cNvPr id="5124" name="Slide Number Placeholder 3"/>
          <p:cNvSpPr>
            <a:spLocks noGrp="1"/>
          </p:cNvSpPr>
          <p:nvPr>
            <p:ph type="sldNum" sz="quarter" idx="4294967295"/>
          </p:nvPr>
        </p:nvSpPr>
        <p:spPr bwMode="auto">
          <a:xfrm>
            <a:off x="8534400" y="6553200"/>
            <a:ext cx="533400" cy="3063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chemeClr val="tx1"/>
                </a:solidFill>
                <a:latin typeface="Times New Roman" pitchFamily="18" charset="0"/>
                <a:ea typeface="MS PGothic" pitchFamily="34" charset="-128"/>
              </a:defRPr>
            </a:lvl1pPr>
            <a:lvl2pPr marL="742950" indent="-285750">
              <a:defRPr sz="1200" b="1">
                <a:solidFill>
                  <a:schemeClr val="tx1"/>
                </a:solidFill>
                <a:latin typeface="Times New Roman" pitchFamily="18" charset="0"/>
                <a:ea typeface="MS PGothic" pitchFamily="34" charset="-128"/>
              </a:defRPr>
            </a:lvl2pPr>
            <a:lvl3pPr marL="1143000" indent="-228600">
              <a:defRPr sz="1200" b="1">
                <a:solidFill>
                  <a:schemeClr val="tx1"/>
                </a:solidFill>
                <a:latin typeface="Times New Roman" pitchFamily="18" charset="0"/>
                <a:ea typeface="MS PGothic" pitchFamily="34" charset="-128"/>
              </a:defRPr>
            </a:lvl3pPr>
            <a:lvl4pPr marL="1600200" indent="-228600">
              <a:defRPr sz="1200" b="1">
                <a:solidFill>
                  <a:schemeClr val="tx1"/>
                </a:solidFill>
                <a:latin typeface="Times New Roman" pitchFamily="18" charset="0"/>
                <a:ea typeface="MS PGothic" pitchFamily="34" charset="-128"/>
              </a:defRPr>
            </a:lvl4pPr>
            <a:lvl5pPr marL="2057400" indent="-228600">
              <a:defRPr sz="1200" b="1">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1200" b="1">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1200" b="1">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1200" b="1">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1200" b="1">
                <a:solidFill>
                  <a:schemeClr val="tx1"/>
                </a:solidFill>
                <a:latin typeface="Times New Roman" pitchFamily="18" charset="0"/>
                <a:ea typeface="MS PGothic" pitchFamily="34" charset="-128"/>
              </a:defRPr>
            </a:lvl9pPr>
          </a:lstStyle>
          <a:p>
            <a:fld id="{845F4A33-2289-4255-BC70-9067CA315F25}" type="slidenum">
              <a:rPr lang="en-US"/>
              <a:pPr/>
              <a:t>42</a:t>
            </a:fld>
            <a:endParaRPr lang="en-US"/>
          </a:p>
        </p:txBody>
      </p:sp>
      <p:pic>
        <p:nvPicPr>
          <p:cNvPr id="33794" name="Picture 2" descr="http://legacy.kek.jp/photoarchive/campusbuildings/KEKair11-04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5029200" cy="4343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257800" y="1386854"/>
            <a:ext cx="3733800" cy="4524315"/>
          </a:xfrm>
          <a:prstGeom prst="rect">
            <a:avLst/>
          </a:prstGeom>
          <a:noFill/>
        </p:spPr>
        <p:txBody>
          <a:bodyPr wrap="square" rtlCol="0">
            <a:spAutoFit/>
          </a:bodyPr>
          <a:lstStyle/>
          <a:p>
            <a:pPr algn="just"/>
            <a:r>
              <a:rPr lang="en-US" sz="2000" b="0" dirty="0" smtClean="0">
                <a:cs typeface="Arial" pitchFamily="34" charset="0"/>
              </a:rPr>
              <a:t>KEK B-factory is an e</a:t>
            </a:r>
            <a:r>
              <a:rPr lang="en-US" sz="2000" b="0" baseline="30000" dirty="0" smtClean="0">
                <a:cs typeface="Arial" pitchFamily="34" charset="0"/>
              </a:rPr>
              <a:t>-</a:t>
            </a:r>
            <a:r>
              <a:rPr lang="en-US" sz="2000" b="0" dirty="0" smtClean="0">
                <a:cs typeface="Arial" pitchFamily="34" charset="0"/>
              </a:rPr>
              <a:t>-e</a:t>
            </a:r>
            <a:r>
              <a:rPr lang="en-US" sz="2000" b="0" baseline="30000" dirty="0" smtClean="0">
                <a:cs typeface="Arial" pitchFamily="34" charset="0"/>
              </a:rPr>
              <a:t>+</a:t>
            </a:r>
            <a:r>
              <a:rPr lang="en-US" sz="2000" b="0" dirty="0" smtClean="0">
                <a:cs typeface="Arial" pitchFamily="34" charset="0"/>
              </a:rPr>
              <a:t> collider</a:t>
            </a:r>
          </a:p>
          <a:p>
            <a:pPr algn="just"/>
            <a:r>
              <a:rPr lang="en-US" sz="2000" b="0" dirty="0" smtClean="0">
                <a:solidFill>
                  <a:srgbClr val="0000FF"/>
                </a:solidFill>
                <a:latin typeface="+mn-lt"/>
                <a:cs typeface="Arial" pitchFamily="34" charset="0"/>
              </a:rPr>
              <a:t>LER : 3.5 </a:t>
            </a:r>
            <a:r>
              <a:rPr lang="en-US" sz="2000" b="0" dirty="0" err="1" smtClean="0">
                <a:solidFill>
                  <a:srgbClr val="0000FF"/>
                </a:solidFill>
                <a:latin typeface="+mn-lt"/>
                <a:cs typeface="Arial" pitchFamily="34" charset="0"/>
              </a:rPr>
              <a:t>GeV</a:t>
            </a:r>
            <a:r>
              <a:rPr lang="en-US" sz="2000" b="0" dirty="0" smtClean="0">
                <a:solidFill>
                  <a:srgbClr val="0000FF"/>
                </a:solidFill>
                <a:latin typeface="+mn-lt"/>
                <a:cs typeface="Arial" pitchFamily="34" charset="0"/>
              </a:rPr>
              <a:t> e</a:t>
            </a:r>
            <a:r>
              <a:rPr lang="en-US" sz="2000" b="0" baseline="30000" dirty="0" smtClean="0">
                <a:solidFill>
                  <a:srgbClr val="0000FF"/>
                </a:solidFill>
                <a:latin typeface="+mn-lt"/>
                <a:cs typeface="Arial" pitchFamily="34" charset="0"/>
              </a:rPr>
              <a:t>+</a:t>
            </a:r>
            <a:r>
              <a:rPr lang="en-US" sz="2000" b="0" dirty="0" smtClean="0">
                <a:latin typeface="+mn-lt"/>
                <a:cs typeface="Arial" pitchFamily="34" charset="0"/>
              </a:rPr>
              <a:t>, HER : 8 </a:t>
            </a:r>
            <a:r>
              <a:rPr lang="en-US" sz="2000" b="0" dirty="0" err="1" smtClean="0">
                <a:latin typeface="+mn-lt"/>
                <a:cs typeface="Arial" pitchFamily="34" charset="0"/>
              </a:rPr>
              <a:t>GeV</a:t>
            </a:r>
            <a:r>
              <a:rPr lang="en-US" sz="2000" b="0" dirty="0" smtClean="0">
                <a:latin typeface="+mn-lt"/>
                <a:cs typeface="Arial" pitchFamily="34" charset="0"/>
              </a:rPr>
              <a:t> e</a:t>
            </a:r>
            <a:r>
              <a:rPr lang="en-US" sz="2000" b="0" baseline="30000" dirty="0" smtClean="0">
                <a:latin typeface="+mn-lt"/>
                <a:cs typeface="Arial" pitchFamily="34" charset="0"/>
              </a:rPr>
              <a:t>-</a:t>
            </a:r>
          </a:p>
          <a:p>
            <a:pPr algn="just"/>
            <a:endParaRPr lang="en-US" sz="1400" b="0" dirty="0" smtClean="0">
              <a:latin typeface="+mn-lt"/>
              <a:cs typeface="Arial" pitchFamily="34" charset="0"/>
            </a:endParaRPr>
          </a:p>
          <a:p>
            <a:pPr algn="just"/>
            <a:r>
              <a:rPr lang="en-US" sz="2000" b="0" dirty="0" smtClean="0">
                <a:latin typeface="+mn-lt"/>
                <a:cs typeface="Arial" pitchFamily="34" charset="0"/>
              </a:rPr>
              <a:t>A large collection of electrons can be formed in </a:t>
            </a:r>
            <a:r>
              <a:rPr lang="en-US" sz="2000" b="0" dirty="0" smtClean="0">
                <a:solidFill>
                  <a:srgbClr val="0000FF"/>
                </a:solidFill>
                <a:latin typeface="+mn-lt"/>
                <a:cs typeface="Arial" pitchFamily="34" charset="0"/>
              </a:rPr>
              <a:t>LER</a:t>
            </a:r>
            <a:r>
              <a:rPr lang="en-US" sz="2000" b="0" dirty="0" smtClean="0">
                <a:latin typeface="+mn-lt"/>
                <a:cs typeface="Arial" pitchFamily="34" charset="0"/>
              </a:rPr>
              <a:t>. Accumulation and multiplication of low-energy, background electrons leading to a very large number inside the beam chamber is termed as the </a:t>
            </a:r>
            <a:r>
              <a:rPr lang="en-US" sz="2000" dirty="0" smtClean="0">
                <a:latin typeface="+mn-lt"/>
                <a:cs typeface="Arial" pitchFamily="34" charset="0"/>
              </a:rPr>
              <a:t>Electron Cloud</a:t>
            </a:r>
            <a:r>
              <a:rPr lang="en-US" sz="2000" b="0" dirty="0" smtClean="0">
                <a:latin typeface="+mn-lt"/>
                <a:cs typeface="Arial" pitchFamily="34" charset="0"/>
              </a:rPr>
              <a:t>.</a:t>
            </a:r>
          </a:p>
          <a:p>
            <a:pPr algn="just"/>
            <a:endParaRPr lang="en-US" sz="1400" b="0" dirty="0" smtClean="0">
              <a:latin typeface="+mn-lt"/>
              <a:cs typeface="Arial" pitchFamily="34" charset="0"/>
            </a:endParaRPr>
          </a:p>
          <a:p>
            <a:pPr algn="l"/>
            <a:r>
              <a:rPr lang="en-US" sz="2000" b="0" dirty="0" smtClean="0">
                <a:latin typeface="+mn-lt"/>
                <a:cs typeface="Arial" pitchFamily="34" charset="0"/>
              </a:rPr>
              <a:t>Primary Source : Photoelectrons      </a:t>
            </a:r>
          </a:p>
          <a:p>
            <a:pPr algn="l"/>
            <a:r>
              <a:rPr lang="en-US" sz="2000" b="0" dirty="0">
                <a:latin typeface="+mn-lt"/>
                <a:cs typeface="Arial" pitchFamily="34" charset="0"/>
              </a:rPr>
              <a:t> </a:t>
            </a:r>
            <a:r>
              <a:rPr lang="en-US" sz="2000" b="0" dirty="0" smtClean="0">
                <a:latin typeface="+mn-lt"/>
                <a:cs typeface="Arial" pitchFamily="34" charset="0"/>
              </a:rPr>
              <a:t>               (</a:t>
            </a:r>
            <a:r>
              <a:rPr lang="en-US" sz="2000" b="0" dirty="0" smtClean="0">
                <a:solidFill>
                  <a:srgbClr val="0000FF"/>
                </a:solidFill>
                <a:latin typeface="+mn-lt"/>
                <a:cs typeface="Arial" pitchFamily="34" charset="0"/>
              </a:rPr>
              <a:t>Synchrotron Radiation</a:t>
            </a:r>
            <a:r>
              <a:rPr lang="en-US" sz="2000" b="0" dirty="0" smtClean="0">
                <a:latin typeface="+mn-lt"/>
                <a:cs typeface="Arial" pitchFamily="34" charset="0"/>
              </a:rPr>
              <a:t>)</a:t>
            </a:r>
          </a:p>
          <a:p>
            <a:pPr algn="just"/>
            <a:r>
              <a:rPr lang="en-US" sz="2000" b="0" dirty="0" smtClean="0">
                <a:latin typeface="+mn-lt"/>
                <a:cs typeface="Arial" pitchFamily="34" charset="0"/>
              </a:rPr>
              <a:t>Secondary Source : SEY</a:t>
            </a:r>
          </a:p>
          <a:p>
            <a:pPr algn="just"/>
            <a:r>
              <a:rPr lang="en-US" sz="2000" b="0" dirty="0">
                <a:latin typeface="+mn-lt"/>
                <a:cs typeface="Arial" pitchFamily="34" charset="0"/>
              </a:rPr>
              <a:t> </a:t>
            </a:r>
            <a:r>
              <a:rPr lang="en-US" sz="2000" b="0" dirty="0" smtClean="0">
                <a:latin typeface="+mn-lt"/>
                <a:cs typeface="Arial" pitchFamily="34" charset="0"/>
              </a:rPr>
              <a:t>           (</a:t>
            </a:r>
            <a:r>
              <a:rPr lang="en-US" sz="2000" b="0" dirty="0" smtClean="0">
                <a:solidFill>
                  <a:srgbClr val="0000FF"/>
                </a:solidFill>
                <a:latin typeface="+mn-lt"/>
                <a:cs typeface="Arial" pitchFamily="34" charset="0"/>
              </a:rPr>
              <a:t>beam-electron interaction</a:t>
            </a:r>
            <a:r>
              <a:rPr lang="en-US" sz="2000" b="0" dirty="0" smtClean="0">
                <a:latin typeface="+mn-lt"/>
                <a:cs typeface="Arial" pitchFamily="34" charset="0"/>
              </a:rPr>
              <a:t>)</a:t>
            </a:r>
            <a:endParaRPr lang="en-US" sz="2000" b="0" dirty="0" smtClean="0">
              <a:latin typeface="+mn-lt"/>
              <a:cs typeface="Times New Roman" pitchFamily="18" charset="0"/>
            </a:endParaRPr>
          </a:p>
        </p:txBody>
      </p:sp>
    </p:spTree>
    <p:extLst>
      <p:ext uri="{BB962C8B-B14F-4D97-AF65-F5344CB8AC3E}">
        <p14:creationId xmlns:p14="http://schemas.microsoft.com/office/powerpoint/2010/main" val="3742450475"/>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sz="2800" dirty="0"/>
              <a:t>Schematic of electron multiplication</a:t>
            </a:r>
            <a:endParaRPr lang="en-US" sz="2800" dirty="0" smtClean="0"/>
          </a:p>
        </p:txBody>
      </p:sp>
      <p:sp>
        <p:nvSpPr>
          <p:cNvPr id="58" name="Arc 57"/>
          <p:cNvSpPr/>
          <p:nvPr/>
        </p:nvSpPr>
        <p:spPr>
          <a:xfrm>
            <a:off x="1232761" y="1832163"/>
            <a:ext cx="2738663" cy="2438400"/>
          </a:xfrm>
          <a:prstGeom prst="arc">
            <a:avLst>
              <a:gd name="adj1" fmla="val 5363816"/>
              <a:gd name="adj2" fmla="val 1084796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Arc 58"/>
          <p:cNvSpPr/>
          <p:nvPr/>
        </p:nvSpPr>
        <p:spPr>
          <a:xfrm>
            <a:off x="2499130" y="1832163"/>
            <a:ext cx="995137" cy="914400"/>
          </a:xfrm>
          <a:prstGeom prst="arc">
            <a:avLst>
              <a:gd name="adj1" fmla="val 5499619"/>
              <a:gd name="adj2" fmla="val 10708237"/>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0" name="Straight Connector 59"/>
          <p:cNvCxnSpPr>
            <a:stCxn id="59" idx="0"/>
          </p:cNvCxnSpPr>
          <p:nvPr/>
        </p:nvCxnSpPr>
        <p:spPr>
          <a:xfrm>
            <a:off x="2983451" y="2746401"/>
            <a:ext cx="4284985" cy="16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58" idx="0"/>
          </p:cNvCxnSpPr>
          <p:nvPr/>
        </p:nvCxnSpPr>
        <p:spPr>
          <a:xfrm>
            <a:off x="2614925" y="4270509"/>
            <a:ext cx="4729711" cy="5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696436" y="3432363"/>
            <a:ext cx="4572000" cy="0"/>
          </a:xfrm>
          <a:prstGeom prst="line">
            <a:avLst/>
          </a:prstGeom>
          <a:ln w="22225">
            <a:solidFill>
              <a:schemeClr val="accent3">
                <a:lumMod val="65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63" name="Arc 62"/>
          <p:cNvSpPr/>
          <p:nvPr/>
        </p:nvSpPr>
        <p:spPr>
          <a:xfrm>
            <a:off x="2039307" y="2365563"/>
            <a:ext cx="990600" cy="1066800"/>
          </a:xfrm>
          <a:prstGeom prst="arc">
            <a:avLst>
              <a:gd name="adj1" fmla="val 5016948"/>
              <a:gd name="adj2" fmla="val 10762845"/>
            </a:avLst>
          </a:prstGeom>
          <a:ln w="22225">
            <a:solidFill>
              <a:schemeClr val="accent3">
                <a:lumMod val="65000"/>
              </a:schemeClr>
            </a:solidFill>
            <a:prstDash val="lg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4" name="TextBox 63"/>
              <p:cNvSpPr txBox="1"/>
              <p:nvPr/>
            </p:nvSpPr>
            <p:spPr>
              <a:xfrm>
                <a:off x="2961624" y="2012260"/>
                <a:ext cx="1676400" cy="430887"/>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200" b="1" i="1" smtClean="0">
                          <a:solidFill>
                            <a:srgbClr val="008000"/>
                          </a:solidFill>
                          <a:latin typeface="Cambria Math"/>
                          <a:ea typeface="Cambria Math"/>
                        </a:rPr>
                        <m:t>𝝆</m:t>
                      </m:r>
                      <m:r>
                        <a:rPr lang="en-US" sz="2200" b="1" i="1" smtClean="0">
                          <a:solidFill>
                            <a:srgbClr val="008000"/>
                          </a:solidFill>
                          <a:latin typeface="Cambria Math"/>
                          <a:ea typeface="Cambria Math"/>
                        </a:rPr>
                        <m:t>=</m:t>
                      </m:r>
                      <m:r>
                        <a:rPr lang="en-US" sz="2200" b="1" i="1" smtClean="0">
                          <a:solidFill>
                            <a:srgbClr val="008000"/>
                          </a:solidFill>
                          <a:latin typeface="Cambria Math"/>
                          <a:ea typeface="Cambria Math"/>
                        </a:rPr>
                        <m:t>𝟏𝟓</m:t>
                      </m:r>
                      <m:r>
                        <a:rPr lang="en-US" sz="2200" b="1" i="1" smtClean="0">
                          <a:solidFill>
                            <a:srgbClr val="008000"/>
                          </a:solidFill>
                          <a:latin typeface="Cambria Math"/>
                          <a:ea typeface="Cambria Math"/>
                        </a:rPr>
                        <m:t>.</m:t>
                      </m:r>
                      <m:r>
                        <a:rPr lang="en-US" sz="2200" b="1" i="1" smtClean="0">
                          <a:solidFill>
                            <a:srgbClr val="008000"/>
                          </a:solidFill>
                          <a:latin typeface="Cambria Math"/>
                          <a:ea typeface="Cambria Math"/>
                        </a:rPr>
                        <m:t>𝟗</m:t>
                      </m:r>
                      <m:r>
                        <a:rPr lang="en-US" sz="2200" b="1" i="1" smtClean="0">
                          <a:solidFill>
                            <a:srgbClr val="008000"/>
                          </a:solidFill>
                          <a:latin typeface="Cambria Math"/>
                          <a:ea typeface="Cambria Math"/>
                        </a:rPr>
                        <m:t> </m:t>
                      </m:r>
                      <m:r>
                        <a:rPr lang="en-US" sz="2200" b="1" i="1" smtClean="0">
                          <a:solidFill>
                            <a:srgbClr val="008000"/>
                          </a:solidFill>
                          <a:latin typeface="Cambria Math"/>
                          <a:ea typeface="Cambria Math"/>
                        </a:rPr>
                        <m:t>𝒎</m:t>
                      </m:r>
                    </m:oMath>
                  </m:oMathPara>
                </a14:m>
                <a:endParaRPr lang="en-US" sz="2200" b="1" dirty="0">
                  <a:solidFill>
                    <a:srgbClr val="008000"/>
                  </a:solidFill>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2961624" y="2012260"/>
                <a:ext cx="1676400" cy="430887"/>
              </a:xfrm>
              <a:prstGeom prst="rect">
                <a:avLst/>
              </a:prstGeom>
              <a:blipFill rotWithShape="1">
                <a:blip r:embed="rId2"/>
                <a:stretch>
                  <a:fillRect l="-1455" b="-9859"/>
                </a:stretch>
              </a:blipFill>
              <a:ln>
                <a:noFill/>
              </a:ln>
            </p:spPr>
            <p:txBody>
              <a:bodyPr/>
              <a:lstStyle/>
              <a:p>
                <a:r>
                  <a:rPr lang="en-US">
                    <a:noFill/>
                  </a:rPr>
                  <a:t> </a:t>
                </a:r>
              </a:p>
            </p:txBody>
          </p:sp>
        </mc:Fallback>
      </mc:AlternateContent>
      <p:sp>
        <p:nvSpPr>
          <p:cNvPr id="65" name="Oval 64"/>
          <p:cNvSpPr>
            <a:spLocks noChangeAspect="1"/>
          </p:cNvSpPr>
          <p:nvPr/>
        </p:nvSpPr>
        <p:spPr>
          <a:xfrm>
            <a:off x="4018589" y="3295291"/>
            <a:ext cx="377190" cy="274144"/>
          </a:xfrm>
          <a:prstGeom prst="ellipse">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a:spLocks noChangeAspect="1"/>
          </p:cNvSpPr>
          <p:nvPr/>
        </p:nvSpPr>
        <p:spPr>
          <a:xfrm rot="2820000">
            <a:off x="1994936" y="3110261"/>
            <a:ext cx="377190" cy="274144"/>
          </a:xfrm>
          <a:prstGeom prst="ellipse">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a:spLocks noChangeAspect="1"/>
          </p:cNvSpPr>
          <p:nvPr/>
        </p:nvSpPr>
        <p:spPr>
          <a:xfrm>
            <a:off x="6383108" y="3295291"/>
            <a:ext cx="377190" cy="274144"/>
          </a:xfrm>
          <a:prstGeom prst="ellipse">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p:cNvCxnSpPr/>
          <p:nvPr/>
        </p:nvCxnSpPr>
        <p:spPr>
          <a:xfrm>
            <a:off x="4611918" y="3589313"/>
            <a:ext cx="1676400" cy="0"/>
          </a:xfrm>
          <a:prstGeom prst="straightConnector1">
            <a:avLst/>
          </a:prstGeom>
          <a:ln w="15875">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399958" y="3643937"/>
            <a:ext cx="2175924" cy="338554"/>
          </a:xfrm>
          <a:prstGeom prst="rect">
            <a:avLst/>
          </a:prstGeom>
          <a:noFill/>
          <a:ln>
            <a:noFill/>
          </a:ln>
        </p:spPr>
        <p:txBody>
          <a:bodyPr wrap="square" rtlCol="0">
            <a:spAutoFit/>
          </a:bodyPr>
          <a:lstStyle/>
          <a:p>
            <a:pPr algn="ctr"/>
            <a:r>
              <a:rPr lang="en-US" sz="1600" b="1" dirty="0" smtClean="0">
                <a:solidFill>
                  <a:srgbClr val="0033CC"/>
                </a:solidFill>
              </a:rPr>
              <a:t>Bunch spacing 6 ns</a:t>
            </a:r>
            <a:endParaRPr lang="en-US" sz="1600" b="1" dirty="0">
              <a:solidFill>
                <a:srgbClr val="0033CC"/>
              </a:solidFill>
            </a:endParaRPr>
          </a:p>
        </p:txBody>
      </p:sp>
      <p:sp>
        <p:nvSpPr>
          <p:cNvPr id="70" name="Freeform 69"/>
          <p:cNvSpPr/>
          <p:nvPr/>
        </p:nvSpPr>
        <p:spPr>
          <a:xfrm>
            <a:off x="3357530" y="3813214"/>
            <a:ext cx="306947" cy="308535"/>
          </a:xfrm>
          <a:custGeom>
            <a:avLst/>
            <a:gdLst>
              <a:gd name="connsiteX0" fmla="*/ 0 w 306947"/>
              <a:gd name="connsiteY0" fmla="*/ 109752 h 308535"/>
              <a:gd name="connsiteX1" fmla="*/ 145773 w 306947"/>
              <a:gd name="connsiteY1" fmla="*/ 3735 h 308535"/>
              <a:gd name="connsiteX2" fmla="*/ 39756 w 306947"/>
              <a:gd name="connsiteY2" fmla="*/ 229022 h 308535"/>
              <a:gd name="connsiteX3" fmla="*/ 238539 w 306947"/>
              <a:gd name="connsiteY3" fmla="*/ 83248 h 308535"/>
              <a:gd name="connsiteX4" fmla="*/ 119269 w 306947"/>
              <a:gd name="connsiteY4" fmla="*/ 295283 h 308535"/>
              <a:gd name="connsiteX5" fmla="*/ 304800 w 306947"/>
              <a:gd name="connsiteY5" fmla="*/ 176013 h 308535"/>
              <a:gd name="connsiteX6" fmla="*/ 225287 w 306947"/>
              <a:gd name="connsiteY6" fmla="*/ 308535 h 308535"/>
              <a:gd name="connsiteX7" fmla="*/ 225287 w 306947"/>
              <a:gd name="connsiteY7" fmla="*/ 308535 h 30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947" h="308535">
                <a:moveTo>
                  <a:pt x="0" y="109752"/>
                </a:moveTo>
                <a:cubicBezTo>
                  <a:pt x="69573" y="46804"/>
                  <a:pt x="139147" y="-16143"/>
                  <a:pt x="145773" y="3735"/>
                </a:cubicBezTo>
                <a:cubicBezTo>
                  <a:pt x="152399" y="23613"/>
                  <a:pt x="24295" y="215770"/>
                  <a:pt x="39756" y="229022"/>
                </a:cubicBezTo>
                <a:cubicBezTo>
                  <a:pt x="55217" y="242274"/>
                  <a:pt x="225287" y="72205"/>
                  <a:pt x="238539" y="83248"/>
                </a:cubicBezTo>
                <a:cubicBezTo>
                  <a:pt x="251791" y="94291"/>
                  <a:pt x="108226" y="279822"/>
                  <a:pt x="119269" y="295283"/>
                </a:cubicBezTo>
                <a:cubicBezTo>
                  <a:pt x="130313" y="310744"/>
                  <a:pt x="287130" y="173804"/>
                  <a:pt x="304800" y="176013"/>
                </a:cubicBezTo>
                <a:cubicBezTo>
                  <a:pt x="322470" y="178222"/>
                  <a:pt x="225287" y="308535"/>
                  <a:pt x="225287" y="308535"/>
                </a:cubicBezTo>
                <a:lnTo>
                  <a:pt x="225287" y="308535"/>
                </a:lnTo>
              </a:path>
            </a:pathLst>
          </a:custGeom>
          <a:ln w="19050">
            <a:solidFill>
              <a:srgbClr val="FF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1" name="Straight Arrow Connector 70"/>
          <p:cNvCxnSpPr>
            <a:stCxn id="70" idx="6"/>
          </p:cNvCxnSpPr>
          <p:nvPr/>
        </p:nvCxnSpPr>
        <p:spPr>
          <a:xfrm>
            <a:off x="3582817" y="4121749"/>
            <a:ext cx="112643" cy="96078"/>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TextBox 71"/>
              <p:cNvSpPr txBox="1"/>
              <p:nvPr/>
            </p:nvSpPr>
            <p:spPr>
              <a:xfrm>
                <a:off x="3021713" y="3570744"/>
                <a:ext cx="508138" cy="430887"/>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200" b="1" i="1" smtClean="0">
                          <a:solidFill>
                            <a:srgbClr val="00B050"/>
                          </a:solidFill>
                          <a:latin typeface="Cambria Math"/>
                          <a:ea typeface="Cambria Math"/>
                        </a:rPr>
                        <m:t>𝜸</m:t>
                      </m:r>
                    </m:oMath>
                  </m:oMathPara>
                </a14:m>
                <a:endParaRPr lang="en-US" sz="2200" b="1" dirty="0">
                  <a:solidFill>
                    <a:srgbClr val="00B050"/>
                  </a:solidFill>
                </a:endParaRPr>
              </a:p>
            </p:txBody>
          </p:sp>
        </mc:Choice>
        <mc:Fallback xmlns="">
          <p:sp>
            <p:nvSpPr>
              <p:cNvPr id="72" name="TextBox 71"/>
              <p:cNvSpPr txBox="1">
                <a:spLocks noRot="1" noChangeAspect="1" noMove="1" noResize="1" noEditPoints="1" noAdjustHandles="1" noChangeArrowheads="1" noChangeShapeType="1" noTextEdit="1"/>
              </p:cNvSpPr>
              <p:nvPr/>
            </p:nvSpPr>
            <p:spPr>
              <a:xfrm>
                <a:off x="3021713" y="3570744"/>
                <a:ext cx="508138" cy="430887"/>
              </a:xfrm>
              <a:prstGeom prst="rect">
                <a:avLst/>
              </a:prstGeom>
              <a:blipFill rotWithShape="1">
                <a:blip r:embed="rId3"/>
                <a:stretch>
                  <a:fillRect b="-10000"/>
                </a:stretch>
              </a:blipFill>
              <a:ln>
                <a:noFill/>
              </a:ln>
            </p:spPr>
            <p:txBody>
              <a:bodyPr/>
              <a:lstStyle/>
              <a:p>
                <a:r>
                  <a:rPr lang="en-US">
                    <a:noFill/>
                  </a:rPr>
                  <a:t> </a:t>
                </a:r>
              </a:p>
            </p:txBody>
          </p:sp>
        </mc:Fallback>
      </mc:AlternateContent>
      <p:cxnSp>
        <p:nvCxnSpPr>
          <p:cNvPr id="73" name="Straight Arrow Connector 72"/>
          <p:cNvCxnSpPr>
            <a:stCxn id="67" idx="0"/>
          </p:cNvCxnSpPr>
          <p:nvPr/>
        </p:nvCxnSpPr>
        <p:spPr>
          <a:xfrm flipV="1">
            <a:off x="6571703" y="3015920"/>
            <a:ext cx="0" cy="279371"/>
          </a:xfrm>
          <a:prstGeom prst="straightConnector1">
            <a:avLst/>
          </a:prstGeom>
          <a:ln w="22225">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6571703" y="3558230"/>
            <a:ext cx="0" cy="287399"/>
          </a:xfrm>
          <a:prstGeom prst="straightConnector1">
            <a:avLst/>
          </a:prstGeom>
          <a:ln w="22225">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4219442" y="3066616"/>
            <a:ext cx="0" cy="279371"/>
          </a:xfrm>
          <a:prstGeom prst="straightConnector1">
            <a:avLst/>
          </a:prstGeom>
          <a:ln w="22225">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4219442" y="3546187"/>
            <a:ext cx="0" cy="287399"/>
          </a:xfrm>
          <a:prstGeom prst="straightConnector1">
            <a:avLst/>
          </a:prstGeom>
          <a:ln w="22225">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V="1">
            <a:off x="2251656" y="2989284"/>
            <a:ext cx="247474" cy="185888"/>
          </a:xfrm>
          <a:prstGeom prst="straightConnector1">
            <a:avLst/>
          </a:prstGeom>
          <a:ln w="22225">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H="1">
            <a:off x="1833093" y="3313735"/>
            <a:ext cx="272821" cy="215650"/>
          </a:xfrm>
          <a:prstGeom prst="straightConnector1">
            <a:avLst/>
          </a:prstGeom>
          <a:ln w="22225">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79" name="Right Arrow 78"/>
          <p:cNvSpPr/>
          <p:nvPr/>
        </p:nvSpPr>
        <p:spPr>
          <a:xfrm>
            <a:off x="7157449" y="3300681"/>
            <a:ext cx="374374" cy="241757"/>
          </a:xfrm>
          <a:prstGeom prst="rightArrow">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ight Arrow 79"/>
          <p:cNvSpPr/>
          <p:nvPr/>
        </p:nvSpPr>
        <p:spPr>
          <a:xfrm>
            <a:off x="2796264" y="3311484"/>
            <a:ext cx="374374" cy="241757"/>
          </a:xfrm>
          <a:prstGeom prst="rightArrow">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Arrow Connector 80"/>
          <p:cNvCxnSpPr/>
          <p:nvPr/>
        </p:nvCxnSpPr>
        <p:spPr>
          <a:xfrm flipV="1">
            <a:off x="3695460" y="3967481"/>
            <a:ext cx="122490" cy="303028"/>
          </a:xfrm>
          <a:prstGeom prst="straightConnector1">
            <a:avLst/>
          </a:prstGeom>
          <a:ln w="2222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H="1">
            <a:off x="3664477" y="2746563"/>
            <a:ext cx="306947" cy="269357"/>
          </a:xfrm>
          <a:prstGeom prst="straightConnector1">
            <a:avLst/>
          </a:prstGeom>
          <a:ln w="15875">
            <a:solidFill>
              <a:srgbClr val="FF6600"/>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a:off x="3815074" y="2746563"/>
            <a:ext cx="156350" cy="428609"/>
          </a:xfrm>
          <a:prstGeom prst="straightConnector1">
            <a:avLst/>
          </a:prstGeom>
          <a:ln w="15875">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3969469" y="2729602"/>
            <a:ext cx="98965" cy="362518"/>
          </a:xfrm>
          <a:prstGeom prst="straightConnector1">
            <a:avLst/>
          </a:prstGeom>
          <a:ln w="158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4931636" y="2746563"/>
            <a:ext cx="194307" cy="335665"/>
          </a:xfrm>
          <a:prstGeom prst="straightConnector1">
            <a:avLst/>
          </a:prstGeom>
          <a:ln w="25400">
            <a:solidFill>
              <a:srgbClr val="99CC00"/>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H="1">
            <a:off x="4830036" y="2760574"/>
            <a:ext cx="101600" cy="464746"/>
          </a:xfrm>
          <a:prstGeom prst="straightConnector1">
            <a:avLst/>
          </a:prstGeom>
          <a:ln w="158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V="1">
            <a:off x="5678175" y="3989118"/>
            <a:ext cx="228600" cy="255734"/>
          </a:xfrm>
          <a:prstGeom prst="straightConnector1">
            <a:avLst/>
          </a:prstGeom>
          <a:ln w="15875">
            <a:solidFill>
              <a:srgbClr val="FF33CC"/>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H="1" flipV="1">
            <a:off x="5287236" y="4030295"/>
            <a:ext cx="372107" cy="255340"/>
          </a:xfrm>
          <a:prstGeom prst="straightConnector1">
            <a:avLst/>
          </a:prstGeom>
          <a:ln w="15875">
            <a:solidFill>
              <a:srgbClr val="0070C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TextBox 88"/>
              <p:cNvSpPr txBox="1"/>
              <p:nvPr/>
            </p:nvSpPr>
            <p:spPr>
              <a:xfrm>
                <a:off x="6151940" y="1944519"/>
                <a:ext cx="1676400" cy="430887"/>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200" b="1" i="1" smtClean="0">
                          <a:solidFill>
                            <a:srgbClr val="008000"/>
                          </a:solidFill>
                          <a:latin typeface="Cambria Math"/>
                          <a:ea typeface="Cambria Math"/>
                        </a:rPr>
                        <m:t>𝝓</m:t>
                      </m:r>
                      <m:r>
                        <a:rPr lang="en-US" sz="2200" b="1" i="1" smtClean="0">
                          <a:solidFill>
                            <a:srgbClr val="008000"/>
                          </a:solidFill>
                          <a:latin typeface="Cambria Math"/>
                          <a:ea typeface="Cambria Math"/>
                        </a:rPr>
                        <m:t>=</m:t>
                      </m:r>
                      <m:r>
                        <a:rPr lang="en-US" sz="2200" b="1" i="1" smtClean="0">
                          <a:solidFill>
                            <a:srgbClr val="008000"/>
                          </a:solidFill>
                          <a:latin typeface="Cambria Math"/>
                          <a:ea typeface="Cambria Math"/>
                        </a:rPr>
                        <m:t>𝟗𝟒</m:t>
                      </m:r>
                      <m:r>
                        <a:rPr lang="en-US" sz="2200" b="1" i="1" smtClean="0">
                          <a:solidFill>
                            <a:srgbClr val="008000"/>
                          </a:solidFill>
                          <a:latin typeface="Cambria Math"/>
                          <a:ea typeface="Cambria Math"/>
                        </a:rPr>
                        <m:t> </m:t>
                      </m:r>
                      <m:r>
                        <a:rPr lang="en-US" sz="2200" b="1" i="1" smtClean="0">
                          <a:solidFill>
                            <a:srgbClr val="008000"/>
                          </a:solidFill>
                          <a:latin typeface="Cambria Math"/>
                          <a:ea typeface="Cambria Math"/>
                        </a:rPr>
                        <m:t>𝒎𝒎</m:t>
                      </m:r>
                    </m:oMath>
                  </m:oMathPara>
                </a14:m>
                <a:endParaRPr lang="en-US" sz="2200" b="1" dirty="0">
                  <a:solidFill>
                    <a:srgbClr val="008000"/>
                  </a:solidFill>
                </a:endParaRPr>
              </a:p>
            </p:txBody>
          </p:sp>
        </mc:Choice>
        <mc:Fallback xmlns="">
          <p:sp>
            <p:nvSpPr>
              <p:cNvPr id="89" name="TextBox 88"/>
              <p:cNvSpPr txBox="1">
                <a:spLocks noRot="1" noChangeAspect="1" noMove="1" noResize="1" noEditPoints="1" noAdjustHandles="1" noChangeArrowheads="1" noChangeShapeType="1" noTextEdit="1"/>
              </p:cNvSpPr>
              <p:nvPr/>
            </p:nvSpPr>
            <p:spPr>
              <a:xfrm>
                <a:off x="6151940" y="1944519"/>
                <a:ext cx="1676400" cy="430887"/>
              </a:xfrm>
              <a:prstGeom prst="rect">
                <a:avLst/>
              </a:prstGeom>
              <a:blipFill rotWithShape="1">
                <a:blip r:embed="rId4"/>
                <a:stretch>
                  <a:fillRect l="-4364" b="-16901"/>
                </a:stretch>
              </a:blipFill>
              <a:ln>
                <a:noFill/>
              </a:ln>
            </p:spPr>
            <p:txBody>
              <a:bodyPr/>
              <a:lstStyle/>
              <a:p>
                <a:r>
                  <a:rPr lang="en-US">
                    <a:noFill/>
                  </a:rPr>
                  <a:t> </a:t>
                </a:r>
              </a:p>
            </p:txBody>
          </p:sp>
        </mc:Fallback>
      </mc:AlternateContent>
      <p:sp>
        <p:nvSpPr>
          <p:cNvPr id="90" name="Right Arrow 89"/>
          <p:cNvSpPr/>
          <p:nvPr/>
        </p:nvSpPr>
        <p:spPr>
          <a:xfrm>
            <a:off x="5413132" y="3304430"/>
            <a:ext cx="374374" cy="241757"/>
          </a:xfrm>
          <a:prstGeom prst="rightArrow">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Elbow Connector 90"/>
          <p:cNvCxnSpPr>
            <a:endCxn id="89" idx="1"/>
          </p:cNvCxnSpPr>
          <p:nvPr/>
        </p:nvCxnSpPr>
        <p:spPr>
          <a:xfrm rot="5400000" flipH="1" flipV="1">
            <a:off x="5616869" y="2211330"/>
            <a:ext cx="586438" cy="483704"/>
          </a:xfrm>
          <a:prstGeom prst="bentConnector2">
            <a:avLst/>
          </a:prstGeom>
          <a:ln w="15875">
            <a:solidFill>
              <a:srgbClr val="FF33CC"/>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V="1">
            <a:off x="2046432" y="2453182"/>
            <a:ext cx="1275980" cy="598182"/>
          </a:xfrm>
          <a:prstGeom prst="straightConnector1">
            <a:avLst/>
          </a:prstGeom>
          <a:ln w="15875">
            <a:solidFill>
              <a:srgbClr val="FF33CC"/>
            </a:solidFill>
            <a:prstDash val="sys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3" name="TextBox 92"/>
              <p:cNvSpPr txBox="1"/>
              <p:nvPr/>
            </p:nvSpPr>
            <p:spPr>
              <a:xfrm>
                <a:off x="4118279" y="3820307"/>
                <a:ext cx="5830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3333CC"/>
                          </a:solidFill>
                          <a:latin typeface="Cambria Math"/>
                        </a:rPr>
                        <m:t>𝟕</m:t>
                      </m:r>
                      <m:r>
                        <a:rPr lang="en-US" b="1" i="1" smtClean="0">
                          <a:solidFill>
                            <a:srgbClr val="3333CC"/>
                          </a:solidFill>
                          <a:latin typeface="Cambria Math"/>
                        </a:rPr>
                        <m:t>𝒆𝑽</m:t>
                      </m:r>
                    </m:oMath>
                  </m:oMathPara>
                </a14:m>
                <a:endParaRPr lang="en-US" b="1" dirty="0">
                  <a:solidFill>
                    <a:srgbClr val="3333CC"/>
                  </a:solidFill>
                </a:endParaRPr>
              </a:p>
            </p:txBody>
          </p:sp>
        </mc:Choice>
        <mc:Fallback xmlns="">
          <p:sp>
            <p:nvSpPr>
              <p:cNvPr id="93" name="TextBox 92"/>
              <p:cNvSpPr txBox="1">
                <a:spLocks noRot="1" noChangeAspect="1" noMove="1" noResize="1" noEditPoints="1" noAdjustHandles="1" noChangeArrowheads="1" noChangeShapeType="1" noTextEdit="1"/>
              </p:cNvSpPr>
              <p:nvPr/>
            </p:nvSpPr>
            <p:spPr>
              <a:xfrm>
                <a:off x="4118279" y="3820307"/>
                <a:ext cx="583096" cy="369332"/>
              </a:xfrm>
              <a:prstGeom prst="rect">
                <a:avLst/>
              </a:prstGeom>
              <a:blipFill rotWithShape="1">
                <a:blip r:embed="rId5"/>
                <a:stretch>
                  <a:fillRect/>
                </a:stretch>
              </a:blipFill>
            </p:spPr>
            <p:txBody>
              <a:bodyPr/>
              <a:lstStyle/>
              <a:p>
                <a:r>
                  <a:rPr lang="en-US">
                    <a:noFill/>
                  </a:rPr>
                  <a:t> </a:t>
                </a:r>
              </a:p>
            </p:txBody>
          </p:sp>
        </mc:Fallback>
      </mc:AlternateContent>
      <p:cxnSp>
        <p:nvCxnSpPr>
          <p:cNvPr id="94" name="Straight Arrow Connector 93"/>
          <p:cNvCxnSpPr/>
          <p:nvPr/>
        </p:nvCxnSpPr>
        <p:spPr>
          <a:xfrm flipV="1">
            <a:off x="6678631" y="3015920"/>
            <a:ext cx="81667" cy="326641"/>
          </a:xfrm>
          <a:prstGeom prst="straightConnector1">
            <a:avLst/>
          </a:prstGeom>
          <a:ln w="22225">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V="1">
            <a:off x="4291310" y="3082228"/>
            <a:ext cx="108648" cy="301366"/>
          </a:xfrm>
          <a:prstGeom prst="straightConnector1">
            <a:avLst/>
          </a:prstGeom>
          <a:ln w="22225">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V="1">
            <a:off x="2289835" y="3155605"/>
            <a:ext cx="325090" cy="91728"/>
          </a:xfrm>
          <a:prstGeom prst="straightConnector1">
            <a:avLst/>
          </a:prstGeom>
          <a:ln w="22225">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H="1" flipV="1">
            <a:off x="6383108" y="3051363"/>
            <a:ext cx="98294" cy="312119"/>
          </a:xfrm>
          <a:prstGeom prst="straightConnector1">
            <a:avLst/>
          </a:prstGeom>
          <a:ln w="22225">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H="1" flipV="1">
            <a:off x="4018589" y="3092120"/>
            <a:ext cx="99690" cy="281254"/>
          </a:xfrm>
          <a:prstGeom prst="straightConnector1">
            <a:avLst/>
          </a:prstGeom>
          <a:ln w="22225">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V="1">
            <a:off x="2251656" y="2848657"/>
            <a:ext cx="123737" cy="281254"/>
          </a:xfrm>
          <a:prstGeom prst="straightConnector1">
            <a:avLst/>
          </a:prstGeom>
          <a:ln w="22225">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6637797" y="3550797"/>
            <a:ext cx="122501" cy="262417"/>
          </a:xfrm>
          <a:prstGeom prst="straightConnector1">
            <a:avLst/>
          </a:prstGeom>
          <a:ln w="22225">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4291310" y="3542841"/>
            <a:ext cx="122501" cy="262417"/>
          </a:xfrm>
          <a:prstGeom prst="straightConnector1">
            <a:avLst/>
          </a:prstGeom>
          <a:ln w="22225">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H="1">
            <a:off x="1969503" y="3332043"/>
            <a:ext cx="171743" cy="311894"/>
          </a:xfrm>
          <a:prstGeom prst="straightConnector1">
            <a:avLst/>
          </a:prstGeom>
          <a:ln w="22225">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H="1">
            <a:off x="6406630" y="3553241"/>
            <a:ext cx="109993" cy="263818"/>
          </a:xfrm>
          <a:prstGeom prst="straightConnector1">
            <a:avLst/>
          </a:prstGeom>
          <a:ln w="22225">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H="1">
            <a:off x="4018589" y="3545600"/>
            <a:ext cx="109993" cy="263818"/>
          </a:xfrm>
          <a:prstGeom prst="straightConnector1">
            <a:avLst/>
          </a:prstGeom>
          <a:ln w="22225">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flipH="1">
            <a:off x="1735930" y="3240088"/>
            <a:ext cx="303378" cy="105899"/>
          </a:xfrm>
          <a:prstGeom prst="straightConnector1">
            <a:avLst/>
          </a:prstGeom>
          <a:ln w="22225">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V="1">
            <a:off x="3714333" y="3967481"/>
            <a:ext cx="354101" cy="316602"/>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V="1">
            <a:off x="4132442" y="3240088"/>
            <a:ext cx="479476" cy="665827"/>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flipV="1">
            <a:off x="4638024" y="2729602"/>
            <a:ext cx="293612" cy="471868"/>
          </a:xfrm>
          <a:prstGeom prst="straightConnector1">
            <a:avLst/>
          </a:prstGeom>
          <a:ln w="222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V="1">
            <a:off x="5621854" y="3905915"/>
            <a:ext cx="0" cy="372940"/>
          </a:xfrm>
          <a:prstGeom prst="straightConnector1">
            <a:avLst/>
          </a:prstGeom>
          <a:ln w="158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0" name="TextBox 109"/>
              <p:cNvSpPr txBox="1"/>
              <p:nvPr/>
            </p:nvSpPr>
            <p:spPr>
              <a:xfrm>
                <a:off x="6761540" y="2760574"/>
                <a:ext cx="506896" cy="4955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1" i="1" dirty="0" smtClean="0">
                              <a:solidFill>
                                <a:srgbClr val="FF0000"/>
                              </a:solidFill>
                              <a:latin typeface="Cambria Math"/>
                            </a:rPr>
                          </m:ctrlPr>
                        </m:sSubPr>
                        <m:e>
                          <m:r>
                            <a:rPr lang="en-US" sz="2400" b="1" i="1" dirty="0" smtClean="0">
                              <a:solidFill>
                                <a:srgbClr val="FF0000"/>
                              </a:solidFill>
                              <a:latin typeface="Cambria Math"/>
                            </a:rPr>
                            <m:t>𝑬</m:t>
                          </m:r>
                        </m:e>
                        <m:sub>
                          <m:r>
                            <a:rPr lang="en-US" sz="2400" b="1" i="1" dirty="0" smtClean="0">
                              <a:solidFill>
                                <a:srgbClr val="FF0000"/>
                              </a:solidFill>
                              <a:latin typeface="Cambria Math"/>
                            </a:rPr>
                            <m:t>𝒙</m:t>
                          </m:r>
                          <m:r>
                            <a:rPr lang="en-US" sz="2400" b="1" i="1" dirty="0" smtClean="0">
                              <a:solidFill>
                                <a:srgbClr val="FF0000"/>
                              </a:solidFill>
                              <a:latin typeface="Cambria Math"/>
                            </a:rPr>
                            <m:t>,</m:t>
                          </m:r>
                          <m:r>
                            <a:rPr lang="en-US" sz="2400" b="1" i="1" dirty="0" smtClean="0">
                              <a:solidFill>
                                <a:srgbClr val="FF0000"/>
                              </a:solidFill>
                              <a:latin typeface="Cambria Math"/>
                            </a:rPr>
                            <m:t>𝒚</m:t>
                          </m:r>
                        </m:sub>
                      </m:sSub>
                    </m:oMath>
                  </m:oMathPara>
                </a14:m>
                <a:endParaRPr lang="en-US" sz="2400" b="1" baseline="-25000" dirty="0">
                  <a:solidFill>
                    <a:srgbClr val="FF0000"/>
                  </a:solidFill>
                </a:endParaRPr>
              </a:p>
            </p:txBody>
          </p:sp>
        </mc:Choice>
        <mc:Fallback xmlns="">
          <p:sp>
            <p:nvSpPr>
              <p:cNvPr id="110" name="TextBox 109"/>
              <p:cNvSpPr txBox="1">
                <a:spLocks noRot="1" noChangeAspect="1" noMove="1" noResize="1" noEditPoints="1" noAdjustHandles="1" noChangeArrowheads="1" noChangeShapeType="1" noTextEdit="1"/>
              </p:cNvSpPr>
              <p:nvPr/>
            </p:nvSpPr>
            <p:spPr>
              <a:xfrm>
                <a:off x="6761540" y="2760574"/>
                <a:ext cx="506896" cy="495520"/>
              </a:xfrm>
              <a:prstGeom prst="rect">
                <a:avLst/>
              </a:prstGeom>
              <a:blipFill rotWithShape="1">
                <a:blip r:embed="rId6"/>
                <a:stretch>
                  <a:fillRect l="-27711" r="-10843" b="-7407"/>
                </a:stretch>
              </a:blipFill>
            </p:spPr>
            <p:txBody>
              <a:bodyPr/>
              <a:lstStyle/>
              <a:p>
                <a:r>
                  <a:rPr lang="en-US">
                    <a:noFill/>
                  </a:rPr>
                  <a:t> </a:t>
                </a:r>
              </a:p>
            </p:txBody>
          </p:sp>
        </mc:Fallback>
      </mc:AlternateContent>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9" name="Text Box 7"/>
          <p:cNvSpPr txBox="1">
            <a:spLocks noChangeArrowheads="1"/>
          </p:cNvSpPr>
          <p:nvPr/>
        </p:nvSpPr>
        <p:spPr bwMode="auto">
          <a:xfrm>
            <a:off x="974725" y="6132513"/>
            <a:ext cx="184150" cy="366712"/>
          </a:xfrm>
          <a:prstGeom prst="rect">
            <a:avLst/>
          </a:prstGeom>
          <a:noFill/>
          <a:ln w="9525">
            <a:noFill/>
            <a:miter lim="800000"/>
            <a:headEnd/>
            <a:tailEnd/>
          </a:ln>
          <a:effectLst/>
        </p:spPr>
        <p:txBody>
          <a:bodyPr wrap="none">
            <a:spAutoFit/>
          </a:bodyPr>
          <a:lstStyle/>
          <a:p>
            <a:endParaRPr lang="en-US" dirty="0"/>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27" name="TextBox 26"/>
          <p:cNvSpPr txBox="1"/>
          <p:nvPr/>
        </p:nvSpPr>
        <p:spPr>
          <a:xfrm>
            <a:off x="4732166" y="4267200"/>
            <a:ext cx="3698250" cy="415498"/>
          </a:xfrm>
          <a:prstGeom prst="rect">
            <a:avLst/>
          </a:prstGeom>
          <a:noFill/>
          <a:ln w="19050">
            <a:solidFill>
              <a:srgbClr val="FF0000"/>
            </a:solidFill>
          </a:ln>
        </p:spPr>
        <p:txBody>
          <a:bodyPr wrap="square" rtlCol="0">
            <a:spAutoFit/>
          </a:bodyPr>
          <a:lstStyle/>
          <a:p>
            <a:pPr algn="l"/>
            <a:r>
              <a:rPr lang="en-US" sz="2100" b="0" dirty="0" smtClean="0">
                <a:latin typeface="+mn-lt"/>
                <a:cs typeface="Arial" pitchFamily="34" charset="0"/>
              </a:rPr>
              <a:t>SEY vs. primary electron energy</a:t>
            </a:r>
          </a:p>
        </p:txBody>
      </p:sp>
      <p:pic>
        <p:nvPicPr>
          <p:cNvPr id="13" name="Picture 12" descr="C:\Documents and Settings\PUNEET JAIN\My Documents\My Pictures\p6.bmp"/>
          <p:cNvPicPr>
            <a:picLocks noChangeAspect="1" noChangeArrowheads="1"/>
          </p:cNvPicPr>
          <p:nvPr/>
        </p:nvPicPr>
        <p:blipFill>
          <a:blip r:embed="rId3" cstate="print"/>
          <a:srcRect/>
          <a:stretch>
            <a:fillRect/>
          </a:stretch>
        </p:blipFill>
        <p:spPr bwMode="auto">
          <a:xfrm>
            <a:off x="587339" y="1115723"/>
            <a:ext cx="3032195" cy="2883500"/>
          </a:xfrm>
          <a:prstGeom prst="rect">
            <a:avLst/>
          </a:prstGeom>
          <a:noFill/>
        </p:spPr>
      </p:pic>
      <mc:AlternateContent xmlns:mc="http://schemas.openxmlformats.org/markup-compatibility/2006" xmlns:a14="http://schemas.microsoft.com/office/drawing/2010/main">
        <mc:Choice Requires="a14">
          <p:sp>
            <p:nvSpPr>
              <p:cNvPr id="3" name="TextBox 2"/>
              <p:cNvSpPr txBox="1"/>
              <p:nvPr/>
            </p:nvSpPr>
            <p:spPr>
              <a:xfrm>
                <a:off x="838200" y="4204717"/>
                <a:ext cx="2530475" cy="1283621"/>
              </a:xfrm>
              <a:prstGeom prst="rect">
                <a:avLst/>
              </a:prstGeom>
              <a:noFill/>
              <a:ln>
                <a:solidFill>
                  <a:srgbClr val="00B05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ea typeface="Cambria Math"/>
                        </a:rPr>
                        <m:t>𝛿</m:t>
                      </m:r>
                      <m:d>
                        <m:dPr>
                          <m:ctrlPr>
                            <a:rPr lang="en-US" sz="2000" i="1" smtClean="0">
                              <a:latin typeface="Cambria Math"/>
                            </a:rPr>
                          </m:ctrlPr>
                        </m:dPr>
                        <m:e>
                          <m:sSub>
                            <m:sSubPr>
                              <m:ctrlPr>
                                <a:rPr lang="en-US" sz="2000" i="1" smtClean="0">
                                  <a:latin typeface="Cambria Math"/>
                                </a:rPr>
                              </m:ctrlPr>
                            </m:sSubPr>
                            <m:e>
                              <m:r>
                                <a:rPr lang="en-US" sz="2000" b="0" i="1" smtClean="0">
                                  <a:latin typeface="Cambria Math"/>
                                </a:rPr>
                                <m:t>𝐸</m:t>
                              </m:r>
                            </m:e>
                            <m:sub>
                              <m:r>
                                <a:rPr lang="en-US" sz="2000" b="0" i="1" smtClean="0">
                                  <a:latin typeface="Cambria Math"/>
                                </a:rPr>
                                <m:t>0</m:t>
                              </m:r>
                            </m:sub>
                          </m:sSub>
                          <m:r>
                            <a:rPr lang="en-US" sz="2000" b="0" i="1" smtClean="0">
                              <a:latin typeface="Cambria Math"/>
                            </a:rPr>
                            <m:t>, </m:t>
                          </m:r>
                          <m:sSub>
                            <m:sSubPr>
                              <m:ctrlPr>
                                <a:rPr lang="en-US" sz="2000" i="1" smtClean="0">
                                  <a:latin typeface="Cambria Math"/>
                                </a:rPr>
                              </m:ctrlPr>
                            </m:sSubPr>
                            <m:e>
                              <m:r>
                                <a:rPr lang="en-US" sz="2000" b="0" i="1" smtClean="0">
                                  <a:latin typeface="Cambria Math"/>
                                  <a:ea typeface="Cambria Math"/>
                                </a:rPr>
                                <m:t>𝜃</m:t>
                              </m:r>
                            </m:e>
                            <m:sub>
                              <m:r>
                                <a:rPr lang="en-US" sz="2000" b="0" i="1" smtClean="0">
                                  <a:latin typeface="Cambria Math"/>
                                </a:rPr>
                                <m:t>0</m:t>
                              </m:r>
                            </m:sub>
                          </m:sSub>
                        </m:e>
                      </m:d>
                      <m:r>
                        <a:rPr lang="en-US" sz="2000" b="0" i="1" smtClean="0">
                          <a:latin typeface="Cambria Math"/>
                        </a:rPr>
                        <m:t>= </m:t>
                      </m:r>
                      <m:f>
                        <m:fPr>
                          <m:ctrlPr>
                            <a:rPr lang="en-US" sz="2000" i="1" smtClean="0">
                              <a:latin typeface="Cambria Math"/>
                            </a:rPr>
                          </m:ctrlPr>
                        </m:fPr>
                        <m:num>
                          <m:sSub>
                            <m:sSubPr>
                              <m:ctrlPr>
                                <a:rPr lang="en-US" sz="2000" i="1" smtClean="0">
                                  <a:latin typeface="Cambria Math"/>
                                </a:rPr>
                              </m:ctrlPr>
                            </m:sSubPr>
                            <m:e>
                              <m:r>
                                <a:rPr lang="en-US" sz="2000" b="0" i="1" smtClean="0">
                                  <a:latin typeface="Cambria Math"/>
                                </a:rPr>
                                <m:t>𝐼</m:t>
                              </m:r>
                            </m:e>
                            <m:sub>
                              <m:r>
                                <a:rPr lang="en-US" sz="2000" b="0" i="1" smtClean="0">
                                  <a:latin typeface="Cambria Math"/>
                                </a:rPr>
                                <m:t>𝑠</m:t>
                              </m:r>
                            </m:sub>
                          </m:sSub>
                        </m:num>
                        <m:den>
                          <m:sSub>
                            <m:sSubPr>
                              <m:ctrlPr>
                                <a:rPr lang="en-US" sz="2000" i="1" smtClean="0">
                                  <a:latin typeface="Cambria Math"/>
                                </a:rPr>
                              </m:ctrlPr>
                            </m:sSubPr>
                            <m:e>
                              <m:r>
                                <a:rPr lang="en-US" sz="2000" b="0" i="1" smtClean="0">
                                  <a:latin typeface="Cambria Math"/>
                                </a:rPr>
                                <m:t>𝐼</m:t>
                              </m:r>
                            </m:e>
                            <m:sub>
                              <m:r>
                                <a:rPr lang="en-US" sz="2000" b="0" i="1" smtClean="0">
                                  <a:latin typeface="Cambria Math"/>
                                </a:rPr>
                                <m:t>0</m:t>
                              </m:r>
                            </m:sub>
                          </m:sSub>
                        </m:den>
                      </m:f>
                    </m:oMath>
                  </m:oMathPara>
                </a14:m>
                <a:endParaRPr lang="en-US" sz="2000" dirty="0" smtClean="0"/>
              </a:p>
              <a:p>
                <a:endParaRPr lang="en-US" sz="1400" b="1" dirty="0" smtClean="0"/>
              </a:p>
              <a:p>
                <a:pPr/>
                <a14:m>
                  <m:oMathPara xmlns:m="http://schemas.openxmlformats.org/officeDocument/2006/math">
                    <m:oMathParaPr>
                      <m:jc m:val="centerGroup"/>
                    </m:oMathParaPr>
                    <m:oMath xmlns:m="http://schemas.openxmlformats.org/officeDocument/2006/math">
                      <m:sSub>
                        <m:sSubPr>
                          <m:ctrlPr>
                            <a:rPr lang="en-US" sz="2000" b="1" i="1" smtClean="0">
                              <a:latin typeface="Cambria Math"/>
                            </a:rPr>
                          </m:ctrlPr>
                        </m:sSubPr>
                        <m:e>
                          <m:r>
                            <a:rPr lang="en-US" sz="2000" b="1" i="1" smtClean="0">
                              <a:latin typeface="Cambria Math"/>
                              <a:ea typeface="Cambria Math"/>
                            </a:rPr>
                            <m:t>𝜹</m:t>
                          </m:r>
                        </m:e>
                        <m:sub>
                          <m:r>
                            <a:rPr lang="en-US" sz="2000" b="1" i="1" smtClean="0">
                              <a:latin typeface="Cambria Math"/>
                            </a:rPr>
                            <m:t>𝒎𝒂𝒙</m:t>
                          </m:r>
                        </m:sub>
                      </m:sSub>
                      <m:r>
                        <a:rPr lang="en-US" sz="2000" b="1" i="1" smtClean="0">
                          <a:latin typeface="Cambria Math"/>
                        </a:rPr>
                        <m:t>= </m:t>
                      </m:r>
                      <m:r>
                        <a:rPr lang="en-US" sz="2000" b="1" i="1" smtClean="0">
                          <a:latin typeface="Cambria Math"/>
                          <a:ea typeface="Cambria Math"/>
                        </a:rPr>
                        <m:t>𝜹</m:t>
                      </m:r>
                      <m:d>
                        <m:dPr>
                          <m:ctrlPr>
                            <a:rPr lang="en-US" sz="2000" b="1" i="1" smtClean="0">
                              <a:latin typeface="Cambria Math"/>
                              <a:ea typeface="Cambria Math"/>
                            </a:rPr>
                          </m:ctrlPr>
                        </m:dPr>
                        <m:e>
                          <m:sSub>
                            <m:sSubPr>
                              <m:ctrlPr>
                                <a:rPr lang="en-US" sz="2000" b="1" i="1" smtClean="0">
                                  <a:latin typeface="Cambria Math"/>
                                  <a:ea typeface="Cambria Math"/>
                                </a:rPr>
                              </m:ctrlPr>
                            </m:sSubPr>
                            <m:e>
                              <m:r>
                                <a:rPr lang="en-US" sz="2000" b="1" i="1" smtClean="0">
                                  <a:latin typeface="Cambria Math"/>
                                  <a:ea typeface="Cambria Math"/>
                                </a:rPr>
                                <m:t>𝑬</m:t>
                              </m:r>
                            </m:e>
                            <m:sub>
                              <m:r>
                                <a:rPr lang="en-US" sz="2000" b="1" i="1" smtClean="0">
                                  <a:latin typeface="Cambria Math"/>
                                  <a:ea typeface="Cambria Math"/>
                                </a:rPr>
                                <m:t>𝟎</m:t>
                              </m:r>
                              <m:r>
                                <a:rPr lang="en-US" sz="2000" b="1" i="1" smtClean="0">
                                  <a:latin typeface="Cambria Math"/>
                                  <a:ea typeface="Cambria Math"/>
                                </a:rPr>
                                <m:t>,</m:t>
                              </m:r>
                              <m:r>
                                <a:rPr lang="en-US" sz="2000" b="1" i="1" smtClean="0">
                                  <a:latin typeface="Cambria Math"/>
                                  <a:ea typeface="Cambria Math"/>
                                </a:rPr>
                                <m:t>𝒎𝒂𝒙</m:t>
                              </m:r>
                            </m:sub>
                          </m:sSub>
                          <m:r>
                            <a:rPr lang="en-US" sz="2000" b="1" i="1" smtClean="0">
                              <a:latin typeface="Cambria Math"/>
                              <a:ea typeface="Cambria Math"/>
                            </a:rPr>
                            <m:t>, </m:t>
                          </m:r>
                          <m:r>
                            <a:rPr lang="en-US" sz="2000" b="1" i="1" smtClean="0">
                              <a:latin typeface="Cambria Math"/>
                              <a:ea typeface="Cambria Math"/>
                            </a:rPr>
                            <m:t>𝟎</m:t>
                          </m:r>
                        </m:e>
                      </m:d>
                    </m:oMath>
                  </m:oMathPara>
                </a14:m>
                <a:endParaRPr lang="en-US" sz="2000" b="1" dirty="0"/>
              </a:p>
            </p:txBody>
          </p:sp>
        </mc:Choice>
        <mc:Fallback xmlns="">
          <p:sp>
            <p:nvSpPr>
              <p:cNvPr id="3" name="TextBox 2"/>
              <p:cNvSpPr txBox="1">
                <a:spLocks noRot="1" noChangeAspect="1" noMove="1" noResize="1" noEditPoints="1" noAdjustHandles="1" noChangeArrowheads="1" noChangeShapeType="1" noTextEdit="1"/>
              </p:cNvSpPr>
              <p:nvPr/>
            </p:nvSpPr>
            <p:spPr>
              <a:xfrm>
                <a:off x="838200" y="4204717"/>
                <a:ext cx="2530475" cy="1283621"/>
              </a:xfrm>
              <a:prstGeom prst="rect">
                <a:avLst/>
              </a:prstGeom>
              <a:blipFill rotWithShape="1">
                <a:blip r:embed="rId4"/>
                <a:stretch>
                  <a:fillRect/>
                </a:stretch>
              </a:blipFill>
              <a:ln>
                <a:solidFill>
                  <a:srgbClr val="00B050"/>
                </a:solidFill>
              </a:ln>
            </p:spPr>
            <p:txBody>
              <a:bodyPr/>
              <a:lstStyle/>
              <a:p>
                <a:r>
                  <a:rPr lang="en-US">
                    <a:noFill/>
                  </a:rPr>
                  <a:t> </a:t>
                </a:r>
              </a:p>
            </p:txBody>
          </p:sp>
        </mc:Fallback>
      </mc:AlternateContent>
      <p:pic>
        <p:nvPicPr>
          <p:cNvPr id="11" name="Picture 10" descr="p4.bmp"/>
          <p:cNvPicPr/>
          <p:nvPr/>
        </p:nvPicPr>
        <p:blipFill>
          <a:blip r:embed="rId5"/>
          <a:stretch>
            <a:fillRect/>
          </a:stretch>
        </p:blipFill>
        <p:spPr>
          <a:xfrm>
            <a:off x="4704457" y="1182165"/>
            <a:ext cx="3387587" cy="3001049"/>
          </a:xfrm>
          <a:prstGeom prst="rect">
            <a:avLst/>
          </a:prstGeom>
        </p:spPr>
      </p:pic>
      <mc:AlternateContent xmlns:mc="http://schemas.openxmlformats.org/markup-compatibility/2006">
        <mc:Choice xmlns:a14="http://schemas.microsoft.com/office/drawing/2010/main" Requires="a14">
          <p:sp>
            <p:nvSpPr>
              <p:cNvPr id="7" name="TextBox 6"/>
              <p:cNvSpPr txBox="1"/>
              <p:nvPr/>
            </p:nvSpPr>
            <p:spPr>
              <a:xfrm>
                <a:off x="5255451" y="2470539"/>
                <a:ext cx="620502" cy="3815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0000FF"/>
                              </a:solidFill>
                              <a:latin typeface="Cambria Math"/>
                            </a:rPr>
                          </m:ctrlPr>
                        </m:sSubPr>
                        <m:e>
                          <m:r>
                            <a:rPr lang="en-US" b="1" i="1">
                              <a:solidFill>
                                <a:srgbClr val="0000FF"/>
                              </a:solidFill>
                              <a:latin typeface="Cambria Math"/>
                              <a:ea typeface="Cambria Math"/>
                            </a:rPr>
                            <m:t>𝜹</m:t>
                          </m:r>
                        </m:e>
                        <m:sub>
                          <m:r>
                            <a:rPr lang="en-US" b="1" i="1">
                              <a:solidFill>
                                <a:srgbClr val="0000FF"/>
                              </a:solidFill>
                              <a:latin typeface="Cambria Math"/>
                            </a:rPr>
                            <m:t>𝒎𝒂𝒙</m:t>
                          </m:r>
                        </m:sub>
                      </m:sSub>
                    </m:oMath>
                  </m:oMathPara>
                </a14:m>
                <a:endParaRPr lang="en-US" b="1" dirty="0">
                  <a:solidFill>
                    <a:srgbClr val="0000FF"/>
                  </a:solidFill>
                </a:endParaRPr>
              </a:p>
            </p:txBody>
          </p:sp>
        </mc:Choice>
        <mc:Fallback>
          <p:sp>
            <p:nvSpPr>
              <p:cNvPr id="7" name="TextBox 6"/>
              <p:cNvSpPr txBox="1">
                <a:spLocks noRot="1" noChangeAspect="1" noMove="1" noResize="1" noEditPoints="1" noAdjustHandles="1" noChangeArrowheads="1" noChangeShapeType="1" noTextEdit="1"/>
              </p:cNvSpPr>
              <p:nvPr/>
            </p:nvSpPr>
            <p:spPr>
              <a:xfrm>
                <a:off x="5255451" y="2470539"/>
                <a:ext cx="620502" cy="381515"/>
              </a:xfrm>
              <a:prstGeom prst="rect">
                <a:avLst/>
              </a:prstGeom>
              <a:blipFill rotWithShape="1">
                <a:blip r:embed="rId6"/>
                <a:stretch>
                  <a:fillRect/>
                </a:stretch>
              </a:blipFill>
            </p:spPr>
            <p:txBody>
              <a:bodyPr/>
              <a:lstStyle/>
              <a:p>
                <a:r>
                  <a:rPr lang="en-US">
                    <a:noFill/>
                  </a:rPr>
                  <a:t> </a:t>
                </a:r>
              </a:p>
            </p:txBody>
          </p:sp>
        </mc:Fallback>
      </mc:AlternateContent>
      <p:cxnSp>
        <p:nvCxnSpPr>
          <p:cNvPr id="9" name="Straight Arrow Connector 8"/>
          <p:cNvCxnSpPr/>
          <p:nvPr/>
        </p:nvCxnSpPr>
        <p:spPr>
          <a:xfrm>
            <a:off x="5867400" y="1909483"/>
            <a:ext cx="6970" cy="1546411"/>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0" name="Rectangle 9"/>
              <p:cNvSpPr/>
              <p:nvPr/>
            </p:nvSpPr>
            <p:spPr>
              <a:xfrm>
                <a:off x="5227875" y="2971800"/>
                <a:ext cx="902748" cy="3815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a:solidFill>
                                <a:srgbClr val="0000FF"/>
                              </a:solidFill>
                              <a:latin typeface="Cambria Math"/>
                            </a:rPr>
                          </m:ctrlPr>
                        </m:sSubPr>
                        <m:e>
                          <m:r>
                            <a:rPr lang="en-US" b="1" i="1">
                              <a:solidFill>
                                <a:srgbClr val="0000FF"/>
                              </a:solidFill>
                              <a:latin typeface="Cambria Math"/>
                            </a:rPr>
                            <m:t>𝑬</m:t>
                          </m:r>
                        </m:e>
                        <m:sub>
                          <m:r>
                            <a:rPr lang="en-US" b="1" i="1">
                              <a:solidFill>
                                <a:srgbClr val="0000FF"/>
                              </a:solidFill>
                              <a:latin typeface="Cambria Math"/>
                            </a:rPr>
                            <m:t>𝟎</m:t>
                          </m:r>
                          <m:r>
                            <a:rPr lang="en-US" b="1" i="1">
                              <a:solidFill>
                                <a:srgbClr val="0000FF"/>
                              </a:solidFill>
                              <a:latin typeface="Cambria Math"/>
                            </a:rPr>
                            <m:t>,</m:t>
                          </m:r>
                          <m:r>
                            <a:rPr lang="en-US" b="1" i="1">
                              <a:solidFill>
                                <a:srgbClr val="0000FF"/>
                              </a:solidFill>
                              <a:latin typeface="Cambria Math"/>
                            </a:rPr>
                            <m:t>𝒎𝒂𝒙</m:t>
                          </m:r>
                        </m:sub>
                      </m:sSub>
                    </m:oMath>
                  </m:oMathPara>
                </a14:m>
                <a:endParaRPr lang="en-US" dirty="0"/>
              </a:p>
            </p:txBody>
          </p:sp>
        </mc:Choice>
        <mc:Fallback>
          <p:sp>
            <p:nvSpPr>
              <p:cNvPr id="10" name="Rectangle 9"/>
              <p:cNvSpPr>
                <a:spLocks noRot="1" noChangeAspect="1" noMove="1" noResize="1" noEditPoints="1" noAdjustHandles="1" noChangeArrowheads="1" noChangeShapeType="1" noTextEdit="1"/>
              </p:cNvSpPr>
              <p:nvPr/>
            </p:nvSpPr>
            <p:spPr>
              <a:xfrm>
                <a:off x="5227875" y="2971800"/>
                <a:ext cx="902748" cy="381515"/>
              </a:xfrm>
              <a:prstGeom prst="rect">
                <a:avLst/>
              </a:prstGeom>
              <a:blipFill rotWithShape="1">
                <a:blip r:embed="rId7"/>
                <a:stretch>
                  <a:fillRect/>
                </a:stretch>
              </a:blipFill>
            </p:spPr>
            <p:txBody>
              <a:bodyPr/>
              <a:lstStyle/>
              <a:p>
                <a:r>
                  <a:rPr lang="en-US">
                    <a:noFill/>
                  </a:rPr>
                  <a:t> </a:t>
                </a:r>
              </a:p>
            </p:txBody>
          </p:sp>
        </mc:Fallback>
      </mc:AlternateContent>
      <p:cxnSp>
        <p:nvCxnSpPr>
          <p:cNvPr id="21" name="Straight Arrow Connector 20"/>
          <p:cNvCxnSpPr/>
          <p:nvPr/>
        </p:nvCxnSpPr>
        <p:spPr>
          <a:xfrm flipH="1">
            <a:off x="5105400" y="1905000"/>
            <a:ext cx="718720" cy="4483"/>
          </a:xfrm>
          <a:prstGeom prst="straightConnector1">
            <a:avLst/>
          </a:prstGeom>
          <a:ln>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3"/>
          <p:cNvSpPr>
            <a:spLocks noChangeArrowheads="1"/>
          </p:cNvSpPr>
          <p:nvPr/>
        </p:nvSpPr>
        <p:spPr bwMode="auto">
          <a:xfrm>
            <a:off x="1081000" y="334935"/>
            <a:ext cx="3143810" cy="350865"/>
          </a:xfrm>
          <a:prstGeom prst="rect">
            <a:avLst/>
          </a:prstGeom>
          <a:noFill/>
          <a:ln w="9525">
            <a:noFill/>
            <a:miter lim="800000"/>
            <a:headEnd/>
            <a:tailEnd/>
          </a:ln>
          <a:effectLst/>
        </p:spPr>
        <p:txBody>
          <a:bodyPr wrap="none">
            <a:spAutoFit/>
          </a:bodyPr>
          <a:lstStyle/>
          <a:p>
            <a:pPr eaLnBrk="0" hangingPunct="0">
              <a:lnSpc>
                <a:spcPct val="70000"/>
              </a:lnSpc>
              <a:spcBef>
                <a:spcPct val="50000"/>
              </a:spcBef>
            </a:pPr>
            <a:r>
              <a:rPr lang="en-US" sz="2400" dirty="0" smtClean="0">
                <a:solidFill>
                  <a:srgbClr val="FF0000"/>
                </a:solidFill>
                <a:ea typeface="Times New Roman" charset="0"/>
                <a:cs typeface="Arial" charset="0"/>
              </a:rPr>
              <a:t>Secondary Buildup (1)</a:t>
            </a:r>
            <a:endParaRPr lang="en-US" sz="2400" dirty="0">
              <a:latin typeface="Verdana" pitchFamily="34" charset="0"/>
              <a:ea typeface="Times New Roman" charset="0"/>
              <a:cs typeface="Arial" charset="0"/>
            </a:endParaRPr>
          </a:p>
        </p:txBody>
      </p:sp>
    </p:spTree>
    <p:extLst>
      <p:ext uri="{BB962C8B-B14F-4D97-AF65-F5344CB8AC3E}">
        <p14:creationId xmlns:p14="http://schemas.microsoft.com/office/powerpoint/2010/main" val="2250364710"/>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ChangeArrowheads="1"/>
          </p:cNvSpPr>
          <p:nvPr/>
        </p:nvSpPr>
        <p:spPr bwMode="auto">
          <a:xfrm>
            <a:off x="1081000" y="334935"/>
            <a:ext cx="3143810" cy="350865"/>
          </a:xfrm>
          <a:prstGeom prst="rect">
            <a:avLst/>
          </a:prstGeom>
          <a:noFill/>
          <a:ln w="9525">
            <a:noFill/>
            <a:miter lim="800000"/>
            <a:headEnd/>
            <a:tailEnd/>
          </a:ln>
          <a:effectLst/>
        </p:spPr>
        <p:txBody>
          <a:bodyPr wrap="none">
            <a:spAutoFit/>
          </a:bodyPr>
          <a:lstStyle/>
          <a:p>
            <a:pPr eaLnBrk="0" hangingPunct="0">
              <a:lnSpc>
                <a:spcPct val="70000"/>
              </a:lnSpc>
              <a:spcBef>
                <a:spcPct val="50000"/>
              </a:spcBef>
            </a:pPr>
            <a:r>
              <a:rPr lang="en-US" sz="2400" dirty="0" smtClean="0">
                <a:solidFill>
                  <a:srgbClr val="FF0000"/>
                </a:solidFill>
                <a:ea typeface="Times New Roman" charset="0"/>
                <a:cs typeface="Arial" charset="0"/>
              </a:rPr>
              <a:t>Secondary Buildup (2)</a:t>
            </a:r>
            <a:endParaRPr lang="en-US" sz="2400" dirty="0">
              <a:latin typeface="Verdana" pitchFamily="34" charset="0"/>
              <a:ea typeface="Times New Roman" charset="0"/>
              <a:cs typeface="Arial" charset="0"/>
            </a:endParaRPr>
          </a:p>
        </p:txBody>
      </p:sp>
      <p:sp>
        <p:nvSpPr>
          <p:cNvPr id="18439" name="Text Box 7"/>
          <p:cNvSpPr txBox="1">
            <a:spLocks noChangeArrowheads="1"/>
          </p:cNvSpPr>
          <p:nvPr/>
        </p:nvSpPr>
        <p:spPr bwMode="auto">
          <a:xfrm>
            <a:off x="974725" y="6132513"/>
            <a:ext cx="184150" cy="366712"/>
          </a:xfrm>
          <a:prstGeom prst="rect">
            <a:avLst/>
          </a:prstGeom>
          <a:noFill/>
          <a:ln w="9525">
            <a:noFill/>
            <a:miter lim="800000"/>
            <a:headEnd/>
            <a:tailEnd/>
          </a:ln>
          <a:effectLst/>
        </p:spPr>
        <p:txBody>
          <a:bodyPr wrap="none">
            <a:spAutoFit/>
          </a:bodyPr>
          <a:lstStyle/>
          <a:p>
            <a:endParaRPr lang="en-US" dirty="0"/>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10" name="Picture 2"/>
          <p:cNvPicPr>
            <a:picLocks noChangeAspect="1" noChangeArrowheads="1"/>
          </p:cNvPicPr>
          <p:nvPr/>
        </p:nvPicPr>
        <p:blipFill>
          <a:blip r:embed="rId3" cstate="print"/>
          <a:srcRect/>
          <a:stretch>
            <a:fillRect/>
          </a:stretch>
        </p:blipFill>
        <p:spPr bwMode="auto">
          <a:xfrm>
            <a:off x="5943600" y="2286000"/>
            <a:ext cx="2831892" cy="1328166"/>
          </a:xfrm>
          <a:prstGeom prst="rect">
            <a:avLst/>
          </a:prstGeom>
          <a:noFill/>
          <a:ln w="9525">
            <a:noFill/>
            <a:miter lim="800000"/>
            <a:headEnd/>
            <a:tailEnd/>
          </a:ln>
        </p:spPr>
      </p:pic>
      <p:sp>
        <p:nvSpPr>
          <p:cNvPr id="15" name="TextBox 14"/>
          <p:cNvSpPr txBox="1"/>
          <p:nvPr/>
        </p:nvSpPr>
        <p:spPr>
          <a:xfrm>
            <a:off x="762000" y="1138535"/>
            <a:ext cx="7772400" cy="750655"/>
          </a:xfrm>
          <a:prstGeom prst="rect">
            <a:avLst/>
          </a:prstGeom>
          <a:noFill/>
        </p:spPr>
        <p:txBody>
          <a:bodyPr wrap="square" rtlCol="0">
            <a:spAutoFit/>
          </a:bodyPr>
          <a:lstStyle/>
          <a:p>
            <a:pPr algn="just">
              <a:lnSpc>
                <a:spcPct val="150000"/>
              </a:lnSpc>
            </a:pPr>
            <a:r>
              <a:rPr lang="en-US" sz="1800" b="1" dirty="0" smtClean="0">
                <a:solidFill>
                  <a:srgbClr val="FF0000"/>
                </a:solidFill>
                <a:latin typeface="Arial" pitchFamily="34" charset="0"/>
                <a:cs typeface="Arial" pitchFamily="34" charset="0"/>
              </a:rPr>
              <a:t>Furman-</a:t>
            </a:r>
            <a:r>
              <a:rPr lang="en-US" sz="1800" b="1" dirty="0" err="1" smtClean="0">
                <a:solidFill>
                  <a:srgbClr val="FF0000"/>
                </a:solidFill>
                <a:latin typeface="Arial" pitchFamily="34" charset="0"/>
                <a:cs typeface="Arial" pitchFamily="34" charset="0"/>
              </a:rPr>
              <a:t>Pivi</a:t>
            </a:r>
            <a:r>
              <a:rPr lang="en-US" sz="1800" b="1" dirty="0" smtClean="0">
                <a:solidFill>
                  <a:srgbClr val="FF0000"/>
                </a:solidFill>
                <a:latin typeface="Arial" pitchFamily="34" charset="0"/>
                <a:cs typeface="Arial" pitchFamily="34" charset="0"/>
              </a:rPr>
              <a:t> model</a:t>
            </a:r>
            <a:r>
              <a:rPr lang="en-US" sz="1800" dirty="0" smtClean="0">
                <a:latin typeface="Arial" pitchFamily="34" charset="0"/>
                <a:cs typeface="Arial" pitchFamily="34" charset="0"/>
              </a:rPr>
              <a:t> (</a:t>
            </a:r>
            <a:r>
              <a:rPr lang="en-US" sz="1800" dirty="0" smtClean="0">
                <a:solidFill>
                  <a:srgbClr val="0000FF"/>
                </a:solidFill>
                <a:latin typeface="Arial" pitchFamily="34" charset="0"/>
                <a:cs typeface="Arial" pitchFamily="34" charset="0"/>
              </a:rPr>
              <a:t>PRST-AB</a:t>
            </a:r>
            <a:r>
              <a:rPr lang="en-US" sz="1800" dirty="0" smtClean="0">
                <a:latin typeface="Arial" pitchFamily="34" charset="0"/>
                <a:cs typeface="Arial" pitchFamily="34" charset="0"/>
              </a:rPr>
              <a:t>, </a:t>
            </a:r>
            <a:r>
              <a:rPr lang="en-US" sz="1800" b="1" dirty="0" smtClean="0">
                <a:solidFill>
                  <a:srgbClr val="0000FF"/>
                </a:solidFill>
                <a:latin typeface="Arial" pitchFamily="34" charset="0"/>
                <a:cs typeface="Arial" pitchFamily="34" charset="0"/>
              </a:rPr>
              <a:t>5</a:t>
            </a:r>
            <a:r>
              <a:rPr lang="en-US" sz="1800" dirty="0" smtClean="0">
                <a:latin typeface="Arial" pitchFamily="34" charset="0"/>
                <a:cs typeface="Arial" pitchFamily="34" charset="0"/>
              </a:rPr>
              <a:t>, </a:t>
            </a:r>
            <a:r>
              <a:rPr lang="en-US" sz="1800" dirty="0" smtClean="0">
                <a:solidFill>
                  <a:srgbClr val="0000FF"/>
                </a:solidFill>
                <a:latin typeface="Arial" pitchFamily="34" charset="0"/>
                <a:cs typeface="Arial" pitchFamily="34" charset="0"/>
              </a:rPr>
              <a:t>124404</a:t>
            </a:r>
            <a:r>
              <a:rPr lang="en-US" sz="1800" dirty="0" smtClean="0">
                <a:latin typeface="Arial" pitchFamily="34" charset="0"/>
                <a:cs typeface="Arial" pitchFamily="34" charset="0"/>
              </a:rPr>
              <a:t>)</a:t>
            </a:r>
            <a:endParaRPr lang="en-US" sz="1800" b="1" u="sng" dirty="0" smtClean="0">
              <a:latin typeface="Arial" pitchFamily="34" charset="0"/>
              <a:cs typeface="Arial" pitchFamily="34" charset="0"/>
            </a:endParaRPr>
          </a:p>
          <a:p>
            <a:pPr algn="just">
              <a:lnSpc>
                <a:spcPct val="150000"/>
              </a:lnSpc>
            </a:pPr>
            <a:endParaRPr lang="en-US" dirty="0" smtClean="0">
              <a:solidFill>
                <a:srgbClr val="006600"/>
              </a:solidFill>
              <a:latin typeface="Arial" pitchFamily="34" charset="0"/>
              <a:cs typeface="Arial" pitchFamily="34" charset="0"/>
            </a:endParaRPr>
          </a:p>
        </p:txBody>
      </p:sp>
      <p:pic>
        <p:nvPicPr>
          <p:cNvPr id="839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868890"/>
            <a:ext cx="5148994" cy="3236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250057" y="1848891"/>
            <a:ext cx="533400" cy="400110"/>
          </a:xfrm>
          <a:prstGeom prst="rect">
            <a:avLst/>
          </a:prstGeom>
          <a:noFill/>
          <a:ln w="12700">
            <a:solidFill>
              <a:srgbClr val="00B0F0"/>
            </a:solidFill>
          </a:ln>
        </p:spPr>
        <p:txBody>
          <a:bodyPr wrap="square" rtlCol="0">
            <a:spAutoFit/>
          </a:bodyPr>
          <a:lstStyle/>
          <a:p>
            <a:r>
              <a:rPr lang="en-US" sz="2000" dirty="0" smtClean="0"/>
              <a:t>PE</a:t>
            </a:r>
            <a:endParaRPr lang="en-US" sz="2000" dirty="0"/>
          </a:p>
        </p:txBody>
      </p:sp>
      <p:sp>
        <p:nvSpPr>
          <p:cNvPr id="14" name="TextBox 13"/>
          <p:cNvSpPr txBox="1"/>
          <p:nvPr/>
        </p:nvSpPr>
        <p:spPr>
          <a:xfrm>
            <a:off x="7696200" y="1861810"/>
            <a:ext cx="990600" cy="400110"/>
          </a:xfrm>
          <a:prstGeom prst="rect">
            <a:avLst/>
          </a:prstGeom>
          <a:noFill/>
          <a:ln w="12700">
            <a:solidFill>
              <a:srgbClr val="00B050"/>
            </a:solidFill>
          </a:ln>
        </p:spPr>
        <p:txBody>
          <a:bodyPr wrap="square" rtlCol="0">
            <a:spAutoFit/>
          </a:bodyPr>
          <a:lstStyle/>
          <a:p>
            <a:pPr algn="ctr"/>
            <a:r>
              <a:rPr lang="en-US" sz="2000" dirty="0" smtClean="0"/>
              <a:t> RE    </a:t>
            </a:r>
            <a:endParaRPr lang="en-US" sz="2000" dirty="0"/>
          </a:p>
        </p:txBody>
      </p:sp>
      <p:sp>
        <p:nvSpPr>
          <p:cNvPr id="16" name="TextBox 15"/>
          <p:cNvSpPr txBox="1"/>
          <p:nvPr/>
        </p:nvSpPr>
        <p:spPr>
          <a:xfrm>
            <a:off x="5643770" y="2292626"/>
            <a:ext cx="533400" cy="400110"/>
          </a:xfrm>
          <a:prstGeom prst="rect">
            <a:avLst/>
          </a:prstGeom>
          <a:noFill/>
          <a:ln w="12700">
            <a:solidFill>
              <a:srgbClr val="FF0066"/>
            </a:solidFill>
          </a:ln>
        </p:spPr>
        <p:txBody>
          <a:bodyPr wrap="square" rtlCol="0">
            <a:spAutoFit/>
          </a:bodyPr>
          <a:lstStyle/>
          <a:p>
            <a:r>
              <a:rPr lang="en-US" sz="2000" dirty="0" smtClean="0"/>
              <a:t>SE</a:t>
            </a:r>
            <a:endParaRPr lang="en-US" sz="2000" dirty="0"/>
          </a:p>
        </p:txBody>
      </p:sp>
      <p:sp>
        <p:nvSpPr>
          <p:cNvPr id="17" name="TextBox 16"/>
          <p:cNvSpPr txBox="1"/>
          <p:nvPr/>
        </p:nvSpPr>
        <p:spPr>
          <a:xfrm>
            <a:off x="304800" y="5332294"/>
            <a:ext cx="5148994" cy="369332"/>
          </a:xfrm>
          <a:prstGeom prst="rect">
            <a:avLst/>
          </a:prstGeom>
          <a:noFill/>
          <a:ln w="19050">
            <a:solidFill>
              <a:srgbClr val="FF33CC"/>
            </a:solidFill>
          </a:ln>
        </p:spPr>
        <p:txBody>
          <a:bodyPr wrap="square" rtlCol="0">
            <a:spAutoFit/>
          </a:bodyPr>
          <a:lstStyle/>
          <a:p>
            <a:pPr algn="ctr"/>
            <a:r>
              <a:rPr lang="en-US" dirty="0" smtClean="0">
                <a:solidFill>
                  <a:srgbClr val="0000FF"/>
                </a:solidFill>
                <a:latin typeface="Arial" pitchFamily="34" charset="0"/>
                <a:cs typeface="Arial" pitchFamily="34" charset="0"/>
              </a:rPr>
              <a:t>Ref:</a:t>
            </a:r>
            <a:r>
              <a:rPr lang="en-US" dirty="0" smtClean="0">
                <a:latin typeface="Arial" pitchFamily="34" charset="0"/>
                <a:cs typeface="Arial" pitchFamily="34" charset="0"/>
              </a:rPr>
              <a:t> </a:t>
            </a:r>
            <a:r>
              <a:rPr lang="en-US" i="1" dirty="0" smtClean="0">
                <a:latin typeface="Arial" pitchFamily="34" charset="0"/>
                <a:cs typeface="Arial" pitchFamily="34" charset="0"/>
              </a:rPr>
              <a:t>H. Seiler</a:t>
            </a:r>
            <a:r>
              <a:rPr lang="en-US" dirty="0" smtClean="0">
                <a:latin typeface="Arial" pitchFamily="34" charset="0"/>
                <a:cs typeface="Arial" pitchFamily="34" charset="0"/>
              </a:rPr>
              <a:t>, Jour. of App. Phys., </a:t>
            </a:r>
            <a:r>
              <a:rPr lang="en-US" b="1" dirty="0" smtClean="0">
                <a:latin typeface="Arial" pitchFamily="34" charset="0"/>
                <a:cs typeface="Arial" pitchFamily="34" charset="0"/>
              </a:rPr>
              <a:t>54</a:t>
            </a:r>
            <a:r>
              <a:rPr lang="en-US" dirty="0" smtClean="0">
                <a:latin typeface="Arial" pitchFamily="34" charset="0"/>
                <a:cs typeface="Arial" pitchFamily="34" charset="0"/>
              </a:rPr>
              <a:t>, R1 (1983) </a:t>
            </a:r>
          </a:p>
        </p:txBody>
      </p:sp>
      <mc:AlternateContent xmlns:mc="http://schemas.openxmlformats.org/markup-compatibility/2006" xmlns:a14="http://schemas.microsoft.com/office/drawing/2010/main">
        <mc:Choice Requires="a14">
          <p:sp>
            <p:nvSpPr>
              <p:cNvPr id="5" name="TextBox 4"/>
              <p:cNvSpPr txBox="1"/>
              <p:nvPr/>
            </p:nvSpPr>
            <p:spPr>
              <a:xfrm>
                <a:off x="5643770" y="3628072"/>
                <a:ext cx="3271630" cy="1938992"/>
              </a:xfrm>
              <a:prstGeom prst="rect">
                <a:avLst/>
              </a:prstGeom>
              <a:noFill/>
              <a:ln>
                <a:solidFill>
                  <a:srgbClr val="92D050"/>
                </a:solidFill>
              </a:ln>
            </p:spPr>
            <p:txBody>
              <a:bodyPr wrap="square" rtlCol="0">
                <a:spAutoFit/>
              </a:bodyPr>
              <a:lstStyle/>
              <a:p>
                <a:r>
                  <a:rPr lang="en-US" dirty="0" smtClean="0"/>
                  <a:t>Model : Phenomenological fits</a:t>
                </a:r>
              </a:p>
              <a:p>
                <a:endParaRPr lang="en-US" sz="800" dirty="0" smtClean="0"/>
              </a:p>
              <a:p>
                <a:pPr/>
                <a14:m>
                  <m:oMathPara xmlns:m="http://schemas.openxmlformats.org/officeDocument/2006/math">
                    <m:oMathParaPr>
                      <m:jc m:val="left"/>
                    </m:oMathParaPr>
                    <m:oMath xmlns:m="http://schemas.openxmlformats.org/officeDocument/2006/math">
                      <m:r>
                        <a:rPr lang="en-US" sz="2000" i="1" smtClean="0">
                          <a:solidFill>
                            <a:srgbClr val="0000FF"/>
                          </a:solidFill>
                          <a:latin typeface="Cambria Math"/>
                          <a:ea typeface="Cambria Math"/>
                        </a:rPr>
                        <m:t>𝛿</m:t>
                      </m:r>
                      <m:r>
                        <a:rPr lang="en-US" sz="2000" b="0" i="1" smtClean="0">
                          <a:solidFill>
                            <a:srgbClr val="0000FF"/>
                          </a:solidFill>
                          <a:latin typeface="Cambria Math"/>
                          <a:ea typeface="Cambria Math"/>
                        </a:rPr>
                        <m:t>= </m:t>
                      </m:r>
                      <m:sSub>
                        <m:sSubPr>
                          <m:ctrlPr>
                            <a:rPr lang="en-US" sz="2000" b="0" i="1" smtClean="0">
                              <a:solidFill>
                                <a:srgbClr val="0000FF"/>
                              </a:solidFill>
                              <a:latin typeface="Cambria Math"/>
                              <a:ea typeface="Cambria Math"/>
                            </a:rPr>
                          </m:ctrlPr>
                        </m:sSubPr>
                        <m:e>
                          <m:r>
                            <a:rPr lang="en-US" sz="2000" b="0" i="1" smtClean="0">
                              <a:solidFill>
                                <a:srgbClr val="0000FF"/>
                              </a:solidFill>
                              <a:latin typeface="Cambria Math"/>
                              <a:ea typeface="Cambria Math"/>
                            </a:rPr>
                            <m:t>𝛿</m:t>
                          </m:r>
                        </m:e>
                        <m:sub>
                          <m:r>
                            <a:rPr lang="en-US" sz="2000" b="0" i="1" smtClean="0">
                              <a:solidFill>
                                <a:srgbClr val="0000FF"/>
                              </a:solidFill>
                              <a:latin typeface="Cambria Math"/>
                              <a:ea typeface="Cambria Math"/>
                            </a:rPr>
                            <m:t>𝑒</m:t>
                          </m:r>
                        </m:sub>
                      </m:sSub>
                      <m:r>
                        <a:rPr lang="en-US" sz="2000" b="0" i="1" smtClean="0">
                          <a:solidFill>
                            <a:srgbClr val="0000FF"/>
                          </a:solidFill>
                          <a:latin typeface="Cambria Math"/>
                          <a:ea typeface="Cambria Math"/>
                        </a:rPr>
                        <m:t>+ </m:t>
                      </m:r>
                      <m:sSub>
                        <m:sSubPr>
                          <m:ctrlPr>
                            <a:rPr lang="en-US" sz="2000" b="0" i="1" smtClean="0">
                              <a:solidFill>
                                <a:srgbClr val="0000FF"/>
                              </a:solidFill>
                              <a:latin typeface="Cambria Math"/>
                              <a:ea typeface="Cambria Math"/>
                            </a:rPr>
                          </m:ctrlPr>
                        </m:sSubPr>
                        <m:e>
                          <m:r>
                            <a:rPr lang="en-US" sz="2000" b="0" i="1" smtClean="0">
                              <a:solidFill>
                                <a:srgbClr val="0000FF"/>
                              </a:solidFill>
                              <a:latin typeface="Cambria Math"/>
                              <a:ea typeface="Cambria Math"/>
                            </a:rPr>
                            <m:t>𝛿</m:t>
                          </m:r>
                        </m:e>
                        <m:sub>
                          <m:r>
                            <a:rPr lang="en-US" sz="2000" b="0" i="1" smtClean="0">
                              <a:solidFill>
                                <a:srgbClr val="0000FF"/>
                              </a:solidFill>
                              <a:latin typeface="Cambria Math"/>
                              <a:ea typeface="Cambria Math"/>
                            </a:rPr>
                            <m:t>𝑟</m:t>
                          </m:r>
                        </m:sub>
                      </m:sSub>
                      <m:r>
                        <a:rPr lang="en-US" sz="2000" b="0" i="1" smtClean="0">
                          <a:solidFill>
                            <a:srgbClr val="0000FF"/>
                          </a:solidFill>
                          <a:latin typeface="Cambria Math"/>
                          <a:ea typeface="Cambria Math"/>
                        </a:rPr>
                        <m:t>+ </m:t>
                      </m:r>
                      <m:sSub>
                        <m:sSubPr>
                          <m:ctrlPr>
                            <a:rPr lang="en-US" sz="2000" b="0" i="1" smtClean="0">
                              <a:solidFill>
                                <a:srgbClr val="0000FF"/>
                              </a:solidFill>
                              <a:latin typeface="Cambria Math"/>
                              <a:ea typeface="Cambria Math"/>
                            </a:rPr>
                          </m:ctrlPr>
                        </m:sSubPr>
                        <m:e>
                          <m:r>
                            <a:rPr lang="en-US" sz="2000" b="0" i="1" smtClean="0">
                              <a:solidFill>
                                <a:srgbClr val="0000FF"/>
                              </a:solidFill>
                              <a:latin typeface="Cambria Math"/>
                              <a:ea typeface="Cambria Math"/>
                            </a:rPr>
                            <m:t>𝛿</m:t>
                          </m:r>
                        </m:e>
                        <m:sub>
                          <m:r>
                            <a:rPr lang="en-US" sz="2000" b="0" i="1" smtClean="0">
                              <a:solidFill>
                                <a:srgbClr val="0000FF"/>
                              </a:solidFill>
                              <a:latin typeface="Cambria Math"/>
                              <a:ea typeface="Cambria Math"/>
                            </a:rPr>
                            <m:t>𝑡𝑠</m:t>
                          </m:r>
                        </m:sub>
                      </m:sSub>
                    </m:oMath>
                  </m:oMathPara>
                </a14:m>
                <a:endParaRPr lang="en-US" sz="2000" dirty="0" smtClean="0">
                  <a:solidFill>
                    <a:srgbClr val="0000FF"/>
                  </a:solidFill>
                </a:endParaRPr>
              </a:p>
              <a:p>
                <a:endParaRPr lang="en-US" sz="800" dirty="0">
                  <a:solidFill>
                    <a:srgbClr val="0000FF"/>
                  </a:solidFill>
                </a:endParaRPr>
              </a:p>
              <a:p>
                <a:r>
                  <a:rPr lang="en-US" sz="1600" dirty="0" smtClean="0"/>
                  <a:t>Input ingredients of the model are the </a:t>
                </a:r>
                <a14:m>
                  <m:oMath xmlns:m="http://schemas.openxmlformats.org/officeDocument/2006/math">
                    <m:r>
                      <a:rPr lang="en-US" sz="1600" b="1" i="1" smtClean="0">
                        <a:solidFill>
                          <a:srgbClr val="FF0066"/>
                        </a:solidFill>
                        <a:latin typeface="Cambria Math"/>
                        <a:ea typeface="Cambria Math"/>
                      </a:rPr>
                      <m:t>𝜹</m:t>
                    </m:r>
                  </m:oMath>
                </a14:m>
                <a:r>
                  <a:rPr lang="en-US" sz="1600" dirty="0" smtClean="0"/>
                  <a:t> and the </a:t>
                </a:r>
                <a14:m>
                  <m:oMath xmlns:m="http://schemas.openxmlformats.org/officeDocument/2006/math">
                    <m:f>
                      <m:fPr>
                        <m:type m:val="lin"/>
                        <m:ctrlPr>
                          <a:rPr lang="en-US" sz="1600" i="1" smtClean="0">
                            <a:solidFill>
                              <a:srgbClr val="FF0066"/>
                            </a:solidFill>
                            <a:latin typeface="Cambria Math"/>
                          </a:rPr>
                        </m:ctrlPr>
                      </m:fPr>
                      <m:num>
                        <m:r>
                          <a:rPr lang="en-US" sz="1600" b="1" i="1" smtClean="0">
                            <a:solidFill>
                              <a:srgbClr val="FF0066"/>
                            </a:solidFill>
                            <a:latin typeface="Cambria Math"/>
                          </a:rPr>
                          <m:t>𝒅</m:t>
                        </m:r>
                        <m:r>
                          <a:rPr lang="en-US" sz="1600" b="1" i="1" smtClean="0">
                            <a:solidFill>
                              <a:srgbClr val="FF0066"/>
                            </a:solidFill>
                            <a:latin typeface="Cambria Math"/>
                            <a:ea typeface="Cambria Math"/>
                          </a:rPr>
                          <m:t>𝜹</m:t>
                        </m:r>
                      </m:num>
                      <m:den>
                        <m:r>
                          <a:rPr lang="en-US" sz="1600" b="1" i="1" smtClean="0">
                            <a:solidFill>
                              <a:srgbClr val="FF0066"/>
                            </a:solidFill>
                            <a:latin typeface="Cambria Math"/>
                          </a:rPr>
                          <m:t>𝒅𝑬</m:t>
                        </m:r>
                      </m:den>
                    </m:f>
                  </m:oMath>
                </a14:m>
                <a:r>
                  <a:rPr lang="en-US" sz="1600" dirty="0" smtClean="0"/>
                  <a:t>.</a:t>
                </a:r>
              </a:p>
              <a:p>
                <a:endParaRPr lang="en-US" sz="800" dirty="0"/>
              </a:p>
              <a:p>
                <a:r>
                  <a:rPr lang="en-US" sz="1600" dirty="0" smtClean="0"/>
                  <a:t>These are represented by most general fitting parameters.</a:t>
                </a:r>
                <a:endParaRPr lang="en-US" sz="1600" dirty="0"/>
              </a:p>
            </p:txBody>
          </p:sp>
        </mc:Choice>
        <mc:Fallback xmlns="">
          <p:sp>
            <p:nvSpPr>
              <p:cNvPr id="5" name="TextBox 4"/>
              <p:cNvSpPr txBox="1">
                <a:spLocks noRot="1" noChangeAspect="1" noMove="1" noResize="1" noEditPoints="1" noAdjustHandles="1" noChangeArrowheads="1" noChangeShapeType="1" noTextEdit="1"/>
              </p:cNvSpPr>
              <p:nvPr/>
            </p:nvSpPr>
            <p:spPr>
              <a:xfrm>
                <a:off x="5643770" y="3628072"/>
                <a:ext cx="3271630" cy="1938992"/>
              </a:xfrm>
              <a:prstGeom prst="rect">
                <a:avLst/>
              </a:prstGeom>
              <a:blipFill rotWithShape="1">
                <a:blip r:embed="rId5"/>
                <a:stretch>
                  <a:fillRect r="-371" b="-2813"/>
                </a:stretch>
              </a:blipFill>
              <a:ln>
                <a:solidFill>
                  <a:srgbClr val="92D050"/>
                </a:solidFill>
              </a:ln>
            </p:spPr>
            <p:txBody>
              <a:bodyPr/>
              <a:lstStyle/>
              <a:p>
                <a:r>
                  <a:rPr lang="en-US">
                    <a:noFill/>
                  </a:rPr>
                  <a:t> </a:t>
                </a:r>
              </a:p>
            </p:txBody>
          </p:sp>
        </mc:Fallback>
      </mc:AlternateContent>
    </p:spTree>
    <p:extLst>
      <p:ext uri="{BB962C8B-B14F-4D97-AF65-F5344CB8AC3E}">
        <p14:creationId xmlns:p14="http://schemas.microsoft.com/office/powerpoint/2010/main" val="4226531336"/>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sz="2800" dirty="0" smtClean="0"/>
              <a:t>Method of the measurement of EC density (1)</a:t>
            </a:r>
          </a:p>
        </p:txBody>
      </p:sp>
      <mc:AlternateContent xmlns:mc="http://schemas.openxmlformats.org/markup-compatibility/2006" xmlns:a14="http://schemas.microsoft.com/office/drawing/2010/main">
        <mc:Choice Requires="a14">
          <p:sp>
            <p:nvSpPr>
              <p:cNvPr id="2" name="TextBox 1"/>
              <p:cNvSpPr txBox="1"/>
              <p:nvPr/>
            </p:nvSpPr>
            <p:spPr>
              <a:xfrm>
                <a:off x="4343400" y="1063798"/>
                <a:ext cx="4495800" cy="4924425"/>
              </a:xfrm>
              <a:prstGeom prst="rect">
                <a:avLst/>
              </a:prstGeom>
              <a:noFill/>
            </p:spPr>
            <p:txBody>
              <a:bodyPr wrap="square" rtlCol="0">
                <a:spAutoFit/>
              </a:bodyPr>
              <a:lstStyle/>
              <a:p>
                <a:pPr marL="342900" indent="-342900" algn="just">
                  <a:buClr>
                    <a:schemeClr val="tx1"/>
                  </a:buClr>
                  <a:buFont typeface="Arial" pitchFamily="34" charset="0"/>
                  <a:buChar char="•"/>
                </a:pPr>
                <a:r>
                  <a:rPr lang="en-US" sz="2100" b="0" dirty="0" smtClean="0">
                    <a:solidFill>
                      <a:srgbClr val="0000CC"/>
                    </a:solidFill>
                    <a:latin typeface="+mn-lt"/>
                    <a:cs typeface="Arial" pitchFamily="34" charset="0"/>
                  </a:rPr>
                  <a:t>Measure </a:t>
                </a:r>
                <a:r>
                  <a:rPr lang="en-US" sz="2100" b="0" dirty="0">
                    <a:solidFill>
                      <a:srgbClr val="0000CC"/>
                    </a:solidFill>
                    <a:latin typeface="+mn-lt"/>
                    <a:cs typeface="Arial" pitchFamily="34" charset="0"/>
                  </a:rPr>
                  <a:t>EC current above E</a:t>
                </a:r>
                <a:r>
                  <a:rPr lang="en-US" sz="2100" b="0" baseline="-25000" dirty="0">
                    <a:solidFill>
                      <a:srgbClr val="0000CC"/>
                    </a:solidFill>
                    <a:latin typeface="+mn-lt"/>
                    <a:cs typeface="Arial" pitchFamily="34" charset="0"/>
                  </a:rPr>
                  <a:t>thresh</a:t>
                </a:r>
                <a:r>
                  <a:rPr lang="en-US" sz="2100" b="0" dirty="0">
                    <a:solidFill>
                      <a:srgbClr val="0000CC"/>
                    </a:solidFill>
                    <a:latin typeface="+mn-lt"/>
                    <a:cs typeface="Arial" pitchFamily="34" charset="0"/>
                  </a:rPr>
                  <a:t> (eV</a:t>
                </a:r>
                <a:r>
                  <a:rPr lang="en-US" sz="2100" b="0" baseline="-25000" dirty="0">
                    <a:solidFill>
                      <a:srgbClr val="0000CC"/>
                    </a:solidFill>
                    <a:latin typeface="+mn-lt"/>
                    <a:cs typeface="Arial" pitchFamily="34" charset="0"/>
                  </a:rPr>
                  <a:t>b</a:t>
                </a:r>
                <a:r>
                  <a:rPr lang="en-US" sz="2100" b="0" dirty="0">
                    <a:solidFill>
                      <a:srgbClr val="0000CC"/>
                    </a:solidFill>
                    <a:latin typeface="+mn-lt"/>
                    <a:cs typeface="Arial" pitchFamily="34" charset="0"/>
                  </a:rPr>
                  <a:t>) by using RFA located on wall</a:t>
                </a:r>
                <a:r>
                  <a:rPr lang="en-US" sz="2100" b="0" dirty="0" smtClean="0">
                    <a:solidFill>
                      <a:srgbClr val="0000CC"/>
                    </a:solidFill>
                    <a:latin typeface="+mn-lt"/>
                    <a:cs typeface="Arial" pitchFamily="34" charset="0"/>
                  </a:rPr>
                  <a:t>.</a:t>
                </a:r>
              </a:p>
              <a:p>
                <a:pPr algn="just">
                  <a:buClr>
                    <a:schemeClr val="tx1"/>
                  </a:buClr>
                </a:pPr>
                <a:endParaRPr lang="en-US" b="0" dirty="0" smtClean="0">
                  <a:solidFill>
                    <a:srgbClr val="0000CC"/>
                  </a:solidFill>
                  <a:latin typeface="+mn-lt"/>
                  <a:cs typeface="Arial" pitchFamily="34" charset="0"/>
                </a:endParaRPr>
              </a:p>
              <a:p>
                <a:pPr marL="342900" indent="-342900" algn="just">
                  <a:buClr>
                    <a:schemeClr val="accent4"/>
                  </a:buClr>
                  <a:buFont typeface="Arial" pitchFamily="34" charset="0"/>
                  <a:buChar char="•"/>
                </a:pPr>
                <a:r>
                  <a:rPr lang="en-US" sz="2100" b="0" dirty="0" smtClean="0">
                    <a:solidFill>
                      <a:srgbClr val="0000CC"/>
                    </a:solidFill>
                    <a:latin typeface="+mn-lt"/>
                    <a:cs typeface="Arial" pitchFamily="34" charset="0"/>
                  </a:rPr>
                  <a:t>Hig</a:t>
                </a:r>
                <a:r>
                  <a:rPr lang="en-US" sz="2100" b="0" dirty="0">
                    <a:solidFill>
                      <a:srgbClr val="0000CC"/>
                    </a:solidFill>
                    <a:latin typeface="+mn-lt"/>
                    <a:cs typeface="Arial" pitchFamily="34" charset="0"/>
                  </a:rPr>
                  <a:t>h-energy component originated from a region near the </a:t>
                </a:r>
                <a:r>
                  <a:rPr lang="en-US" sz="2100" b="0" dirty="0" smtClean="0">
                    <a:solidFill>
                      <a:srgbClr val="0000CC"/>
                    </a:solidFill>
                    <a:latin typeface="+mn-lt"/>
                    <a:cs typeface="Arial" pitchFamily="34" charset="0"/>
                  </a:rPr>
                  <a:t>beam.</a:t>
                </a:r>
              </a:p>
              <a:p>
                <a:pPr algn="just">
                  <a:buClr>
                    <a:schemeClr val="accent4"/>
                  </a:buClr>
                </a:pPr>
                <a:endParaRPr lang="en-US" b="0" dirty="0" smtClean="0">
                  <a:solidFill>
                    <a:srgbClr val="0000CC"/>
                  </a:solidFill>
                  <a:latin typeface="+mn-lt"/>
                  <a:cs typeface="Arial" pitchFamily="34" charset="0"/>
                </a:endParaRPr>
              </a:p>
              <a:p>
                <a:pPr marL="342900" indent="-342900" algn="just">
                  <a:buClr>
                    <a:schemeClr val="tx1"/>
                  </a:buClr>
                  <a:buFont typeface="Arial" pitchFamily="34" charset="0"/>
                  <a:buChar char="•"/>
                </a:pPr>
                <a:r>
                  <a:rPr lang="en-US" sz="2100" b="0" dirty="0" smtClean="0">
                    <a:solidFill>
                      <a:srgbClr val="0000CC"/>
                    </a:solidFill>
                    <a:latin typeface="+mn-lt"/>
                    <a:cs typeface="Arial" pitchFamily="34" charset="0"/>
                  </a:rPr>
                  <a:t>Detection </a:t>
                </a:r>
                <a:r>
                  <a:rPr lang="en-US" sz="2100" b="0" dirty="0">
                    <a:solidFill>
                      <a:srgbClr val="0000CC"/>
                    </a:solidFill>
                    <a:latin typeface="+mn-lt"/>
                    <a:cs typeface="Arial" pitchFamily="34" charset="0"/>
                  </a:rPr>
                  <a:t>of energetic electrons provides information of a region near the beam where they stayed at the time of interaction. This region defines </a:t>
                </a:r>
                <a:r>
                  <a:rPr lang="en-US" sz="2100" dirty="0">
                    <a:solidFill>
                      <a:srgbClr val="C00000"/>
                    </a:solidFill>
                    <a:latin typeface="+mn-lt"/>
                    <a:cs typeface="Arial" pitchFamily="34" charset="0"/>
                  </a:rPr>
                  <a:t>observed volume</a:t>
                </a:r>
                <a:r>
                  <a:rPr lang="en-US" sz="2100" b="0" dirty="0">
                    <a:solidFill>
                      <a:srgbClr val="0000CC"/>
                    </a:solidFill>
                    <a:latin typeface="+mn-lt"/>
                    <a:cs typeface="Arial" pitchFamily="34" charset="0"/>
                  </a:rPr>
                  <a:t> </a:t>
                </a:r>
                <a:r>
                  <a:rPr lang="en-US" sz="2100" b="0" dirty="0">
                    <a:latin typeface="+mn-lt"/>
                    <a:cs typeface="Arial" pitchFamily="34" charset="0"/>
                  </a:rPr>
                  <a:t>(</a:t>
                </a:r>
                <a14:m>
                  <m:oMath xmlns:m="http://schemas.openxmlformats.org/officeDocument/2006/math">
                    <m:sSub>
                      <m:sSubPr>
                        <m:ctrlPr>
                          <a:rPr lang="en-US" sz="2100" b="0" i="1" smtClean="0">
                            <a:solidFill>
                              <a:srgbClr val="C00000"/>
                            </a:solidFill>
                            <a:latin typeface="Cambria Math"/>
                            <a:cs typeface="Arial" pitchFamily="34" charset="0"/>
                          </a:rPr>
                        </m:ctrlPr>
                      </m:sSubPr>
                      <m:e>
                        <m:r>
                          <a:rPr lang="en-US" sz="2100" b="0" i="1">
                            <a:solidFill>
                              <a:srgbClr val="C00000"/>
                            </a:solidFill>
                            <a:latin typeface="Cambria Math"/>
                            <a:cs typeface="Arial" pitchFamily="34" charset="0"/>
                          </a:rPr>
                          <m:t>𝑉</m:t>
                        </m:r>
                      </m:e>
                      <m:sub>
                        <m:r>
                          <a:rPr lang="en-US" sz="2100" b="0" i="1">
                            <a:solidFill>
                              <a:srgbClr val="C00000"/>
                            </a:solidFill>
                            <a:latin typeface="Cambria Math"/>
                            <a:cs typeface="Arial" pitchFamily="34" charset="0"/>
                          </a:rPr>
                          <m:t>𝑜𝑏𝑠</m:t>
                        </m:r>
                      </m:sub>
                    </m:sSub>
                  </m:oMath>
                </a14:m>
                <a:r>
                  <a:rPr lang="en-US" sz="2100" b="0" dirty="0">
                    <a:latin typeface="+mn-lt"/>
                    <a:cs typeface="Arial" pitchFamily="34" charset="0"/>
                  </a:rPr>
                  <a:t>)</a:t>
                </a:r>
                <a:r>
                  <a:rPr lang="en-US" sz="2100" b="0" dirty="0" smtClean="0">
                    <a:latin typeface="+mn-lt"/>
                    <a:cs typeface="Arial" pitchFamily="34" charset="0"/>
                  </a:rPr>
                  <a:t>.</a:t>
                </a:r>
              </a:p>
              <a:p>
                <a:pPr algn="just">
                  <a:buClr>
                    <a:schemeClr val="tx1"/>
                  </a:buClr>
                </a:pPr>
                <a:endParaRPr lang="en-US" b="0" dirty="0" smtClean="0">
                  <a:cs typeface="Arial" pitchFamily="34" charset="0"/>
                </a:endParaRPr>
              </a:p>
              <a:p>
                <a:pPr marL="342900" indent="-342900" algn="just">
                  <a:buClr>
                    <a:schemeClr val="tx1"/>
                  </a:buClr>
                  <a:buFont typeface="Arial" pitchFamily="34" charset="0"/>
                  <a:buChar char="•"/>
                </a:pPr>
                <a:r>
                  <a:rPr lang="en-US" sz="2100" b="0" i="1" dirty="0">
                    <a:cs typeface="Arial" pitchFamily="34" charset="0"/>
                  </a:rPr>
                  <a:t>Assumption</a:t>
                </a:r>
                <a:r>
                  <a:rPr lang="en-US" sz="2100" b="0" dirty="0" smtClean="0">
                    <a:cs typeface="Arial" pitchFamily="34" charset="0"/>
                  </a:rPr>
                  <a:t> </a:t>
                </a:r>
                <a:r>
                  <a:rPr lang="en-US" sz="2100" b="0" dirty="0">
                    <a:cs typeface="Arial" pitchFamily="34" charset="0"/>
                  </a:rPr>
                  <a:t>- </a:t>
                </a:r>
                <a:r>
                  <a:rPr lang="en-US" sz="2100" b="0" dirty="0">
                    <a:solidFill>
                      <a:srgbClr val="0000CC"/>
                    </a:solidFill>
                    <a:latin typeface="+mn-lt"/>
                    <a:cs typeface="Arial" pitchFamily="34" charset="0"/>
                  </a:rPr>
                  <a:t>Energetic electrons occupying a region near </a:t>
                </a:r>
                <a:r>
                  <a:rPr lang="en-US" sz="2100" b="0" dirty="0" smtClean="0">
                    <a:solidFill>
                      <a:srgbClr val="0000CC"/>
                    </a:solidFill>
                    <a:latin typeface="+mn-lt"/>
                    <a:cs typeface="Arial" pitchFamily="34" charset="0"/>
                  </a:rPr>
                  <a:t>the bunch </a:t>
                </a:r>
                <a:r>
                  <a:rPr lang="en-US" sz="2100" b="0" dirty="0">
                    <a:solidFill>
                      <a:srgbClr val="0000CC"/>
                    </a:solidFill>
                    <a:latin typeface="+mn-lt"/>
                    <a:cs typeface="Arial" pitchFamily="34" charset="0"/>
                  </a:rPr>
                  <a:t>are </a:t>
                </a:r>
                <a:r>
                  <a:rPr lang="en-US" sz="2100" dirty="0">
                    <a:solidFill>
                      <a:srgbClr val="C00000"/>
                    </a:solidFill>
                    <a:latin typeface="+mn-lt"/>
                    <a:cs typeface="Arial" pitchFamily="34" charset="0"/>
                  </a:rPr>
                  <a:t>stationary</a:t>
                </a:r>
                <a:r>
                  <a:rPr lang="en-US" sz="2100" b="0" dirty="0">
                    <a:solidFill>
                      <a:srgbClr val="0000CC"/>
                    </a:solidFill>
                    <a:latin typeface="+mn-lt"/>
                    <a:cs typeface="Arial" pitchFamily="34" charset="0"/>
                  </a:rPr>
                  <a:t> before kick; hit the wall in a single bunch pass.</a:t>
                </a:r>
              </a:p>
            </p:txBody>
          </p:sp>
        </mc:Choice>
        <mc:Fallback xmlns="">
          <p:sp>
            <p:nvSpPr>
              <p:cNvPr id="2" name="TextBox 1"/>
              <p:cNvSpPr txBox="1">
                <a:spLocks noRot="1" noChangeAspect="1" noMove="1" noResize="1" noEditPoints="1" noAdjustHandles="1" noChangeArrowheads="1" noChangeShapeType="1" noTextEdit="1"/>
              </p:cNvSpPr>
              <p:nvPr/>
            </p:nvSpPr>
            <p:spPr>
              <a:xfrm>
                <a:off x="4343400" y="1063798"/>
                <a:ext cx="4495800" cy="4924425"/>
              </a:xfrm>
              <a:prstGeom prst="rect">
                <a:avLst/>
              </a:prstGeom>
              <a:blipFill rotWithShape="1">
                <a:blip r:embed="rId2"/>
                <a:stretch>
                  <a:fillRect l="-1357" t="-743" r="-1628"/>
                </a:stretch>
              </a:blipFill>
            </p:spPr>
            <p:txBody>
              <a:bodyPr/>
              <a:lstStyle/>
              <a:p>
                <a:r>
                  <a:rPr lang="en-US">
                    <a:noFill/>
                  </a:rPr>
                  <a:t> </a:t>
                </a:r>
              </a:p>
            </p:txBody>
          </p:sp>
        </mc:Fallback>
      </mc:AlternateContent>
      <p:pic>
        <p:nvPicPr>
          <p:cNvPr id="57" name="Picture 2" descr="C:\Documents and Settings\PUNEET JAIN\Desktop\kana.JPG"/>
          <p:cNvPicPr>
            <a:picLocks noChangeAspect="1" noChangeArrowheads="1"/>
          </p:cNvPicPr>
          <p:nvPr/>
        </p:nvPicPr>
        <p:blipFill>
          <a:blip r:embed="rId3" cstate="print"/>
          <a:srcRect/>
          <a:stretch>
            <a:fillRect/>
          </a:stretch>
        </p:blipFill>
        <p:spPr bwMode="auto">
          <a:xfrm>
            <a:off x="350292" y="1237397"/>
            <a:ext cx="3856097" cy="4096603"/>
          </a:xfrm>
          <a:prstGeom prst="rect">
            <a:avLst/>
          </a:prstGeom>
          <a:noFill/>
        </p:spPr>
      </p:pic>
      <p:sp>
        <p:nvSpPr>
          <p:cNvPr id="111" name="TextBox 110"/>
          <p:cNvSpPr txBox="1"/>
          <p:nvPr/>
        </p:nvSpPr>
        <p:spPr>
          <a:xfrm>
            <a:off x="372063" y="5357280"/>
            <a:ext cx="3856097" cy="400110"/>
          </a:xfrm>
          <a:prstGeom prst="rect">
            <a:avLst/>
          </a:prstGeom>
          <a:noFill/>
        </p:spPr>
        <p:txBody>
          <a:bodyPr wrap="square" rtlCol="0">
            <a:spAutoFit/>
          </a:bodyPr>
          <a:lstStyle/>
          <a:p>
            <a:pPr algn="l"/>
            <a:r>
              <a:rPr lang="en-US" sz="2000" b="1" dirty="0" smtClean="0">
                <a:solidFill>
                  <a:srgbClr val="006600"/>
                </a:solidFill>
                <a:latin typeface="+mj-lt"/>
              </a:rPr>
              <a:t>Ref: Kanazawa et al. (PAC 2005)</a:t>
            </a:r>
            <a:endParaRPr lang="en-US" sz="2000" b="1" dirty="0">
              <a:solidFill>
                <a:srgbClr val="006600"/>
              </a:solidFill>
              <a:latin typeface="+mj-lt"/>
            </a:endParaRPr>
          </a:p>
        </p:txBody>
      </p:sp>
    </p:spTree>
    <p:extLst>
      <p:ext uri="{BB962C8B-B14F-4D97-AF65-F5344CB8AC3E}">
        <p14:creationId xmlns:p14="http://schemas.microsoft.com/office/powerpoint/2010/main" val="4191311141"/>
      </p:ext>
    </p:extLst>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3410234" y="1219200"/>
                <a:ext cx="5505166" cy="4438138"/>
              </a:xfrm>
              <a:prstGeom prst="rect">
                <a:avLst/>
              </a:prstGeom>
              <a:noFill/>
            </p:spPr>
            <p:txBody>
              <a:bodyPr wrap="square" rtlCol="0">
                <a:spAutoFit/>
              </a:bodyPr>
              <a:lstStyle/>
              <a:p>
                <a:pPr marL="342900" indent="-342900" algn="just">
                  <a:buClr>
                    <a:srgbClr val="003399"/>
                  </a:buClr>
                  <a:buSzPct val="90000"/>
                  <a:buFont typeface="Arial" pitchFamily="34" charset="0"/>
                  <a:buChar char="•"/>
                </a:pPr>
                <a14:m>
                  <m:oMath xmlns:m="http://schemas.openxmlformats.org/officeDocument/2006/math">
                    <m:r>
                      <m:rPr>
                        <m:sty m:val="p"/>
                      </m:rPr>
                      <a:rPr lang="el-GR" sz="2400" i="1">
                        <a:latin typeface="Cambria Math"/>
                        <a:ea typeface="Cambria Math"/>
                      </a:rPr>
                      <m:t>Δ</m:t>
                    </m:r>
                    <m:r>
                      <a:rPr lang="en-US" sz="2400" b="0" i="1">
                        <a:latin typeface="Cambria Math"/>
                        <a:ea typeface="Cambria Math"/>
                      </a:rPr>
                      <m:t>𝑝</m:t>
                    </m:r>
                    <m:r>
                      <a:rPr lang="en-US" sz="2400" b="0" i="1">
                        <a:latin typeface="Cambria Math"/>
                        <a:ea typeface="Cambria Math"/>
                      </a:rPr>
                      <m:t>=</m:t>
                    </m:r>
                    <m:f>
                      <m:fPr>
                        <m:ctrlPr>
                          <a:rPr lang="en-US" sz="2400" b="0" i="1">
                            <a:latin typeface="Cambria Math"/>
                            <a:ea typeface="Cambria Math"/>
                          </a:rPr>
                        </m:ctrlPr>
                      </m:fPr>
                      <m:num>
                        <m:r>
                          <a:rPr lang="en-US" sz="2400" b="0" i="1">
                            <a:latin typeface="Cambria Math"/>
                            <a:ea typeface="Cambria Math"/>
                          </a:rPr>
                          <m:t>2</m:t>
                        </m:r>
                        <m:sSub>
                          <m:sSubPr>
                            <m:ctrlPr>
                              <a:rPr lang="en-US" sz="2400" b="0" i="1">
                                <a:latin typeface="Cambria Math"/>
                                <a:ea typeface="Cambria Math"/>
                              </a:rPr>
                            </m:ctrlPr>
                          </m:sSubPr>
                          <m:e>
                            <m:r>
                              <a:rPr lang="en-US" sz="2400" b="0" i="1">
                                <a:latin typeface="Cambria Math"/>
                                <a:ea typeface="Cambria Math"/>
                              </a:rPr>
                              <m:t>𝑟</m:t>
                            </m:r>
                          </m:e>
                          <m:sub>
                            <m:r>
                              <a:rPr lang="en-US" sz="2400" b="0" i="1">
                                <a:latin typeface="Cambria Math"/>
                                <a:ea typeface="Cambria Math"/>
                              </a:rPr>
                              <m:t>𝑒</m:t>
                            </m:r>
                          </m:sub>
                        </m:sSub>
                      </m:num>
                      <m:den>
                        <m:r>
                          <a:rPr lang="en-US" sz="2400" b="0" i="1">
                            <a:latin typeface="Cambria Math"/>
                            <a:ea typeface="Cambria Math"/>
                          </a:rPr>
                          <m:t>𝑟</m:t>
                        </m:r>
                      </m:den>
                    </m:f>
                    <m:sSub>
                      <m:sSubPr>
                        <m:ctrlPr>
                          <a:rPr lang="en-US" sz="2400" b="0" i="1">
                            <a:latin typeface="Cambria Math"/>
                            <a:ea typeface="Cambria Math"/>
                          </a:rPr>
                        </m:ctrlPr>
                      </m:sSubPr>
                      <m:e>
                        <m:r>
                          <a:rPr lang="en-US" sz="2400" b="0" i="1">
                            <a:latin typeface="Cambria Math"/>
                            <a:ea typeface="Cambria Math"/>
                          </a:rPr>
                          <m:t>𝑁</m:t>
                        </m:r>
                      </m:e>
                      <m:sub>
                        <m:r>
                          <a:rPr lang="en-US" sz="2400" b="0" i="1">
                            <a:latin typeface="Cambria Math"/>
                            <a:ea typeface="Cambria Math"/>
                          </a:rPr>
                          <m:t>𝑏</m:t>
                        </m:r>
                      </m:sub>
                    </m:sSub>
                    <m:sSub>
                      <m:sSubPr>
                        <m:ctrlPr>
                          <a:rPr lang="en-US" sz="2400" b="0" i="1">
                            <a:latin typeface="Cambria Math"/>
                            <a:ea typeface="Cambria Math"/>
                          </a:rPr>
                        </m:ctrlPr>
                      </m:sSubPr>
                      <m:e>
                        <m:r>
                          <a:rPr lang="en-US" sz="2400" b="0" i="1">
                            <a:latin typeface="Cambria Math"/>
                            <a:ea typeface="Cambria Math"/>
                          </a:rPr>
                          <m:t>𝑚</m:t>
                        </m:r>
                      </m:e>
                      <m:sub>
                        <m:r>
                          <a:rPr lang="en-US" sz="2400" b="0" i="1">
                            <a:latin typeface="Cambria Math"/>
                            <a:ea typeface="Cambria Math"/>
                          </a:rPr>
                          <m:t>𝑒</m:t>
                        </m:r>
                      </m:sub>
                    </m:sSub>
                    <m:r>
                      <a:rPr lang="en-US" sz="2400" b="0" i="1">
                        <a:latin typeface="Cambria Math"/>
                        <a:ea typeface="Cambria Math"/>
                      </a:rPr>
                      <m:t>𝑐</m:t>
                    </m:r>
                  </m:oMath>
                </a14:m>
                <a:endParaRPr lang="en-US" sz="2100" b="0" dirty="0" smtClean="0">
                  <a:solidFill>
                    <a:srgbClr val="0000CC"/>
                  </a:solidFill>
                  <a:latin typeface="+mn-lt"/>
                  <a:cs typeface="Arial" pitchFamily="34" charset="0"/>
                </a:endParaRPr>
              </a:p>
              <a:p>
                <a:pPr algn="just">
                  <a:buClr>
                    <a:schemeClr val="tx1"/>
                  </a:buClr>
                </a:pPr>
                <a:endParaRPr lang="en-US" b="0" dirty="0" smtClean="0">
                  <a:solidFill>
                    <a:srgbClr val="0000CC"/>
                  </a:solidFill>
                  <a:latin typeface="+mn-lt"/>
                  <a:cs typeface="Arial" pitchFamily="34" charset="0"/>
                </a:endParaRPr>
              </a:p>
              <a:p>
                <a:pPr marL="342900" indent="-342900" algn="just">
                  <a:buClr>
                    <a:srgbClr val="003399"/>
                  </a:buClr>
                  <a:buSzPct val="90000"/>
                  <a:buFont typeface="Arial" pitchFamily="34" charset="0"/>
                  <a:buChar char="•"/>
                </a:pPr>
                <a14:m>
                  <m:oMath xmlns:m="http://schemas.openxmlformats.org/officeDocument/2006/math">
                    <m:r>
                      <a:rPr lang="en-US" sz="2400" b="0" i="1">
                        <a:latin typeface="Cambria Math"/>
                      </a:rPr>
                      <m:t>𝑒</m:t>
                    </m:r>
                    <m:sSub>
                      <m:sSubPr>
                        <m:ctrlPr>
                          <a:rPr lang="en-US" sz="2400" b="0" i="1">
                            <a:latin typeface="Cambria Math"/>
                          </a:rPr>
                        </m:ctrlPr>
                      </m:sSubPr>
                      <m:e>
                        <m:r>
                          <a:rPr lang="en-US" sz="2400" b="0" i="1">
                            <a:latin typeface="Cambria Math"/>
                          </a:rPr>
                          <m:t>𝑉</m:t>
                        </m:r>
                      </m:e>
                      <m:sub>
                        <m:r>
                          <a:rPr lang="en-US" sz="2400" b="0" i="1">
                            <a:latin typeface="Cambria Math"/>
                          </a:rPr>
                          <m:t>𝑏</m:t>
                        </m:r>
                      </m:sub>
                    </m:sSub>
                    <m:r>
                      <a:rPr lang="en-US" sz="2400" b="0" i="1">
                        <a:latin typeface="Cambria Math"/>
                      </a:rPr>
                      <m:t>=</m:t>
                    </m:r>
                    <m:f>
                      <m:fPr>
                        <m:ctrlPr>
                          <a:rPr lang="en-US" sz="2400" b="0" i="1">
                            <a:latin typeface="Cambria Math"/>
                          </a:rPr>
                        </m:ctrlPr>
                      </m:fPr>
                      <m:num>
                        <m:r>
                          <m:rPr>
                            <m:sty m:val="p"/>
                          </m:rPr>
                          <a:rPr lang="el-GR" sz="2400" b="0" i="1">
                            <a:latin typeface="Cambria Math"/>
                            <a:ea typeface="Cambria Math"/>
                          </a:rPr>
                          <m:t>Δ</m:t>
                        </m:r>
                        <m:sSup>
                          <m:sSupPr>
                            <m:ctrlPr>
                              <a:rPr lang="el-GR" sz="2400" b="0" i="1">
                                <a:latin typeface="Cambria Math"/>
                                <a:ea typeface="Cambria Math"/>
                              </a:rPr>
                            </m:ctrlPr>
                          </m:sSupPr>
                          <m:e>
                            <m:r>
                              <a:rPr lang="en-US" sz="2400" b="0" i="1">
                                <a:latin typeface="Cambria Math"/>
                                <a:ea typeface="Cambria Math"/>
                              </a:rPr>
                              <m:t>𝑝</m:t>
                            </m:r>
                          </m:e>
                          <m:sup>
                            <m:r>
                              <a:rPr lang="en-US" sz="2400" b="0" i="1">
                                <a:latin typeface="Cambria Math"/>
                                <a:ea typeface="Cambria Math"/>
                              </a:rPr>
                              <m:t>2</m:t>
                            </m:r>
                          </m:sup>
                        </m:sSup>
                      </m:num>
                      <m:den>
                        <m:r>
                          <a:rPr lang="en-US" sz="2400" b="0" i="1">
                            <a:latin typeface="Cambria Math"/>
                          </a:rPr>
                          <m:t>2</m:t>
                        </m:r>
                        <m:sSub>
                          <m:sSubPr>
                            <m:ctrlPr>
                              <a:rPr lang="en-US" sz="2400" b="0" i="1">
                                <a:latin typeface="Cambria Math"/>
                              </a:rPr>
                            </m:ctrlPr>
                          </m:sSubPr>
                          <m:e>
                            <m:r>
                              <a:rPr lang="en-US" sz="2400" b="0" i="1">
                                <a:latin typeface="Cambria Math"/>
                              </a:rPr>
                              <m:t>𝑚</m:t>
                            </m:r>
                          </m:e>
                          <m:sub>
                            <m:r>
                              <a:rPr lang="en-US" sz="2400" b="0" i="1">
                                <a:latin typeface="Cambria Math"/>
                              </a:rPr>
                              <m:t>𝑒</m:t>
                            </m:r>
                          </m:sub>
                        </m:sSub>
                      </m:den>
                    </m:f>
                  </m:oMath>
                </a14:m>
                <a:r>
                  <a:rPr lang="en-US" b="0" dirty="0" smtClean="0">
                    <a:solidFill>
                      <a:srgbClr val="0000CC"/>
                    </a:solidFill>
                    <a:latin typeface="+mn-lt"/>
                    <a:cs typeface="Arial" pitchFamily="34" charset="0"/>
                  </a:rPr>
                  <a:t>           </a:t>
                </a:r>
                <a:r>
                  <a:rPr lang="en-US" sz="2100" b="0" dirty="0" smtClean="0">
                    <a:solidFill>
                      <a:srgbClr val="0000CC"/>
                    </a:solidFill>
                    <a:latin typeface="+mn-lt"/>
                    <a:cs typeface="Arial" pitchFamily="34" charset="0"/>
                  </a:rPr>
                  <a:t> </a:t>
                </a:r>
                <a:r>
                  <a:rPr lang="en-US" sz="2100" b="0" dirty="0" smtClean="0">
                    <a:latin typeface="+mn-lt"/>
                    <a:cs typeface="Arial" pitchFamily="34" charset="0"/>
                  </a:rPr>
                  <a:t>(</a:t>
                </a:r>
                <a:r>
                  <a:rPr lang="en-US" sz="2100" b="0" dirty="0">
                    <a:solidFill>
                      <a:srgbClr val="000099"/>
                    </a:solidFill>
                    <a:latin typeface="+mn-lt"/>
                    <a:cs typeface="Arial" pitchFamily="34" charset="0"/>
                  </a:rPr>
                  <a:t>defines r</a:t>
                </a:r>
                <a:r>
                  <a:rPr lang="en-US" sz="2100" b="0" baseline="-25000" dirty="0">
                    <a:solidFill>
                      <a:srgbClr val="000099"/>
                    </a:solidFill>
                    <a:latin typeface="+mn-lt"/>
                    <a:cs typeface="Arial" pitchFamily="34" charset="0"/>
                  </a:rPr>
                  <a:t>bias</a:t>
                </a:r>
                <a:r>
                  <a:rPr lang="en-US" sz="2100" b="0" dirty="0" smtClean="0">
                    <a:latin typeface="+mn-lt"/>
                    <a:cs typeface="Arial" pitchFamily="34" charset="0"/>
                  </a:rPr>
                  <a:t>)</a:t>
                </a:r>
              </a:p>
              <a:p>
                <a:pPr algn="just">
                  <a:buClr>
                    <a:srgbClr val="3333FF"/>
                  </a:buClr>
                  <a:buSzPct val="90000"/>
                </a:pPr>
                <a:endParaRPr lang="en-US" b="0" dirty="0" smtClean="0">
                  <a:latin typeface="+mn-lt"/>
                  <a:cs typeface="Arial" pitchFamily="34" charset="0"/>
                </a:endParaRPr>
              </a:p>
              <a:p>
                <a:pPr marL="342900" indent="-342900" algn="just">
                  <a:buClr>
                    <a:srgbClr val="003399"/>
                  </a:buClr>
                  <a:buSzPct val="90000"/>
                  <a:buFont typeface="Arial" pitchFamily="34" charset="0"/>
                  <a:buChar char="•"/>
                </a:pPr>
                <a14:m>
                  <m:oMath xmlns:m="http://schemas.openxmlformats.org/officeDocument/2006/math">
                    <m:sSub>
                      <m:sSubPr>
                        <m:ctrlPr>
                          <a:rPr lang="en-US" sz="2400" i="1">
                            <a:latin typeface="Cambria Math"/>
                          </a:rPr>
                        </m:ctrlPr>
                      </m:sSubPr>
                      <m:e>
                        <m:r>
                          <a:rPr lang="en-US" sz="2400" b="0" i="1">
                            <a:latin typeface="Cambria Math"/>
                          </a:rPr>
                          <m:t>𝑉</m:t>
                        </m:r>
                      </m:e>
                      <m:sub>
                        <m:r>
                          <a:rPr lang="en-US" sz="2400" b="0" i="1">
                            <a:latin typeface="Cambria Math"/>
                          </a:rPr>
                          <m:t>𝑜𝑏𝑠</m:t>
                        </m:r>
                        <m:r>
                          <a:rPr lang="en-US" sz="2400" b="0" i="1">
                            <a:latin typeface="Cambria Math"/>
                          </a:rPr>
                          <m:t>,    </m:t>
                        </m:r>
                        <m:r>
                          <a:rPr lang="en-US" sz="2400" b="0" i="1">
                            <a:latin typeface="Cambria Math"/>
                          </a:rPr>
                          <m:t>𝑆</m:t>
                        </m:r>
                      </m:sub>
                    </m:sSub>
                    <m:d>
                      <m:dPr>
                        <m:ctrlPr>
                          <a:rPr lang="en-US" sz="2400" i="1">
                            <a:latin typeface="Cambria Math"/>
                          </a:rPr>
                        </m:ctrlPr>
                      </m:dPr>
                      <m:e>
                        <m:sSub>
                          <m:sSubPr>
                            <m:ctrlPr>
                              <a:rPr lang="en-US" sz="2400" i="1">
                                <a:latin typeface="Cambria Math"/>
                              </a:rPr>
                            </m:ctrlPr>
                          </m:sSubPr>
                          <m:e>
                            <m:r>
                              <a:rPr lang="en-US" sz="2400" b="0" i="1">
                                <a:latin typeface="Cambria Math"/>
                              </a:rPr>
                              <m:t>𝑉</m:t>
                            </m:r>
                          </m:e>
                          <m:sub>
                            <m:r>
                              <a:rPr lang="en-US" sz="2400" b="0" i="1">
                                <a:latin typeface="Cambria Math"/>
                              </a:rPr>
                              <m:t>𝑏</m:t>
                            </m:r>
                          </m:sub>
                        </m:sSub>
                      </m:e>
                    </m:d>
                    <m:r>
                      <a:rPr lang="en-US" sz="2400" b="0" i="1">
                        <a:latin typeface="Cambria Math"/>
                      </a:rPr>
                      <m:t>=</m:t>
                    </m:r>
                    <m:r>
                      <a:rPr lang="en-US" sz="2400" b="0" i="1">
                        <a:latin typeface="Cambria Math"/>
                      </a:rPr>
                      <m:t>𝐴</m:t>
                    </m:r>
                    <m:r>
                      <a:rPr lang="en-US" sz="2400" b="0" i="1">
                        <a:latin typeface="Cambria Math"/>
                        <a:ea typeface="Cambria Math"/>
                      </a:rPr>
                      <m:t>𝜋</m:t>
                    </m:r>
                  </m:oMath>
                </a14:m>
                <a:r>
                  <a:rPr lang="en-US" sz="2400" i="1" dirty="0">
                    <a:cs typeface="Times New Roman" pitchFamily="18" charset="0"/>
                  </a:rPr>
                  <a:t> </a:t>
                </a:r>
                <a:r>
                  <a:rPr lang="en-US" sz="2400" b="0" i="1" dirty="0">
                    <a:cs typeface="Times New Roman" pitchFamily="18" charset="0"/>
                  </a:rPr>
                  <a:t>r</a:t>
                </a:r>
                <a:r>
                  <a:rPr lang="en-US" sz="2400" b="0" i="1" baseline="-25000" dirty="0">
                    <a:cs typeface="Times New Roman" pitchFamily="18" charset="0"/>
                  </a:rPr>
                  <a:t>bias</a:t>
                </a:r>
                <a:r>
                  <a:rPr lang="en-US" sz="2400" b="0" i="1" baseline="30000" dirty="0">
                    <a:cs typeface="Times New Roman" pitchFamily="18" charset="0"/>
                  </a:rPr>
                  <a:t>2</a:t>
                </a:r>
              </a:p>
              <a:p>
                <a:pPr algn="just">
                  <a:buClr>
                    <a:schemeClr val="tx1"/>
                  </a:buClr>
                </a:pPr>
                <a:endParaRPr lang="en-US" sz="2100" b="0" dirty="0">
                  <a:latin typeface="+mn-lt"/>
                  <a:cs typeface="Arial" pitchFamily="34" charset="0"/>
                </a:endParaRPr>
              </a:p>
              <a:p>
                <a:pPr algn="just">
                  <a:buClr>
                    <a:schemeClr val="tx1"/>
                  </a:buClr>
                </a:pPr>
                <a:endParaRPr lang="en-US" sz="2100" b="0" dirty="0" smtClean="0">
                  <a:latin typeface="+mn-lt"/>
                  <a:cs typeface="Arial" pitchFamily="34" charset="0"/>
                </a:endParaRPr>
              </a:p>
              <a:p>
                <a:pPr algn="just">
                  <a:buClr>
                    <a:schemeClr val="tx1"/>
                  </a:buClr>
                </a:pPr>
                <a:endParaRPr lang="en-US" sz="2100" b="0" dirty="0">
                  <a:latin typeface="+mn-lt"/>
                  <a:cs typeface="Arial" pitchFamily="34" charset="0"/>
                </a:endParaRPr>
              </a:p>
              <a:p>
                <a:pPr algn="just">
                  <a:buClr>
                    <a:schemeClr val="tx1"/>
                  </a:buClr>
                </a:pPr>
                <a:endParaRPr lang="en-US" sz="2100" b="0" dirty="0" smtClean="0">
                  <a:latin typeface="+mn-lt"/>
                  <a:cs typeface="Arial" pitchFamily="34" charset="0"/>
                </a:endParaRPr>
              </a:p>
              <a:p>
                <a:pPr algn="just">
                  <a:buClr>
                    <a:schemeClr val="tx1"/>
                  </a:buClr>
                </a:pPr>
                <a:endParaRPr lang="en-US" sz="2100" b="0" dirty="0">
                  <a:latin typeface="+mn-lt"/>
                  <a:cs typeface="Arial" pitchFamily="34" charset="0"/>
                </a:endParaRPr>
              </a:p>
              <a:p>
                <a:pPr algn="just">
                  <a:buClr>
                    <a:schemeClr val="tx1"/>
                  </a:buClr>
                </a:pPr>
                <a:endParaRPr lang="en-US" sz="2100" b="0" dirty="0" smtClean="0">
                  <a:latin typeface="+mn-lt"/>
                  <a:cs typeface="Arial" pitchFamily="34" charset="0"/>
                </a:endParaRPr>
              </a:p>
              <a:p>
                <a:pPr algn="just">
                  <a:buClr>
                    <a:schemeClr val="tx1"/>
                  </a:buClr>
                </a:pPr>
                <a:endParaRPr lang="en-US" b="0" dirty="0" smtClean="0">
                  <a:cs typeface="Arial" pitchFamily="34" charset="0"/>
                </a:endParaRPr>
              </a:p>
              <a:p>
                <a:pPr marL="342900" indent="-342900" algn="just">
                  <a:buClr>
                    <a:srgbClr val="003399"/>
                  </a:buClr>
                  <a:buSzPct val="90000"/>
                  <a:buFont typeface="Arial" pitchFamily="34" charset="0"/>
                  <a:buChar char="•"/>
                </a:pPr>
                <a:r>
                  <a:rPr lang="en-US" sz="2100" b="0" dirty="0" smtClean="0">
                    <a:latin typeface="+mn-lt"/>
                    <a:cs typeface="Arial" pitchFamily="34" charset="0"/>
                  </a:rPr>
                  <a:t>A </a:t>
                </a:r>
                <a:r>
                  <a:rPr lang="en-US" sz="2100" b="0" dirty="0">
                    <a:latin typeface="+mn-lt"/>
                    <a:cs typeface="Arial" pitchFamily="34" charset="0"/>
                  </a:rPr>
                  <a:t>(Acceptance of monitor)= 1.95×10</a:t>
                </a:r>
                <a:r>
                  <a:rPr lang="en-US" sz="2100" b="0" baseline="30000" dirty="0">
                    <a:latin typeface="+mn-lt"/>
                    <a:cs typeface="Arial" pitchFamily="34" charset="0"/>
                  </a:rPr>
                  <a:t>-3</a:t>
                </a:r>
                <a:r>
                  <a:rPr lang="en-US" sz="2100" b="0" dirty="0">
                    <a:latin typeface="+mn-lt"/>
                    <a:cs typeface="Arial" pitchFamily="34" charset="0"/>
                  </a:rPr>
                  <a:t> </a:t>
                </a:r>
                <a:r>
                  <a:rPr lang="en-US" sz="2100" b="0" dirty="0" smtClean="0">
                    <a:latin typeface="+mn-lt"/>
                    <a:cs typeface="Arial" pitchFamily="34" charset="0"/>
                  </a:rPr>
                  <a:t>m</a:t>
                </a:r>
                <a:endParaRPr lang="en-US" sz="2100" b="0" dirty="0">
                  <a:latin typeface="+mn-lt"/>
                  <a:cs typeface="Arial"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410234" y="1219200"/>
                <a:ext cx="5505166" cy="4438138"/>
              </a:xfrm>
              <a:prstGeom prst="rect">
                <a:avLst/>
              </a:prstGeom>
              <a:blipFill rotWithShape="1">
                <a:blip r:embed="rId2"/>
                <a:stretch>
                  <a:fillRect l="-1106" b="-1786"/>
                </a:stretch>
              </a:blipFill>
            </p:spPr>
            <p:txBody>
              <a:bodyPr/>
              <a:lstStyle/>
              <a:p>
                <a:r>
                  <a:rPr lang="en-US">
                    <a:noFill/>
                  </a:rPr>
                  <a:t> </a:t>
                </a:r>
              </a:p>
            </p:txBody>
          </p:sp>
        </mc:Fallback>
      </mc:AlternateContent>
      <p:pic>
        <p:nvPicPr>
          <p:cNvPr id="3" name="Picture 2"/>
          <p:cNvPicPr>
            <a:picLocks noChangeAspect="1" noChangeArrowheads="1"/>
          </p:cNvPicPr>
          <p:nvPr/>
        </p:nvPicPr>
        <p:blipFill>
          <a:blip r:embed="rId3" cstate="print"/>
          <a:srcRect/>
          <a:stretch>
            <a:fillRect/>
          </a:stretch>
        </p:blipFill>
        <p:spPr bwMode="auto">
          <a:xfrm>
            <a:off x="124250" y="2058995"/>
            <a:ext cx="2923749" cy="2601083"/>
          </a:xfrm>
          <a:prstGeom prst="rect">
            <a:avLst/>
          </a:prstGeom>
          <a:noFill/>
          <a:ln w="9525">
            <a:noFill/>
            <a:miter lim="800000"/>
            <a:headEnd/>
            <a:tailEnd/>
          </a:ln>
        </p:spPr>
      </p:pic>
      <p:sp>
        <p:nvSpPr>
          <p:cNvPr id="4" name="TextBox 3"/>
          <p:cNvSpPr txBox="1"/>
          <p:nvPr/>
        </p:nvSpPr>
        <p:spPr>
          <a:xfrm>
            <a:off x="1066800" y="1948687"/>
            <a:ext cx="2209800" cy="400110"/>
          </a:xfrm>
          <a:prstGeom prst="rect">
            <a:avLst/>
          </a:prstGeom>
          <a:noFill/>
        </p:spPr>
        <p:txBody>
          <a:bodyPr wrap="square" rtlCol="0">
            <a:spAutoFit/>
          </a:bodyPr>
          <a:lstStyle/>
          <a:p>
            <a:pPr algn="just"/>
            <a:r>
              <a:rPr lang="en-US" sz="2000" dirty="0" smtClean="0">
                <a:solidFill>
                  <a:srgbClr val="CC0000"/>
                </a:solidFill>
                <a:latin typeface="+mj-lt"/>
                <a:cs typeface="Arial" pitchFamily="34" charset="0"/>
              </a:rPr>
              <a:t>Observed Volume</a:t>
            </a:r>
            <a:endParaRPr lang="en-US" sz="2000" dirty="0">
              <a:solidFill>
                <a:srgbClr val="CC0000"/>
              </a:solidFill>
              <a:latin typeface="+mj-lt"/>
              <a:cs typeface="Arial" pitchFamily="34" charset="0"/>
            </a:endParaRPr>
          </a:p>
        </p:txBody>
      </p:sp>
      <p:cxnSp>
        <p:nvCxnSpPr>
          <p:cNvPr id="5" name="Straight Arrow Connector 4"/>
          <p:cNvCxnSpPr/>
          <p:nvPr/>
        </p:nvCxnSpPr>
        <p:spPr>
          <a:xfrm rot="5400000">
            <a:off x="1477267" y="2438400"/>
            <a:ext cx="381000" cy="2286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 name="Picture 4" descr="ler_pump_port_2.jpeg                                           0003072BMacintosh HD                   B191BFFC:"/>
          <p:cNvPicPr>
            <a:picLocks noChangeAspect="1" noChangeArrowheads="1"/>
          </p:cNvPicPr>
          <p:nvPr/>
        </p:nvPicPr>
        <p:blipFill>
          <a:blip r:embed="rId4" cstate="print"/>
          <a:srcRect/>
          <a:stretch>
            <a:fillRect/>
          </a:stretch>
        </p:blipFill>
        <p:spPr bwMode="auto">
          <a:xfrm>
            <a:off x="3877514" y="3359536"/>
            <a:ext cx="2035605" cy="1565851"/>
          </a:xfrm>
          <a:prstGeom prst="rect">
            <a:avLst/>
          </a:prstGeom>
          <a:noFill/>
          <a:ln w="9525">
            <a:noFill/>
            <a:miter lim="800000"/>
            <a:headEnd/>
            <a:tailEnd/>
          </a:ln>
        </p:spPr>
      </p:pic>
      <p:pic>
        <p:nvPicPr>
          <p:cNvPr id="7" name="Picture 2" descr="C:\Documents and Settings\PUNEET JAIN\My Documents\My Pictures\p11.bmp"/>
          <p:cNvPicPr>
            <a:picLocks noChangeAspect="1" noChangeArrowheads="1"/>
          </p:cNvPicPr>
          <p:nvPr/>
        </p:nvPicPr>
        <p:blipFill>
          <a:blip r:embed="rId5" cstate="print"/>
          <a:srcRect/>
          <a:stretch>
            <a:fillRect/>
          </a:stretch>
        </p:blipFill>
        <p:spPr bwMode="auto">
          <a:xfrm>
            <a:off x="6627066" y="3359536"/>
            <a:ext cx="1515448" cy="1523301"/>
          </a:xfrm>
          <a:prstGeom prst="rect">
            <a:avLst/>
          </a:prstGeom>
          <a:noFill/>
        </p:spPr>
      </p:pic>
      <p:cxnSp>
        <p:nvCxnSpPr>
          <p:cNvPr id="8" name="Straight Arrow Connector 7"/>
          <p:cNvCxnSpPr/>
          <p:nvPr/>
        </p:nvCxnSpPr>
        <p:spPr>
          <a:xfrm flipV="1">
            <a:off x="4229100" y="4278086"/>
            <a:ext cx="609600" cy="762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flipH="1" flipV="1">
            <a:off x="4354286" y="4030436"/>
            <a:ext cx="152400" cy="4953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457200" y="228600"/>
            <a:ext cx="8153400" cy="4572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sz="2800" dirty="0" smtClean="0"/>
              <a:t>Method of the measurement of EC density (2)</a:t>
            </a:r>
          </a:p>
        </p:txBody>
      </p:sp>
    </p:spTree>
    <p:extLst>
      <p:ext uri="{BB962C8B-B14F-4D97-AF65-F5344CB8AC3E}">
        <p14:creationId xmlns:p14="http://schemas.microsoft.com/office/powerpoint/2010/main" val="2268839658"/>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57200" y="228600"/>
            <a:ext cx="8153400" cy="4572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sz="2800" dirty="0" smtClean="0"/>
              <a:t>Analysis of the measurement (1)</a:t>
            </a:r>
          </a:p>
        </p:txBody>
      </p:sp>
      <p:pic>
        <p:nvPicPr>
          <p:cNvPr id="11" name="Picture 10" descr="Fig2"/>
          <p:cNvPicPr>
            <a:picLocks noChangeAspect="1"/>
          </p:cNvPicPr>
          <p:nvPr/>
        </p:nvPicPr>
        <p:blipFill>
          <a:blip r:embed="rId2" cstate="print"/>
          <a:srcRect/>
          <a:stretch>
            <a:fillRect/>
          </a:stretch>
        </p:blipFill>
        <p:spPr bwMode="auto">
          <a:xfrm>
            <a:off x="109265" y="1578692"/>
            <a:ext cx="4424635" cy="3719149"/>
          </a:xfrm>
          <a:prstGeom prst="rect">
            <a:avLst/>
          </a:prstGeom>
          <a:noFill/>
          <a:ln w="9525">
            <a:noFill/>
            <a:miter lim="800000"/>
            <a:headEnd/>
            <a:tailEnd/>
          </a:ln>
        </p:spPr>
      </p:pic>
      <p:pic>
        <p:nvPicPr>
          <p:cNvPr id="12" name="Picture 5" descr="C:\Documents and Settings\PUNEET JAIN\Desktop\fig_b.bmp"/>
          <p:cNvPicPr>
            <a:picLocks noChangeAspect="1" noChangeArrowheads="1"/>
          </p:cNvPicPr>
          <p:nvPr/>
        </p:nvPicPr>
        <p:blipFill>
          <a:blip r:embed="rId3" cstate="print"/>
          <a:srcRect/>
          <a:stretch>
            <a:fillRect/>
          </a:stretch>
        </p:blipFill>
        <p:spPr bwMode="auto">
          <a:xfrm>
            <a:off x="4800600" y="1211797"/>
            <a:ext cx="3911474" cy="4452938"/>
          </a:xfrm>
          <a:prstGeom prst="rect">
            <a:avLst/>
          </a:prstGeom>
          <a:noFill/>
        </p:spPr>
      </p:pic>
    </p:spTree>
    <p:extLst>
      <p:ext uri="{BB962C8B-B14F-4D97-AF65-F5344CB8AC3E}">
        <p14:creationId xmlns:p14="http://schemas.microsoft.com/office/powerpoint/2010/main" val="1339316285"/>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57200" y="228600"/>
            <a:ext cx="8153400" cy="4572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sz="2800" dirty="0" smtClean="0"/>
              <a:t>Analysis of the measurement (2)</a:t>
            </a:r>
          </a:p>
        </p:txBody>
      </p:sp>
      <p:pic>
        <p:nvPicPr>
          <p:cNvPr id="5" name="Picture 5" descr="C:\Documents and Settings\PUNEET JAIN\Desktop\ov_delta1p2.png"/>
          <p:cNvPicPr>
            <a:picLocks noChangeAspect="1" noChangeArrowheads="1"/>
          </p:cNvPicPr>
          <p:nvPr/>
        </p:nvPicPr>
        <p:blipFill>
          <a:blip r:embed="rId2" cstate="print"/>
          <a:srcRect/>
          <a:stretch>
            <a:fillRect/>
          </a:stretch>
        </p:blipFill>
        <p:spPr bwMode="auto">
          <a:xfrm>
            <a:off x="152400" y="1674780"/>
            <a:ext cx="4191000" cy="3200400"/>
          </a:xfrm>
          <a:prstGeom prst="rect">
            <a:avLst/>
          </a:prstGeom>
          <a:noFill/>
        </p:spPr>
      </p:pic>
      <p:pic>
        <p:nvPicPr>
          <p:cNvPr id="6" name="Picture 4" descr="C:\Documents and Settings\PUNEET JAIN\Desktop\ov_delta1p4.png"/>
          <p:cNvPicPr>
            <a:picLocks noChangeAspect="1" noChangeArrowheads="1"/>
          </p:cNvPicPr>
          <p:nvPr/>
        </p:nvPicPr>
        <p:blipFill>
          <a:blip r:embed="rId3" cstate="print"/>
          <a:srcRect/>
          <a:stretch>
            <a:fillRect/>
          </a:stretch>
        </p:blipFill>
        <p:spPr bwMode="auto">
          <a:xfrm>
            <a:off x="4703718" y="1707437"/>
            <a:ext cx="4320540" cy="3200400"/>
          </a:xfrm>
          <a:prstGeom prst="rect">
            <a:avLst/>
          </a:prstGeom>
          <a:noFill/>
        </p:spPr>
      </p:pic>
    </p:spTree>
    <p:extLst>
      <p:ext uri="{BB962C8B-B14F-4D97-AF65-F5344CB8AC3E}">
        <p14:creationId xmlns:p14="http://schemas.microsoft.com/office/powerpoint/2010/main" val="1163036528"/>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304800"/>
            <a:ext cx="8153400" cy="4572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dirty="0" smtClean="0"/>
              <a:t>What is Bead-pull ?</a:t>
            </a:r>
          </a:p>
        </p:txBody>
      </p:sp>
      <mc:AlternateContent xmlns:mc="http://schemas.openxmlformats.org/markup-compatibility/2006" xmlns:a14="http://schemas.microsoft.com/office/drawing/2010/main">
        <mc:Choice Requires="a14">
          <p:sp>
            <p:nvSpPr>
              <p:cNvPr id="6" name="Content Placeholder 2"/>
              <p:cNvSpPr txBox="1">
                <a:spLocks/>
              </p:cNvSpPr>
              <p:nvPr/>
            </p:nvSpPr>
            <p:spPr>
              <a:xfrm>
                <a:off x="381001" y="914400"/>
                <a:ext cx="8381999" cy="5105400"/>
              </a:xfrm>
              <a:prstGeom prst="rect">
                <a:avLst/>
              </a:prstGeom>
              <a:ln>
                <a:noFill/>
              </a:ln>
            </p:spPr>
            <p:txBody>
              <a:bodyPr/>
              <a:lstStyle>
                <a:lvl1pPr marL="342900" indent="-342900" algn="l" rtl="0" eaLnBrk="0" fontAlgn="base" hangingPunct="0">
                  <a:spcBef>
                    <a:spcPct val="20000"/>
                  </a:spcBef>
                  <a:spcAft>
                    <a:spcPct val="0"/>
                  </a:spcAft>
                  <a:buClr>
                    <a:schemeClr val="tx1"/>
                  </a:buClr>
                  <a:buSzPct val="70000"/>
                  <a:buFont typeface="Monotype Sorts" charset="2"/>
                  <a:defRPr kumimoji="1" sz="2000">
                    <a:solidFill>
                      <a:srgbClr val="0000CC"/>
                    </a:solidFill>
                    <a:latin typeface="+mn-lt"/>
                    <a:ea typeface="MS PGothic" pitchFamily="34" charset="-128"/>
                    <a:cs typeface="ＭＳ Ｐゴシック" charset="-128"/>
                  </a:defRPr>
                </a:lvl1pPr>
                <a:lvl2pPr marL="447675" indent="-223838" algn="l" rtl="0" eaLnBrk="0" fontAlgn="base" hangingPunct="0">
                  <a:spcBef>
                    <a:spcPct val="20000"/>
                  </a:spcBef>
                  <a:spcAft>
                    <a:spcPct val="0"/>
                  </a:spcAft>
                  <a:buClr>
                    <a:schemeClr val="tx1"/>
                  </a:buClr>
                  <a:buSzPct val="50000"/>
                  <a:buFont typeface="Monotype Sorts" charset="2"/>
                  <a:buChar char="l"/>
                  <a:defRPr kumimoji="1" sz="2000">
                    <a:solidFill>
                      <a:srgbClr val="0000CC"/>
                    </a:solidFill>
                    <a:latin typeface="+mn-lt"/>
                    <a:ea typeface="MS PGothic" pitchFamily="34" charset="-128"/>
                  </a:defRPr>
                </a:lvl2pPr>
                <a:lvl3pPr marL="914400" indent="-223838" algn="l" rtl="0" eaLnBrk="0" fontAlgn="base" hangingPunct="0">
                  <a:spcBef>
                    <a:spcPct val="20000"/>
                  </a:spcBef>
                  <a:spcAft>
                    <a:spcPct val="0"/>
                  </a:spcAft>
                  <a:buClr>
                    <a:schemeClr val="tx1"/>
                  </a:buClr>
                  <a:buSzPct val="50000"/>
                  <a:buFont typeface="Monotype Sorts" charset="2"/>
                  <a:buChar char="n"/>
                  <a:defRPr kumimoji="1" sz="2000">
                    <a:solidFill>
                      <a:schemeClr val="tx1"/>
                    </a:solidFill>
                    <a:latin typeface="+mn-lt"/>
                    <a:ea typeface="MS PGothic" pitchFamily="34" charset="-128"/>
                  </a:defRPr>
                </a:lvl3pPr>
                <a:lvl4pPr marL="1363663" indent="-223838" algn="l" rtl="0" eaLnBrk="0" fontAlgn="base" hangingPunct="0">
                  <a:spcBef>
                    <a:spcPct val="20000"/>
                  </a:spcBef>
                  <a:spcAft>
                    <a:spcPct val="0"/>
                  </a:spcAft>
                  <a:buClr>
                    <a:schemeClr val="tx1"/>
                  </a:buClr>
                  <a:buSzPct val="50000"/>
                  <a:buFont typeface="Monotype Sorts" charset="2"/>
                  <a:buChar char="m"/>
                  <a:defRPr kumimoji="1" sz="2000">
                    <a:solidFill>
                      <a:schemeClr val="tx1"/>
                    </a:solidFill>
                    <a:latin typeface="+mn-lt"/>
                    <a:ea typeface="MS PGothic" pitchFamily="34" charset="-128"/>
                  </a:defRPr>
                </a:lvl4pPr>
                <a:lvl5pPr marL="18288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MS PGothic" pitchFamily="34" charset="-128"/>
                  </a:defRPr>
                </a:lvl5pPr>
                <a:lvl6pPr marL="22860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6pPr>
                <a:lvl7pPr marL="27432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7pPr>
                <a:lvl8pPr marL="32004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8pPr>
                <a:lvl9pPr marL="36576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9pPr>
              </a:lstStyle>
              <a:p>
                <a:pPr algn="just">
                  <a:buFont typeface="Arial" pitchFamily="34" charset="0"/>
                  <a:buChar char="•"/>
                </a:pPr>
                <a:r>
                  <a:rPr lang="en-US" sz="1900" b="0" dirty="0" smtClean="0"/>
                  <a:t>Bead-pull is a resonant perturbation measurement technique to obtain EM field configuration in a cavity.</a:t>
                </a:r>
              </a:p>
              <a:p>
                <a:endParaRPr lang="en-US" sz="1000" b="0" dirty="0" smtClean="0"/>
              </a:p>
              <a:p>
                <a:pPr algn="just">
                  <a:buFont typeface="Arial" pitchFamily="34" charset="0"/>
                  <a:buChar char="•"/>
                </a:pPr>
                <a:r>
                  <a:rPr lang="en-US" sz="1900" b="0" dirty="0" smtClean="0"/>
                  <a:t>Boltzmann-</a:t>
                </a:r>
                <a:r>
                  <a:rPr lang="en-US" sz="1900" b="0" dirty="0" err="1" smtClean="0"/>
                  <a:t>Ehrenfest</a:t>
                </a:r>
                <a:r>
                  <a:rPr lang="en-US" sz="1900" b="0" dirty="0" smtClean="0"/>
                  <a:t> theorem </a:t>
                </a:r>
                <a14:m>
                  <m:oMath xmlns:m="http://schemas.openxmlformats.org/officeDocument/2006/math">
                    <m:r>
                      <a:rPr lang="en-US" sz="1900" b="1" i="1" smtClean="0">
                        <a:solidFill>
                          <a:schemeClr val="tx1"/>
                        </a:solidFill>
                        <a:latin typeface="Cambria Math"/>
                      </a:rPr>
                      <m:t>𝑼𝑻</m:t>
                    </m:r>
                    <m:r>
                      <a:rPr lang="en-US" sz="1900" b="1" i="1" smtClean="0">
                        <a:solidFill>
                          <a:schemeClr val="tx1"/>
                        </a:solidFill>
                        <a:latin typeface="Cambria Math"/>
                      </a:rPr>
                      <m:t>=</m:t>
                    </m:r>
                    <m:r>
                      <a:rPr lang="en-US" sz="1900" b="1" i="1" smtClean="0">
                        <a:solidFill>
                          <a:schemeClr val="tx1"/>
                        </a:solidFill>
                        <a:latin typeface="Cambria Math"/>
                      </a:rPr>
                      <m:t>𝑪𝒐𝒏𝒔𝒕</m:t>
                    </m:r>
                    <m:r>
                      <a:rPr lang="en-US" sz="1900" b="1" i="1" smtClean="0">
                        <a:solidFill>
                          <a:schemeClr val="tx1"/>
                        </a:solidFill>
                        <a:latin typeface="Cambria Math"/>
                      </a:rPr>
                      <m:t>.</m:t>
                    </m:r>
                  </m:oMath>
                </a14:m>
                <a:r>
                  <a:rPr lang="en-US" sz="1900" b="0" dirty="0" smtClean="0">
                    <a:solidFill>
                      <a:schemeClr val="tx1"/>
                    </a:solidFill>
                  </a:rPr>
                  <a:t> </a:t>
                </a:r>
                <a:r>
                  <a:rPr lang="en-US" sz="1900" b="0" dirty="0"/>
                  <a:t>for adiabatic deformations.</a:t>
                </a:r>
                <a:r>
                  <a:rPr lang="en-US" sz="1900" b="0" dirty="0" smtClean="0">
                    <a:solidFill>
                      <a:schemeClr val="tx1"/>
                    </a:solidFill>
                  </a:rPr>
                  <a:t> </a:t>
                </a:r>
                <a:endParaRPr lang="en-US" sz="1900" dirty="0" smtClean="0">
                  <a:solidFill>
                    <a:schemeClr val="tx1"/>
                  </a:solidFill>
                </a:endParaRPr>
              </a:p>
              <a:p>
                <a:pPr marL="0" indent="0" algn="just"/>
                <a:endParaRPr lang="en-US" sz="1000" b="0" dirty="0" smtClean="0"/>
              </a:p>
              <a:p>
                <a:pPr algn="just">
                  <a:buFont typeface="Arial" pitchFamily="34" charset="0"/>
                  <a:buChar char="•"/>
                </a:pPr>
                <a:r>
                  <a:rPr lang="en-US" sz="1900" b="0" dirty="0" smtClean="0"/>
                  <a:t>This results in  </a:t>
                </a:r>
                <a14:m>
                  <m:oMath xmlns:m="http://schemas.openxmlformats.org/officeDocument/2006/math">
                    <m:f>
                      <m:fPr>
                        <m:ctrlPr>
                          <a:rPr lang="en-US" sz="2200" i="1" smtClean="0">
                            <a:solidFill>
                              <a:schemeClr val="tx1"/>
                            </a:solidFill>
                            <a:latin typeface="Cambria Math"/>
                          </a:rPr>
                        </m:ctrlPr>
                      </m:fPr>
                      <m:num>
                        <m:r>
                          <a:rPr lang="en-US" sz="2200" b="1" i="1" smtClean="0">
                            <a:solidFill>
                              <a:schemeClr val="tx1"/>
                            </a:solidFill>
                            <a:latin typeface="Cambria Math"/>
                          </a:rPr>
                          <m:t>𝒅𝑼</m:t>
                        </m:r>
                      </m:num>
                      <m:den>
                        <m:r>
                          <a:rPr lang="en-US" sz="2200" b="1" i="1" smtClean="0">
                            <a:solidFill>
                              <a:schemeClr val="tx1"/>
                            </a:solidFill>
                            <a:latin typeface="Cambria Math"/>
                          </a:rPr>
                          <m:t>𝑼</m:t>
                        </m:r>
                      </m:den>
                    </m:f>
                    <m:r>
                      <a:rPr lang="en-US" sz="2200" b="1" i="1" smtClean="0">
                        <a:solidFill>
                          <a:schemeClr val="tx1"/>
                        </a:solidFill>
                        <a:latin typeface="Cambria Math"/>
                      </a:rPr>
                      <m:t>=−</m:t>
                    </m:r>
                    <m:f>
                      <m:fPr>
                        <m:ctrlPr>
                          <a:rPr lang="en-US" sz="2200" i="1" smtClean="0">
                            <a:solidFill>
                              <a:schemeClr val="tx1"/>
                            </a:solidFill>
                            <a:latin typeface="Cambria Math"/>
                          </a:rPr>
                        </m:ctrlPr>
                      </m:fPr>
                      <m:num>
                        <m:r>
                          <a:rPr lang="en-US" sz="2200" b="1" i="1" smtClean="0">
                            <a:solidFill>
                              <a:schemeClr val="tx1"/>
                            </a:solidFill>
                            <a:latin typeface="Cambria Math"/>
                          </a:rPr>
                          <m:t>𝒅𝑻</m:t>
                        </m:r>
                      </m:num>
                      <m:den>
                        <m:r>
                          <a:rPr lang="en-US" sz="2200" b="1" i="1" smtClean="0">
                            <a:solidFill>
                              <a:schemeClr val="tx1"/>
                            </a:solidFill>
                            <a:latin typeface="Cambria Math"/>
                          </a:rPr>
                          <m:t>𝑻</m:t>
                        </m:r>
                      </m:den>
                    </m:f>
                    <m:r>
                      <a:rPr lang="en-US" sz="2200" b="1" i="1" smtClean="0">
                        <a:solidFill>
                          <a:schemeClr val="tx1"/>
                        </a:solidFill>
                        <a:latin typeface="Cambria Math"/>
                      </a:rPr>
                      <m:t>=</m:t>
                    </m:r>
                    <m:f>
                      <m:fPr>
                        <m:ctrlPr>
                          <a:rPr lang="en-US" sz="2200" i="1" smtClean="0">
                            <a:solidFill>
                              <a:schemeClr val="tx1"/>
                            </a:solidFill>
                            <a:latin typeface="Cambria Math"/>
                          </a:rPr>
                        </m:ctrlPr>
                      </m:fPr>
                      <m:num>
                        <m:r>
                          <a:rPr lang="en-US" sz="2200" b="1" i="1" smtClean="0">
                            <a:solidFill>
                              <a:schemeClr val="tx1"/>
                            </a:solidFill>
                            <a:latin typeface="Cambria Math"/>
                          </a:rPr>
                          <m:t>𝒅</m:t>
                        </m:r>
                        <m:r>
                          <a:rPr lang="en-US" sz="2200" b="1" i="1" smtClean="0">
                            <a:solidFill>
                              <a:schemeClr val="tx1"/>
                            </a:solidFill>
                            <a:latin typeface="Cambria Math"/>
                            <a:ea typeface="Cambria Math"/>
                          </a:rPr>
                          <m:t>𝝎</m:t>
                        </m:r>
                      </m:num>
                      <m:den>
                        <m:r>
                          <a:rPr lang="en-US" sz="2200" b="1" i="1" smtClean="0">
                            <a:solidFill>
                              <a:schemeClr val="tx1"/>
                            </a:solidFill>
                            <a:latin typeface="Cambria Math"/>
                            <a:ea typeface="Cambria Math"/>
                          </a:rPr>
                          <m:t>𝝎</m:t>
                        </m:r>
                      </m:den>
                    </m:f>
                  </m:oMath>
                </a14:m>
                <a:endParaRPr lang="en-US" sz="2200" dirty="0" smtClean="0"/>
              </a:p>
              <a:p>
                <a:pPr marL="0" indent="0" algn="just"/>
                <a:endParaRPr lang="en-US" sz="1000" b="0" dirty="0" smtClean="0"/>
              </a:p>
              <a:p>
                <a:pPr algn="just">
                  <a:buFont typeface="Arial" pitchFamily="34" charset="0"/>
                  <a:buChar char="•"/>
                </a:pPr>
                <a:r>
                  <a:rPr lang="en-US" sz="1900" b="0" dirty="0" smtClean="0"/>
                  <a:t>This frequency change can be interpreted for the identification of local field strength </a:t>
                </a:r>
                <a:r>
                  <a:rPr lang="en-US" sz="1900" b="0" dirty="0" smtClean="0">
                    <a:solidFill>
                      <a:schemeClr val="tx1"/>
                    </a:solidFill>
                  </a:rPr>
                  <a:t>[</a:t>
                </a:r>
                <a:r>
                  <a:rPr lang="en-US" sz="1900" dirty="0" smtClean="0">
                    <a:solidFill>
                      <a:schemeClr val="tx1"/>
                    </a:solidFill>
                  </a:rPr>
                  <a:t>Müller</a:t>
                </a:r>
                <a:r>
                  <a:rPr lang="en-US" sz="1900" b="0" dirty="0" smtClean="0">
                    <a:solidFill>
                      <a:schemeClr val="tx1"/>
                    </a:solidFill>
                  </a:rPr>
                  <a:t>]</a:t>
                </a:r>
                <a:r>
                  <a:rPr lang="en-US" sz="1900" b="0" dirty="0" smtClean="0"/>
                  <a:t>, a concept which is well known as Slater perturbation method.</a:t>
                </a:r>
              </a:p>
              <a:p>
                <a:pPr marL="0" indent="0" algn="just"/>
                <a:endParaRPr lang="en-US" sz="1000" b="0" dirty="0" smtClean="0"/>
              </a:p>
              <a:p>
                <a:pPr algn="just">
                  <a:buFont typeface="Arial" pitchFamily="34" charset="0"/>
                  <a:buChar char="•"/>
                </a:pPr>
                <a:r>
                  <a:rPr lang="en-US" sz="1900" b="0" dirty="0" smtClean="0"/>
                  <a:t>It consists in measuring the frequency shift, </a:t>
                </a:r>
                <a14:m>
                  <m:oMath xmlns:m="http://schemas.openxmlformats.org/officeDocument/2006/math">
                    <m:r>
                      <m:rPr>
                        <m:sty m:val="p"/>
                      </m:rPr>
                      <a:rPr lang="el-GR" sz="1900" b="0" i="1" smtClean="0">
                        <a:latin typeface="Cambria Math"/>
                        <a:ea typeface="Cambria Math"/>
                      </a:rPr>
                      <m:t>Δ</m:t>
                    </m:r>
                    <m:r>
                      <a:rPr lang="el-GR" sz="1900" b="0" i="1" smtClean="0">
                        <a:latin typeface="Cambria Math"/>
                        <a:ea typeface="Cambria Math"/>
                      </a:rPr>
                      <m:t>𝜔</m:t>
                    </m:r>
                    <m:r>
                      <a:rPr lang="en-US" sz="1900" b="0" i="1" smtClean="0">
                        <a:latin typeface="Cambria Math"/>
                        <a:ea typeface="Cambria Math"/>
                      </a:rPr>
                      <m:t>=</m:t>
                    </m:r>
                    <m:r>
                      <a:rPr lang="en-US" sz="1900" b="0" i="1" smtClean="0">
                        <a:latin typeface="Cambria Math"/>
                        <a:ea typeface="Cambria Math"/>
                      </a:rPr>
                      <m:t>𝜔</m:t>
                    </m:r>
                    <m:r>
                      <a:rPr lang="en-US" sz="1900" b="0" i="1" smtClean="0">
                        <a:latin typeface="Cambria Math"/>
                        <a:ea typeface="Cambria Math"/>
                      </a:rPr>
                      <m:t>−</m:t>
                    </m:r>
                    <m:sSub>
                      <m:sSubPr>
                        <m:ctrlPr>
                          <a:rPr lang="en-US" sz="1900" b="0" i="1" smtClean="0">
                            <a:latin typeface="Cambria Math"/>
                            <a:ea typeface="Cambria Math"/>
                          </a:rPr>
                        </m:ctrlPr>
                      </m:sSubPr>
                      <m:e>
                        <m:r>
                          <a:rPr lang="en-US" sz="1900" b="0" i="1" smtClean="0">
                            <a:latin typeface="Cambria Math"/>
                            <a:ea typeface="Cambria Math"/>
                          </a:rPr>
                          <m:t>𝜔</m:t>
                        </m:r>
                      </m:e>
                      <m:sub>
                        <m:r>
                          <a:rPr lang="en-US" sz="1900" b="0" i="1" smtClean="0">
                            <a:latin typeface="Cambria Math"/>
                            <a:ea typeface="Cambria Math"/>
                          </a:rPr>
                          <m:t>0</m:t>
                        </m:r>
                      </m:sub>
                    </m:sSub>
                  </m:oMath>
                </a14:m>
                <a:r>
                  <a:rPr lang="en-US" sz="1900" b="0" dirty="0" smtClean="0"/>
                  <a:t> , due to the insertion of the perturbing object. The shift is given by the following expression –</a:t>
                </a:r>
              </a:p>
              <a:p>
                <a:pPr marL="0" indent="0" algn="just"/>
                <a:endParaRPr lang="en-US" sz="1000" b="0" dirty="0"/>
              </a:p>
              <a:p>
                <a:pPr marL="0" indent="0" algn="just"/>
                <a14:m>
                  <m:oMathPara xmlns:m="http://schemas.openxmlformats.org/officeDocument/2006/math">
                    <m:oMathParaPr>
                      <m:jc m:val="center"/>
                    </m:oMathParaPr>
                    <m:oMath xmlns:m="http://schemas.openxmlformats.org/officeDocument/2006/math">
                      <m:f>
                        <m:fPr>
                          <m:ctrlPr>
                            <a:rPr lang="en-US" sz="1900" i="1" smtClean="0">
                              <a:solidFill>
                                <a:schemeClr val="tx1"/>
                              </a:solidFill>
                              <a:latin typeface="Cambria Math"/>
                              <a:ea typeface="Cambria Math"/>
                            </a:rPr>
                          </m:ctrlPr>
                        </m:fPr>
                        <m:num>
                          <m:r>
                            <a:rPr lang="el-GR" sz="1900" b="1" i="0" smtClean="0">
                              <a:solidFill>
                                <a:schemeClr val="tx1"/>
                              </a:solidFill>
                              <a:latin typeface="Cambria Math"/>
                              <a:ea typeface="Cambria Math"/>
                            </a:rPr>
                            <m:t>𝚫</m:t>
                          </m:r>
                          <m:r>
                            <a:rPr lang="el-GR" sz="1900" b="1" i="1" smtClean="0">
                              <a:solidFill>
                                <a:schemeClr val="tx1"/>
                              </a:solidFill>
                              <a:latin typeface="Cambria Math"/>
                              <a:ea typeface="Cambria Math"/>
                            </a:rPr>
                            <m:t>𝝎</m:t>
                          </m:r>
                        </m:num>
                        <m:den>
                          <m:sSub>
                            <m:sSubPr>
                              <m:ctrlPr>
                                <a:rPr lang="en-US" sz="1900" i="1" smtClean="0">
                                  <a:solidFill>
                                    <a:schemeClr val="tx1"/>
                                  </a:solidFill>
                                  <a:latin typeface="Cambria Math"/>
                                  <a:ea typeface="Cambria Math"/>
                                </a:rPr>
                              </m:ctrlPr>
                            </m:sSubPr>
                            <m:e>
                              <m:r>
                                <a:rPr lang="en-US" sz="1900" b="1" i="1" smtClean="0">
                                  <a:solidFill>
                                    <a:schemeClr val="tx1"/>
                                  </a:solidFill>
                                  <a:latin typeface="Cambria Math"/>
                                  <a:ea typeface="Cambria Math"/>
                                </a:rPr>
                                <m:t>𝝎</m:t>
                              </m:r>
                            </m:e>
                            <m:sub>
                              <m:r>
                                <a:rPr lang="en-US" sz="1900" b="1" i="1" smtClean="0">
                                  <a:solidFill>
                                    <a:schemeClr val="tx1"/>
                                  </a:solidFill>
                                  <a:latin typeface="Cambria Math"/>
                                </a:rPr>
                                <m:t>𝟎</m:t>
                              </m:r>
                            </m:sub>
                          </m:sSub>
                        </m:den>
                      </m:f>
                      <m:r>
                        <a:rPr lang="en-US" sz="1900" b="1" i="1" smtClean="0">
                          <a:solidFill>
                            <a:schemeClr val="tx1"/>
                          </a:solidFill>
                          <a:latin typeface="Cambria Math"/>
                        </a:rPr>
                        <m:t>=−</m:t>
                      </m:r>
                      <m:sSub>
                        <m:sSubPr>
                          <m:ctrlPr>
                            <a:rPr lang="en-US" sz="1900" i="1" smtClean="0">
                              <a:solidFill>
                                <a:schemeClr val="tx1"/>
                              </a:solidFill>
                              <a:latin typeface="Cambria Math"/>
                            </a:rPr>
                          </m:ctrlPr>
                        </m:sSubPr>
                        <m:e>
                          <m:r>
                            <a:rPr lang="en-US" sz="1900" b="1" i="1" smtClean="0">
                              <a:solidFill>
                                <a:schemeClr val="tx1"/>
                              </a:solidFill>
                              <a:latin typeface="Cambria Math"/>
                            </a:rPr>
                            <m:t>𝑭</m:t>
                          </m:r>
                        </m:e>
                        <m:sub>
                          <m:r>
                            <a:rPr lang="en-US" sz="1900" b="1" i="1" smtClean="0">
                              <a:solidFill>
                                <a:schemeClr val="tx1"/>
                              </a:solidFill>
                              <a:latin typeface="Cambria Math"/>
                            </a:rPr>
                            <m:t>𝑬</m:t>
                          </m:r>
                        </m:sub>
                      </m:sSub>
                      <m:f>
                        <m:fPr>
                          <m:ctrlPr>
                            <a:rPr lang="en-US" sz="1900" i="1" smtClean="0">
                              <a:solidFill>
                                <a:schemeClr val="tx1"/>
                              </a:solidFill>
                              <a:latin typeface="Cambria Math"/>
                            </a:rPr>
                          </m:ctrlPr>
                        </m:fPr>
                        <m:num>
                          <m:sSub>
                            <m:sSubPr>
                              <m:ctrlPr>
                                <a:rPr lang="en-US" sz="1900" i="1" smtClean="0">
                                  <a:solidFill>
                                    <a:schemeClr val="tx1"/>
                                  </a:solidFill>
                                  <a:latin typeface="Cambria Math"/>
                                  <a:ea typeface="Cambria Math"/>
                                </a:rPr>
                              </m:ctrlPr>
                            </m:sSubPr>
                            <m:e>
                              <m:r>
                                <a:rPr lang="en-US" sz="1900" b="1" i="1" smtClean="0">
                                  <a:solidFill>
                                    <a:schemeClr val="tx1"/>
                                  </a:solidFill>
                                  <a:latin typeface="Cambria Math"/>
                                  <a:ea typeface="Cambria Math"/>
                                </a:rPr>
                                <m:t>𝜺</m:t>
                              </m:r>
                            </m:e>
                            <m:sub>
                              <m:r>
                                <a:rPr lang="en-US" sz="1900" b="1" i="1" smtClean="0">
                                  <a:solidFill>
                                    <a:schemeClr val="tx1"/>
                                  </a:solidFill>
                                  <a:latin typeface="Cambria Math"/>
                                </a:rPr>
                                <m:t>𝟎</m:t>
                              </m:r>
                            </m:sub>
                          </m:sSub>
                          <m:r>
                            <a:rPr lang="en-US" sz="1900" b="1" i="1" smtClean="0">
                              <a:solidFill>
                                <a:schemeClr val="tx1"/>
                              </a:solidFill>
                              <a:latin typeface="Cambria Math"/>
                            </a:rPr>
                            <m:t>𝑬</m:t>
                          </m:r>
                          <m:sSup>
                            <m:sSupPr>
                              <m:ctrlPr>
                                <a:rPr lang="en-US" sz="1900" i="1" smtClean="0">
                                  <a:solidFill>
                                    <a:schemeClr val="tx1"/>
                                  </a:solidFill>
                                  <a:latin typeface="Cambria Math"/>
                                </a:rPr>
                              </m:ctrlPr>
                            </m:sSupPr>
                            <m:e>
                              <m:r>
                                <a:rPr lang="en-US" sz="1900" b="1" i="1" smtClean="0">
                                  <a:solidFill>
                                    <a:schemeClr val="tx1"/>
                                  </a:solidFill>
                                  <a:latin typeface="Cambria Math"/>
                                </a:rPr>
                                <m:t>𝑬</m:t>
                              </m:r>
                            </m:e>
                            <m:sup>
                              <m:r>
                                <a:rPr lang="en-US" sz="1900" b="1" i="1" smtClean="0">
                                  <a:solidFill>
                                    <a:schemeClr val="tx1"/>
                                  </a:solidFill>
                                  <a:latin typeface="Cambria Math"/>
                                </a:rPr>
                                <m:t>∗</m:t>
                              </m:r>
                            </m:sup>
                          </m:sSup>
                        </m:num>
                        <m:den>
                          <m:r>
                            <a:rPr lang="en-US" sz="1900" b="1" i="1" smtClean="0">
                              <a:solidFill>
                                <a:schemeClr val="tx1"/>
                              </a:solidFill>
                              <a:latin typeface="Cambria Math"/>
                            </a:rPr>
                            <m:t>𝑼</m:t>
                          </m:r>
                        </m:den>
                      </m:f>
                      <m:r>
                        <a:rPr lang="en-US" sz="1900" b="1" i="1" smtClean="0">
                          <a:solidFill>
                            <a:schemeClr val="tx1"/>
                          </a:solidFill>
                          <a:latin typeface="Cambria Math"/>
                        </a:rPr>
                        <m:t>+</m:t>
                      </m:r>
                      <m:sSub>
                        <m:sSubPr>
                          <m:ctrlPr>
                            <a:rPr lang="en-US" sz="1900" i="1" smtClean="0">
                              <a:solidFill>
                                <a:schemeClr val="tx1"/>
                              </a:solidFill>
                              <a:latin typeface="Cambria Math"/>
                            </a:rPr>
                          </m:ctrlPr>
                        </m:sSubPr>
                        <m:e>
                          <m:r>
                            <a:rPr lang="en-US" sz="1900" b="1" i="1" smtClean="0">
                              <a:solidFill>
                                <a:schemeClr val="tx1"/>
                              </a:solidFill>
                              <a:latin typeface="Cambria Math"/>
                            </a:rPr>
                            <m:t>𝑭</m:t>
                          </m:r>
                        </m:e>
                        <m:sub>
                          <m:r>
                            <a:rPr lang="en-US" sz="1900" b="1" i="1" smtClean="0">
                              <a:solidFill>
                                <a:schemeClr val="tx1"/>
                              </a:solidFill>
                              <a:latin typeface="Cambria Math"/>
                            </a:rPr>
                            <m:t>𝑯</m:t>
                          </m:r>
                        </m:sub>
                      </m:sSub>
                      <m:f>
                        <m:fPr>
                          <m:ctrlPr>
                            <a:rPr lang="en-US" sz="1900" i="1" smtClean="0">
                              <a:solidFill>
                                <a:schemeClr val="tx1"/>
                              </a:solidFill>
                              <a:latin typeface="Cambria Math"/>
                            </a:rPr>
                          </m:ctrlPr>
                        </m:fPr>
                        <m:num>
                          <m:sSub>
                            <m:sSubPr>
                              <m:ctrlPr>
                                <a:rPr lang="en-US" sz="1900" i="1" smtClean="0">
                                  <a:solidFill>
                                    <a:schemeClr val="tx1"/>
                                  </a:solidFill>
                                  <a:latin typeface="Cambria Math"/>
                                  <a:ea typeface="Cambria Math"/>
                                </a:rPr>
                              </m:ctrlPr>
                            </m:sSubPr>
                            <m:e>
                              <m:r>
                                <a:rPr lang="en-US" sz="1900" b="1" i="1" smtClean="0">
                                  <a:solidFill>
                                    <a:schemeClr val="tx1"/>
                                  </a:solidFill>
                                  <a:latin typeface="Cambria Math"/>
                                  <a:ea typeface="Cambria Math"/>
                                </a:rPr>
                                <m:t>𝝁</m:t>
                              </m:r>
                            </m:e>
                            <m:sub>
                              <m:r>
                                <a:rPr lang="en-US" sz="1900" b="1" i="1" smtClean="0">
                                  <a:solidFill>
                                    <a:schemeClr val="tx1"/>
                                  </a:solidFill>
                                  <a:latin typeface="Cambria Math"/>
                                </a:rPr>
                                <m:t>𝟎</m:t>
                              </m:r>
                            </m:sub>
                          </m:sSub>
                          <m:r>
                            <a:rPr lang="en-US" sz="1900" b="1" i="1" smtClean="0">
                              <a:solidFill>
                                <a:schemeClr val="tx1"/>
                              </a:solidFill>
                              <a:latin typeface="Cambria Math"/>
                            </a:rPr>
                            <m:t>𝑯</m:t>
                          </m:r>
                          <m:sSup>
                            <m:sSupPr>
                              <m:ctrlPr>
                                <a:rPr lang="en-US" sz="1900" i="1" smtClean="0">
                                  <a:solidFill>
                                    <a:schemeClr val="tx1"/>
                                  </a:solidFill>
                                  <a:latin typeface="Cambria Math"/>
                                </a:rPr>
                              </m:ctrlPr>
                            </m:sSupPr>
                            <m:e>
                              <m:r>
                                <a:rPr lang="en-US" sz="1900" b="1" i="1" smtClean="0">
                                  <a:solidFill>
                                    <a:schemeClr val="tx1"/>
                                  </a:solidFill>
                                  <a:latin typeface="Cambria Math"/>
                                </a:rPr>
                                <m:t>𝑯</m:t>
                              </m:r>
                            </m:e>
                            <m:sup>
                              <m:r>
                                <a:rPr lang="en-US" sz="1900" b="1" i="1" smtClean="0">
                                  <a:solidFill>
                                    <a:schemeClr val="tx1"/>
                                  </a:solidFill>
                                  <a:latin typeface="Cambria Math"/>
                                </a:rPr>
                                <m:t>∗</m:t>
                              </m:r>
                            </m:sup>
                          </m:sSup>
                        </m:num>
                        <m:den>
                          <m:r>
                            <a:rPr lang="en-US" sz="1900" b="1" i="1" smtClean="0">
                              <a:solidFill>
                                <a:schemeClr val="tx1"/>
                              </a:solidFill>
                              <a:latin typeface="Cambria Math"/>
                            </a:rPr>
                            <m:t>𝑼</m:t>
                          </m:r>
                        </m:den>
                      </m:f>
                    </m:oMath>
                  </m:oMathPara>
                </a14:m>
                <a:endParaRPr lang="en-US" sz="1900" dirty="0" smtClean="0"/>
              </a:p>
              <a:p>
                <a:pPr marL="0" indent="0" algn="just"/>
                <a:r>
                  <a:rPr lang="en-US" sz="1900" b="0" dirty="0" smtClean="0"/>
                  <a:t>      where </a:t>
                </a:r>
                <a:r>
                  <a:rPr lang="en-US" sz="1900" b="0" i="1" dirty="0" smtClean="0"/>
                  <a:t>F</a:t>
                </a:r>
                <a:r>
                  <a:rPr lang="en-US" sz="1900" b="0" i="1" baseline="-25000" dirty="0" smtClean="0"/>
                  <a:t>E</a:t>
                </a:r>
                <a:r>
                  <a:rPr lang="en-US" sz="1900" b="0" dirty="0" smtClean="0"/>
                  <a:t>, </a:t>
                </a:r>
                <a:r>
                  <a:rPr lang="en-US" sz="1900" b="0" i="1" dirty="0" smtClean="0"/>
                  <a:t>F</a:t>
                </a:r>
                <a:r>
                  <a:rPr lang="en-US" sz="1900" b="0" i="1" baseline="-25000" dirty="0" smtClean="0"/>
                  <a:t>H</a:t>
                </a:r>
                <a:r>
                  <a:rPr lang="en-US" sz="1900" b="0" dirty="0" smtClean="0"/>
                  <a:t> are the geometry factors that quantify the coupling of the  </a:t>
                </a:r>
              </a:p>
              <a:p>
                <a:pPr marL="0" indent="0" algn="just"/>
                <a:r>
                  <a:rPr lang="en-US" sz="1900" b="0" dirty="0"/>
                  <a:t> </a:t>
                </a:r>
                <a:r>
                  <a:rPr lang="en-US" sz="1900" b="0" dirty="0" smtClean="0"/>
                  <a:t>     perturbation to the local </a:t>
                </a:r>
                <a:r>
                  <a:rPr lang="en-US" sz="1900" b="0" i="1" dirty="0" smtClean="0"/>
                  <a:t>E</a:t>
                </a:r>
                <a:r>
                  <a:rPr lang="en-US" sz="1900" b="0" dirty="0" smtClean="0"/>
                  <a:t> and </a:t>
                </a:r>
                <a:r>
                  <a:rPr lang="en-US" sz="1900" b="0" i="1" dirty="0" smtClean="0"/>
                  <a:t>H</a:t>
                </a:r>
                <a:r>
                  <a:rPr lang="en-US" sz="1900" b="0" dirty="0" smtClean="0"/>
                  <a:t> fields, respectively.</a:t>
                </a:r>
              </a:p>
              <a:p>
                <a:endParaRPr lang="en-US" sz="1200" dirty="0" smtClean="0"/>
              </a:p>
            </p:txBody>
          </p:sp>
        </mc:Choice>
        <mc:Fallback xmlns="">
          <p:sp>
            <p:nvSpPr>
              <p:cNvPr id="6" name="Content Placeholder 2"/>
              <p:cNvSpPr txBox="1">
                <a:spLocks noRot="1" noChangeAspect="1" noMove="1" noResize="1" noEditPoints="1" noAdjustHandles="1" noChangeArrowheads="1" noChangeShapeType="1" noTextEdit="1"/>
              </p:cNvSpPr>
              <p:nvPr/>
            </p:nvSpPr>
            <p:spPr>
              <a:xfrm>
                <a:off x="381001" y="914400"/>
                <a:ext cx="8381999" cy="5105400"/>
              </a:xfrm>
              <a:prstGeom prst="rect">
                <a:avLst/>
              </a:prstGeom>
              <a:blipFill rotWithShape="1">
                <a:blip r:embed="rId2"/>
                <a:stretch>
                  <a:fillRect l="-73" t="-597" r="-655" b="-179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697477104"/>
      </p:ext>
    </p:extLst>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709" y="914400"/>
            <a:ext cx="706755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457200" y="228600"/>
            <a:ext cx="8153400" cy="4572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sz="2800" dirty="0" smtClean="0"/>
              <a:t>Analysis of the measurement (3)</a:t>
            </a:r>
          </a:p>
        </p:txBody>
      </p:sp>
    </p:spTree>
    <p:extLst>
      <p:ext uri="{BB962C8B-B14F-4D97-AF65-F5344CB8AC3E}">
        <p14:creationId xmlns:p14="http://schemas.microsoft.com/office/powerpoint/2010/main" val="219080971"/>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ime0"/>
          <p:cNvPicPr>
            <a:picLocks noChangeAspect="1" noChangeArrowheads="1"/>
          </p:cNvPicPr>
          <p:nvPr/>
        </p:nvPicPr>
        <p:blipFill>
          <a:blip r:embed="rId2" cstate="print"/>
          <a:srcRect/>
          <a:stretch>
            <a:fillRect/>
          </a:stretch>
        </p:blipFill>
        <p:spPr bwMode="auto">
          <a:xfrm>
            <a:off x="1702593" y="1277143"/>
            <a:ext cx="5738813" cy="4303713"/>
          </a:xfrm>
          <a:prstGeom prst="rect">
            <a:avLst/>
          </a:prstGeom>
          <a:noFill/>
          <a:ln w="9525">
            <a:noFill/>
            <a:miter lim="800000"/>
            <a:headEnd/>
            <a:tailEnd/>
          </a:ln>
        </p:spPr>
      </p:pic>
      <p:sp>
        <p:nvSpPr>
          <p:cNvPr id="2" name="TextBox 1"/>
          <p:cNvSpPr txBox="1"/>
          <p:nvPr/>
        </p:nvSpPr>
        <p:spPr>
          <a:xfrm>
            <a:off x="4571999" y="5715000"/>
            <a:ext cx="685801" cy="369332"/>
          </a:xfrm>
          <a:prstGeom prst="rect">
            <a:avLst/>
          </a:prstGeom>
          <a:noFill/>
        </p:spPr>
        <p:txBody>
          <a:bodyPr wrap="square" rtlCol="0">
            <a:spAutoFit/>
          </a:bodyPr>
          <a:lstStyle/>
          <a:p>
            <a:r>
              <a:rPr lang="en-US" dirty="0" smtClean="0"/>
              <a:t>x [m] </a:t>
            </a:r>
            <a:endParaRPr lang="en-US" dirty="0"/>
          </a:p>
        </p:txBody>
      </p:sp>
      <p:sp>
        <p:nvSpPr>
          <p:cNvPr id="7" name="TextBox 6"/>
          <p:cNvSpPr txBox="1"/>
          <p:nvPr/>
        </p:nvSpPr>
        <p:spPr>
          <a:xfrm>
            <a:off x="1359692" y="3244333"/>
            <a:ext cx="685801" cy="369332"/>
          </a:xfrm>
          <a:prstGeom prst="rect">
            <a:avLst/>
          </a:prstGeom>
          <a:noFill/>
        </p:spPr>
        <p:txBody>
          <a:bodyPr wrap="square" rtlCol="0">
            <a:spAutoFit/>
          </a:bodyPr>
          <a:lstStyle/>
          <a:p>
            <a:r>
              <a:rPr lang="en-US" dirty="0" smtClean="0"/>
              <a:t>y [m] </a:t>
            </a:r>
            <a:endParaRPr lang="en-US" dirty="0"/>
          </a:p>
        </p:txBody>
      </p:sp>
      <p:sp>
        <p:nvSpPr>
          <p:cNvPr id="6" name="TextBox 5"/>
          <p:cNvSpPr txBox="1"/>
          <p:nvPr/>
        </p:nvSpPr>
        <p:spPr>
          <a:xfrm>
            <a:off x="762000" y="1524000"/>
            <a:ext cx="1752600" cy="369332"/>
          </a:xfrm>
          <a:prstGeom prst="rect">
            <a:avLst/>
          </a:prstGeom>
          <a:noFill/>
        </p:spPr>
        <p:txBody>
          <a:bodyPr wrap="square" rtlCol="0">
            <a:spAutoFit/>
          </a:bodyPr>
          <a:lstStyle/>
          <a:p>
            <a:r>
              <a:rPr lang="en-US" dirty="0" smtClean="0"/>
              <a:t>40 bunch pass</a:t>
            </a:r>
            <a:endParaRPr lang="en-US" dirty="0"/>
          </a:p>
        </p:txBody>
      </p:sp>
    </p:spTree>
    <p:extLst>
      <p:ext uri="{BB962C8B-B14F-4D97-AF65-F5344CB8AC3E}">
        <p14:creationId xmlns:p14="http://schemas.microsoft.com/office/powerpoint/2010/main" val="3270536773"/>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152400"/>
            <a:ext cx="8229600" cy="914400"/>
          </a:xfrm>
        </p:spPr>
        <p:txBody>
          <a:bodyPr/>
          <a:lstStyle/>
          <a:p>
            <a:r>
              <a:rPr lang="en-US" dirty="0" smtClean="0"/>
              <a:t>Summary</a:t>
            </a:r>
          </a:p>
        </p:txBody>
      </p:sp>
      <p:sp>
        <p:nvSpPr>
          <p:cNvPr id="27651" name="Content Placeholder 2"/>
          <p:cNvSpPr>
            <a:spLocks noGrp="1"/>
          </p:cNvSpPr>
          <p:nvPr>
            <p:ph idx="1"/>
          </p:nvPr>
        </p:nvSpPr>
        <p:spPr>
          <a:xfrm>
            <a:off x="457200" y="1219200"/>
            <a:ext cx="8382000" cy="4495800"/>
          </a:xfrm>
        </p:spPr>
        <p:txBody>
          <a:bodyPr/>
          <a:lstStyle/>
          <a:p>
            <a:pPr marL="0" algn="just">
              <a:lnSpc>
                <a:spcPct val="120000"/>
              </a:lnSpc>
              <a:spcBef>
                <a:spcPct val="0"/>
              </a:spcBef>
              <a:spcAft>
                <a:spcPts val="600"/>
              </a:spcAft>
            </a:pPr>
            <a:r>
              <a:rPr lang="en-US" sz="2100" dirty="0" smtClean="0"/>
              <a:t>Our detailed analysis showed that </a:t>
            </a:r>
            <a:r>
              <a:rPr lang="en-US" sz="2100" dirty="0"/>
              <a:t>the shape of V</a:t>
            </a:r>
            <a:r>
              <a:rPr lang="en-US" sz="2100" baseline="-25000" dirty="0"/>
              <a:t>obs</a:t>
            </a:r>
            <a:r>
              <a:rPr lang="en-US" sz="2100" dirty="0"/>
              <a:t> near the beam is highly deformed by the horizontal velocity distribution of electrons; nevertheless the analytic formalism  can be applied to obtain the EC </a:t>
            </a:r>
            <a:r>
              <a:rPr lang="en-US" sz="2100" dirty="0" smtClean="0"/>
              <a:t>density.</a:t>
            </a:r>
          </a:p>
          <a:p>
            <a:pPr marL="0" algn="just">
              <a:lnSpc>
                <a:spcPct val="120000"/>
              </a:lnSpc>
              <a:spcBef>
                <a:spcPct val="0"/>
              </a:spcBef>
              <a:spcAft>
                <a:spcPts val="600"/>
              </a:spcAft>
            </a:pPr>
            <a:endParaRPr lang="en-US" sz="1200" dirty="0" smtClean="0"/>
          </a:p>
          <a:p>
            <a:pPr marL="0" algn="just">
              <a:lnSpc>
                <a:spcPct val="120000"/>
              </a:lnSpc>
              <a:spcBef>
                <a:spcPct val="0"/>
              </a:spcBef>
              <a:spcAft>
                <a:spcPts val="600"/>
              </a:spcAft>
            </a:pPr>
            <a:r>
              <a:rPr lang="en-US" sz="2100" dirty="0" smtClean="0"/>
              <a:t>According </a:t>
            </a:r>
            <a:r>
              <a:rPr lang="en-US" sz="2100" dirty="0"/>
              <a:t>to this analysis and the data taken in KEKB LER, EC density is determined to be </a:t>
            </a:r>
            <a:r>
              <a:rPr lang="en-US" sz="2100" dirty="0" smtClean="0"/>
              <a:t>1</a:t>
            </a:r>
            <a:r>
              <a:rPr lang="en-US" sz="2100" dirty="0" smtClean="0">
                <a:sym typeface="Symbol"/>
              </a:rPr>
              <a:t>10</a:t>
            </a:r>
            <a:r>
              <a:rPr lang="en-US" sz="2100" baseline="30000" dirty="0" smtClean="0">
                <a:sym typeface="Symbol"/>
              </a:rPr>
              <a:t>12</a:t>
            </a:r>
            <a:r>
              <a:rPr lang="en-US" sz="2100" dirty="0" smtClean="0">
                <a:sym typeface="Symbol"/>
              </a:rPr>
              <a:t> </a:t>
            </a:r>
            <a:r>
              <a:rPr lang="en-US" sz="2100" dirty="0" smtClean="0"/>
              <a:t>m</a:t>
            </a:r>
            <a:r>
              <a:rPr lang="en-US" sz="2100" baseline="30000" dirty="0" smtClean="0"/>
              <a:t>-3</a:t>
            </a:r>
            <a:r>
              <a:rPr lang="en-US" sz="2100" dirty="0" smtClean="0"/>
              <a:t> </a:t>
            </a:r>
            <a:r>
              <a:rPr lang="en-US" sz="2100" dirty="0"/>
              <a:t>in drift region without solenoid field at 1mA within an accuracy of 10%. A density of </a:t>
            </a:r>
            <a:r>
              <a:rPr lang="en-US" sz="2100" dirty="0" smtClean="0"/>
              <a:t>5</a:t>
            </a:r>
            <a:r>
              <a:rPr lang="en-US" sz="2100" dirty="0" smtClean="0">
                <a:sym typeface="Symbol"/>
              </a:rPr>
              <a:t>10</a:t>
            </a:r>
            <a:r>
              <a:rPr lang="en-US" sz="2100" baseline="30000" dirty="0" smtClean="0">
                <a:sym typeface="Symbol"/>
              </a:rPr>
              <a:t>11</a:t>
            </a:r>
            <a:r>
              <a:rPr lang="en-US" sz="2100" dirty="0" smtClean="0">
                <a:sym typeface="Symbol"/>
              </a:rPr>
              <a:t> </a:t>
            </a:r>
            <a:r>
              <a:rPr lang="en-US" sz="2100" dirty="0" smtClean="0"/>
              <a:t>m</a:t>
            </a:r>
            <a:r>
              <a:rPr lang="en-US" sz="2100" baseline="30000" dirty="0" smtClean="0"/>
              <a:t>-3</a:t>
            </a:r>
            <a:r>
              <a:rPr lang="en-US" sz="2100" dirty="0" smtClean="0"/>
              <a:t> is </a:t>
            </a:r>
            <a:r>
              <a:rPr lang="en-US" sz="2100" dirty="0"/>
              <a:t>(roughly) a threshold value for single bunch instability to occur for KEKB beam parameters. This work will contribute to develop the mitigation techniques against the </a:t>
            </a:r>
            <a:r>
              <a:rPr lang="en-US" sz="2100" dirty="0" smtClean="0"/>
              <a:t>EC in the planned Super KEKB.</a:t>
            </a:r>
            <a:endParaRPr lang="en-US" sz="2100" dirty="0"/>
          </a:p>
          <a:p>
            <a:pPr algn="ctr">
              <a:lnSpc>
                <a:spcPct val="120000"/>
              </a:lnSpc>
              <a:spcBef>
                <a:spcPct val="0"/>
              </a:spcBef>
              <a:spcAft>
                <a:spcPts val="600"/>
              </a:spcAft>
            </a:pPr>
            <a:r>
              <a:rPr lang="en-US" sz="2100" i="1" dirty="0" smtClean="0">
                <a:solidFill>
                  <a:schemeClr val="tx1"/>
                </a:solidFill>
                <a:latin typeface="+mj-lt"/>
              </a:rPr>
              <a:t>   (Ref.: </a:t>
            </a:r>
            <a:r>
              <a:rPr lang="en-US" sz="2100" i="1" dirty="0" err="1" smtClean="0">
                <a:solidFill>
                  <a:schemeClr val="tx1"/>
                </a:solidFill>
                <a:latin typeface="+mj-lt"/>
              </a:rPr>
              <a:t>Jpn</a:t>
            </a:r>
            <a:r>
              <a:rPr lang="en-US" sz="2100" i="1" dirty="0" smtClean="0">
                <a:solidFill>
                  <a:schemeClr val="tx1"/>
                </a:solidFill>
                <a:latin typeface="+mj-lt"/>
              </a:rPr>
              <a:t>. J. Appl. Phys. 49(2010) 116403; Jain et al.)</a:t>
            </a:r>
          </a:p>
        </p:txBody>
      </p:sp>
      <p:sp>
        <p:nvSpPr>
          <p:cNvPr id="27652" name="Slide Number Placeholder 5"/>
          <p:cNvSpPr>
            <a:spLocks noGrp="1"/>
          </p:cNvSpPr>
          <p:nvPr>
            <p:ph type="sldNum" sz="quarter" idx="4294967295"/>
          </p:nvPr>
        </p:nvSpPr>
        <p:spPr bwMode="auto">
          <a:xfrm>
            <a:off x="8534400" y="6553200"/>
            <a:ext cx="533400" cy="3063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chemeClr val="tx1"/>
                </a:solidFill>
                <a:latin typeface="Times New Roman" pitchFamily="18" charset="0"/>
                <a:ea typeface="MS PGothic" pitchFamily="34" charset="-128"/>
              </a:defRPr>
            </a:lvl1pPr>
            <a:lvl2pPr marL="742950" indent="-285750">
              <a:defRPr sz="1200" b="1">
                <a:solidFill>
                  <a:schemeClr val="tx1"/>
                </a:solidFill>
                <a:latin typeface="Times New Roman" pitchFamily="18" charset="0"/>
                <a:ea typeface="MS PGothic" pitchFamily="34" charset="-128"/>
              </a:defRPr>
            </a:lvl2pPr>
            <a:lvl3pPr marL="1143000" indent="-228600">
              <a:defRPr sz="1200" b="1">
                <a:solidFill>
                  <a:schemeClr val="tx1"/>
                </a:solidFill>
                <a:latin typeface="Times New Roman" pitchFamily="18" charset="0"/>
                <a:ea typeface="MS PGothic" pitchFamily="34" charset="-128"/>
              </a:defRPr>
            </a:lvl3pPr>
            <a:lvl4pPr marL="1600200" indent="-228600">
              <a:defRPr sz="1200" b="1">
                <a:solidFill>
                  <a:schemeClr val="tx1"/>
                </a:solidFill>
                <a:latin typeface="Times New Roman" pitchFamily="18" charset="0"/>
                <a:ea typeface="MS PGothic" pitchFamily="34" charset="-128"/>
              </a:defRPr>
            </a:lvl4pPr>
            <a:lvl5pPr marL="2057400" indent="-228600">
              <a:defRPr sz="1200" b="1">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1200" b="1">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1200" b="1">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1200" b="1">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1200" b="1">
                <a:solidFill>
                  <a:schemeClr val="tx1"/>
                </a:solidFill>
                <a:latin typeface="Times New Roman" pitchFamily="18" charset="0"/>
                <a:ea typeface="MS PGothic" pitchFamily="34" charset="-128"/>
              </a:defRPr>
            </a:lvl9pPr>
          </a:lstStyle>
          <a:p>
            <a:fld id="{D32E0E36-BD6A-4960-AC5E-C90739D73E57}" type="slidenum">
              <a:rPr lang="en-US"/>
              <a:pPr/>
              <a:t>52</a:t>
            </a:fld>
            <a:endParaRPr lang="en-US"/>
          </a:p>
        </p:txBody>
      </p:sp>
    </p:spTree>
    <p:extLst>
      <p:ext uri="{BB962C8B-B14F-4D97-AF65-F5344CB8AC3E}">
        <p14:creationId xmlns:p14="http://schemas.microsoft.com/office/powerpoint/2010/main" val="4061576657"/>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152400"/>
            <a:ext cx="8229600" cy="914400"/>
          </a:xfrm>
        </p:spPr>
        <p:txBody>
          <a:bodyPr/>
          <a:lstStyle/>
          <a:p>
            <a:r>
              <a:rPr lang="en-US" dirty="0" smtClean="0"/>
              <a:t>Acknowledgements</a:t>
            </a:r>
          </a:p>
        </p:txBody>
      </p:sp>
      <p:sp>
        <p:nvSpPr>
          <p:cNvPr id="27651" name="Content Placeholder 2"/>
          <p:cNvSpPr>
            <a:spLocks noGrp="1"/>
          </p:cNvSpPr>
          <p:nvPr>
            <p:ph idx="1"/>
          </p:nvPr>
        </p:nvSpPr>
        <p:spPr>
          <a:xfrm>
            <a:off x="457200" y="1219200"/>
            <a:ext cx="7772400" cy="4191000"/>
          </a:xfrm>
        </p:spPr>
        <p:txBody>
          <a:bodyPr/>
          <a:lstStyle/>
          <a:p>
            <a:pPr marL="0" indent="-365760">
              <a:lnSpc>
                <a:spcPct val="120000"/>
              </a:lnSpc>
              <a:spcBef>
                <a:spcPct val="0"/>
              </a:spcBef>
              <a:spcAft>
                <a:spcPts val="600"/>
              </a:spcAft>
              <a:buSzPct val="100000"/>
              <a:buFont typeface="Arial" pitchFamily="34" charset="0"/>
              <a:buChar char="•"/>
            </a:pPr>
            <a:r>
              <a:rPr lang="en-US" sz="2200" dirty="0" smtClean="0"/>
              <a:t>I. Ben-</a:t>
            </a:r>
            <a:r>
              <a:rPr lang="en-US" sz="2200" dirty="0" err="1" smtClean="0"/>
              <a:t>Zvi</a:t>
            </a:r>
            <a:r>
              <a:rPr lang="en-US" sz="2200" dirty="0" smtClean="0"/>
              <a:t>, </a:t>
            </a:r>
            <a:r>
              <a:rPr lang="en-US" sz="2200" dirty="0" smtClean="0"/>
              <a:t>H. </a:t>
            </a:r>
            <a:r>
              <a:rPr lang="en-US" sz="2200" dirty="0" smtClean="0"/>
              <a:t>Hahn, </a:t>
            </a:r>
            <a:r>
              <a:rPr lang="en-US" sz="2200" dirty="0" smtClean="0"/>
              <a:t>C. </a:t>
            </a:r>
            <a:r>
              <a:rPr lang="en-US" sz="2200" dirty="0" err="1" smtClean="0"/>
              <a:t>Schultheiss</a:t>
            </a:r>
            <a:r>
              <a:rPr lang="en-US" sz="2200" dirty="0" smtClean="0"/>
              <a:t>, </a:t>
            </a:r>
            <a:r>
              <a:rPr lang="en-US" sz="2200" dirty="0" smtClean="0"/>
              <a:t>S. </a:t>
            </a:r>
            <a:r>
              <a:rPr lang="en-US" sz="2200" dirty="0" err="1" smtClean="0"/>
              <a:t>Belomestnykh</a:t>
            </a:r>
            <a:r>
              <a:rPr lang="en-US" sz="2200" dirty="0" smtClean="0"/>
              <a:t>, </a:t>
            </a:r>
            <a:r>
              <a:rPr lang="en-US" sz="2200" dirty="0" smtClean="0"/>
              <a:t>W. </a:t>
            </a:r>
            <a:r>
              <a:rPr lang="en-US" sz="2200" dirty="0" err="1" smtClean="0"/>
              <a:t>Xu</a:t>
            </a:r>
            <a:r>
              <a:rPr lang="en-US" sz="2200" dirty="0" smtClean="0"/>
              <a:t>, </a:t>
            </a:r>
            <a:r>
              <a:rPr lang="en-US" sz="2200" dirty="0" smtClean="0"/>
              <a:t>    </a:t>
            </a:r>
          </a:p>
          <a:p>
            <a:pPr marL="0" indent="0">
              <a:lnSpc>
                <a:spcPct val="120000"/>
              </a:lnSpc>
              <a:spcBef>
                <a:spcPct val="0"/>
              </a:spcBef>
              <a:spcAft>
                <a:spcPts val="600"/>
              </a:spcAft>
              <a:buSzPct val="100000"/>
            </a:pPr>
            <a:r>
              <a:rPr lang="en-US" sz="2200" dirty="0"/>
              <a:t> </a:t>
            </a:r>
            <a:r>
              <a:rPr lang="en-US" sz="2200" dirty="0" smtClean="0"/>
              <a:t>    </a:t>
            </a:r>
            <a:r>
              <a:rPr lang="en-US" sz="2200" dirty="0" smtClean="0"/>
              <a:t>and </a:t>
            </a:r>
            <a:r>
              <a:rPr lang="en-US" sz="2200" dirty="0" smtClean="0"/>
              <a:t>other BNL C-AD colleagues</a:t>
            </a:r>
          </a:p>
          <a:p>
            <a:pPr marL="0" indent="0">
              <a:lnSpc>
                <a:spcPct val="120000"/>
              </a:lnSpc>
              <a:spcBef>
                <a:spcPct val="0"/>
              </a:spcBef>
              <a:spcAft>
                <a:spcPts val="600"/>
              </a:spcAft>
              <a:buSzPct val="100000"/>
            </a:pPr>
            <a:endParaRPr lang="en-US" sz="800" dirty="0"/>
          </a:p>
          <a:p>
            <a:pPr marL="0" indent="-365760">
              <a:lnSpc>
                <a:spcPct val="120000"/>
              </a:lnSpc>
              <a:spcBef>
                <a:spcPct val="0"/>
              </a:spcBef>
              <a:spcAft>
                <a:spcPts val="600"/>
              </a:spcAft>
              <a:buSzPct val="100000"/>
              <a:buFont typeface="Arial" pitchFamily="34" charset="0"/>
              <a:buChar char="•"/>
            </a:pPr>
            <a:r>
              <a:rPr lang="en-US" sz="2200" dirty="0" smtClean="0"/>
              <a:t>H. </a:t>
            </a:r>
            <a:r>
              <a:rPr lang="en-US" sz="2200" dirty="0" err="1" smtClean="0"/>
              <a:t>Fukuma</a:t>
            </a:r>
            <a:r>
              <a:rPr lang="en-US" sz="2200" dirty="0" smtClean="0"/>
              <a:t>, </a:t>
            </a:r>
            <a:r>
              <a:rPr lang="en-US" sz="2200" dirty="0" smtClean="0"/>
              <a:t>K. Kanazawa</a:t>
            </a:r>
            <a:r>
              <a:rPr lang="en-US" sz="2200" dirty="0" smtClean="0"/>
              <a:t>, </a:t>
            </a:r>
            <a:r>
              <a:rPr lang="en-US" sz="2200" dirty="0" smtClean="0"/>
              <a:t>K. </a:t>
            </a:r>
            <a:r>
              <a:rPr lang="en-US" sz="2200" dirty="0" err="1" smtClean="0"/>
              <a:t>Ohmi</a:t>
            </a:r>
            <a:r>
              <a:rPr lang="en-US" sz="2200" dirty="0" smtClean="0"/>
              <a:t>, S. </a:t>
            </a:r>
            <a:r>
              <a:rPr lang="en-US" sz="2200" dirty="0" err="1" smtClean="0"/>
              <a:t>Kurokawa</a:t>
            </a:r>
            <a:r>
              <a:rPr lang="en-US" sz="2200" dirty="0" smtClean="0"/>
              <a:t> (KEK)</a:t>
            </a:r>
          </a:p>
          <a:p>
            <a:pPr marL="0" indent="0">
              <a:lnSpc>
                <a:spcPct val="120000"/>
              </a:lnSpc>
              <a:spcBef>
                <a:spcPct val="0"/>
              </a:spcBef>
              <a:spcAft>
                <a:spcPts val="600"/>
              </a:spcAft>
              <a:buSzPct val="100000"/>
            </a:pPr>
            <a:endParaRPr lang="en-US" sz="800" dirty="0" smtClean="0"/>
          </a:p>
          <a:p>
            <a:pPr marL="0" indent="-365760">
              <a:lnSpc>
                <a:spcPct val="120000"/>
              </a:lnSpc>
              <a:spcBef>
                <a:spcPct val="0"/>
              </a:spcBef>
              <a:spcAft>
                <a:spcPts val="600"/>
              </a:spcAft>
              <a:buSzPct val="100000"/>
              <a:buFont typeface="Arial" pitchFamily="34" charset="0"/>
              <a:buChar char="•"/>
            </a:pPr>
            <a:r>
              <a:rPr lang="en-US" sz="2200" dirty="0" smtClean="0"/>
              <a:t>M. Furman (LBNL), M. </a:t>
            </a:r>
            <a:r>
              <a:rPr lang="en-US" sz="2200" dirty="0" err="1" smtClean="0"/>
              <a:t>Pivi</a:t>
            </a:r>
            <a:r>
              <a:rPr lang="en-US" sz="2200" dirty="0" smtClean="0"/>
              <a:t> (SLAC), G. Dugan (Cornell)</a:t>
            </a:r>
            <a:endParaRPr lang="en-US" sz="2200" dirty="0" smtClean="0"/>
          </a:p>
          <a:p>
            <a:pPr marL="0" indent="0">
              <a:lnSpc>
                <a:spcPct val="120000"/>
              </a:lnSpc>
              <a:spcBef>
                <a:spcPct val="0"/>
              </a:spcBef>
              <a:spcAft>
                <a:spcPts val="600"/>
              </a:spcAft>
              <a:buSzPct val="100000"/>
            </a:pPr>
            <a:endParaRPr lang="en-US" sz="800" dirty="0" smtClean="0"/>
          </a:p>
          <a:p>
            <a:pPr marL="0" indent="-365760">
              <a:lnSpc>
                <a:spcPct val="120000"/>
              </a:lnSpc>
              <a:spcBef>
                <a:spcPct val="0"/>
              </a:spcBef>
              <a:spcAft>
                <a:spcPts val="600"/>
              </a:spcAft>
              <a:buSzPct val="100000"/>
              <a:buFont typeface="Arial" pitchFamily="34" charset="0"/>
              <a:buChar char="•"/>
            </a:pPr>
            <a:r>
              <a:rPr lang="en-US" sz="2200" dirty="0" smtClean="0"/>
              <a:t>Walter </a:t>
            </a:r>
            <a:r>
              <a:rPr lang="en-US" sz="2200" dirty="0" err="1" smtClean="0"/>
              <a:t>Schmeling</a:t>
            </a:r>
            <a:r>
              <a:rPr lang="en-US" sz="2200" dirty="0"/>
              <a:t> </a:t>
            </a:r>
            <a:r>
              <a:rPr lang="en-US" sz="2200" dirty="0" smtClean="0"/>
              <a:t>from Physics Machine Shop in </a:t>
            </a:r>
            <a:r>
              <a:rPr lang="en-US" sz="2200" dirty="0" smtClean="0"/>
              <a:t>Dept</a:t>
            </a:r>
            <a:r>
              <a:rPr lang="en-US" sz="2200" dirty="0" smtClean="0"/>
              <a:t>.  </a:t>
            </a:r>
          </a:p>
          <a:p>
            <a:pPr marL="0" indent="0">
              <a:lnSpc>
                <a:spcPct val="120000"/>
              </a:lnSpc>
              <a:spcBef>
                <a:spcPct val="0"/>
              </a:spcBef>
              <a:spcAft>
                <a:spcPts val="600"/>
              </a:spcAft>
              <a:buSzPct val="100000"/>
            </a:pPr>
            <a:r>
              <a:rPr lang="en-US" sz="2200" dirty="0"/>
              <a:t> </a:t>
            </a:r>
            <a:r>
              <a:rPr lang="en-US" sz="2200" dirty="0" smtClean="0"/>
              <a:t>    of  Physics &amp; </a:t>
            </a:r>
            <a:r>
              <a:rPr lang="en-US" sz="2200" dirty="0" smtClean="0"/>
              <a:t>Astronomy, SBU</a:t>
            </a:r>
            <a:endParaRPr lang="en-US" sz="2200" dirty="0"/>
          </a:p>
          <a:p>
            <a:pPr marL="0" indent="0">
              <a:lnSpc>
                <a:spcPct val="120000"/>
              </a:lnSpc>
              <a:spcBef>
                <a:spcPct val="0"/>
              </a:spcBef>
              <a:spcAft>
                <a:spcPts val="600"/>
              </a:spcAft>
              <a:buSzPct val="100000"/>
            </a:pPr>
            <a:endParaRPr lang="en-US" sz="800" dirty="0"/>
          </a:p>
          <a:p>
            <a:pPr algn="ctr">
              <a:lnSpc>
                <a:spcPct val="120000"/>
              </a:lnSpc>
              <a:spcBef>
                <a:spcPct val="0"/>
              </a:spcBef>
              <a:spcAft>
                <a:spcPts val="600"/>
              </a:spcAft>
            </a:pPr>
            <a:r>
              <a:rPr lang="en-US" sz="2100" i="1" dirty="0" smtClean="0">
                <a:solidFill>
                  <a:schemeClr val="tx1"/>
                </a:solidFill>
                <a:latin typeface="+mj-lt"/>
              </a:rPr>
              <a:t>   </a:t>
            </a:r>
            <a:r>
              <a:rPr lang="en-US" sz="2400" dirty="0" smtClean="0">
                <a:solidFill>
                  <a:schemeClr val="tx1"/>
                </a:solidFill>
                <a:latin typeface="+mj-lt"/>
              </a:rPr>
              <a:t>Thank You.</a:t>
            </a:r>
          </a:p>
        </p:txBody>
      </p:sp>
      <p:sp>
        <p:nvSpPr>
          <p:cNvPr id="27652" name="Slide Number Placeholder 5"/>
          <p:cNvSpPr>
            <a:spLocks noGrp="1"/>
          </p:cNvSpPr>
          <p:nvPr>
            <p:ph type="sldNum" sz="quarter" idx="4294967295"/>
          </p:nvPr>
        </p:nvSpPr>
        <p:spPr bwMode="auto">
          <a:xfrm>
            <a:off x="8534400" y="6553200"/>
            <a:ext cx="533400" cy="3063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chemeClr val="tx1"/>
                </a:solidFill>
                <a:latin typeface="Times New Roman" pitchFamily="18" charset="0"/>
                <a:ea typeface="MS PGothic" pitchFamily="34" charset="-128"/>
              </a:defRPr>
            </a:lvl1pPr>
            <a:lvl2pPr marL="742950" indent="-285750">
              <a:defRPr sz="1200" b="1">
                <a:solidFill>
                  <a:schemeClr val="tx1"/>
                </a:solidFill>
                <a:latin typeface="Times New Roman" pitchFamily="18" charset="0"/>
                <a:ea typeface="MS PGothic" pitchFamily="34" charset="-128"/>
              </a:defRPr>
            </a:lvl2pPr>
            <a:lvl3pPr marL="1143000" indent="-228600">
              <a:defRPr sz="1200" b="1">
                <a:solidFill>
                  <a:schemeClr val="tx1"/>
                </a:solidFill>
                <a:latin typeface="Times New Roman" pitchFamily="18" charset="0"/>
                <a:ea typeface="MS PGothic" pitchFamily="34" charset="-128"/>
              </a:defRPr>
            </a:lvl3pPr>
            <a:lvl4pPr marL="1600200" indent="-228600">
              <a:defRPr sz="1200" b="1">
                <a:solidFill>
                  <a:schemeClr val="tx1"/>
                </a:solidFill>
                <a:latin typeface="Times New Roman" pitchFamily="18" charset="0"/>
                <a:ea typeface="MS PGothic" pitchFamily="34" charset="-128"/>
              </a:defRPr>
            </a:lvl4pPr>
            <a:lvl5pPr marL="2057400" indent="-228600">
              <a:defRPr sz="1200" b="1">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1200" b="1">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1200" b="1">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1200" b="1">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1200" b="1">
                <a:solidFill>
                  <a:schemeClr val="tx1"/>
                </a:solidFill>
                <a:latin typeface="Times New Roman" pitchFamily="18" charset="0"/>
                <a:ea typeface="MS PGothic" pitchFamily="34" charset="-128"/>
              </a:defRPr>
            </a:lvl9pPr>
          </a:lstStyle>
          <a:p>
            <a:fld id="{D32E0E36-BD6A-4960-AC5E-C90739D73E57}" type="slidenum">
              <a:rPr lang="en-US"/>
              <a:pPr/>
              <a:t>53</a:t>
            </a:fld>
            <a:endParaRPr lang="en-US"/>
          </a:p>
        </p:txBody>
      </p:sp>
    </p:spTree>
    <p:extLst>
      <p:ext uri="{BB962C8B-B14F-4D97-AF65-F5344CB8AC3E}">
        <p14:creationId xmlns:p14="http://schemas.microsoft.com/office/powerpoint/2010/main" val="600428144"/>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111208"/>
      </p:ext>
    </p:extLst>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2"/>
              <p:cNvSpPr txBox="1">
                <a:spLocks/>
              </p:cNvSpPr>
              <p:nvPr/>
            </p:nvSpPr>
            <p:spPr>
              <a:xfrm>
                <a:off x="4533900" y="838201"/>
                <a:ext cx="4381500" cy="1523999"/>
              </a:xfrm>
              <a:prstGeom prst="rect">
                <a:avLst/>
              </a:prstGeom>
              <a:noFill/>
              <a:ln>
                <a:noFill/>
              </a:ln>
            </p:spPr>
            <p:txBody>
              <a:bodyPr/>
              <a:lstStyle>
                <a:lvl1pPr marL="342900" indent="-342900" algn="l" rtl="0" eaLnBrk="0" fontAlgn="base" hangingPunct="0">
                  <a:spcBef>
                    <a:spcPct val="20000"/>
                  </a:spcBef>
                  <a:spcAft>
                    <a:spcPct val="0"/>
                  </a:spcAft>
                  <a:buClr>
                    <a:schemeClr val="tx1"/>
                  </a:buClr>
                  <a:buSzPct val="70000"/>
                  <a:buFont typeface="Monotype Sorts" charset="2"/>
                  <a:defRPr kumimoji="1" sz="2000">
                    <a:solidFill>
                      <a:srgbClr val="0000CC"/>
                    </a:solidFill>
                    <a:latin typeface="+mn-lt"/>
                    <a:ea typeface="MS PGothic" pitchFamily="34" charset="-128"/>
                    <a:cs typeface="ＭＳ Ｐゴシック" charset="-128"/>
                  </a:defRPr>
                </a:lvl1pPr>
                <a:lvl2pPr marL="447675" indent="-223838" algn="l" rtl="0" eaLnBrk="0" fontAlgn="base" hangingPunct="0">
                  <a:spcBef>
                    <a:spcPct val="20000"/>
                  </a:spcBef>
                  <a:spcAft>
                    <a:spcPct val="0"/>
                  </a:spcAft>
                  <a:buClr>
                    <a:schemeClr val="tx1"/>
                  </a:buClr>
                  <a:buSzPct val="50000"/>
                  <a:buFont typeface="Monotype Sorts" charset="2"/>
                  <a:buChar char="l"/>
                  <a:defRPr kumimoji="1" sz="2000">
                    <a:solidFill>
                      <a:srgbClr val="0000CC"/>
                    </a:solidFill>
                    <a:latin typeface="+mn-lt"/>
                    <a:ea typeface="MS PGothic" pitchFamily="34" charset="-128"/>
                  </a:defRPr>
                </a:lvl2pPr>
                <a:lvl3pPr marL="914400" indent="-223838" algn="l" rtl="0" eaLnBrk="0" fontAlgn="base" hangingPunct="0">
                  <a:spcBef>
                    <a:spcPct val="20000"/>
                  </a:spcBef>
                  <a:spcAft>
                    <a:spcPct val="0"/>
                  </a:spcAft>
                  <a:buClr>
                    <a:schemeClr val="tx1"/>
                  </a:buClr>
                  <a:buSzPct val="50000"/>
                  <a:buFont typeface="Monotype Sorts" charset="2"/>
                  <a:buChar char="n"/>
                  <a:defRPr kumimoji="1" sz="2000">
                    <a:solidFill>
                      <a:schemeClr val="tx1"/>
                    </a:solidFill>
                    <a:latin typeface="+mn-lt"/>
                    <a:ea typeface="MS PGothic" pitchFamily="34" charset="-128"/>
                  </a:defRPr>
                </a:lvl3pPr>
                <a:lvl4pPr marL="1363663" indent="-223838" algn="l" rtl="0" eaLnBrk="0" fontAlgn="base" hangingPunct="0">
                  <a:spcBef>
                    <a:spcPct val="20000"/>
                  </a:spcBef>
                  <a:spcAft>
                    <a:spcPct val="0"/>
                  </a:spcAft>
                  <a:buClr>
                    <a:schemeClr val="tx1"/>
                  </a:buClr>
                  <a:buSzPct val="50000"/>
                  <a:buFont typeface="Monotype Sorts" charset="2"/>
                  <a:buChar char="m"/>
                  <a:defRPr kumimoji="1" sz="2000">
                    <a:solidFill>
                      <a:schemeClr val="tx1"/>
                    </a:solidFill>
                    <a:latin typeface="+mn-lt"/>
                    <a:ea typeface="MS PGothic" pitchFamily="34" charset="-128"/>
                  </a:defRPr>
                </a:lvl4pPr>
                <a:lvl5pPr marL="18288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MS PGothic" pitchFamily="34" charset="-128"/>
                  </a:defRPr>
                </a:lvl5pPr>
                <a:lvl6pPr marL="22860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6pPr>
                <a:lvl7pPr marL="27432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7pPr>
                <a:lvl8pPr marL="32004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8pPr>
                <a:lvl9pPr marL="36576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9pPr>
              </a:lstStyle>
              <a:p>
                <a:pPr marL="182880" indent="-182880" algn="just">
                  <a:buSzPct val="100000"/>
                  <a:buFont typeface="Arial" pitchFamily="34" charset="0"/>
                  <a:buChar char="•"/>
                </a:pPr>
                <a:r>
                  <a:rPr lang="en-US" sz="2100" b="0" dirty="0" smtClean="0"/>
                  <a:t>Field configuration of 1.21881 GHz mode was studied by bead pull.</a:t>
                </a:r>
              </a:p>
              <a:p>
                <a:pPr marL="0" indent="0" algn="just">
                  <a:buSzPct val="100000"/>
                </a:pPr>
                <a:endParaRPr lang="en-US" sz="800" b="0" dirty="0" smtClean="0"/>
              </a:p>
              <a:p>
                <a:pPr marL="182880" indent="-182880" algn="just">
                  <a:buSzPct val="100000"/>
                  <a:buFont typeface="Arial" pitchFamily="34" charset="0"/>
                  <a:buChar char="•"/>
                </a:pPr>
                <a:r>
                  <a:rPr lang="en-US" sz="2100" b="0" dirty="0" smtClean="0"/>
                  <a:t>Beads were scanned at </a:t>
                </a:r>
                <a14:m>
                  <m:oMath xmlns:m="http://schemas.openxmlformats.org/officeDocument/2006/math">
                    <m:r>
                      <a:rPr lang="en-US" sz="2100" b="0" i="1" smtClean="0">
                        <a:latin typeface="Cambria Math"/>
                      </a:rPr>
                      <m:t>𝑟</m:t>
                    </m:r>
                    <m:r>
                      <a:rPr lang="en-US" sz="2100" b="0" i="1" smtClean="0">
                        <a:latin typeface="Cambria Math"/>
                      </a:rPr>
                      <m:t>=3 </m:t>
                    </m:r>
                    <m:r>
                      <a:rPr lang="en-US" sz="2100" b="0" i="1" smtClean="0">
                        <a:latin typeface="Cambria Math"/>
                      </a:rPr>
                      <m:t>𝑐𝑚</m:t>
                    </m:r>
                  </m:oMath>
                </a14:m>
                <a:r>
                  <a:rPr lang="en-US" sz="2100" b="0" i="1" dirty="0" smtClean="0"/>
                  <a:t> </a:t>
                </a:r>
                <a:r>
                  <a:rPr lang="en-US" sz="2100" b="0" dirty="0" smtClean="0"/>
                  <a:t>at 0</a:t>
                </a:r>
                <a:r>
                  <a:rPr lang="en-US" sz="2100" b="0" baseline="30000" dirty="0" smtClean="0"/>
                  <a:t>0</a:t>
                </a:r>
                <a:r>
                  <a:rPr lang="en-US" sz="2100" b="0" dirty="0" smtClean="0"/>
                  <a:t> and 45</a:t>
                </a:r>
                <a:r>
                  <a:rPr lang="en-US" sz="2100" b="0" baseline="30000" dirty="0" smtClean="0"/>
                  <a:t>0</a:t>
                </a:r>
                <a:r>
                  <a:rPr lang="en-US" sz="2100" b="0" dirty="0" smtClean="0"/>
                  <a:t>.</a:t>
                </a:r>
              </a:p>
              <a:p>
                <a:pPr marL="0" indent="0" algn="just">
                  <a:buSzPct val="100000"/>
                </a:pPr>
                <a:endParaRPr lang="en-US" sz="1900" b="0" dirty="0" smtClean="0"/>
              </a:p>
            </p:txBody>
          </p:sp>
        </mc:Choice>
        <mc:Fallback xmlns="">
          <p:sp>
            <p:nvSpPr>
              <p:cNvPr id="2" name="Content Placeholder 2"/>
              <p:cNvSpPr txBox="1">
                <a:spLocks noRot="1" noChangeAspect="1" noMove="1" noResize="1" noEditPoints="1" noAdjustHandles="1" noChangeArrowheads="1" noChangeShapeType="1" noTextEdit="1"/>
              </p:cNvSpPr>
              <p:nvPr/>
            </p:nvSpPr>
            <p:spPr>
              <a:xfrm>
                <a:off x="4533900" y="838201"/>
                <a:ext cx="4381500" cy="1523999"/>
              </a:xfrm>
              <a:prstGeom prst="rect">
                <a:avLst/>
              </a:prstGeom>
              <a:blipFill rotWithShape="1">
                <a:blip r:embed="rId2"/>
                <a:stretch>
                  <a:fillRect l="-1391" t="-2400" r="-1669" b="-11200"/>
                </a:stretch>
              </a:blipFill>
              <a:ln>
                <a:noFill/>
              </a:ln>
            </p:spPr>
            <p:txBody>
              <a:bodyPr/>
              <a:lstStyle/>
              <a:p>
                <a:r>
                  <a:rPr lang="en-US">
                    <a:noFill/>
                  </a:rPr>
                  <a:t> </a:t>
                </a:r>
              </a:p>
            </p:txBody>
          </p:sp>
        </mc:Fallback>
      </mc:AlternateContent>
      <p:sp>
        <p:nvSpPr>
          <p:cNvPr id="3" name="Title 1"/>
          <p:cNvSpPr txBox="1">
            <a:spLocks/>
          </p:cNvSpPr>
          <p:nvPr/>
        </p:nvSpPr>
        <p:spPr>
          <a:xfrm>
            <a:off x="457200" y="304800"/>
            <a:ext cx="8153400" cy="4572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dirty="0" smtClean="0"/>
              <a:t>Resonances in the </a:t>
            </a:r>
            <a:r>
              <a:rPr lang="en-US" dirty="0" err="1" smtClean="0"/>
              <a:t>Quadrupole</a:t>
            </a:r>
            <a:r>
              <a:rPr lang="en-US" dirty="0" smtClean="0"/>
              <a:t> Group (1a)</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158" y="2628404"/>
            <a:ext cx="4267200" cy="336308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90601"/>
            <a:ext cx="3703320" cy="348729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4346197"/>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0149" y="424100"/>
            <a:ext cx="3752850" cy="26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3822383" y="533400"/>
            <a:ext cx="1187766"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Times New Roman" charset="0"/>
            </a:endParaRPr>
          </a:p>
        </p:txBody>
      </p:sp>
      <p:pic>
        <p:nvPicPr>
          <p:cNvPr id="3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0149" y="3124200"/>
            <a:ext cx="3752850" cy="266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543" y="424100"/>
            <a:ext cx="4396264" cy="54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428809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304800"/>
            <a:ext cx="8153400" cy="4572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dirty="0" smtClean="0"/>
              <a:t>Perturbation Factors</a:t>
            </a:r>
          </a:p>
        </p:txBody>
      </p:sp>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1398346886"/>
                  </p:ext>
                </p:extLst>
              </p:nvPr>
            </p:nvGraphicFramePr>
            <p:xfrm>
              <a:off x="647700" y="990600"/>
              <a:ext cx="7772400" cy="4915882"/>
            </p:xfrm>
            <a:graphic>
              <a:graphicData uri="http://schemas.openxmlformats.org/drawingml/2006/table">
                <a:tbl>
                  <a:tblPr/>
                  <a:tblGrid>
                    <a:gridCol w="2833688"/>
                    <a:gridCol w="3294550"/>
                    <a:gridCol w="1644162"/>
                  </a:tblGrid>
                  <a:tr h="46954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000" b="1" i="0" u="none" strike="noStrike" cap="none" normalizeH="0" baseline="0" dirty="0" smtClean="0">
                            <a:ln>
                              <a:noFill/>
                            </a:ln>
                            <a:solidFill>
                              <a:srgbClr val="FFFFFF"/>
                            </a:solidFill>
                            <a:effectLst/>
                            <a:latin typeface="+mj-lt"/>
                            <a:ea typeface="Calibri" charset="0"/>
                            <a:cs typeface="Arial"/>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mj-lt"/>
                              <a:ea typeface="Calibri" charset="0"/>
                              <a:cs typeface="Arial"/>
                            </a:rPr>
                            <a:t>Bead</a:t>
                          </a:r>
                        </a:p>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500" b="1" i="0" u="none" strike="noStrike" cap="none" normalizeH="0" baseline="0" dirty="0" smtClean="0">
                            <a:ln>
                              <a:noFill/>
                            </a:ln>
                            <a:solidFill>
                              <a:srgbClr val="FFFFFF"/>
                            </a:solidFill>
                            <a:effectLst/>
                            <a:latin typeface="+mj-lt"/>
                            <a:ea typeface="Calibri" charset="0"/>
                            <a:cs typeface="Arial"/>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000" b="1" i="1" u="none" strike="noStrike" cap="none" normalizeH="0" baseline="0" dirty="0" smtClean="0">
                            <a:ln>
                              <a:noFill/>
                            </a:ln>
                            <a:solidFill>
                              <a:srgbClr val="FFFFFF"/>
                            </a:solidFill>
                            <a:effectLst/>
                            <a:latin typeface="+mj-lt"/>
                            <a:ea typeface="Calibri" charset="0"/>
                            <a:cs typeface="Arial"/>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1" u="none" strike="noStrike" cap="none" normalizeH="0" baseline="0" dirty="0" smtClean="0">
                              <a:ln>
                                <a:noFill/>
                              </a:ln>
                              <a:solidFill>
                                <a:srgbClr val="FFFFFF"/>
                              </a:solidFill>
                              <a:effectLst/>
                              <a:latin typeface="+mj-lt"/>
                              <a:ea typeface="Calibri" charset="0"/>
                              <a:cs typeface="Arial"/>
                            </a:rPr>
                            <a:t>F</a:t>
                          </a:r>
                          <a:r>
                            <a:rPr kumimoji="0" lang="en-US" sz="1600" b="1" i="1" u="none" strike="noStrike" cap="none" normalizeH="0" baseline="-25000" dirty="0" smtClean="0">
                              <a:ln>
                                <a:noFill/>
                              </a:ln>
                              <a:solidFill>
                                <a:srgbClr val="FFFFFF"/>
                              </a:solidFill>
                              <a:effectLst/>
                              <a:latin typeface="+mj-lt"/>
                              <a:ea typeface="Calibri" charset="0"/>
                              <a:cs typeface="Arial"/>
                            </a:rPr>
                            <a:t>E</a:t>
                          </a:r>
                        </a:p>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500" b="1" i="1" u="none" strike="noStrike" cap="none" normalizeH="0" baseline="-25000" dirty="0" smtClean="0">
                            <a:ln>
                              <a:noFill/>
                            </a:ln>
                            <a:solidFill>
                              <a:srgbClr val="FFFFFF"/>
                            </a:solidFill>
                            <a:effectLst/>
                            <a:latin typeface="+mj-lt"/>
                            <a:ea typeface="Calibri" charset="0"/>
                            <a:cs typeface="Arial"/>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defRPr/>
                          </a:pPr>
                          <a:endParaRPr kumimoji="0" lang="en-US" sz="1000" b="1" i="1" u="none" strike="noStrike" cap="none" normalizeH="0" baseline="0" dirty="0" smtClean="0">
                            <a:ln>
                              <a:noFill/>
                            </a:ln>
                            <a:solidFill>
                              <a:srgbClr val="FFFFFF"/>
                            </a:solidFill>
                            <a:effectLst/>
                            <a:latin typeface="+mj-lt"/>
                            <a:ea typeface="Calibri" charset="0"/>
                            <a:cs typeface="Arial"/>
                          </a:endParaRPr>
                        </a:p>
                        <a:p>
                          <a:pPr marL="0" marR="0" lvl="0" indent="0" algn="ctr" defTabSz="914400" rtl="0" eaLnBrk="1" fontAlgn="base" latinLnBrk="0" hangingPunct="1">
                            <a:lnSpc>
                              <a:spcPct val="115000"/>
                            </a:lnSpc>
                            <a:spcBef>
                              <a:spcPct val="0"/>
                            </a:spcBef>
                            <a:spcAft>
                              <a:spcPct val="0"/>
                            </a:spcAft>
                            <a:buClrTx/>
                            <a:buSzTx/>
                            <a:buFontTx/>
                            <a:buNone/>
                            <a:tabLst/>
                            <a:defRPr/>
                          </a:pPr>
                          <a:r>
                            <a:rPr kumimoji="0" lang="en-US" sz="1600" b="1" i="1" u="none" strike="noStrike" cap="none" normalizeH="0" baseline="0" dirty="0" smtClean="0">
                              <a:ln>
                                <a:noFill/>
                              </a:ln>
                              <a:solidFill>
                                <a:srgbClr val="FFFFFF"/>
                              </a:solidFill>
                              <a:effectLst/>
                              <a:latin typeface="+mj-lt"/>
                              <a:ea typeface="Calibri" charset="0"/>
                              <a:cs typeface="Arial"/>
                            </a:rPr>
                            <a:t>F</a:t>
                          </a:r>
                          <a:r>
                            <a:rPr kumimoji="0" lang="en-US" sz="1600" b="1" i="1" u="none" strike="noStrike" cap="none" normalizeH="0" baseline="-25000" dirty="0" smtClean="0">
                              <a:ln>
                                <a:noFill/>
                              </a:ln>
                              <a:solidFill>
                                <a:srgbClr val="FFFFFF"/>
                              </a:solidFill>
                              <a:effectLst/>
                              <a:latin typeface="+mj-lt"/>
                              <a:ea typeface="Calibri" charset="0"/>
                              <a:cs typeface="Arial"/>
                            </a:rPr>
                            <a:t>H</a:t>
                          </a:r>
                          <a:r>
                            <a:rPr kumimoji="0" lang="en-US" sz="1600" b="1" i="0" u="none" strike="noStrike" cap="none" normalizeH="0" baseline="0" dirty="0" smtClean="0">
                              <a:ln>
                                <a:noFill/>
                              </a:ln>
                              <a:solidFill>
                                <a:srgbClr val="FFFFFF"/>
                              </a:solidFill>
                              <a:effectLst/>
                              <a:latin typeface="+mj-lt"/>
                              <a:ea typeface="Calibri" charset="0"/>
                              <a:cs typeface="Arial"/>
                            </a:rPr>
                            <a:t> </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6954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n-lt"/>
                              <a:ea typeface="Calibri" charset="0"/>
                              <a:cs typeface="Arial"/>
                            </a:rPr>
                            <a:t>Metallic sphere, (radius </a:t>
                          </a:r>
                          <a:r>
                            <a:rPr kumimoji="0" lang="en-US" sz="1600" b="0" i="1" u="none" strike="noStrike" cap="none" normalizeH="0" baseline="0" dirty="0" smtClean="0">
                              <a:ln>
                                <a:noFill/>
                              </a:ln>
                              <a:solidFill>
                                <a:srgbClr val="000000"/>
                              </a:solidFill>
                              <a:effectLst/>
                              <a:latin typeface="+mn-lt"/>
                              <a:ea typeface="Calibri" charset="0"/>
                              <a:cs typeface="Arial"/>
                            </a:rPr>
                            <a:t>r</a:t>
                          </a:r>
                          <a:r>
                            <a:rPr kumimoji="0" lang="en-US" sz="1600" b="0" i="0" u="none" strike="noStrike" cap="none" normalizeH="0" baseline="0" dirty="0" smtClean="0">
                              <a:ln>
                                <a:noFill/>
                              </a:ln>
                              <a:solidFill>
                                <a:srgbClr val="000000"/>
                              </a:solidFill>
                              <a:effectLst/>
                              <a:latin typeface="+mn-lt"/>
                              <a:ea typeface="Calibri" charset="0"/>
                              <a:cs typeface="Arial"/>
                            </a:rPr>
                            <a:t>)</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sz="1600" b="0" i="1" u="none" strike="noStrike" cap="none" normalizeH="0" baseline="0" smtClean="0">
                                    <a:ln>
                                      <a:noFill/>
                                    </a:ln>
                                    <a:solidFill>
                                      <a:srgbClr val="000000"/>
                                    </a:solidFill>
                                    <a:effectLst/>
                                    <a:latin typeface="Cambria Math"/>
                                    <a:ea typeface="Cambria Math"/>
                                    <a:cs typeface="Arial"/>
                                  </a:rPr>
                                  <m:t>𝜋</m:t>
                                </m:r>
                                <m:sSup>
                                  <m:sSupPr>
                                    <m:ctrlPr>
                                      <a:rPr kumimoji="0" lang="en-US" sz="1600" b="0" i="1" u="none" strike="noStrike" cap="none" normalizeH="0" baseline="0" smtClean="0">
                                        <a:ln>
                                          <a:noFill/>
                                        </a:ln>
                                        <a:solidFill>
                                          <a:srgbClr val="000000"/>
                                        </a:solidFill>
                                        <a:effectLst/>
                                        <a:latin typeface="Cambria Math"/>
                                        <a:ea typeface="Cambria Math"/>
                                        <a:cs typeface="Arial"/>
                                      </a:rPr>
                                    </m:ctrlPr>
                                  </m:sSupPr>
                                  <m:e>
                                    <m:r>
                                      <a:rPr kumimoji="0" lang="en-US" sz="1600" b="0" i="1" u="none" strike="noStrike" cap="none" normalizeH="0" baseline="0" smtClean="0">
                                        <a:ln>
                                          <a:noFill/>
                                        </a:ln>
                                        <a:solidFill>
                                          <a:srgbClr val="000000"/>
                                        </a:solidFill>
                                        <a:effectLst/>
                                        <a:latin typeface="Cambria Math"/>
                                        <a:ea typeface="Cambria Math"/>
                                        <a:cs typeface="Arial"/>
                                      </a:rPr>
                                      <m:t>𝑟</m:t>
                                    </m:r>
                                  </m:e>
                                  <m:sup>
                                    <m:r>
                                      <a:rPr kumimoji="0" lang="en-US" sz="1600" b="0" i="1" u="none" strike="noStrike" cap="none" normalizeH="0" baseline="0" smtClean="0">
                                        <a:ln>
                                          <a:noFill/>
                                        </a:ln>
                                        <a:solidFill>
                                          <a:srgbClr val="000000"/>
                                        </a:solidFill>
                                        <a:effectLst/>
                                        <a:latin typeface="Cambria Math"/>
                                        <a:ea typeface="Cambria Math"/>
                                        <a:cs typeface="Arial"/>
                                      </a:rPr>
                                      <m:t>3</m:t>
                                    </m:r>
                                  </m:sup>
                                </m:sSup>
                              </m:oMath>
                            </m:oMathPara>
                          </a14:m>
                          <a:endParaRPr kumimoji="0" lang="en-US" sz="1600" b="0" i="0" u="none" strike="noStrike" cap="none" normalizeH="0" baseline="0" dirty="0" smtClean="0">
                            <a:ln>
                              <a:noFill/>
                            </a:ln>
                            <a:solidFill>
                              <a:srgbClr val="000000"/>
                            </a:solidFill>
                            <a:effectLst/>
                            <a:latin typeface="Arial"/>
                            <a:ea typeface="Calibri" charset="0"/>
                            <a:cs typeface="Arial"/>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f>
                                  <m:fPr>
                                    <m:type m:val="lin"/>
                                    <m:ctrlPr>
                                      <a:rPr kumimoji="0" lang="en-US" sz="1600" b="0" i="1" u="none" strike="noStrike" cap="none" normalizeH="0" baseline="0" smtClean="0">
                                        <a:ln>
                                          <a:noFill/>
                                        </a:ln>
                                        <a:solidFill>
                                          <a:srgbClr val="000000"/>
                                        </a:solidFill>
                                        <a:effectLst/>
                                        <a:latin typeface="Cambria Math"/>
                                        <a:cs typeface="Arial"/>
                                      </a:rPr>
                                    </m:ctrlPr>
                                  </m:fPr>
                                  <m:num>
                                    <m:r>
                                      <a:rPr kumimoji="0" lang="en-US" sz="1600" b="0" i="1" u="none" strike="noStrike" cap="none" normalizeH="0" baseline="0" smtClean="0">
                                        <a:ln>
                                          <a:noFill/>
                                        </a:ln>
                                        <a:solidFill>
                                          <a:srgbClr val="000000"/>
                                        </a:solidFill>
                                        <a:effectLst/>
                                        <a:latin typeface="Cambria Math"/>
                                        <a:ea typeface="Cambria Math"/>
                                        <a:cs typeface="Arial"/>
                                      </a:rPr>
                                      <m:t>𝜋</m:t>
                                    </m:r>
                                    <m:sSup>
                                      <m:sSupPr>
                                        <m:ctrlPr>
                                          <a:rPr kumimoji="0" lang="en-US" sz="1600" b="0" i="1" u="none" strike="noStrike" cap="none" normalizeH="0" baseline="0" smtClean="0">
                                            <a:ln>
                                              <a:noFill/>
                                            </a:ln>
                                            <a:solidFill>
                                              <a:srgbClr val="000000"/>
                                            </a:solidFill>
                                            <a:effectLst/>
                                            <a:latin typeface="Cambria Math"/>
                                            <a:ea typeface="Cambria Math"/>
                                            <a:cs typeface="Arial"/>
                                          </a:rPr>
                                        </m:ctrlPr>
                                      </m:sSupPr>
                                      <m:e>
                                        <m:r>
                                          <a:rPr kumimoji="0" lang="en-US" sz="1600" b="0" i="1" u="none" strike="noStrike" cap="none" normalizeH="0" baseline="0" smtClean="0">
                                            <a:ln>
                                              <a:noFill/>
                                            </a:ln>
                                            <a:solidFill>
                                              <a:srgbClr val="000000"/>
                                            </a:solidFill>
                                            <a:effectLst/>
                                            <a:latin typeface="Cambria Math"/>
                                            <a:ea typeface="Cambria Math"/>
                                            <a:cs typeface="Arial"/>
                                          </a:rPr>
                                          <m:t>𝑟</m:t>
                                        </m:r>
                                      </m:e>
                                      <m:sup>
                                        <m:r>
                                          <a:rPr kumimoji="0" lang="en-US" sz="1600" b="0" i="1" u="none" strike="noStrike" cap="none" normalizeH="0" baseline="0" smtClean="0">
                                            <a:ln>
                                              <a:noFill/>
                                            </a:ln>
                                            <a:solidFill>
                                              <a:srgbClr val="000000"/>
                                            </a:solidFill>
                                            <a:effectLst/>
                                            <a:latin typeface="Cambria Math"/>
                                            <a:ea typeface="Cambria Math"/>
                                            <a:cs typeface="Arial"/>
                                          </a:rPr>
                                          <m:t>3</m:t>
                                        </m:r>
                                      </m:sup>
                                    </m:sSup>
                                  </m:num>
                                  <m:den>
                                    <m:r>
                                      <a:rPr kumimoji="0" lang="en-US" sz="1600" b="0" i="1" u="none" strike="noStrike" cap="none" normalizeH="0" baseline="0" smtClean="0">
                                        <a:ln>
                                          <a:noFill/>
                                        </a:ln>
                                        <a:solidFill>
                                          <a:srgbClr val="000000"/>
                                        </a:solidFill>
                                        <a:effectLst/>
                                        <a:latin typeface="Cambria Math"/>
                                        <a:cs typeface="Arial"/>
                                      </a:rPr>
                                      <m:t>2</m:t>
                                    </m:r>
                                  </m:den>
                                </m:f>
                              </m:oMath>
                            </m:oMathPara>
                          </a14:m>
                          <a:endParaRPr kumimoji="0" lang="en-US" sz="1600" b="0" i="0" u="none" strike="noStrike" cap="none" normalizeH="0" baseline="0" dirty="0" smtClean="0">
                            <a:ln>
                              <a:noFill/>
                            </a:ln>
                            <a:solidFill>
                              <a:srgbClr val="000000"/>
                            </a:solidFill>
                            <a:effectLst/>
                            <a:latin typeface="Arial"/>
                            <a:ea typeface="Calibri" charset="0"/>
                            <a:cs typeface="Arial"/>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r>
                  <a:tr h="46954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n-lt"/>
                              <a:ea typeface="Calibri" charset="0"/>
                              <a:cs typeface="Arial"/>
                            </a:rPr>
                            <a:t>Metallic cylinder, </a:t>
                          </a:r>
                          <a:r>
                            <a:rPr kumimoji="0" lang="en-US" sz="1600" b="0" i="0" u="none" strike="noStrike" cap="none" normalizeH="0" baseline="0" dirty="0" smtClean="0">
                              <a:ln>
                                <a:noFill/>
                              </a:ln>
                              <a:solidFill>
                                <a:srgbClr val="000000"/>
                              </a:solidFill>
                              <a:effectLst/>
                              <a:latin typeface="+mn-lt"/>
                              <a:ea typeface="Calibri" charset="0"/>
                              <a:cs typeface="Arial"/>
                              <a:sym typeface="Symbol"/>
                            </a:rPr>
                            <a:t></a:t>
                          </a:r>
                          <a:r>
                            <a:rPr kumimoji="0" lang="en-US" sz="1600" b="0" i="0" u="none" strike="noStrike" cap="none" normalizeH="0" baseline="0" dirty="0" smtClean="0">
                              <a:ln>
                                <a:noFill/>
                              </a:ln>
                              <a:solidFill>
                                <a:srgbClr val="000000"/>
                              </a:solidFill>
                              <a:effectLst/>
                              <a:latin typeface="+mn-lt"/>
                              <a:ea typeface="Calibri" charset="0"/>
                              <a:cs typeface="Arial"/>
                            </a:rPr>
                            <a:t> field</a:t>
                          </a:r>
                        </a:p>
                        <a:p>
                          <a:pPr marL="0" marR="0" lvl="0" indent="0" algn="ctr" defTabSz="914400" rtl="0" eaLnBrk="1" fontAlgn="base" latinLnBrk="0" hangingPunct="1">
                            <a:lnSpc>
                              <a:spcPct val="115000"/>
                            </a:lnSpc>
                            <a:spcBef>
                              <a:spcPct val="0"/>
                            </a:spcBef>
                            <a:spcAft>
                              <a:spcPct val="0"/>
                            </a:spcAft>
                            <a:buClrTx/>
                            <a:buSzTx/>
                            <a:buFontTx/>
                            <a:buNone/>
                            <a:tabLst/>
                          </a:pPr>
                          <a14:m>
                            <m:oMath xmlns:m="http://schemas.openxmlformats.org/officeDocument/2006/math">
                              <m:f>
                                <m:fPr>
                                  <m:type m:val="lin"/>
                                  <m:ctrlPr>
                                    <a:rPr kumimoji="0" lang="en-US" sz="1600" b="0" i="1" u="none" strike="noStrike" cap="none" normalizeH="0" baseline="0" smtClean="0">
                                      <a:ln>
                                        <a:noFill/>
                                      </a:ln>
                                      <a:solidFill>
                                        <a:srgbClr val="000000"/>
                                      </a:solidFill>
                                      <a:effectLst/>
                                      <a:latin typeface="Cambria Math"/>
                                      <a:cs typeface="Arial"/>
                                    </a:rPr>
                                  </m:ctrlPr>
                                </m:fPr>
                                <m:num>
                                  <m:r>
                                    <a:rPr kumimoji="0" lang="en-US" sz="1600" b="0" i="1" u="none" strike="noStrike" cap="none" normalizeH="0" baseline="0" smtClean="0">
                                      <a:ln>
                                        <a:noFill/>
                                      </a:ln>
                                      <a:solidFill>
                                        <a:srgbClr val="000000"/>
                                      </a:solidFill>
                                      <a:effectLst/>
                                      <a:latin typeface="Cambria Math"/>
                                      <a:cs typeface="Arial"/>
                                    </a:rPr>
                                    <m:t>𝑙</m:t>
                                  </m:r>
                                </m:num>
                                <m:den>
                                  <m:r>
                                    <a:rPr kumimoji="0" lang="en-US" sz="1600" b="0" i="1" u="none" strike="noStrike" cap="none" normalizeH="0" baseline="0" smtClean="0">
                                      <a:ln>
                                        <a:noFill/>
                                      </a:ln>
                                      <a:solidFill>
                                        <a:srgbClr val="000000"/>
                                      </a:solidFill>
                                      <a:effectLst/>
                                      <a:latin typeface="Cambria Math"/>
                                      <a:cs typeface="Arial"/>
                                    </a:rPr>
                                    <m:t>𝑟</m:t>
                                  </m:r>
                                  <m:r>
                                    <a:rPr kumimoji="0" lang="en-US" sz="1600" b="0" i="1" u="none" strike="noStrike" cap="none" normalizeH="0" baseline="0" smtClean="0">
                                      <a:ln>
                                        <a:noFill/>
                                      </a:ln>
                                      <a:solidFill>
                                        <a:srgbClr val="000000"/>
                                      </a:solidFill>
                                      <a:effectLst/>
                                      <a:latin typeface="Cambria Math"/>
                                      <a:ea typeface="Cambria Math"/>
                                      <a:cs typeface="Arial"/>
                                    </a:rPr>
                                    <m:t>≫1</m:t>
                                  </m:r>
                                </m:den>
                              </m:f>
                              <m:r>
                                <a:rPr kumimoji="0" lang="en-US" sz="1600" b="0" i="1" u="none" strike="noStrike" cap="none" normalizeH="0" baseline="0" smtClean="0">
                                  <a:ln>
                                    <a:noFill/>
                                  </a:ln>
                                  <a:solidFill>
                                    <a:srgbClr val="000000"/>
                                  </a:solidFill>
                                  <a:effectLst/>
                                  <a:latin typeface="Cambria Math"/>
                                  <a:cs typeface="Arial"/>
                                </a:rPr>
                                <m:t>  </m:t>
                              </m:r>
                            </m:oMath>
                          </a14:m>
                          <a:r>
                            <a:rPr kumimoji="0" lang="en-US" sz="1600" b="0" i="0" u="none" strike="noStrike" cap="none" normalizeH="0" baseline="0" dirty="0" smtClean="0">
                              <a:ln>
                                <a:noFill/>
                              </a:ln>
                              <a:solidFill>
                                <a:srgbClr val="000000"/>
                              </a:solidFill>
                              <a:effectLst/>
                              <a:latin typeface="+mn-lt"/>
                              <a:ea typeface="Calibri" charset="0"/>
                              <a:cs typeface="Arial"/>
                            </a:rPr>
                            <a:t>(length</a:t>
                          </a:r>
                          <a:r>
                            <a:rPr kumimoji="0" lang="en-US" sz="1600" b="0" i="0" u="none" strike="noStrike" cap="none" normalizeH="0" baseline="0" dirty="0" smtClean="0">
                              <a:ln>
                                <a:noFill/>
                              </a:ln>
                              <a:solidFill>
                                <a:srgbClr val="000000"/>
                              </a:solidFill>
                              <a:effectLst/>
                              <a:latin typeface="Script MT Bold" pitchFamily="66" charset="0"/>
                              <a:ea typeface="Calibri" charset="0"/>
                              <a:cs typeface="Arial"/>
                            </a:rPr>
                            <a:t> l</a:t>
                          </a:r>
                          <a:r>
                            <a:rPr kumimoji="0" lang="en-US" sz="1600" b="0" i="0" u="none" strike="noStrike" cap="none" normalizeH="0" baseline="0" dirty="0" smtClean="0">
                              <a:ln>
                                <a:noFill/>
                              </a:ln>
                              <a:solidFill>
                                <a:srgbClr val="000000"/>
                              </a:solidFill>
                              <a:effectLst/>
                              <a:latin typeface="+mn-lt"/>
                              <a:ea typeface="Calibri" charset="0"/>
                              <a:cs typeface="Arial"/>
                            </a:rPr>
                            <a:t>, radius </a:t>
                          </a:r>
                          <a:r>
                            <a:rPr kumimoji="0" lang="en-US" sz="1600" b="0" i="1" u="none" strike="noStrike" cap="none" normalizeH="0" baseline="0" dirty="0" smtClean="0">
                              <a:ln>
                                <a:noFill/>
                              </a:ln>
                              <a:solidFill>
                                <a:srgbClr val="000000"/>
                              </a:solidFill>
                              <a:effectLst/>
                              <a:latin typeface="+mn-lt"/>
                              <a:ea typeface="Calibri" charset="0"/>
                              <a:cs typeface="Arial"/>
                            </a:rPr>
                            <a:t>r</a:t>
                          </a:r>
                          <a:r>
                            <a:rPr kumimoji="0" lang="en-US" sz="1600" b="0" i="0" u="none" strike="noStrike" cap="none" normalizeH="0" baseline="0" dirty="0" smtClean="0">
                              <a:ln>
                                <a:noFill/>
                              </a:ln>
                              <a:solidFill>
                                <a:srgbClr val="000000"/>
                              </a:solidFill>
                              <a:effectLst/>
                              <a:latin typeface="+mn-lt"/>
                              <a:ea typeface="Calibri" charset="0"/>
                              <a:cs typeface="Arial"/>
                            </a:rPr>
                            <a:t>)</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f>
                                  <m:fPr>
                                    <m:ctrlPr>
                                      <a:rPr kumimoji="0" lang="en-US" sz="1600" b="0" i="1" u="none" strike="noStrike" cap="none" normalizeH="0" baseline="0" smtClean="0">
                                        <a:ln>
                                          <a:noFill/>
                                        </a:ln>
                                        <a:solidFill>
                                          <a:srgbClr val="000000"/>
                                        </a:solidFill>
                                        <a:effectLst/>
                                        <a:latin typeface="Cambria Math"/>
                                        <a:cs typeface="Arial"/>
                                      </a:rPr>
                                    </m:ctrlPr>
                                  </m:fPr>
                                  <m:num>
                                    <m:r>
                                      <a:rPr kumimoji="0" lang="en-US" sz="1600" b="0" i="1" u="none" strike="noStrike" cap="none" normalizeH="0" baseline="0" smtClean="0">
                                        <a:ln>
                                          <a:noFill/>
                                        </a:ln>
                                        <a:solidFill>
                                          <a:srgbClr val="000000"/>
                                        </a:solidFill>
                                        <a:effectLst/>
                                        <a:latin typeface="Cambria Math"/>
                                        <a:ea typeface="Cambria Math"/>
                                        <a:cs typeface="Arial"/>
                                      </a:rPr>
                                      <m:t>𝜋</m:t>
                                    </m:r>
                                  </m:num>
                                  <m:den>
                                    <m:r>
                                      <a:rPr kumimoji="0" lang="en-US" sz="1600" b="0" i="1" u="none" strike="noStrike" cap="none" normalizeH="0" baseline="0" smtClean="0">
                                        <a:ln>
                                          <a:noFill/>
                                        </a:ln>
                                        <a:solidFill>
                                          <a:srgbClr val="000000"/>
                                        </a:solidFill>
                                        <a:effectLst/>
                                        <a:latin typeface="Cambria Math"/>
                                        <a:cs typeface="Arial"/>
                                      </a:rPr>
                                      <m:t>24</m:t>
                                    </m:r>
                                  </m:den>
                                </m:f>
                                <m:f>
                                  <m:fPr>
                                    <m:ctrlPr>
                                      <a:rPr kumimoji="0" lang="en-US" sz="1600" b="0" i="1" u="none" strike="noStrike" cap="none" normalizeH="0" baseline="0" smtClean="0">
                                        <a:ln>
                                          <a:noFill/>
                                        </a:ln>
                                        <a:solidFill>
                                          <a:srgbClr val="000000"/>
                                        </a:solidFill>
                                        <a:effectLst/>
                                        <a:latin typeface="Cambria Math"/>
                                        <a:cs typeface="Arial"/>
                                      </a:rPr>
                                    </m:ctrlPr>
                                  </m:fPr>
                                  <m:num>
                                    <m:sSup>
                                      <m:sSupPr>
                                        <m:ctrlPr>
                                          <a:rPr kumimoji="0" lang="en-US" sz="1600" b="0" i="1" u="none" strike="noStrike" cap="none" normalizeH="0" baseline="0" smtClean="0">
                                            <a:ln>
                                              <a:noFill/>
                                            </a:ln>
                                            <a:solidFill>
                                              <a:srgbClr val="000000"/>
                                            </a:solidFill>
                                            <a:effectLst/>
                                            <a:latin typeface="Cambria Math"/>
                                            <a:cs typeface="Arial"/>
                                          </a:rPr>
                                        </m:ctrlPr>
                                      </m:sSupPr>
                                      <m:e>
                                        <m:r>
                                          <a:rPr kumimoji="0" lang="en-US" sz="1600" b="0" i="1" u="none" strike="noStrike" cap="none" normalizeH="0" baseline="0" smtClean="0">
                                            <a:ln>
                                              <a:noFill/>
                                            </a:ln>
                                            <a:solidFill>
                                              <a:srgbClr val="000000"/>
                                            </a:solidFill>
                                            <a:effectLst/>
                                            <a:latin typeface="Cambria Math"/>
                                            <a:cs typeface="Arial"/>
                                          </a:rPr>
                                          <m:t>𝑙</m:t>
                                        </m:r>
                                      </m:e>
                                      <m:sup>
                                        <m:r>
                                          <a:rPr kumimoji="0" lang="en-US" sz="1600" b="0" i="1" u="none" strike="noStrike" cap="none" normalizeH="0" baseline="0" smtClean="0">
                                            <a:ln>
                                              <a:noFill/>
                                            </a:ln>
                                            <a:solidFill>
                                              <a:srgbClr val="000000"/>
                                            </a:solidFill>
                                            <a:effectLst/>
                                            <a:latin typeface="Cambria Math"/>
                                            <a:cs typeface="Arial"/>
                                          </a:rPr>
                                          <m:t>3</m:t>
                                        </m:r>
                                      </m:sup>
                                    </m:sSup>
                                  </m:num>
                                  <m:den>
                                    <m:func>
                                      <m:funcPr>
                                        <m:ctrlPr>
                                          <a:rPr kumimoji="0" lang="en-US" sz="1600" b="0" i="1" u="none" strike="noStrike" cap="none" normalizeH="0" baseline="0" smtClean="0">
                                            <a:ln>
                                              <a:noFill/>
                                            </a:ln>
                                            <a:solidFill>
                                              <a:srgbClr val="000000"/>
                                            </a:solidFill>
                                            <a:effectLst/>
                                            <a:latin typeface="Cambria Math"/>
                                            <a:cs typeface="Arial"/>
                                          </a:rPr>
                                        </m:ctrlPr>
                                      </m:funcPr>
                                      <m:fName>
                                        <m:r>
                                          <m:rPr>
                                            <m:sty m:val="p"/>
                                          </m:rPr>
                                          <a:rPr kumimoji="0" lang="en-US" sz="1600" b="0" i="0" u="none" strike="noStrike" cap="none" normalizeH="0" baseline="0" smtClean="0">
                                            <a:ln>
                                              <a:noFill/>
                                            </a:ln>
                                            <a:solidFill>
                                              <a:srgbClr val="000000"/>
                                            </a:solidFill>
                                            <a:effectLst/>
                                            <a:latin typeface="Cambria Math"/>
                                            <a:cs typeface="Arial"/>
                                          </a:rPr>
                                          <m:t>ln</m:t>
                                        </m:r>
                                      </m:fName>
                                      <m:e>
                                        <m:d>
                                          <m:dPr>
                                            <m:ctrlPr>
                                              <a:rPr kumimoji="0" lang="en-US" sz="1600" b="0" i="1" u="none" strike="noStrike" cap="none" normalizeH="0" baseline="0" smtClean="0">
                                                <a:ln>
                                                  <a:noFill/>
                                                </a:ln>
                                                <a:solidFill>
                                                  <a:srgbClr val="000000"/>
                                                </a:solidFill>
                                                <a:effectLst/>
                                                <a:latin typeface="Cambria Math"/>
                                                <a:cs typeface="Arial"/>
                                              </a:rPr>
                                            </m:ctrlPr>
                                          </m:dPr>
                                          <m:e>
                                            <m:f>
                                              <m:fPr>
                                                <m:type m:val="lin"/>
                                                <m:ctrlPr>
                                                  <a:rPr kumimoji="0" lang="en-US" sz="1600" b="0" i="1" u="none" strike="noStrike" cap="none" normalizeH="0" baseline="0" smtClean="0">
                                                    <a:ln>
                                                      <a:noFill/>
                                                    </a:ln>
                                                    <a:solidFill>
                                                      <a:srgbClr val="000000"/>
                                                    </a:solidFill>
                                                    <a:effectLst/>
                                                    <a:latin typeface="Cambria Math"/>
                                                    <a:cs typeface="Arial"/>
                                                  </a:rPr>
                                                </m:ctrlPr>
                                              </m:fPr>
                                              <m:num>
                                                <m:r>
                                                  <a:rPr kumimoji="0" lang="en-US" sz="1600" b="0" i="1" u="none" strike="noStrike" cap="none" normalizeH="0" baseline="0" smtClean="0">
                                                    <a:ln>
                                                      <a:noFill/>
                                                    </a:ln>
                                                    <a:solidFill>
                                                      <a:srgbClr val="000000"/>
                                                    </a:solidFill>
                                                    <a:effectLst/>
                                                    <a:latin typeface="Cambria Math"/>
                                                    <a:cs typeface="Arial"/>
                                                  </a:rPr>
                                                  <m:t>𝑙</m:t>
                                                </m:r>
                                              </m:num>
                                              <m:den>
                                                <m:r>
                                                  <a:rPr kumimoji="0" lang="en-US" sz="1600" b="0" i="1" u="none" strike="noStrike" cap="none" normalizeH="0" baseline="0" smtClean="0">
                                                    <a:ln>
                                                      <a:noFill/>
                                                    </a:ln>
                                                    <a:solidFill>
                                                      <a:srgbClr val="000000"/>
                                                    </a:solidFill>
                                                    <a:effectLst/>
                                                    <a:latin typeface="Cambria Math"/>
                                                    <a:cs typeface="Arial"/>
                                                  </a:rPr>
                                                  <m:t>𝑟</m:t>
                                                </m:r>
                                              </m:den>
                                            </m:f>
                                          </m:e>
                                        </m:d>
                                        <m:r>
                                          <a:rPr kumimoji="0" lang="en-US" sz="1600" b="0" i="1" u="none" strike="noStrike" cap="none" normalizeH="0" baseline="0" smtClean="0">
                                            <a:ln>
                                              <a:noFill/>
                                            </a:ln>
                                            <a:solidFill>
                                              <a:srgbClr val="000000"/>
                                            </a:solidFill>
                                            <a:effectLst/>
                                            <a:latin typeface="Cambria Math"/>
                                            <a:cs typeface="Arial"/>
                                          </a:rPr>
                                          <m:t>−1</m:t>
                                        </m:r>
                                      </m:e>
                                    </m:func>
                                  </m:den>
                                </m:f>
                              </m:oMath>
                            </m:oMathPara>
                          </a14:m>
                          <a:endParaRPr kumimoji="0" lang="en-US" sz="1600" b="0" i="0" u="none" strike="noStrike" cap="none" normalizeH="0" baseline="0" dirty="0" smtClean="0">
                            <a:ln>
                              <a:noFill/>
                            </a:ln>
                            <a:solidFill>
                              <a:srgbClr val="000000"/>
                            </a:solidFill>
                            <a:effectLst/>
                            <a:latin typeface="Arial"/>
                            <a:ea typeface="Calibri" charset="0"/>
                            <a:cs typeface="Arial"/>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f>
                                  <m:fPr>
                                    <m:ctrlPr>
                                      <a:rPr kumimoji="0" lang="en-US" sz="1600" b="0" i="1" u="none" strike="noStrike" cap="none" normalizeH="0" baseline="0" smtClean="0">
                                        <a:ln>
                                          <a:noFill/>
                                        </a:ln>
                                        <a:solidFill>
                                          <a:srgbClr val="000000"/>
                                        </a:solidFill>
                                        <a:effectLst/>
                                        <a:latin typeface="Cambria Math"/>
                                        <a:cs typeface="Arial"/>
                                      </a:rPr>
                                    </m:ctrlPr>
                                  </m:fPr>
                                  <m:num>
                                    <m:r>
                                      <a:rPr kumimoji="0" lang="en-US" sz="1600" b="0" i="1" u="none" strike="noStrike" cap="none" normalizeH="0" baseline="0" smtClean="0">
                                        <a:ln>
                                          <a:noFill/>
                                        </a:ln>
                                        <a:solidFill>
                                          <a:srgbClr val="000000"/>
                                        </a:solidFill>
                                        <a:effectLst/>
                                        <a:latin typeface="Cambria Math"/>
                                        <a:ea typeface="Cambria Math"/>
                                        <a:cs typeface="Arial"/>
                                      </a:rPr>
                                      <m:t>𝜋</m:t>
                                    </m:r>
                                  </m:num>
                                  <m:den>
                                    <m:r>
                                      <a:rPr kumimoji="0" lang="en-US" sz="1600" b="0" i="1" u="none" strike="noStrike" cap="none" normalizeH="0" baseline="0" smtClean="0">
                                        <a:ln>
                                          <a:noFill/>
                                        </a:ln>
                                        <a:solidFill>
                                          <a:srgbClr val="000000"/>
                                        </a:solidFill>
                                        <a:effectLst/>
                                        <a:latin typeface="Cambria Math"/>
                                        <a:cs typeface="Arial"/>
                                      </a:rPr>
                                      <m:t>6</m:t>
                                    </m:r>
                                  </m:den>
                                </m:f>
                                <m:r>
                                  <a:rPr kumimoji="0" lang="en-US" sz="1600" b="0" i="1" u="none" strike="noStrike" cap="none" normalizeH="0" baseline="0" smtClean="0">
                                    <a:ln>
                                      <a:noFill/>
                                    </a:ln>
                                    <a:solidFill>
                                      <a:srgbClr val="000000"/>
                                    </a:solidFill>
                                    <a:effectLst/>
                                    <a:latin typeface="Cambria Math"/>
                                    <a:cs typeface="Arial"/>
                                  </a:rPr>
                                  <m:t>𝑙</m:t>
                                </m:r>
                                <m:sSup>
                                  <m:sSupPr>
                                    <m:ctrlPr>
                                      <a:rPr kumimoji="0" lang="en-US" sz="1600" b="0" i="1" u="none" strike="noStrike" cap="none" normalizeH="0" baseline="0" smtClean="0">
                                        <a:ln>
                                          <a:noFill/>
                                        </a:ln>
                                        <a:solidFill>
                                          <a:srgbClr val="000000"/>
                                        </a:solidFill>
                                        <a:effectLst/>
                                        <a:latin typeface="Cambria Math"/>
                                        <a:cs typeface="Arial"/>
                                      </a:rPr>
                                    </m:ctrlPr>
                                  </m:sSupPr>
                                  <m:e>
                                    <m:r>
                                      <a:rPr kumimoji="0" lang="en-US" sz="1600" b="0" i="1" u="none" strike="noStrike" cap="none" normalizeH="0" baseline="0" smtClean="0">
                                        <a:ln>
                                          <a:noFill/>
                                        </a:ln>
                                        <a:solidFill>
                                          <a:srgbClr val="000000"/>
                                        </a:solidFill>
                                        <a:effectLst/>
                                        <a:latin typeface="Cambria Math"/>
                                        <a:cs typeface="Arial"/>
                                      </a:rPr>
                                      <m:t>𝑟</m:t>
                                    </m:r>
                                  </m:e>
                                  <m:sup>
                                    <m:r>
                                      <a:rPr kumimoji="0" lang="en-US" sz="1600" b="0" i="1" u="none" strike="noStrike" cap="none" normalizeH="0" baseline="0" smtClean="0">
                                        <a:ln>
                                          <a:noFill/>
                                        </a:ln>
                                        <a:solidFill>
                                          <a:srgbClr val="000000"/>
                                        </a:solidFill>
                                        <a:effectLst/>
                                        <a:latin typeface="Cambria Math"/>
                                        <a:cs typeface="Arial"/>
                                      </a:rPr>
                                      <m:t>2</m:t>
                                    </m:r>
                                  </m:sup>
                                </m:sSup>
                              </m:oMath>
                            </m:oMathPara>
                          </a14:m>
                          <a:endParaRPr kumimoji="0" lang="en-US" sz="1600" b="0" i="0" u="none" strike="noStrike" cap="none" normalizeH="0" baseline="0" dirty="0" smtClean="0">
                            <a:ln>
                              <a:noFill/>
                            </a:ln>
                            <a:solidFill>
                              <a:srgbClr val="000000"/>
                            </a:solidFill>
                            <a:effectLst/>
                            <a:latin typeface="Arial"/>
                            <a:ea typeface="Calibri" charset="0"/>
                            <a:cs typeface="Arial"/>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469548">
                    <a:tc>
                      <a:txBody>
                        <a:bodyPr/>
                        <a:lstStyle/>
                        <a:p>
                          <a:pPr marL="0" marR="0" lvl="0" indent="0" algn="ctr" defTabSz="914400" rtl="0" eaLnBrk="1" fontAlgn="base" latinLnBrk="0" hangingPunct="1">
                            <a:lnSpc>
                              <a:spcPct val="115000"/>
                            </a:lnSpc>
                            <a:spcBef>
                              <a:spcPct val="0"/>
                            </a:spcBef>
                            <a:spcAft>
                              <a:spcPct val="0"/>
                            </a:spcAft>
                            <a:buClrTx/>
                            <a:buSzTx/>
                            <a:buFontTx/>
                            <a:buNone/>
                            <a:tabLst/>
                            <a:defRPr/>
                          </a:pPr>
                          <a:r>
                            <a:rPr kumimoji="0" lang="en-US" sz="1600" b="0" i="0" u="none" strike="noStrike" cap="none" normalizeH="0" baseline="0" dirty="0" smtClean="0">
                              <a:ln>
                                <a:noFill/>
                              </a:ln>
                              <a:solidFill>
                                <a:srgbClr val="000000"/>
                              </a:solidFill>
                              <a:effectLst/>
                              <a:latin typeface="+mn-lt"/>
                              <a:ea typeface="Calibri" charset="0"/>
                              <a:cs typeface="Arial"/>
                            </a:rPr>
                            <a:t>Metallic cylinder, </a:t>
                          </a:r>
                          <a:r>
                            <a:rPr kumimoji="0" lang="en-US" sz="1600" b="0" i="0" u="none" strike="noStrike" cap="none" normalizeH="0" baseline="0" dirty="0" smtClean="0">
                              <a:ln>
                                <a:noFill/>
                              </a:ln>
                              <a:solidFill>
                                <a:srgbClr val="000000"/>
                              </a:solidFill>
                              <a:effectLst/>
                              <a:latin typeface="+mn-lt"/>
                              <a:ea typeface="Calibri" charset="0"/>
                              <a:cs typeface="Arial"/>
                              <a:sym typeface="Symbol"/>
                            </a:rPr>
                            <a:t> </a:t>
                          </a:r>
                          <a:r>
                            <a:rPr kumimoji="0" lang="en-US" sz="1600" b="0" i="0" u="none" strike="noStrike" cap="none" normalizeH="0" baseline="0" dirty="0" smtClean="0">
                              <a:ln>
                                <a:noFill/>
                              </a:ln>
                              <a:solidFill>
                                <a:srgbClr val="000000"/>
                              </a:solidFill>
                              <a:effectLst/>
                              <a:latin typeface="+mn-lt"/>
                              <a:ea typeface="Calibri" charset="0"/>
                              <a:cs typeface="Arial"/>
                            </a:rPr>
                            <a:t>field</a:t>
                          </a:r>
                        </a:p>
                        <a:p>
                          <a:pPr marL="0" marR="0" lvl="0" indent="0" algn="ctr" defTabSz="914400" rtl="0" eaLnBrk="1" fontAlgn="base" latinLnBrk="0" hangingPunct="1">
                            <a:lnSpc>
                              <a:spcPct val="115000"/>
                            </a:lnSpc>
                            <a:spcBef>
                              <a:spcPct val="0"/>
                            </a:spcBef>
                            <a:spcAft>
                              <a:spcPct val="0"/>
                            </a:spcAft>
                            <a:buClrTx/>
                            <a:buSzTx/>
                            <a:buFontTx/>
                            <a:buNone/>
                            <a:tabLst/>
                          </a:pPr>
                          <a14:m>
                            <m:oMath xmlns:m="http://schemas.openxmlformats.org/officeDocument/2006/math">
                              <m:f>
                                <m:fPr>
                                  <m:type m:val="lin"/>
                                  <m:ctrlPr>
                                    <a:rPr kumimoji="0" lang="en-US" sz="1600" b="0" i="1" u="none" strike="noStrike" cap="none" normalizeH="0" baseline="0" smtClean="0">
                                      <a:ln>
                                        <a:noFill/>
                                      </a:ln>
                                      <a:solidFill>
                                        <a:srgbClr val="000000"/>
                                      </a:solidFill>
                                      <a:effectLst/>
                                      <a:latin typeface="Cambria Math"/>
                                      <a:cs typeface="Arial"/>
                                    </a:rPr>
                                  </m:ctrlPr>
                                </m:fPr>
                                <m:num>
                                  <m:r>
                                    <a:rPr kumimoji="0" lang="en-US" sz="1600" b="0" i="1" u="none" strike="noStrike" cap="none" normalizeH="0" baseline="0" smtClean="0">
                                      <a:ln>
                                        <a:noFill/>
                                      </a:ln>
                                      <a:solidFill>
                                        <a:srgbClr val="000000"/>
                                      </a:solidFill>
                                      <a:effectLst/>
                                      <a:latin typeface="Cambria Math"/>
                                      <a:cs typeface="Arial"/>
                                    </a:rPr>
                                    <m:t>𝑙</m:t>
                                  </m:r>
                                </m:num>
                                <m:den>
                                  <m:r>
                                    <a:rPr kumimoji="0" lang="en-US" sz="1600" b="0" i="1" u="none" strike="noStrike" cap="none" normalizeH="0" baseline="0" smtClean="0">
                                      <a:ln>
                                        <a:noFill/>
                                      </a:ln>
                                      <a:solidFill>
                                        <a:srgbClr val="000000"/>
                                      </a:solidFill>
                                      <a:effectLst/>
                                      <a:latin typeface="Cambria Math"/>
                                      <a:cs typeface="Arial"/>
                                    </a:rPr>
                                    <m:t>𝑟</m:t>
                                  </m:r>
                                  <m:r>
                                    <a:rPr kumimoji="0" lang="en-US" sz="1600" b="0" i="1" u="none" strike="noStrike" cap="none" normalizeH="0" baseline="0" smtClean="0">
                                      <a:ln>
                                        <a:noFill/>
                                      </a:ln>
                                      <a:solidFill>
                                        <a:srgbClr val="000000"/>
                                      </a:solidFill>
                                      <a:effectLst/>
                                      <a:latin typeface="Cambria Math"/>
                                      <a:ea typeface="Cambria Math"/>
                                      <a:cs typeface="Arial"/>
                                    </a:rPr>
                                    <m:t>≫1</m:t>
                                  </m:r>
                                </m:den>
                              </m:f>
                              <m:r>
                                <a:rPr kumimoji="0" lang="en-US" sz="1600" b="0" i="1" u="none" strike="noStrike" cap="none" normalizeH="0" baseline="0" smtClean="0">
                                  <a:ln>
                                    <a:noFill/>
                                  </a:ln>
                                  <a:solidFill>
                                    <a:srgbClr val="000000"/>
                                  </a:solidFill>
                                  <a:effectLst/>
                                  <a:latin typeface="Cambria Math"/>
                                  <a:cs typeface="Arial"/>
                                </a:rPr>
                                <m:t>  </m:t>
                              </m:r>
                            </m:oMath>
                          </a14:m>
                          <a:r>
                            <a:rPr kumimoji="0" lang="en-US" sz="1600" b="0" i="0" u="none" strike="noStrike" cap="none" normalizeH="0" baseline="0" dirty="0" smtClean="0">
                              <a:ln>
                                <a:noFill/>
                              </a:ln>
                              <a:solidFill>
                                <a:srgbClr val="000000"/>
                              </a:solidFill>
                              <a:effectLst/>
                              <a:latin typeface="+mn-lt"/>
                              <a:ea typeface="Calibri" charset="0"/>
                              <a:cs typeface="Arial"/>
                            </a:rPr>
                            <a:t>(length</a:t>
                          </a:r>
                          <a:r>
                            <a:rPr kumimoji="0" lang="en-US" sz="1600" b="0" i="0" u="none" strike="noStrike" cap="none" normalizeH="0" baseline="0" dirty="0" smtClean="0">
                              <a:ln>
                                <a:noFill/>
                              </a:ln>
                              <a:solidFill>
                                <a:srgbClr val="000000"/>
                              </a:solidFill>
                              <a:effectLst/>
                              <a:latin typeface="Script MT Bold" pitchFamily="66" charset="0"/>
                              <a:ea typeface="Calibri" charset="0"/>
                              <a:cs typeface="Arial"/>
                            </a:rPr>
                            <a:t> l</a:t>
                          </a:r>
                          <a:r>
                            <a:rPr kumimoji="0" lang="en-US" sz="1600" b="0" i="0" u="none" strike="noStrike" cap="none" normalizeH="0" baseline="0" dirty="0" smtClean="0">
                              <a:ln>
                                <a:noFill/>
                              </a:ln>
                              <a:solidFill>
                                <a:srgbClr val="000000"/>
                              </a:solidFill>
                              <a:effectLst/>
                              <a:latin typeface="+mn-lt"/>
                              <a:ea typeface="Calibri" charset="0"/>
                              <a:cs typeface="Arial"/>
                            </a:rPr>
                            <a:t>, radius </a:t>
                          </a:r>
                          <a:r>
                            <a:rPr kumimoji="0" lang="en-US" sz="1600" b="0" i="1" u="none" strike="noStrike" cap="none" normalizeH="0" baseline="0" dirty="0" smtClean="0">
                              <a:ln>
                                <a:noFill/>
                              </a:ln>
                              <a:solidFill>
                                <a:srgbClr val="000000"/>
                              </a:solidFill>
                              <a:effectLst/>
                              <a:latin typeface="+mn-lt"/>
                              <a:ea typeface="Calibri" charset="0"/>
                              <a:cs typeface="Arial"/>
                            </a:rPr>
                            <a:t>r</a:t>
                          </a:r>
                          <a:r>
                            <a:rPr kumimoji="0" lang="en-US" sz="1600" b="0" i="0" u="none" strike="noStrike" cap="none" normalizeH="0" baseline="0" dirty="0" smtClean="0">
                              <a:ln>
                                <a:noFill/>
                              </a:ln>
                              <a:solidFill>
                                <a:srgbClr val="000000"/>
                              </a:solidFill>
                              <a:effectLst/>
                              <a:latin typeface="+mn-lt"/>
                              <a:ea typeface="Calibri" charset="0"/>
                              <a:cs typeface="Arial"/>
                            </a:rPr>
                            <a:t>)</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f>
                                  <m:fPr>
                                    <m:ctrlPr>
                                      <a:rPr kumimoji="0" lang="en-US" sz="1600" b="0" i="1" u="none" strike="noStrike" cap="none" normalizeH="0" baseline="0" smtClean="0">
                                        <a:ln>
                                          <a:noFill/>
                                        </a:ln>
                                        <a:solidFill>
                                          <a:srgbClr val="000000"/>
                                        </a:solidFill>
                                        <a:effectLst/>
                                        <a:latin typeface="Cambria Math"/>
                                        <a:cs typeface="Arial"/>
                                      </a:rPr>
                                    </m:ctrlPr>
                                  </m:fPr>
                                  <m:num>
                                    <m:r>
                                      <a:rPr kumimoji="0" lang="en-US" sz="1600" b="0" i="1" u="none" strike="noStrike" cap="none" normalizeH="0" baseline="0" smtClean="0">
                                        <a:ln>
                                          <a:noFill/>
                                        </a:ln>
                                        <a:solidFill>
                                          <a:srgbClr val="000000"/>
                                        </a:solidFill>
                                        <a:effectLst/>
                                        <a:latin typeface="Cambria Math"/>
                                        <a:ea typeface="Cambria Math"/>
                                        <a:cs typeface="Arial"/>
                                      </a:rPr>
                                      <m:t>𝜋</m:t>
                                    </m:r>
                                  </m:num>
                                  <m:den>
                                    <m:r>
                                      <a:rPr kumimoji="0" lang="en-US" sz="1600" b="0" i="1" u="none" strike="noStrike" cap="none" normalizeH="0" baseline="0" smtClean="0">
                                        <a:ln>
                                          <a:noFill/>
                                        </a:ln>
                                        <a:solidFill>
                                          <a:srgbClr val="000000"/>
                                        </a:solidFill>
                                        <a:effectLst/>
                                        <a:latin typeface="Cambria Math"/>
                                        <a:cs typeface="Arial"/>
                                      </a:rPr>
                                      <m:t>3</m:t>
                                    </m:r>
                                  </m:den>
                                </m:f>
                                <m:r>
                                  <a:rPr kumimoji="0" lang="en-US" sz="1600" b="0" i="1" u="none" strike="noStrike" cap="none" normalizeH="0" baseline="0" smtClean="0">
                                    <a:ln>
                                      <a:noFill/>
                                    </a:ln>
                                    <a:solidFill>
                                      <a:srgbClr val="000000"/>
                                    </a:solidFill>
                                    <a:effectLst/>
                                    <a:latin typeface="Cambria Math"/>
                                    <a:cs typeface="Arial"/>
                                  </a:rPr>
                                  <m:t>𝑙</m:t>
                                </m:r>
                                <m:sSup>
                                  <m:sSupPr>
                                    <m:ctrlPr>
                                      <a:rPr kumimoji="0" lang="en-US" sz="1600" b="0" i="1" u="none" strike="noStrike" cap="none" normalizeH="0" baseline="0" smtClean="0">
                                        <a:ln>
                                          <a:noFill/>
                                        </a:ln>
                                        <a:solidFill>
                                          <a:srgbClr val="000000"/>
                                        </a:solidFill>
                                        <a:effectLst/>
                                        <a:latin typeface="Cambria Math"/>
                                        <a:cs typeface="Arial"/>
                                      </a:rPr>
                                    </m:ctrlPr>
                                  </m:sSupPr>
                                  <m:e>
                                    <m:r>
                                      <a:rPr kumimoji="0" lang="en-US" sz="1600" b="0" i="1" u="none" strike="noStrike" cap="none" normalizeH="0" baseline="0" smtClean="0">
                                        <a:ln>
                                          <a:noFill/>
                                        </a:ln>
                                        <a:solidFill>
                                          <a:srgbClr val="000000"/>
                                        </a:solidFill>
                                        <a:effectLst/>
                                        <a:latin typeface="Cambria Math"/>
                                        <a:cs typeface="Arial"/>
                                      </a:rPr>
                                      <m:t>𝑟</m:t>
                                    </m:r>
                                  </m:e>
                                  <m:sup>
                                    <m:r>
                                      <a:rPr kumimoji="0" lang="en-US" sz="1600" b="0" i="1" u="none" strike="noStrike" cap="none" normalizeH="0" baseline="0" smtClean="0">
                                        <a:ln>
                                          <a:noFill/>
                                        </a:ln>
                                        <a:solidFill>
                                          <a:srgbClr val="000000"/>
                                        </a:solidFill>
                                        <a:effectLst/>
                                        <a:latin typeface="Cambria Math"/>
                                        <a:cs typeface="Arial"/>
                                      </a:rPr>
                                      <m:t>2</m:t>
                                    </m:r>
                                  </m:sup>
                                </m:sSup>
                              </m:oMath>
                            </m:oMathPara>
                          </a14:m>
                          <a:endParaRPr kumimoji="0" lang="en-US" sz="1600" b="0" i="0" u="none" strike="noStrike" cap="none" normalizeH="0" baseline="0" dirty="0" smtClean="0">
                            <a:ln>
                              <a:noFill/>
                            </a:ln>
                            <a:solidFill>
                              <a:srgbClr val="000000"/>
                            </a:solidFill>
                            <a:effectLst/>
                            <a:latin typeface="Arial"/>
                            <a:ea typeface="Calibri" charset="0"/>
                            <a:cs typeface="Arial"/>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f>
                                  <m:fPr>
                                    <m:ctrlPr>
                                      <a:rPr kumimoji="0" lang="en-US" sz="1600" b="0" i="1" u="none" strike="noStrike" cap="none" normalizeH="0" baseline="0" smtClean="0">
                                        <a:ln>
                                          <a:noFill/>
                                        </a:ln>
                                        <a:solidFill>
                                          <a:srgbClr val="000000"/>
                                        </a:solidFill>
                                        <a:effectLst/>
                                        <a:latin typeface="Cambria Math"/>
                                        <a:cs typeface="Arial"/>
                                      </a:rPr>
                                    </m:ctrlPr>
                                  </m:fPr>
                                  <m:num>
                                    <m:r>
                                      <a:rPr kumimoji="0" lang="en-US" sz="1600" b="0" i="1" u="none" strike="noStrike" cap="none" normalizeH="0" baseline="0" smtClean="0">
                                        <a:ln>
                                          <a:noFill/>
                                        </a:ln>
                                        <a:solidFill>
                                          <a:srgbClr val="000000"/>
                                        </a:solidFill>
                                        <a:effectLst/>
                                        <a:latin typeface="Cambria Math"/>
                                        <a:ea typeface="Cambria Math"/>
                                        <a:cs typeface="Arial"/>
                                      </a:rPr>
                                      <m:t>𝜋</m:t>
                                    </m:r>
                                  </m:num>
                                  <m:den>
                                    <m:r>
                                      <a:rPr kumimoji="0" lang="en-US" sz="1600" b="0" i="1" u="none" strike="noStrike" cap="none" normalizeH="0" baseline="0" smtClean="0">
                                        <a:ln>
                                          <a:noFill/>
                                        </a:ln>
                                        <a:solidFill>
                                          <a:srgbClr val="000000"/>
                                        </a:solidFill>
                                        <a:effectLst/>
                                        <a:latin typeface="Cambria Math"/>
                                        <a:cs typeface="Arial"/>
                                      </a:rPr>
                                      <m:t>3</m:t>
                                    </m:r>
                                  </m:den>
                                </m:f>
                                <m:r>
                                  <a:rPr kumimoji="0" lang="en-US" sz="1600" b="0" i="1" u="none" strike="noStrike" cap="none" normalizeH="0" baseline="0" smtClean="0">
                                    <a:ln>
                                      <a:noFill/>
                                    </a:ln>
                                    <a:solidFill>
                                      <a:srgbClr val="000000"/>
                                    </a:solidFill>
                                    <a:effectLst/>
                                    <a:latin typeface="Cambria Math"/>
                                    <a:cs typeface="Arial"/>
                                  </a:rPr>
                                  <m:t>𝑙</m:t>
                                </m:r>
                                <m:sSup>
                                  <m:sSupPr>
                                    <m:ctrlPr>
                                      <a:rPr kumimoji="0" lang="en-US" sz="1600" b="0" i="1" u="none" strike="noStrike" cap="none" normalizeH="0" baseline="0" smtClean="0">
                                        <a:ln>
                                          <a:noFill/>
                                        </a:ln>
                                        <a:solidFill>
                                          <a:srgbClr val="000000"/>
                                        </a:solidFill>
                                        <a:effectLst/>
                                        <a:latin typeface="Cambria Math"/>
                                        <a:cs typeface="Arial"/>
                                      </a:rPr>
                                    </m:ctrlPr>
                                  </m:sSupPr>
                                  <m:e>
                                    <m:r>
                                      <a:rPr kumimoji="0" lang="en-US" sz="1600" b="0" i="1" u="none" strike="noStrike" cap="none" normalizeH="0" baseline="0" smtClean="0">
                                        <a:ln>
                                          <a:noFill/>
                                        </a:ln>
                                        <a:solidFill>
                                          <a:srgbClr val="000000"/>
                                        </a:solidFill>
                                        <a:effectLst/>
                                        <a:latin typeface="Cambria Math"/>
                                        <a:cs typeface="Arial"/>
                                      </a:rPr>
                                      <m:t>𝑟</m:t>
                                    </m:r>
                                  </m:e>
                                  <m:sup>
                                    <m:r>
                                      <a:rPr kumimoji="0" lang="en-US" sz="1600" b="0" i="1" u="none" strike="noStrike" cap="none" normalizeH="0" baseline="0" smtClean="0">
                                        <a:ln>
                                          <a:noFill/>
                                        </a:ln>
                                        <a:solidFill>
                                          <a:srgbClr val="000000"/>
                                        </a:solidFill>
                                        <a:effectLst/>
                                        <a:latin typeface="Cambria Math"/>
                                        <a:cs typeface="Arial"/>
                                      </a:rPr>
                                      <m:t>2</m:t>
                                    </m:r>
                                  </m:sup>
                                </m:sSup>
                              </m:oMath>
                            </m:oMathPara>
                          </a14:m>
                          <a:endParaRPr kumimoji="0" lang="en-US" sz="1600" b="0" i="0" u="none" strike="noStrike" cap="none" normalizeH="0" baseline="0" dirty="0" smtClean="0">
                            <a:ln>
                              <a:noFill/>
                            </a:ln>
                            <a:solidFill>
                              <a:srgbClr val="000000"/>
                            </a:solidFill>
                            <a:effectLst/>
                            <a:latin typeface="Arial"/>
                            <a:ea typeface="Calibri" charset="0"/>
                            <a:cs typeface="Arial"/>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r>
                  <a:tr h="46954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500" b="0" i="0" u="none" strike="noStrike" cap="none" normalizeH="0" baseline="0" dirty="0" smtClean="0">
                            <a:ln>
                              <a:noFill/>
                            </a:ln>
                            <a:solidFill>
                              <a:srgbClr val="000000"/>
                            </a:solidFill>
                            <a:effectLst/>
                            <a:latin typeface="+mn-lt"/>
                            <a:ea typeface="Calibri" charset="0"/>
                            <a:cs typeface="Arial"/>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500" b="0" i="0" u="none" strike="noStrike" cap="none" normalizeH="0" baseline="0" dirty="0" smtClean="0">
                            <a:ln>
                              <a:noFill/>
                            </a:ln>
                            <a:solidFill>
                              <a:srgbClr val="000000"/>
                            </a:solidFill>
                            <a:effectLst/>
                            <a:latin typeface="+mn-lt"/>
                            <a:ea typeface="Calibri" charset="0"/>
                            <a:cs typeface="Arial"/>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n-lt"/>
                              <a:ea typeface="Calibri" charset="0"/>
                              <a:cs typeface="Arial"/>
                            </a:rPr>
                            <a:t>Dielectric sphere, (radius </a:t>
                          </a:r>
                          <a:r>
                            <a:rPr kumimoji="0" lang="en-US" sz="1600" b="0" i="1" u="none" strike="noStrike" cap="none" normalizeH="0" baseline="0" dirty="0" smtClean="0">
                              <a:ln>
                                <a:noFill/>
                              </a:ln>
                              <a:solidFill>
                                <a:srgbClr val="000000"/>
                              </a:solidFill>
                              <a:effectLst/>
                              <a:latin typeface="+mn-lt"/>
                              <a:ea typeface="Calibri" charset="0"/>
                              <a:cs typeface="Arial"/>
                            </a:rPr>
                            <a:t>r</a:t>
                          </a:r>
                          <a:r>
                            <a:rPr kumimoji="0" lang="en-US" sz="1600" b="0" i="0" u="none" strike="noStrike" cap="none" normalizeH="0" baseline="0" dirty="0" smtClean="0">
                              <a:ln>
                                <a:noFill/>
                              </a:ln>
                              <a:solidFill>
                                <a:srgbClr val="000000"/>
                              </a:solidFill>
                              <a:effectLst/>
                              <a:latin typeface="+mn-lt"/>
                              <a:ea typeface="Calibri" charset="0"/>
                              <a:cs typeface="Arial"/>
                            </a:rPr>
                            <a:t>)</a:t>
                          </a:r>
                        </a:p>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500" b="0" i="0" u="none" strike="noStrike" cap="none" normalizeH="0" baseline="0" dirty="0" smtClean="0">
                            <a:ln>
                              <a:noFill/>
                            </a:ln>
                            <a:solidFill>
                              <a:srgbClr val="000000"/>
                            </a:solidFill>
                            <a:effectLst/>
                            <a:latin typeface="+mn-lt"/>
                            <a:ea typeface="Calibri" charset="0"/>
                            <a:cs typeface="Arial"/>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500" b="0" i="0" u="none" strike="noStrike" cap="none" normalizeH="0" baseline="0" dirty="0" smtClean="0">
                            <a:ln>
                              <a:noFill/>
                            </a:ln>
                            <a:solidFill>
                              <a:srgbClr val="000000"/>
                            </a:solidFill>
                            <a:effectLst/>
                            <a:latin typeface="+mn-lt"/>
                            <a:ea typeface="Calibri" charset="0"/>
                            <a:cs typeface="Arial"/>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500" b="0" i="1" u="none" strike="noStrike" cap="none" normalizeH="0" baseline="0" dirty="0" smtClean="0">
                            <a:ln>
                              <a:noFill/>
                            </a:ln>
                            <a:solidFill>
                              <a:srgbClr val="000000"/>
                            </a:solidFill>
                            <a:effectLst/>
                            <a:latin typeface="Cambria Math"/>
                            <a:ea typeface="Cambria Math"/>
                            <a:cs typeface="Arial"/>
                          </a:endParaRPr>
                        </a:p>
                        <a:p>
                          <a:pPr marL="0" marR="0" lvl="0" indent="0" algn="ctr" defTabSz="914400" rtl="0" eaLnBrk="1" fontAlgn="base" latinLnBrk="0" hangingPunct="1">
                            <a:lnSpc>
                              <a:spcPct val="115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sz="1600" b="0" i="1" u="none" strike="noStrike" cap="none" normalizeH="0" baseline="0" smtClean="0">
                                    <a:ln>
                                      <a:noFill/>
                                    </a:ln>
                                    <a:solidFill>
                                      <a:srgbClr val="000000"/>
                                    </a:solidFill>
                                    <a:effectLst/>
                                    <a:latin typeface="Cambria Math"/>
                                    <a:ea typeface="Cambria Math"/>
                                    <a:cs typeface="Arial"/>
                                  </a:rPr>
                                  <m:t>𝜋</m:t>
                                </m:r>
                                <m:sSup>
                                  <m:sSupPr>
                                    <m:ctrlPr>
                                      <a:rPr kumimoji="0" lang="en-US" sz="1600" b="0" i="1" u="none" strike="noStrike" cap="none" normalizeH="0" baseline="0" smtClean="0">
                                        <a:ln>
                                          <a:noFill/>
                                        </a:ln>
                                        <a:solidFill>
                                          <a:srgbClr val="000000"/>
                                        </a:solidFill>
                                        <a:effectLst/>
                                        <a:latin typeface="Cambria Math"/>
                                        <a:ea typeface="Cambria Math"/>
                                        <a:cs typeface="Arial"/>
                                      </a:rPr>
                                    </m:ctrlPr>
                                  </m:sSupPr>
                                  <m:e>
                                    <m:r>
                                      <a:rPr kumimoji="0" lang="en-US" sz="1600" b="0" i="1" u="none" strike="noStrike" cap="none" normalizeH="0" baseline="0" smtClean="0">
                                        <a:ln>
                                          <a:noFill/>
                                        </a:ln>
                                        <a:solidFill>
                                          <a:srgbClr val="000000"/>
                                        </a:solidFill>
                                        <a:effectLst/>
                                        <a:latin typeface="Cambria Math"/>
                                        <a:ea typeface="Cambria Math"/>
                                        <a:cs typeface="Arial"/>
                                      </a:rPr>
                                      <m:t>𝑟</m:t>
                                    </m:r>
                                  </m:e>
                                  <m:sup>
                                    <m:r>
                                      <a:rPr kumimoji="0" lang="en-US" sz="1600" b="0" i="1" u="none" strike="noStrike" cap="none" normalizeH="0" baseline="0" smtClean="0">
                                        <a:ln>
                                          <a:noFill/>
                                        </a:ln>
                                        <a:solidFill>
                                          <a:srgbClr val="000000"/>
                                        </a:solidFill>
                                        <a:effectLst/>
                                        <a:latin typeface="Cambria Math"/>
                                        <a:ea typeface="Cambria Math"/>
                                        <a:cs typeface="Arial"/>
                                      </a:rPr>
                                      <m:t>3</m:t>
                                    </m:r>
                                  </m:sup>
                                </m:sSup>
                                <m:f>
                                  <m:fPr>
                                    <m:ctrlPr>
                                      <a:rPr kumimoji="0" lang="en-US" sz="1600" b="0" i="1" u="none" strike="noStrike" cap="none" normalizeH="0" baseline="0" smtClean="0">
                                        <a:ln>
                                          <a:noFill/>
                                        </a:ln>
                                        <a:solidFill>
                                          <a:srgbClr val="000000"/>
                                        </a:solidFill>
                                        <a:effectLst/>
                                        <a:latin typeface="Cambria Math"/>
                                        <a:ea typeface="Cambria Math"/>
                                        <a:cs typeface="Arial"/>
                                      </a:rPr>
                                    </m:ctrlPr>
                                  </m:fPr>
                                  <m:num>
                                    <m:r>
                                      <a:rPr kumimoji="0" lang="en-US" sz="1600" b="0" i="1" u="none" strike="noStrike" cap="none" normalizeH="0" baseline="0" smtClean="0">
                                        <a:ln>
                                          <a:noFill/>
                                        </a:ln>
                                        <a:solidFill>
                                          <a:srgbClr val="000000"/>
                                        </a:solidFill>
                                        <a:effectLst/>
                                        <a:latin typeface="Cambria Math"/>
                                        <a:ea typeface="Cambria Math"/>
                                        <a:cs typeface="Arial"/>
                                      </a:rPr>
                                      <m:t>𝜀</m:t>
                                    </m:r>
                                    <m:r>
                                      <a:rPr kumimoji="0" lang="en-US" sz="1600" b="0" i="1" u="none" strike="noStrike" cap="none" normalizeH="0" baseline="0" smtClean="0">
                                        <a:ln>
                                          <a:noFill/>
                                        </a:ln>
                                        <a:solidFill>
                                          <a:srgbClr val="000000"/>
                                        </a:solidFill>
                                        <a:effectLst/>
                                        <a:latin typeface="Cambria Math"/>
                                        <a:ea typeface="Cambria Math"/>
                                        <a:cs typeface="Arial"/>
                                      </a:rPr>
                                      <m:t>+1</m:t>
                                    </m:r>
                                  </m:num>
                                  <m:den>
                                    <m:r>
                                      <a:rPr kumimoji="0" lang="en-US" sz="1600" b="0" i="1" u="none" strike="noStrike" cap="none" normalizeH="0" baseline="0" smtClean="0">
                                        <a:ln>
                                          <a:noFill/>
                                        </a:ln>
                                        <a:solidFill>
                                          <a:srgbClr val="000000"/>
                                        </a:solidFill>
                                        <a:effectLst/>
                                        <a:latin typeface="Cambria Math"/>
                                        <a:ea typeface="Cambria Math"/>
                                        <a:cs typeface="Arial"/>
                                      </a:rPr>
                                      <m:t>𝜀</m:t>
                                    </m:r>
                                    <m:r>
                                      <a:rPr kumimoji="0" lang="en-US" sz="1600" b="0" i="1" u="none" strike="noStrike" cap="none" normalizeH="0" baseline="0" smtClean="0">
                                        <a:ln>
                                          <a:noFill/>
                                        </a:ln>
                                        <a:solidFill>
                                          <a:srgbClr val="000000"/>
                                        </a:solidFill>
                                        <a:effectLst/>
                                        <a:latin typeface="Cambria Math"/>
                                        <a:ea typeface="Cambria Math"/>
                                        <a:cs typeface="Arial"/>
                                      </a:rPr>
                                      <m:t>+2</m:t>
                                    </m:r>
                                  </m:den>
                                </m:f>
                              </m:oMath>
                            </m:oMathPara>
                          </a14:m>
                          <a:endParaRPr kumimoji="0" lang="en-US" sz="1600" b="0" i="0" u="none" strike="noStrike" cap="none" normalizeH="0" baseline="0" dirty="0" smtClean="0">
                            <a:ln>
                              <a:noFill/>
                            </a:ln>
                            <a:solidFill>
                              <a:srgbClr val="000000"/>
                            </a:solidFill>
                            <a:effectLst/>
                            <a:latin typeface="Arial"/>
                            <a:ea typeface="Calibri" charset="0"/>
                            <a:cs typeface="Arial"/>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500" b="0" i="0" u="none" strike="noStrike" cap="none" normalizeH="0" baseline="0" dirty="0" smtClean="0">
                            <a:ln>
                              <a:noFill/>
                            </a:ln>
                            <a:solidFill>
                              <a:srgbClr val="000000"/>
                            </a:solidFill>
                            <a:effectLst/>
                            <a:latin typeface="Arial"/>
                            <a:ea typeface="Calibri" charset="0"/>
                            <a:cs typeface="Arial"/>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Arial"/>
                            <a:ea typeface="Calibri" charset="0"/>
                            <a:cs typeface="Arial"/>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a:ea typeface="Calibri" charset="0"/>
                              <a:cs typeface="Arial"/>
                            </a:rPr>
                            <a:t>-</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46954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000" b="0" i="0" u="none" strike="noStrike" cap="none" normalizeH="0" baseline="0" dirty="0" smtClean="0">
                            <a:ln>
                              <a:noFill/>
                            </a:ln>
                            <a:solidFill>
                              <a:srgbClr val="000000"/>
                            </a:solidFill>
                            <a:effectLst/>
                            <a:latin typeface="+mn-lt"/>
                            <a:ea typeface="Calibri" charset="0"/>
                            <a:cs typeface="Arial"/>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n-lt"/>
                              <a:ea typeface="Calibri" charset="0"/>
                              <a:cs typeface="Arial"/>
                            </a:rPr>
                            <a:t>Dielectric cylinder, </a:t>
                          </a:r>
                          <a:r>
                            <a:rPr kumimoji="0" lang="en-US" sz="1600" b="0" i="0" u="none" strike="noStrike" cap="none" normalizeH="0" baseline="0" dirty="0" smtClean="0">
                              <a:ln>
                                <a:noFill/>
                              </a:ln>
                              <a:solidFill>
                                <a:srgbClr val="000000"/>
                              </a:solidFill>
                              <a:effectLst/>
                              <a:latin typeface="+mn-lt"/>
                              <a:ea typeface="Calibri" charset="0"/>
                              <a:cs typeface="Arial"/>
                              <a:sym typeface="Symbol"/>
                            </a:rPr>
                            <a:t></a:t>
                          </a:r>
                          <a:r>
                            <a:rPr kumimoji="0" lang="en-US" sz="1600" b="0" i="0" u="none" strike="noStrike" cap="none" normalizeH="0" baseline="0" dirty="0" smtClean="0">
                              <a:ln>
                                <a:noFill/>
                              </a:ln>
                              <a:solidFill>
                                <a:srgbClr val="000000"/>
                              </a:solidFill>
                              <a:effectLst/>
                              <a:latin typeface="+mn-lt"/>
                              <a:ea typeface="Calibri" charset="0"/>
                              <a:cs typeface="Arial"/>
                            </a:rPr>
                            <a:t> field</a:t>
                          </a:r>
                        </a:p>
                        <a:p>
                          <a:pPr marL="0" marR="0" lvl="0" indent="0" algn="ctr" defTabSz="914400" rtl="0" eaLnBrk="1" fontAlgn="base" latinLnBrk="0" hangingPunct="1">
                            <a:lnSpc>
                              <a:spcPct val="115000"/>
                            </a:lnSpc>
                            <a:spcBef>
                              <a:spcPct val="0"/>
                            </a:spcBef>
                            <a:spcAft>
                              <a:spcPct val="0"/>
                            </a:spcAft>
                            <a:buClrTx/>
                            <a:buSzTx/>
                            <a:buFontTx/>
                            <a:buNone/>
                            <a:tabLst/>
                          </a:pPr>
                          <a14:m>
                            <m:oMath xmlns:m="http://schemas.openxmlformats.org/officeDocument/2006/math">
                              <m:f>
                                <m:fPr>
                                  <m:type m:val="lin"/>
                                  <m:ctrlPr>
                                    <a:rPr kumimoji="0" lang="en-US" sz="1600" b="0" i="1" u="none" strike="noStrike" cap="none" normalizeH="0" baseline="0" smtClean="0">
                                      <a:ln>
                                        <a:noFill/>
                                      </a:ln>
                                      <a:solidFill>
                                        <a:srgbClr val="000000"/>
                                      </a:solidFill>
                                      <a:effectLst/>
                                      <a:latin typeface="Cambria Math"/>
                                      <a:cs typeface="Arial"/>
                                    </a:rPr>
                                  </m:ctrlPr>
                                </m:fPr>
                                <m:num>
                                  <m:r>
                                    <a:rPr kumimoji="0" lang="en-US" sz="1600" b="0" i="1" u="none" strike="noStrike" cap="none" normalizeH="0" baseline="0" smtClean="0">
                                      <a:ln>
                                        <a:noFill/>
                                      </a:ln>
                                      <a:solidFill>
                                        <a:srgbClr val="000000"/>
                                      </a:solidFill>
                                      <a:effectLst/>
                                      <a:latin typeface="Cambria Math"/>
                                      <a:cs typeface="Arial"/>
                                    </a:rPr>
                                    <m:t>𝑙</m:t>
                                  </m:r>
                                </m:num>
                                <m:den>
                                  <m:r>
                                    <a:rPr kumimoji="0" lang="en-US" sz="1600" b="0" i="1" u="none" strike="noStrike" cap="none" normalizeH="0" baseline="0" smtClean="0">
                                      <a:ln>
                                        <a:noFill/>
                                      </a:ln>
                                      <a:solidFill>
                                        <a:srgbClr val="000000"/>
                                      </a:solidFill>
                                      <a:effectLst/>
                                      <a:latin typeface="Cambria Math"/>
                                      <a:cs typeface="Arial"/>
                                    </a:rPr>
                                    <m:t>𝑟</m:t>
                                  </m:r>
                                  <m:r>
                                    <a:rPr kumimoji="0" lang="en-US" sz="1600" b="0" i="1" u="none" strike="noStrike" cap="none" normalizeH="0" baseline="0" smtClean="0">
                                      <a:ln>
                                        <a:noFill/>
                                      </a:ln>
                                      <a:solidFill>
                                        <a:srgbClr val="000000"/>
                                      </a:solidFill>
                                      <a:effectLst/>
                                      <a:latin typeface="Cambria Math"/>
                                      <a:ea typeface="Cambria Math"/>
                                      <a:cs typeface="Arial"/>
                                    </a:rPr>
                                    <m:t>≫1</m:t>
                                  </m:r>
                                </m:den>
                              </m:f>
                              <m:r>
                                <a:rPr kumimoji="0" lang="en-US" sz="1600" b="0" i="1" u="none" strike="noStrike" cap="none" normalizeH="0" baseline="0" smtClean="0">
                                  <a:ln>
                                    <a:noFill/>
                                  </a:ln>
                                  <a:solidFill>
                                    <a:srgbClr val="000000"/>
                                  </a:solidFill>
                                  <a:effectLst/>
                                  <a:latin typeface="Cambria Math"/>
                                  <a:cs typeface="Arial"/>
                                </a:rPr>
                                <m:t>  </m:t>
                              </m:r>
                            </m:oMath>
                          </a14:m>
                          <a:r>
                            <a:rPr kumimoji="0" lang="en-US" sz="1600" b="0" i="0" u="none" strike="noStrike" cap="none" normalizeH="0" baseline="0" dirty="0" smtClean="0">
                              <a:ln>
                                <a:noFill/>
                              </a:ln>
                              <a:solidFill>
                                <a:srgbClr val="000000"/>
                              </a:solidFill>
                              <a:effectLst/>
                              <a:latin typeface="+mn-lt"/>
                              <a:ea typeface="Calibri" charset="0"/>
                              <a:cs typeface="Arial"/>
                            </a:rPr>
                            <a:t>(length</a:t>
                          </a:r>
                          <a:r>
                            <a:rPr kumimoji="0" lang="en-US" sz="1600" b="0" i="0" u="none" strike="noStrike" cap="none" normalizeH="0" baseline="0" dirty="0" smtClean="0">
                              <a:ln>
                                <a:noFill/>
                              </a:ln>
                              <a:solidFill>
                                <a:srgbClr val="000000"/>
                              </a:solidFill>
                              <a:effectLst/>
                              <a:latin typeface="Script MT Bold" pitchFamily="66" charset="0"/>
                              <a:ea typeface="Calibri" charset="0"/>
                              <a:cs typeface="Arial"/>
                            </a:rPr>
                            <a:t> l</a:t>
                          </a:r>
                          <a:r>
                            <a:rPr kumimoji="0" lang="en-US" sz="1600" b="0" i="0" u="none" strike="noStrike" cap="none" normalizeH="0" baseline="0" dirty="0" smtClean="0">
                              <a:ln>
                                <a:noFill/>
                              </a:ln>
                              <a:solidFill>
                                <a:srgbClr val="000000"/>
                              </a:solidFill>
                              <a:effectLst/>
                              <a:latin typeface="+mn-lt"/>
                              <a:ea typeface="Calibri" charset="0"/>
                              <a:cs typeface="Arial"/>
                            </a:rPr>
                            <a:t>, radius </a:t>
                          </a:r>
                          <a:r>
                            <a:rPr kumimoji="0" lang="en-US" sz="1600" b="0" i="1" u="none" strike="noStrike" cap="none" normalizeH="0" baseline="0" dirty="0" smtClean="0">
                              <a:ln>
                                <a:noFill/>
                              </a:ln>
                              <a:solidFill>
                                <a:srgbClr val="000000"/>
                              </a:solidFill>
                              <a:effectLst/>
                              <a:latin typeface="+mn-lt"/>
                              <a:ea typeface="Calibri" charset="0"/>
                              <a:cs typeface="Arial"/>
                            </a:rPr>
                            <a:t>r</a:t>
                          </a:r>
                          <a:r>
                            <a:rPr kumimoji="0" lang="en-US" sz="1600" b="0" i="0" u="none" strike="noStrike" cap="none" normalizeH="0" baseline="0" dirty="0" smtClean="0">
                              <a:ln>
                                <a:noFill/>
                              </a:ln>
                              <a:solidFill>
                                <a:srgbClr val="000000"/>
                              </a:solidFill>
                              <a:effectLst/>
                              <a:latin typeface="+mn-lt"/>
                              <a:ea typeface="Calibri" charset="0"/>
                              <a:cs typeface="Arial"/>
                            </a:rPr>
                            <a:t>)</a:t>
                          </a:r>
                        </a:p>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mn-lt"/>
                            <a:ea typeface="Calibri" charset="0"/>
                            <a:cs typeface="Arial"/>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f>
                                  <m:fPr>
                                    <m:ctrlPr>
                                      <a:rPr kumimoji="0" lang="en-US" sz="1600" b="0" i="1" u="none" strike="noStrike" cap="none" normalizeH="0" baseline="0" smtClean="0">
                                        <a:ln>
                                          <a:noFill/>
                                        </a:ln>
                                        <a:solidFill>
                                          <a:srgbClr val="000000"/>
                                        </a:solidFill>
                                        <a:effectLst/>
                                        <a:latin typeface="Cambria Math"/>
                                        <a:cs typeface="Arial"/>
                                      </a:rPr>
                                    </m:ctrlPr>
                                  </m:fPr>
                                  <m:num>
                                    <m:r>
                                      <a:rPr kumimoji="0" lang="en-US" sz="1600" b="0" i="1" u="none" strike="noStrike" cap="none" normalizeH="0" baseline="0" smtClean="0">
                                        <a:ln>
                                          <a:noFill/>
                                        </a:ln>
                                        <a:solidFill>
                                          <a:srgbClr val="000000"/>
                                        </a:solidFill>
                                        <a:effectLst/>
                                        <a:latin typeface="Cambria Math"/>
                                        <a:ea typeface="Cambria Math"/>
                                        <a:cs typeface="Arial"/>
                                      </a:rPr>
                                      <m:t>𝜋</m:t>
                                    </m:r>
                                  </m:num>
                                  <m:den>
                                    <m:r>
                                      <a:rPr kumimoji="0" lang="en-US" sz="1600" b="0" i="1" u="none" strike="noStrike" cap="none" normalizeH="0" baseline="0" smtClean="0">
                                        <a:ln>
                                          <a:noFill/>
                                        </a:ln>
                                        <a:solidFill>
                                          <a:srgbClr val="000000"/>
                                        </a:solidFill>
                                        <a:effectLst/>
                                        <a:latin typeface="Cambria Math"/>
                                        <a:cs typeface="Arial"/>
                                      </a:rPr>
                                      <m:t>24</m:t>
                                    </m:r>
                                  </m:den>
                                </m:f>
                                <m:f>
                                  <m:fPr>
                                    <m:ctrlPr>
                                      <a:rPr kumimoji="0" lang="en-US" sz="1600" b="0" i="1" u="none" strike="noStrike" cap="none" normalizeH="0" baseline="0" smtClean="0">
                                        <a:ln>
                                          <a:noFill/>
                                        </a:ln>
                                        <a:solidFill>
                                          <a:srgbClr val="000000"/>
                                        </a:solidFill>
                                        <a:effectLst/>
                                        <a:latin typeface="Cambria Math"/>
                                        <a:cs typeface="Arial"/>
                                      </a:rPr>
                                    </m:ctrlPr>
                                  </m:fPr>
                                  <m:num>
                                    <m:d>
                                      <m:dPr>
                                        <m:ctrlPr>
                                          <a:rPr kumimoji="0" lang="en-US" sz="1600" b="0" i="1" u="none" strike="noStrike" cap="none" normalizeH="0" baseline="0" smtClean="0">
                                            <a:ln>
                                              <a:noFill/>
                                            </a:ln>
                                            <a:solidFill>
                                              <a:srgbClr val="000000"/>
                                            </a:solidFill>
                                            <a:effectLst/>
                                            <a:latin typeface="Cambria Math"/>
                                            <a:cs typeface="Arial"/>
                                          </a:rPr>
                                        </m:ctrlPr>
                                      </m:dPr>
                                      <m:e>
                                        <m:r>
                                          <a:rPr kumimoji="0" lang="en-US" sz="1600" b="0" i="1" u="none" strike="noStrike" cap="none" normalizeH="0" baseline="0" smtClean="0">
                                            <a:ln>
                                              <a:noFill/>
                                            </a:ln>
                                            <a:solidFill>
                                              <a:srgbClr val="000000"/>
                                            </a:solidFill>
                                            <a:effectLst/>
                                            <a:latin typeface="Cambria Math"/>
                                            <a:ea typeface="Cambria Math"/>
                                            <a:cs typeface="Arial"/>
                                          </a:rPr>
                                          <m:t>𝜀</m:t>
                                        </m:r>
                                        <m:r>
                                          <a:rPr kumimoji="0" lang="en-US" sz="1600" b="0" i="1" u="none" strike="noStrike" cap="none" normalizeH="0" baseline="0" smtClean="0">
                                            <a:ln>
                                              <a:noFill/>
                                            </a:ln>
                                            <a:solidFill>
                                              <a:srgbClr val="000000"/>
                                            </a:solidFill>
                                            <a:effectLst/>
                                            <a:latin typeface="Cambria Math"/>
                                            <a:cs typeface="Arial"/>
                                          </a:rPr>
                                          <m:t>−1</m:t>
                                        </m:r>
                                      </m:e>
                                    </m:d>
                                    <m:sSup>
                                      <m:sSupPr>
                                        <m:ctrlPr>
                                          <a:rPr kumimoji="0" lang="en-US" sz="1600" b="0" i="1" u="none" strike="noStrike" cap="none" normalizeH="0" baseline="0" smtClean="0">
                                            <a:ln>
                                              <a:noFill/>
                                            </a:ln>
                                            <a:solidFill>
                                              <a:srgbClr val="000000"/>
                                            </a:solidFill>
                                            <a:effectLst/>
                                            <a:latin typeface="Cambria Math"/>
                                            <a:cs typeface="Arial"/>
                                          </a:rPr>
                                        </m:ctrlPr>
                                      </m:sSupPr>
                                      <m:e>
                                        <m:r>
                                          <a:rPr kumimoji="0" lang="en-US" sz="1600" b="0" i="1" u="none" strike="noStrike" cap="none" normalizeH="0" baseline="0" smtClean="0">
                                            <a:ln>
                                              <a:noFill/>
                                            </a:ln>
                                            <a:solidFill>
                                              <a:srgbClr val="000000"/>
                                            </a:solidFill>
                                            <a:effectLst/>
                                            <a:latin typeface="Cambria Math"/>
                                            <a:cs typeface="Arial"/>
                                          </a:rPr>
                                          <m:t>𝑙</m:t>
                                        </m:r>
                                      </m:e>
                                      <m:sup>
                                        <m:r>
                                          <a:rPr kumimoji="0" lang="en-US" sz="1600" b="0" i="1" u="none" strike="noStrike" cap="none" normalizeH="0" baseline="0" smtClean="0">
                                            <a:ln>
                                              <a:noFill/>
                                            </a:ln>
                                            <a:solidFill>
                                              <a:srgbClr val="000000"/>
                                            </a:solidFill>
                                            <a:effectLst/>
                                            <a:latin typeface="Cambria Math"/>
                                            <a:cs typeface="Arial"/>
                                          </a:rPr>
                                          <m:t>3</m:t>
                                        </m:r>
                                      </m:sup>
                                    </m:sSup>
                                  </m:num>
                                  <m:den>
                                    <m:d>
                                      <m:dPr>
                                        <m:ctrlPr>
                                          <a:rPr kumimoji="0" lang="en-US" sz="1600" b="0" i="1" u="none" strike="noStrike" cap="none" normalizeH="0" baseline="0" smtClean="0">
                                            <a:ln>
                                              <a:noFill/>
                                            </a:ln>
                                            <a:solidFill>
                                              <a:srgbClr val="000000"/>
                                            </a:solidFill>
                                            <a:effectLst/>
                                            <a:latin typeface="Cambria Math"/>
                                            <a:cs typeface="Arial"/>
                                          </a:rPr>
                                        </m:ctrlPr>
                                      </m:dPr>
                                      <m:e>
                                        <m:r>
                                          <a:rPr kumimoji="0" lang="en-US" sz="1600" b="0" i="1" u="none" strike="noStrike" cap="none" normalizeH="0" baseline="0" smtClean="0">
                                            <a:ln>
                                              <a:noFill/>
                                            </a:ln>
                                            <a:solidFill>
                                              <a:srgbClr val="000000"/>
                                            </a:solidFill>
                                            <a:effectLst/>
                                            <a:latin typeface="Cambria Math"/>
                                            <a:ea typeface="Cambria Math"/>
                                            <a:cs typeface="Arial"/>
                                          </a:rPr>
                                          <m:t>𝜀</m:t>
                                        </m:r>
                                        <m:r>
                                          <a:rPr kumimoji="0" lang="en-US" sz="1600" b="0" i="1" u="none" strike="noStrike" cap="none" normalizeH="0" baseline="0" smtClean="0">
                                            <a:ln>
                                              <a:noFill/>
                                            </a:ln>
                                            <a:solidFill>
                                              <a:srgbClr val="000000"/>
                                            </a:solidFill>
                                            <a:effectLst/>
                                            <a:latin typeface="Cambria Math"/>
                                            <a:cs typeface="Arial"/>
                                          </a:rPr>
                                          <m:t>−1</m:t>
                                        </m:r>
                                      </m:e>
                                    </m:d>
                                    <m:d>
                                      <m:dPr>
                                        <m:ctrlPr>
                                          <a:rPr kumimoji="0" lang="en-US" sz="1600" b="0" i="1" u="none" strike="noStrike" cap="none" normalizeH="0" baseline="0" smtClean="0">
                                            <a:ln>
                                              <a:noFill/>
                                            </a:ln>
                                            <a:solidFill>
                                              <a:srgbClr val="000000"/>
                                            </a:solidFill>
                                            <a:effectLst/>
                                            <a:latin typeface="Cambria Math"/>
                                            <a:cs typeface="Arial"/>
                                          </a:rPr>
                                        </m:ctrlPr>
                                      </m:dPr>
                                      <m:e>
                                        <m:func>
                                          <m:funcPr>
                                            <m:ctrlPr>
                                              <a:rPr kumimoji="0" lang="en-US" sz="1600" b="0" i="1" u="none" strike="noStrike" cap="none" normalizeH="0" baseline="0" smtClean="0">
                                                <a:ln>
                                                  <a:noFill/>
                                                </a:ln>
                                                <a:solidFill>
                                                  <a:srgbClr val="000000"/>
                                                </a:solidFill>
                                                <a:effectLst/>
                                                <a:latin typeface="Cambria Math"/>
                                                <a:cs typeface="Arial"/>
                                              </a:rPr>
                                            </m:ctrlPr>
                                          </m:funcPr>
                                          <m:fName>
                                            <m:r>
                                              <m:rPr>
                                                <m:sty m:val="p"/>
                                              </m:rPr>
                                              <a:rPr kumimoji="0" lang="en-US" sz="1600" b="0" i="0" u="none" strike="noStrike" cap="none" normalizeH="0" baseline="0" smtClean="0">
                                                <a:ln>
                                                  <a:noFill/>
                                                </a:ln>
                                                <a:solidFill>
                                                  <a:srgbClr val="000000"/>
                                                </a:solidFill>
                                                <a:effectLst/>
                                                <a:latin typeface="Cambria Math"/>
                                                <a:cs typeface="Arial"/>
                                              </a:rPr>
                                              <m:t>ln</m:t>
                                            </m:r>
                                          </m:fName>
                                          <m:e>
                                            <m:f>
                                              <m:fPr>
                                                <m:ctrlPr>
                                                  <a:rPr kumimoji="0" lang="en-US" sz="1600" b="0" i="1" u="none" strike="noStrike" cap="none" normalizeH="0" baseline="0" smtClean="0">
                                                    <a:ln>
                                                      <a:noFill/>
                                                    </a:ln>
                                                    <a:solidFill>
                                                      <a:srgbClr val="000000"/>
                                                    </a:solidFill>
                                                    <a:effectLst/>
                                                    <a:latin typeface="Cambria Math"/>
                                                    <a:cs typeface="Arial"/>
                                                  </a:rPr>
                                                </m:ctrlPr>
                                              </m:fPr>
                                              <m:num>
                                                <m:r>
                                                  <a:rPr kumimoji="0" lang="en-US" sz="1600" b="0" i="1" u="none" strike="noStrike" cap="none" normalizeH="0" baseline="0" smtClean="0">
                                                    <a:ln>
                                                      <a:noFill/>
                                                    </a:ln>
                                                    <a:solidFill>
                                                      <a:srgbClr val="000000"/>
                                                    </a:solidFill>
                                                    <a:effectLst/>
                                                    <a:latin typeface="Cambria Math"/>
                                                    <a:cs typeface="Arial"/>
                                                  </a:rPr>
                                                  <m:t>𝑙</m:t>
                                                </m:r>
                                              </m:num>
                                              <m:den>
                                                <m:r>
                                                  <a:rPr kumimoji="0" lang="en-US" sz="1600" b="0" i="1" u="none" strike="noStrike" cap="none" normalizeH="0" baseline="0" smtClean="0">
                                                    <a:ln>
                                                      <a:noFill/>
                                                    </a:ln>
                                                    <a:solidFill>
                                                      <a:srgbClr val="000000"/>
                                                    </a:solidFill>
                                                    <a:effectLst/>
                                                    <a:latin typeface="Cambria Math"/>
                                                    <a:cs typeface="Arial"/>
                                                  </a:rPr>
                                                  <m:t>𝑟</m:t>
                                                </m:r>
                                              </m:den>
                                            </m:f>
                                          </m:e>
                                        </m:func>
                                        <m:r>
                                          <a:rPr kumimoji="0" lang="en-US" sz="1600" b="0" i="1" u="none" strike="noStrike" cap="none" normalizeH="0" baseline="0" smtClean="0">
                                            <a:ln>
                                              <a:noFill/>
                                            </a:ln>
                                            <a:solidFill>
                                              <a:srgbClr val="000000"/>
                                            </a:solidFill>
                                            <a:effectLst/>
                                            <a:latin typeface="Cambria Math"/>
                                            <a:cs typeface="Arial"/>
                                          </a:rPr>
                                          <m:t>−1</m:t>
                                        </m:r>
                                      </m:e>
                                    </m:d>
                                    <m:r>
                                      <a:rPr kumimoji="0" lang="en-US" sz="1600" b="0" i="1" u="none" strike="noStrike" cap="none" normalizeH="0" baseline="0" smtClean="0">
                                        <a:ln>
                                          <a:noFill/>
                                        </a:ln>
                                        <a:solidFill>
                                          <a:srgbClr val="000000"/>
                                        </a:solidFill>
                                        <a:effectLst/>
                                        <a:latin typeface="Cambria Math"/>
                                        <a:cs typeface="Arial"/>
                                      </a:rPr>
                                      <m:t>+</m:t>
                                    </m:r>
                                    <m:sSup>
                                      <m:sSupPr>
                                        <m:ctrlPr>
                                          <a:rPr kumimoji="0" lang="en-US" sz="1600" b="0" i="1" u="none" strike="noStrike" cap="none" normalizeH="0" baseline="0" smtClean="0">
                                            <a:ln>
                                              <a:noFill/>
                                            </a:ln>
                                            <a:solidFill>
                                              <a:srgbClr val="000000"/>
                                            </a:solidFill>
                                            <a:effectLst/>
                                            <a:latin typeface="Cambria Math"/>
                                            <a:cs typeface="Arial"/>
                                          </a:rPr>
                                        </m:ctrlPr>
                                      </m:sSupPr>
                                      <m:e>
                                        <m:d>
                                          <m:dPr>
                                            <m:ctrlPr>
                                              <a:rPr kumimoji="0" lang="en-US" sz="1600" b="0" i="1" u="none" strike="noStrike" cap="none" normalizeH="0" baseline="0" smtClean="0">
                                                <a:ln>
                                                  <a:noFill/>
                                                </a:ln>
                                                <a:solidFill>
                                                  <a:srgbClr val="000000"/>
                                                </a:solidFill>
                                                <a:effectLst/>
                                                <a:latin typeface="Cambria Math"/>
                                                <a:cs typeface="Arial"/>
                                              </a:rPr>
                                            </m:ctrlPr>
                                          </m:dPr>
                                          <m:e>
                                            <m:f>
                                              <m:fPr>
                                                <m:ctrlPr>
                                                  <a:rPr kumimoji="0" lang="en-US" sz="1600" b="0" i="1" u="none" strike="noStrike" cap="none" normalizeH="0" baseline="0" smtClean="0">
                                                    <a:ln>
                                                      <a:noFill/>
                                                    </a:ln>
                                                    <a:solidFill>
                                                      <a:srgbClr val="000000"/>
                                                    </a:solidFill>
                                                    <a:effectLst/>
                                                    <a:latin typeface="Cambria Math"/>
                                                    <a:cs typeface="Arial"/>
                                                  </a:rPr>
                                                </m:ctrlPr>
                                              </m:fPr>
                                              <m:num>
                                                <m:r>
                                                  <a:rPr kumimoji="0" lang="en-US" sz="1600" b="0" i="1" u="none" strike="noStrike" cap="none" normalizeH="0" baseline="0" smtClean="0">
                                                    <a:ln>
                                                      <a:noFill/>
                                                    </a:ln>
                                                    <a:solidFill>
                                                      <a:srgbClr val="000000"/>
                                                    </a:solidFill>
                                                    <a:effectLst/>
                                                    <a:latin typeface="Cambria Math"/>
                                                    <a:cs typeface="Arial"/>
                                                  </a:rPr>
                                                  <m:t>𝑙</m:t>
                                                </m:r>
                                              </m:num>
                                              <m:den>
                                                <m:r>
                                                  <a:rPr kumimoji="0" lang="en-US" sz="1600" b="0" i="1" u="none" strike="noStrike" cap="none" normalizeH="0" baseline="0" smtClean="0">
                                                    <a:ln>
                                                      <a:noFill/>
                                                    </a:ln>
                                                    <a:solidFill>
                                                      <a:srgbClr val="000000"/>
                                                    </a:solidFill>
                                                    <a:effectLst/>
                                                    <a:latin typeface="Cambria Math"/>
                                                    <a:cs typeface="Arial"/>
                                                  </a:rPr>
                                                  <m:t>2</m:t>
                                                </m:r>
                                                <m:r>
                                                  <a:rPr kumimoji="0" lang="en-US" sz="1600" b="0" i="1" u="none" strike="noStrike" cap="none" normalizeH="0" baseline="0" smtClean="0">
                                                    <a:ln>
                                                      <a:noFill/>
                                                    </a:ln>
                                                    <a:solidFill>
                                                      <a:srgbClr val="000000"/>
                                                    </a:solidFill>
                                                    <a:effectLst/>
                                                    <a:latin typeface="Cambria Math"/>
                                                    <a:cs typeface="Arial"/>
                                                  </a:rPr>
                                                  <m:t>𝑟</m:t>
                                                </m:r>
                                              </m:den>
                                            </m:f>
                                          </m:e>
                                        </m:d>
                                      </m:e>
                                      <m:sup>
                                        <m:r>
                                          <a:rPr kumimoji="0" lang="en-US" sz="1600" b="0" i="1" u="none" strike="noStrike" cap="none" normalizeH="0" baseline="0" smtClean="0">
                                            <a:ln>
                                              <a:noFill/>
                                            </a:ln>
                                            <a:solidFill>
                                              <a:srgbClr val="000000"/>
                                            </a:solidFill>
                                            <a:effectLst/>
                                            <a:latin typeface="Cambria Math"/>
                                            <a:cs typeface="Arial"/>
                                          </a:rPr>
                                          <m:t>2</m:t>
                                        </m:r>
                                      </m:sup>
                                    </m:sSup>
                                    <m:r>
                                      <a:rPr kumimoji="0" lang="en-US" sz="1600" b="0" i="1" u="none" strike="noStrike" cap="none" normalizeH="0" baseline="0" smtClean="0">
                                        <a:ln>
                                          <a:noFill/>
                                        </a:ln>
                                        <a:solidFill>
                                          <a:srgbClr val="000000"/>
                                        </a:solidFill>
                                        <a:effectLst/>
                                        <a:latin typeface="Cambria Math"/>
                                        <a:cs typeface="Arial"/>
                                      </a:rPr>
                                      <m:t>−</m:t>
                                    </m:r>
                                    <m:f>
                                      <m:fPr>
                                        <m:ctrlPr>
                                          <a:rPr kumimoji="0" lang="en-US" sz="1600" b="0" i="1" u="none" strike="noStrike" cap="none" normalizeH="0" baseline="0" smtClean="0">
                                            <a:ln>
                                              <a:noFill/>
                                            </a:ln>
                                            <a:solidFill>
                                              <a:srgbClr val="000000"/>
                                            </a:solidFill>
                                            <a:effectLst/>
                                            <a:latin typeface="Cambria Math"/>
                                            <a:cs typeface="Arial"/>
                                          </a:rPr>
                                        </m:ctrlPr>
                                      </m:fPr>
                                      <m:num>
                                        <m:r>
                                          <a:rPr kumimoji="0" lang="en-US" sz="1600" b="0" i="1" u="none" strike="noStrike" cap="none" normalizeH="0" baseline="0" smtClean="0">
                                            <a:ln>
                                              <a:noFill/>
                                            </a:ln>
                                            <a:solidFill>
                                              <a:srgbClr val="000000"/>
                                            </a:solidFill>
                                            <a:effectLst/>
                                            <a:latin typeface="Cambria Math"/>
                                            <a:cs typeface="Arial"/>
                                          </a:rPr>
                                          <m:t>3</m:t>
                                        </m:r>
                                      </m:num>
                                      <m:den>
                                        <m:r>
                                          <a:rPr kumimoji="0" lang="en-US" sz="1600" b="0" i="1" u="none" strike="noStrike" cap="none" normalizeH="0" baseline="0" smtClean="0">
                                            <a:ln>
                                              <a:noFill/>
                                            </a:ln>
                                            <a:solidFill>
                                              <a:srgbClr val="000000"/>
                                            </a:solidFill>
                                            <a:effectLst/>
                                            <a:latin typeface="Cambria Math"/>
                                            <a:cs typeface="Arial"/>
                                          </a:rPr>
                                          <m:t>2</m:t>
                                        </m:r>
                                      </m:den>
                                    </m:f>
                                  </m:den>
                                </m:f>
                              </m:oMath>
                            </m:oMathPara>
                          </a14:m>
                          <a:endParaRPr kumimoji="0" lang="en-US" sz="1600" b="0" i="0" u="none" strike="noStrike" cap="none" normalizeH="0" baseline="0" dirty="0" smtClean="0">
                            <a:ln>
                              <a:noFill/>
                            </a:ln>
                            <a:solidFill>
                              <a:srgbClr val="000000"/>
                            </a:solidFill>
                            <a:effectLst/>
                            <a:latin typeface="Arial"/>
                            <a:ea typeface="Calibri" charset="0"/>
                            <a:cs typeface="Arial"/>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Arial"/>
                            <a:ea typeface="Calibri" charset="0"/>
                            <a:cs typeface="Arial"/>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a:ea typeface="Calibri" charset="0"/>
                              <a:cs typeface="Arial"/>
                            </a:rPr>
                            <a:t>-</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r>
                  <a:tr h="469548">
                    <a:tc>
                      <a:txBody>
                        <a:bodyPr/>
                        <a:lstStyle/>
                        <a:p>
                          <a:pPr marL="0" marR="0" lvl="0" indent="0" algn="ctr" defTabSz="914400" rtl="0" eaLnBrk="1" fontAlgn="base" latinLnBrk="0" hangingPunct="1">
                            <a:lnSpc>
                              <a:spcPct val="115000"/>
                            </a:lnSpc>
                            <a:spcBef>
                              <a:spcPct val="0"/>
                            </a:spcBef>
                            <a:spcAft>
                              <a:spcPct val="0"/>
                            </a:spcAft>
                            <a:buClrTx/>
                            <a:buSzTx/>
                            <a:buFontTx/>
                            <a:buNone/>
                            <a:tabLst/>
                            <a:defRPr/>
                          </a:pPr>
                          <a:endParaRPr kumimoji="0" lang="en-US" sz="1000" b="0" i="0" u="none" strike="noStrike" cap="none" normalizeH="0" baseline="0" dirty="0" smtClean="0">
                            <a:ln>
                              <a:noFill/>
                            </a:ln>
                            <a:solidFill>
                              <a:srgbClr val="000000"/>
                            </a:solidFill>
                            <a:effectLst/>
                            <a:latin typeface="+mn-lt"/>
                            <a:ea typeface="Calibri" charset="0"/>
                            <a:cs typeface="Arial"/>
                          </a:endParaRPr>
                        </a:p>
                        <a:p>
                          <a:pPr marL="0" marR="0" lvl="0" indent="0" algn="ctr" defTabSz="914400" rtl="0" eaLnBrk="1" fontAlgn="base" latinLnBrk="0" hangingPunct="1">
                            <a:lnSpc>
                              <a:spcPct val="115000"/>
                            </a:lnSpc>
                            <a:spcBef>
                              <a:spcPct val="0"/>
                            </a:spcBef>
                            <a:spcAft>
                              <a:spcPct val="0"/>
                            </a:spcAft>
                            <a:buClrTx/>
                            <a:buSzTx/>
                            <a:buFontTx/>
                            <a:buNone/>
                            <a:tabLst/>
                            <a:defRPr/>
                          </a:pPr>
                          <a:r>
                            <a:rPr kumimoji="0" lang="en-US" sz="1600" b="0" i="0" u="none" strike="noStrike" cap="none" normalizeH="0" baseline="0" dirty="0" smtClean="0">
                              <a:ln>
                                <a:noFill/>
                              </a:ln>
                              <a:solidFill>
                                <a:srgbClr val="000000"/>
                              </a:solidFill>
                              <a:effectLst/>
                              <a:latin typeface="+mn-lt"/>
                              <a:ea typeface="Calibri" charset="0"/>
                              <a:cs typeface="Arial"/>
                            </a:rPr>
                            <a:t>Dielectric cylinder, </a:t>
                          </a:r>
                          <a:r>
                            <a:rPr kumimoji="0" lang="en-US" sz="1600" b="0" i="0" u="none" strike="noStrike" cap="none" normalizeH="0" baseline="0" dirty="0" smtClean="0">
                              <a:ln>
                                <a:noFill/>
                              </a:ln>
                              <a:solidFill>
                                <a:srgbClr val="000000"/>
                              </a:solidFill>
                              <a:effectLst/>
                              <a:latin typeface="+mn-lt"/>
                              <a:ea typeface="Calibri" charset="0"/>
                              <a:cs typeface="Arial"/>
                              <a:sym typeface="Symbol"/>
                            </a:rPr>
                            <a:t> </a:t>
                          </a:r>
                          <a:r>
                            <a:rPr kumimoji="0" lang="en-US" sz="1600" b="0" i="0" u="none" strike="noStrike" cap="none" normalizeH="0" baseline="0" dirty="0" smtClean="0">
                              <a:ln>
                                <a:noFill/>
                              </a:ln>
                              <a:solidFill>
                                <a:srgbClr val="000000"/>
                              </a:solidFill>
                              <a:effectLst/>
                              <a:latin typeface="+mn-lt"/>
                              <a:ea typeface="Calibri" charset="0"/>
                              <a:cs typeface="Arial"/>
                            </a:rPr>
                            <a:t>field</a:t>
                          </a:r>
                        </a:p>
                        <a:p>
                          <a:pPr marL="0" marR="0" lvl="0" indent="0" algn="ctr" defTabSz="914400" rtl="0" eaLnBrk="1" fontAlgn="base" latinLnBrk="0" hangingPunct="1">
                            <a:lnSpc>
                              <a:spcPct val="115000"/>
                            </a:lnSpc>
                            <a:spcBef>
                              <a:spcPct val="0"/>
                            </a:spcBef>
                            <a:spcAft>
                              <a:spcPct val="0"/>
                            </a:spcAft>
                            <a:buClrTx/>
                            <a:buSzTx/>
                            <a:buFontTx/>
                            <a:buNone/>
                            <a:tabLst/>
                          </a:pPr>
                          <a14:m>
                            <m:oMath xmlns:m="http://schemas.openxmlformats.org/officeDocument/2006/math">
                              <m:f>
                                <m:fPr>
                                  <m:type m:val="lin"/>
                                  <m:ctrlPr>
                                    <a:rPr kumimoji="0" lang="en-US" sz="1600" b="0" i="1" u="none" strike="noStrike" cap="none" normalizeH="0" baseline="0" smtClean="0">
                                      <a:ln>
                                        <a:noFill/>
                                      </a:ln>
                                      <a:solidFill>
                                        <a:srgbClr val="000000"/>
                                      </a:solidFill>
                                      <a:effectLst/>
                                      <a:latin typeface="Cambria Math"/>
                                      <a:cs typeface="Arial"/>
                                    </a:rPr>
                                  </m:ctrlPr>
                                </m:fPr>
                                <m:num>
                                  <m:r>
                                    <a:rPr kumimoji="0" lang="en-US" sz="1600" b="0" i="1" u="none" strike="noStrike" cap="none" normalizeH="0" baseline="0" smtClean="0">
                                      <a:ln>
                                        <a:noFill/>
                                      </a:ln>
                                      <a:solidFill>
                                        <a:srgbClr val="000000"/>
                                      </a:solidFill>
                                      <a:effectLst/>
                                      <a:latin typeface="Cambria Math"/>
                                      <a:cs typeface="Arial"/>
                                    </a:rPr>
                                    <m:t>𝑙</m:t>
                                  </m:r>
                                </m:num>
                                <m:den>
                                  <m:r>
                                    <a:rPr kumimoji="0" lang="en-US" sz="1600" b="0" i="1" u="none" strike="noStrike" cap="none" normalizeH="0" baseline="0" smtClean="0">
                                      <a:ln>
                                        <a:noFill/>
                                      </a:ln>
                                      <a:solidFill>
                                        <a:srgbClr val="000000"/>
                                      </a:solidFill>
                                      <a:effectLst/>
                                      <a:latin typeface="Cambria Math"/>
                                      <a:cs typeface="Arial"/>
                                    </a:rPr>
                                    <m:t>𝑟</m:t>
                                  </m:r>
                                  <m:r>
                                    <a:rPr kumimoji="0" lang="en-US" sz="1600" b="0" i="1" u="none" strike="noStrike" cap="none" normalizeH="0" baseline="0" smtClean="0">
                                      <a:ln>
                                        <a:noFill/>
                                      </a:ln>
                                      <a:solidFill>
                                        <a:srgbClr val="000000"/>
                                      </a:solidFill>
                                      <a:effectLst/>
                                      <a:latin typeface="Cambria Math"/>
                                      <a:ea typeface="Cambria Math"/>
                                      <a:cs typeface="Arial"/>
                                    </a:rPr>
                                    <m:t>≫1</m:t>
                                  </m:r>
                                </m:den>
                              </m:f>
                              <m:r>
                                <a:rPr kumimoji="0" lang="en-US" sz="1600" b="0" i="1" u="none" strike="noStrike" cap="none" normalizeH="0" baseline="0" smtClean="0">
                                  <a:ln>
                                    <a:noFill/>
                                  </a:ln>
                                  <a:solidFill>
                                    <a:srgbClr val="000000"/>
                                  </a:solidFill>
                                  <a:effectLst/>
                                  <a:latin typeface="Cambria Math"/>
                                  <a:cs typeface="Arial"/>
                                </a:rPr>
                                <m:t>  </m:t>
                              </m:r>
                            </m:oMath>
                          </a14:m>
                          <a:r>
                            <a:rPr kumimoji="0" lang="en-US" sz="1600" b="0" i="0" u="none" strike="noStrike" cap="none" normalizeH="0" baseline="0" dirty="0" smtClean="0">
                              <a:ln>
                                <a:noFill/>
                              </a:ln>
                              <a:solidFill>
                                <a:srgbClr val="000000"/>
                              </a:solidFill>
                              <a:effectLst/>
                              <a:latin typeface="+mn-lt"/>
                              <a:ea typeface="Calibri" charset="0"/>
                              <a:cs typeface="Arial"/>
                            </a:rPr>
                            <a:t>(length</a:t>
                          </a:r>
                          <a:r>
                            <a:rPr kumimoji="0" lang="en-US" sz="1600" b="0" i="0" u="none" strike="noStrike" cap="none" normalizeH="0" baseline="0" dirty="0" smtClean="0">
                              <a:ln>
                                <a:noFill/>
                              </a:ln>
                              <a:solidFill>
                                <a:srgbClr val="000000"/>
                              </a:solidFill>
                              <a:effectLst/>
                              <a:latin typeface="Script MT Bold" pitchFamily="66" charset="0"/>
                              <a:ea typeface="Calibri" charset="0"/>
                              <a:cs typeface="Arial"/>
                            </a:rPr>
                            <a:t> l</a:t>
                          </a:r>
                          <a:r>
                            <a:rPr kumimoji="0" lang="en-US" sz="1600" b="0" i="0" u="none" strike="noStrike" cap="none" normalizeH="0" baseline="0" dirty="0" smtClean="0">
                              <a:ln>
                                <a:noFill/>
                              </a:ln>
                              <a:solidFill>
                                <a:srgbClr val="000000"/>
                              </a:solidFill>
                              <a:effectLst/>
                              <a:latin typeface="+mn-lt"/>
                              <a:ea typeface="Calibri" charset="0"/>
                              <a:cs typeface="Arial"/>
                            </a:rPr>
                            <a:t>, radius </a:t>
                          </a:r>
                          <a:r>
                            <a:rPr kumimoji="0" lang="en-US" sz="1600" b="0" i="1" u="none" strike="noStrike" cap="none" normalizeH="0" baseline="0" dirty="0" smtClean="0">
                              <a:ln>
                                <a:noFill/>
                              </a:ln>
                              <a:solidFill>
                                <a:srgbClr val="000000"/>
                              </a:solidFill>
                              <a:effectLst/>
                              <a:latin typeface="+mn-lt"/>
                              <a:ea typeface="Calibri" charset="0"/>
                              <a:cs typeface="Arial"/>
                            </a:rPr>
                            <a:t>r</a:t>
                          </a:r>
                          <a:r>
                            <a:rPr kumimoji="0" lang="en-US" sz="1600" b="0" i="0" u="none" strike="noStrike" cap="none" normalizeH="0" baseline="0" dirty="0" smtClean="0">
                              <a:ln>
                                <a:noFill/>
                              </a:ln>
                              <a:solidFill>
                                <a:srgbClr val="000000"/>
                              </a:solidFill>
                              <a:effectLst/>
                              <a:latin typeface="+mn-lt"/>
                              <a:ea typeface="Calibri" charset="0"/>
                              <a:cs typeface="Arial"/>
                            </a:rPr>
                            <a:t>)</a:t>
                          </a:r>
                        </a:p>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mn-lt"/>
                            <a:ea typeface="Calibri" charset="0"/>
                            <a:cs typeface="Arial"/>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f>
                                  <m:fPr>
                                    <m:ctrlPr>
                                      <a:rPr kumimoji="0" lang="en-US" sz="1600" b="0" i="1" u="none" strike="noStrike" cap="none" normalizeH="0" baseline="0" smtClean="0">
                                        <a:ln>
                                          <a:noFill/>
                                        </a:ln>
                                        <a:solidFill>
                                          <a:srgbClr val="000000"/>
                                        </a:solidFill>
                                        <a:effectLst/>
                                        <a:latin typeface="Cambria Math"/>
                                        <a:cs typeface="Arial"/>
                                      </a:rPr>
                                    </m:ctrlPr>
                                  </m:fPr>
                                  <m:num>
                                    <m:r>
                                      <a:rPr kumimoji="0" lang="en-US" sz="1600" b="0" i="1" u="none" strike="noStrike" cap="none" normalizeH="0" baseline="0" smtClean="0">
                                        <a:ln>
                                          <a:noFill/>
                                        </a:ln>
                                        <a:solidFill>
                                          <a:srgbClr val="000000"/>
                                        </a:solidFill>
                                        <a:effectLst/>
                                        <a:latin typeface="Cambria Math"/>
                                        <a:ea typeface="Cambria Math"/>
                                        <a:cs typeface="Arial"/>
                                      </a:rPr>
                                      <m:t>𝜋</m:t>
                                    </m:r>
                                  </m:num>
                                  <m:den>
                                    <m:r>
                                      <a:rPr kumimoji="0" lang="en-US" sz="1600" b="0" i="1" u="none" strike="noStrike" cap="none" normalizeH="0" baseline="0" smtClean="0">
                                        <a:ln>
                                          <a:noFill/>
                                        </a:ln>
                                        <a:solidFill>
                                          <a:srgbClr val="000000"/>
                                        </a:solidFill>
                                        <a:effectLst/>
                                        <a:latin typeface="Cambria Math"/>
                                        <a:cs typeface="Arial"/>
                                      </a:rPr>
                                      <m:t>12</m:t>
                                    </m:r>
                                  </m:den>
                                </m:f>
                                <m:f>
                                  <m:fPr>
                                    <m:ctrlPr>
                                      <a:rPr kumimoji="0" lang="en-US" sz="1600" b="0" i="1" u="none" strike="noStrike" cap="none" normalizeH="0" baseline="0" smtClean="0">
                                        <a:ln>
                                          <a:noFill/>
                                        </a:ln>
                                        <a:solidFill>
                                          <a:srgbClr val="000000"/>
                                        </a:solidFill>
                                        <a:effectLst/>
                                        <a:latin typeface="Cambria Math"/>
                                        <a:cs typeface="Arial"/>
                                      </a:rPr>
                                    </m:ctrlPr>
                                  </m:fPr>
                                  <m:num>
                                    <m:sSup>
                                      <m:sSupPr>
                                        <m:ctrlPr>
                                          <a:rPr kumimoji="0" lang="en-US" sz="1600" b="0" i="1" u="none" strike="noStrike" cap="none" normalizeH="0" baseline="0" smtClean="0">
                                            <a:ln>
                                              <a:noFill/>
                                            </a:ln>
                                            <a:solidFill>
                                              <a:srgbClr val="000000"/>
                                            </a:solidFill>
                                            <a:effectLst/>
                                            <a:latin typeface="Cambria Math"/>
                                            <a:cs typeface="Arial"/>
                                          </a:rPr>
                                        </m:ctrlPr>
                                      </m:sSupPr>
                                      <m:e>
                                        <m:r>
                                          <a:rPr kumimoji="0" lang="en-US" sz="1600" b="0" i="1" u="none" strike="noStrike" cap="none" normalizeH="0" baseline="0" smtClean="0">
                                            <a:ln>
                                              <a:noFill/>
                                            </a:ln>
                                            <a:solidFill>
                                              <a:srgbClr val="000000"/>
                                            </a:solidFill>
                                            <a:effectLst/>
                                            <a:latin typeface="Cambria Math"/>
                                            <a:cs typeface="Arial"/>
                                          </a:rPr>
                                          <m:t>𝑙</m:t>
                                        </m:r>
                                      </m:e>
                                      <m:sup>
                                        <m:r>
                                          <a:rPr kumimoji="0" lang="en-US" sz="1600" b="0" i="1" u="none" strike="noStrike" cap="none" normalizeH="0" baseline="0" smtClean="0">
                                            <a:ln>
                                              <a:noFill/>
                                            </a:ln>
                                            <a:solidFill>
                                              <a:srgbClr val="000000"/>
                                            </a:solidFill>
                                            <a:effectLst/>
                                            <a:latin typeface="Cambria Math"/>
                                            <a:cs typeface="Arial"/>
                                          </a:rPr>
                                          <m:t>3</m:t>
                                        </m:r>
                                      </m:sup>
                                    </m:sSup>
                                  </m:num>
                                  <m:den>
                                    <m:f>
                                      <m:fPr>
                                        <m:ctrlPr>
                                          <a:rPr kumimoji="0" lang="en-US" sz="1600" b="0" i="1" u="none" strike="noStrike" cap="none" normalizeH="0" baseline="0" smtClean="0">
                                            <a:ln>
                                              <a:noFill/>
                                            </a:ln>
                                            <a:solidFill>
                                              <a:srgbClr val="000000"/>
                                            </a:solidFill>
                                            <a:effectLst/>
                                            <a:latin typeface="Cambria Math"/>
                                            <a:cs typeface="Arial"/>
                                          </a:rPr>
                                        </m:ctrlPr>
                                      </m:fPr>
                                      <m:num>
                                        <m:r>
                                          <a:rPr kumimoji="0" lang="en-US" sz="1600" b="0" i="1" u="none" strike="noStrike" cap="none" normalizeH="0" baseline="0" smtClean="0">
                                            <a:ln>
                                              <a:noFill/>
                                            </a:ln>
                                            <a:solidFill>
                                              <a:srgbClr val="000000"/>
                                            </a:solidFill>
                                            <a:effectLst/>
                                            <a:latin typeface="Cambria Math"/>
                                            <a:ea typeface="Cambria Math"/>
                                            <a:cs typeface="Arial"/>
                                          </a:rPr>
                                          <m:t>𝜀</m:t>
                                        </m:r>
                                        <m:r>
                                          <a:rPr kumimoji="0" lang="en-US" sz="1600" b="0" i="1" u="none" strike="noStrike" cap="none" normalizeH="0" baseline="0" smtClean="0">
                                            <a:ln>
                                              <a:noFill/>
                                            </a:ln>
                                            <a:solidFill>
                                              <a:srgbClr val="000000"/>
                                            </a:solidFill>
                                            <a:effectLst/>
                                            <a:latin typeface="Cambria Math"/>
                                            <a:ea typeface="Cambria Math"/>
                                            <a:cs typeface="Arial"/>
                                          </a:rPr>
                                          <m:t>+1</m:t>
                                        </m:r>
                                      </m:num>
                                      <m:den>
                                        <m:r>
                                          <a:rPr kumimoji="0" lang="en-US" sz="1600" b="0" i="1" u="none" strike="noStrike" cap="none" normalizeH="0" baseline="0" smtClean="0">
                                            <a:ln>
                                              <a:noFill/>
                                            </a:ln>
                                            <a:solidFill>
                                              <a:srgbClr val="000000"/>
                                            </a:solidFill>
                                            <a:effectLst/>
                                            <a:latin typeface="Cambria Math"/>
                                            <a:ea typeface="Cambria Math"/>
                                            <a:cs typeface="Arial"/>
                                          </a:rPr>
                                          <m:t>𝜀</m:t>
                                        </m:r>
                                        <m:r>
                                          <a:rPr kumimoji="0" lang="en-US" sz="1600" b="0" i="1" u="none" strike="noStrike" cap="none" normalizeH="0" baseline="0" smtClean="0">
                                            <a:ln>
                                              <a:noFill/>
                                            </a:ln>
                                            <a:solidFill>
                                              <a:srgbClr val="000000"/>
                                            </a:solidFill>
                                            <a:effectLst/>
                                            <a:latin typeface="Cambria Math"/>
                                            <a:cs typeface="Arial"/>
                                          </a:rPr>
                                          <m:t>−1</m:t>
                                        </m:r>
                                      </m:den>
                                    </m:f>
                                    <m:d>
                                      <m:dPr>
                                        <m:begChr m:val="{"/>
                                        <m:endChr m:val="}"/>
                                        <m:ctrlPr>
                                          <a:rPr kumimoji="0" lang="en-US" sz="1600" b="0" i="1" u="none" strike="noStrike" cap="none" normalizeH="0" baseline="0" smtClean="0">
                                            <a:ln>
                                              <a:noFill/>
                                            </a:ln>
                                            <a:solidFill>
                                              <a:srgbClr val="000000"/>
                                            </a:solidFill>
                                            <a:effectLst/>
                                            <a:latin typeface="Cambria Math"/>
                                            <a:cs typeface="Arial"/>
                                          </a:rPr>
                                        </m:ctrlPr>
                                      </m:dPr>
                                      <m:e>
                                        <m:sSup>
                                          <m:sSupPr>
                                            <m:ctrlPr>
                                              <a:rPr kumimoji="0" lang="en-US" sz="1600" b="0" i="1" u="none" strike="noStrike" cap="none" normalizeH="0" baseline="0" smtClean="0">
                                                <a:ln>
                                                  <a:noFill/>
                                                </a:ln>
                                                <a:solidFill>
                                                  <a:srgbClr val="000000"/>
                                                </a:solidFill>
                                                <a:effectLst/>
                                                <a:latin typeface="Cambria Math"/>
                                                <a:cs typeface="Arial"/>
                                              </a:rPr>
                                            </m:ctrlPr>
                                          </m:sSupPr>
                                          <m:e>
                                            <m:d>
                                              <m:dPr>
                                                <m:ctrlPr>
                                                  <a:rPr kumimoji="0" lang="en-US" sz="1600" b="0" i="1" u="none" strike="noStrike" cap="none" normalizeH="0" baseline="0" smtClean="0">
                                                    <a:ln>
                                                      <a:noFill/>
                                                    </a:ln>
                                                    <a:solidFill>
                                                      <a:srgbClr val="000000"/>
                                                    </a:solidFill>
                                                    <a:effectLst/>
                                                    <a:latin typeface="Cambria Math"/>
                                                    <a:cs typeface="Arial"/>
                                                  </a:rPr>
                                                </m:ctrlPr>
                                              </m:dPr>
                                              <m:e>
                                                <m:f>
                                                  <m:fPr>
                                                    <m:ctrlPr>
                                                      <a:rPr kumimoji="0" lang="en-US" sz="1600" b="0" i="1" u="none" strike="noStrike" cap="none" normalizeH="0" baseline="0" smtClean="0">
                                                        <a:ln>
                                                          <a:noFill/>
                                                        </a:ln>
                                                        <a:solidFill>
                                                          <a:srgbClr val="000000"/>
                                                        </a:solidFill>
                                                        <a:effectLst/>
                                                        <a:latin typeface="Cambria Math"/>
                                                        <a:cs typeface="Arial"/>
                                                      </a:rPr>
                                                    </m:ctrlPr>
                                                  </m:fPr>
                                                  <m:num>
                                                    <m:r>
                                                      <a:rPr kumimoji="0" lang="en-US" sz="1600" b="0" i="1" u="none" strike="noStrike" cap="none" normalizeH="0" baseline="0" smtClean="0">
                                                        <a:ln>
                                                          <a:noFill/>
                                                        </a:ln>
                                                        <a:solidFill>
                                                          <a:srgbClr val="000000"/>
                                                        </a:solidFill>
                                                        <a:effectLst/>
                                                        <a:latin typeface="Cambria Math"/>
                                                        <a:cs typeface="Arial"/>
                                                      </a:rPr>
                                                      <m:t>𝑙</m:t>
                                                    </m:r>
                                                  </m:num>
                                                  <m:den>
                                                    <m:r>
                                                      <a:rPr kumimoji="0" lang="en-US" sz="1600" b="0" i="1" u="none" strike="noStrike" cap="none" normalizeH="0" baseline="0" smtClean="0">
                                                        <a:ln>
                                                          <a:noFill/>
                                                        </a:ln>
                                                        <a:solidFill>
                                                          <a:srgbClr val="000000"/>
                                                        </a:solidFill>
                                                        <a:effectLst/>
                                                        <a:latin typeface="Cambria Math"/>
                                                        <a:cs typeface="Arial"/>
                                                      </a:rPr>
                                                      <m:t>2</m:t>
                                                    </m:r>
                                                    <m:r>
                                                      <a:rPr kumimoji="0" lang="en-US" sz="1600" b="0" i="1" u="none" strike="noStrike" cap="none" normalizeH="0" baseline="0" smtClean="0">
                                                        <a:ln>
                                                          <a:noFill/>
                                                        </a:ln>
                                                        <a:solidFill>
                                                          <a:srgbClr val="000000"/>
                                                        </a:solidFill>
                                                        <a:effectLst/>
                                                        <a:latin typeface="Cambria Math"/>
                                                        <a:cs typeface="Arial"/>
                                                      </a:rPr>
                                                      <m:t>𝑟</m:t>
                                                    </m:r>
                                                  </m:den>
                                                </m:f>
                                              </m:e>
                                            </m:d>
                                          </m:e>
                                          <m:sup>
                                            <m:r>
                                              <a:rPr kumimoji="0" lang="en-US" sz="1600" b="0" i="1" u="none" strike="noStrike" cap="none" normalizeH="0" baseline="0" smtClean="0">
                                                <a:ln>
                                                  <a:noFill/>
                                                </a:ln>
                                                <a:solidFill>
                                                  <a:srgbClr val="000000"/>
                                                </a:solidFill>
                                                <a:effectLst/>
                                                <a:latin typeface="Cambria Math"/>
                                                <a:cs typeface="Arial"/>
                                              </a:rPr>
                                              <m:t>2</m:t>
                                            </m:r>
                                          </m:sup>
                                        </m:sSup>
                                        <m:r>
                                          <a:rPr kumimoji="0" lang="en-US" sz="1600" b="0" i="1" u="none" strike="noStrike" cap="none" normalizeH="0" baseline="0" smtClean="0">
                                            <a:ln>
                                              <a:noFill/>
                                            </a:ln>
                                            <a:solidFill>
                                              <a:srgbClr val="000000"/>
                                            </a:solidFill>
                                            <a:effectLst/>
                                            <a:latin typeface="Cambria Math"/>
                                            <a:cs typeface="Arial"/>
                                          </a:rPr>
                                          <m:t>−</m:t>
                                        </m:r>
                                        <m:f>
                                          <m:fPr>
                                            <m:ctrlPr>
                                              <a:rPr kumimoji="0" lang="en-US" sz="1600" b="0" i="1" u="none" strike="noStrike" cap="none" normalizeH="0" baseline="0" smtClean="0">
                                                <a:ln>
                                                  <a:noFill/>
                                                </a:ln>
                                                <a:solidFill>
                                                  <a:srgbClr val="000000"/>
                                                </a:solidFill>
                                                <a:effectLst/>
                                                <a:latin typeface="Cambria Math"/>
                                                <a:cs typeface="Arial"/>
                                              </a:rPr>
                                            </m:ctrlPr>
                                          </m:fPr>
                                          <m:num>
                                            <m:r>
                                              <a:rPr kumimoji="0" lang="en-US" sz="1600" b="0" i="1" u="none" strike="noStrike" cap="none" normalizeH="0" baseline="0" smtClean="0">
                                                <a:ln>
                                                  <a:noFill/>
                                                </a:ln>
                                                <a:solidFill>
                                                  <a:srgbClr val="000000"/>
                                                </a:solidFill>
                                                <a:effectLst/>
                                                <a:latin typeface="Cambria Math"/>
                                                <a:cs typeface="Arial"/>
                                              </a:rPr>
                                              <m:t>3</m:t>
                                            </m:r>
                                          </m:num>
                                          <m:den>
                                            <m:r>
                                              <a:rPr kumimoji="0" lang="en-US" sz="1600" b="0" i="1" u="none" strike="noStrike" cap="none" normalizeH="0" baseline="0" smtClean="0">
                                                <a:ln>
                                                  <a:noFill/>
                                                </a:ln>
                                                <a:solidFill>
                                                  <a:srgbClr val="000000"/>
                                                </a:solidFill>
                                                <a:effectLst/>
                                                <a:latin typeface="Cambria Math"/>
                                                <a:cs typeface="Arial"/>
                                              </a:rPr>
                                              <m:t>2</m:t>
                                            </m:r>
                                          </m:den>
                                        </m:f>
                                      </m:e>
                                    </m:d>
                                    <m:r>
                                      <a:rPr kumimoji="0" lang="en-US" sz="1600" b="0" i="1" u="none" strike="noStrike" cap="none" normalizeH="0" baseline="0" smtClean="0">
                                        <a:ln>
                                          <a:noFill/>
                                        </a:ln>
                                        <a:solidFill>
                                          <a:srgbClr val="000000"/>
                                        </a:solidFill>
                                        <a:effectLst/>
                                        <a:latin typeface="Cambria Math"/>
                                        <a:cs typeface="Arial"/>
                                      </a:rPr>
                                      <m:t>−</m:t>
                                    </m:r>
                                    <m:d>
                                      <m:dPr>
                                        <m:ctrlPr>
                                          <a:rPr kumimoji="0" lang="en-US" sz="1600" b="0" i="1" u="none" strike="noStrike" cap="none" normalizeH="0" baseline="0" smtClean="0">
                                            <a:ln>
                                              <a:noFill/>
                                            </a:ln>
                                            <a:solidFill>
                                              <a:srgbClr val="000000"/>
                                            </a:solidFill>
                                            <a:effectLst/>
                                            <a:latin typeface="Cambria Math"/>
                                            <a:cs typeface="Arial"/>
                                          </a:rPr>
                                        </m:ctrlPr>
                                      </m:dPr>
                                      <m:e>
                                        <m:func>
                                          <m:funcPr>
                                            <m:ctrlPr>
                                              <a:rPr kumimoji="0" lang="en-US" sz="1600" b="0" i="1" u="none" strike="noStrike" cap="none" normalizeH="0" baseline="0" smtClean="0">
                                                <a:ln>
                                                  <a:noFill/>
                                                </a:ln>
                                                <a:solidFill>
                                                  <a:srgbClr val="000000"/>
                                                </a:solidFill>
                                                <a:effectLst/>
                                                <a:latin typeface="Cambria Math"/>
                                                <a:cs typeface="Arial"/>
                                              </a:rPr>
                                            </m:ctrlPr>
                                          </m:funcPr>
                                          <m:fName>
                                            <m:r>
                                              <m:rPr>
                                                <m:sty m:val="p"/>
                                              </m:rPr>
                                              <a:rPr kumimoji="0" lang="en-US" sz="1600" b="0" i="0" u="none" strike="noStrike" cap="none" normalizeH="0" baseline="0" smtClean="0">
                                                <a:ln>
                                                  <a:noFill/>
                                                </a:ln>
                                                <a:solidFill>
                                                  <a:srgbClr val="000000"/>
                                                </a:solidFill>
                                                <a:effectLst/>
                                                <a:latin typeface="Cambria Math"/>
                                                <a:cs typeface="Arial"/>
                                              </a:rPr>
                                              <m:t>ln</m:t>
                                            </m:r>
                                          </m:fName>
                                          <m:e>
                                            <m:f>
                                              <m:fPr>
                                                <m:ctrlPr>
                                                  <a:rPr kumimoji="0" lang="en-US" sz="1600" b="0" i="1" u="none" strike="noStrike" cap="none" normalizeH="0" baseline="0" smtClean="0">
                                                    <a:ln>
                                                      <a:noFill/>
                                                    </a:ln>
                                                    <a:solidFill>
                                                      <a:srgbClr val="000000"/>
                                                    </a:solidFill>
                                                    <a:effectLst/>
                                                    <a:latin typeface="Cambria Math"/>
                                                    <a:cs typeface="Arial"/>
                                                  </a:rPr>
                                                </m:ctrlPr>
                                              </m:fPr>
                                              <m:num>
                                                <m:r>
                                                  <a:rPr kumimoji="0" lang="en-US" sz="1600" b="0" i="1" u="none" strike="noStrike" cap="none" normalizeH="0" baseline="0" smtClean="0">
                                                    <a:ln>
                                                      <a:noFill/>
                                                    </a:ln>
                                                    <a:solidFill>
                                                      <a:srgbClr val="000000"/>
                                                    </a:solidFill>
                                                    <a:effectLst/>
                                                    <a:latin typeface="Cambria Math"/>
                                                    <a:cs typeface="Arial"/>
                                                  </a:rPr>
                                                  <m:t>𝑙</m:t>
                                                </m:r>
                                              </m:num>
                                              <m:den>
                                                <m:r>
                                                  <a:rPr kumimoji="0" lang="en-US" sz="1600" b="0" i="1" u="none" strike="noStrike" cap="none" normalizeH="0" baseline="0" smtClean="0">
                                                    <a:ln>
                                                      <a:noFill/>
                                                    </a:ln>
                                                    <a:solidFill>
                                                      <a:srgbClr val="000000"/>
                                                    </a:solidFill>
                                                    <a:effectLst/>
                                                    <a:latin typeface="Cambria Math"/>
                                                    <a:cs typeface="Arial"/>
                                                  </a:rPr>
                                                  <m:t>𝑟</m:t>
                                                </m:r>
                                              </m:den>
                                            </m:f>
                                          </m:e>
                                        </m:func>
                                        <m:r>
                                          <a:rPr kumimoji="0" lang="en-US" sz="1600" b="0" i="1" u="none" strike="noStrike" cap="none" normalizeH="0" baseline="0" smtClean="0">
                                            <a:ln>
                                              <a:noFill/>
                                            </a:ln>
                                            <a:solidFill>
                                              <a:srgbClr val="000000"/>
                                            </a:solidFill>
                                            <a:effectLst/>
                                            <a:latin typeface="Cambria Math"/>
                                            <a:cs typeface="Arial"/>
                                          </a:rPr>
                                          <m:t>−1</m:t>
                                        </m:r>
                                      </m:e>
                                    </m:d>
                                  </m:den>
                                </m:f>
                              </m:oMath>
                            </m:oMathPara>
                          </a14:m>
                          <a:endParaRPr kumimoji="0" lang="en-US" sz="1600" b="0" i="0" u="none" strike="noStrike" cap="none" normalizeH="0" baseline="0" dirty="0" smtClean="0">
                            <a:ln>
                              <a:noFill/>
                            </a:ln>
                            <a:solidFill>
                              <a:srgbClr val="000000"/>
                            </a:solidFill>
                            <a:effectLst/>
                            <a:latin typeface="Arial"/>
                            <a:ea typeface="Calibri" charset="0"/>
                            <a:cs typeface="Arial"/>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Arial"/>
                            <a:ea typeface="Calibri" charset="0"/>
                            <a:cs typeface="Arial"/>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a:ea typeface="Calibri" charset="0"/>
                              <a:cs typeface="Arial"/>
                            </a:rPr>
                            <a:t>-</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1398346886"/>
                  </p:ext>
                </p:extLst>
              </p:nvPr>
            </p:nvGraphicFramePr>
            <p:xfrm>
              <a:off x="647700" y="990600"/>
              <a:ext cx="7772400" cy="4915882"/>
            </p:xfrm>
            <a:graphic>
              <a:graphicData uri="http://schemas.openxmlformats.org/drawingml/2006/table">
                <a:tbl>
                  <a:tblPr/>
                  <a:tblGrid>
                    <a:gridCol w="2833688"/>
                    <a:gridCol w="3294550"/>
                    <a:gridCol w="1644162"/>
                  </a:tblGrid>
                  <a:tr h="543306">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000" b="1" i="0" u="none" strike="noStrike" cap="none" normalizeH="0" baseline="0" dirty="0" smtClean="0">
                            <a:ln>
                              <a:noFill/>
                            </a:ln>
                            <a:solidFill>
                              <a:srgbClr val="FFFFFF"/>
                            </a:solidFill>
                            <a:effectLst/>
                            <a:latin typeface="+mj-lt"/>
                            <a:ea typeface="Calibri" charset="0"/>
                            <a:cs typeface="Arial"/>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mj-lt"/>
                              <a:ea typeface="Calibri" charset="0"/>
                              <a:cs typeface="Arial"/>
                            </a:rPr>
                            <a:t>Bead</a:t>
                          </a:r>
                        </a:p>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500" b="1" i="0" u="none" strike="noStrike" cap="none" normalizeH="0" baseline="0" dirty="0" smtClean="0">
                            <a:ln>
                              <a:noFill/>
                            </a:ln>
                            <a:solidFill>
                              <a:srgbClr val="FFFFFF"/>
                            </a:solidFill>
                            <a:effectLst/>
                            <a:latin typeface="+mj-lt"/>
                            <a:ea typeface="Calibri" charset="0"/>
                            <a:cs typeface="Arial"/>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000" b="1" i="1" u="none" strike="noStrike" cap="none" normalizeH="0" baseline="0" dirty="0" smtClean="0">
                            <a:ln>
                              <a:noFill/>
                            </a:ln>
                            <a:solidFill>
                              <a:srgbClr val="FFFFFF"/>
                            </a:solidFill>
                            <a:effectLst/>
                            <a:latin typeface="+mj-lt"/>
                            <a:ea typeface="Calibri" charset="0"/>
                            <a:cs typeface="Arial"/>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1" i="1" u="none" strike="noStrike" cap="none" normalizeH="0" baseline="0" dirty="0" smtClean="0">
                              <a:ln>
                                <a:noFill/>
                              </a:ln>
                              <a:solidFill>
                                <a:srgbClr val="FFFFFF"/>
                              </a:solidFill>
                              <a:effectLst/>
                              <a:latin typeface="+mj-lt"/>
                              <a:ea typeface="Calibri" charset="0"/>
                              <a:cs typeface="Arial"/>
                            </a:rPr>
                            <a:t>F</a:t>
                          </a:r>
                          <a:r>
                            <a:rPr kumimoji="0" lang="en-US" sz="1600" b="1" i="1" u="none" strike="noStrike" cap="none" normalizeH="0" baseline="-25000" dirty="0" smtClean="0">
                              <a:ln>
                                <a:noFill/>
                              </a:ln>
                              <a:solidFill>
                                <a:srgbClr val="FFFFFF"/>
                              </a:solidFill>
                              <a:effectLst/>
                              <a:latin typeface="+mj-lt"/>
                              <a:ea typeface="Calibri" charset="0"/>
                              <a:cs typeface="Arial"/>
                            </a:rPr>
                            <a:t>E</a:t>
                          </a:r>
                        </a:p>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500" b="1" i="1" u="none" strike="noStrike" cap="none" normalizeH="0" baseline="-25000" dirty="0" smtClean="0">
                            <a:ln>
                              <a:noFill/>
                            </a:ln>
                            <a:solidFill>
                              <a:srgbClr val="FFFFFF"/>
                            </a:solidFill>
                            <a:effectLst/>
                            <a:latin typeface="+mj-lt"/>
                            <a:ea typeface="Calibri" charset="0"/>
                            <a:cs typeface="Arial"/>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defRPr/>
                          </a:pPr>
                          <a:endParaRPr kumimoji="0" lang="en-US" sz="1000" b="1" i="1" u="none" strike="noStrike" cap="none" normalizeH="0" baseline="0" dirty="0" smtClean="0">
                            <a:ln>
                              <a:noFill/>
                            </a:ln>
                            <a:solidFill>
                              <a:srgbClr val="FFFFFF"/>
                            </a:solidFill>
                            <a:effectLst/>
                            <a:latin typeface="+mj-lt"/>
                            <a:ea typeface="Calibri" charset="0"/>
                            <a:cs typeface="Arial"/>
                          </a:endParaRPr>
                        </a:p>
                        <a:p>
                          <a:pPr marL="0" marR="0" lvl="0" indent="0" algn="ctr" defTabSz="914400" rtl="0" eaLnBrk="1" fontAlgn="base" latinLnBrk="0" hangingPunct="1">
                            <a:lnSpc>
                              <a:spcPct val="115000"/>
                            </a:lnSpc>
                            <a:spcBef>
                              <a:spcPct val="0"/>
                            </a:spcBef>
                            <a:spcAft>
                              <a:spcPct val="0"/>
                            </a:spcAft>
                            <a:buClrTx/>
                            <a:buSzTx/>
                            <a:buFontTx/>
                            <a:buNone/>
                            <a:tabLst/>
                            <a:defRPr/>
                          </a:pPr>
                          <a:r>
                            <a:rPr kumimoji="0" lang="en-US" sz="1600" b="1" i="1" u="none" strike="noStrike" cap="none" normalizeH="0" baseline="0" dirty="0" smtClean="0">
                              <a:ln>
                                <a:noFill/>
                              </a:ln>
                              <a:solidFill>
                                <a:srgbClr val="FFFFFF"/>
                              </a:solidFill>
                              <a:effectLst/>
                              <a:latin typeface="+mj-lt"/>
                              <a:ea typeface="Calibri" charset="0"/>
                              <a:cs typeface="Arial"/>
                            </a:rPr>
                            <a:t>F</a:t>
                          </a:r>
                          <a:r>
                            <a:rPr kumimoji="0" lang="en-US" sz="1600" b="1" i="1" u="none" strike="noStrike" cap="none" normalizeH="0" baseline="-25000" dirty="0" smtClean="0">
                              <a:ln>
                                <a:noFill/>
                              </a:ln>
                              <a:solidFill>
                                <a:srgbClr val="FFFFFF"/>
                              </a:solidFill>
                              <a:effectLst/>
                              <a:latin typeface="+mj-lt"/>
                              <a:ea typeface="Calibri" charset="0"/>
                              <a:cs typeface="Arial"/>
                            </a:rPr>
                            <a:t>H</a:t>
                          </a:r>
                          <a:r>
                            <a:rPr kumimoji="0" lang="en-US" sz="1600" b="1" i="0" u="none" strike="noStrike" cap="none" normalizeH="0" baseline="0" dirty="0" smtClean="0">
                              <a:ln>
                                <a:noFill/>
                              </a:ln>
                              <a:solidFill>
                                <a:srgbClr val="FFFFFF"/>
                              </a:solidFill>
                              <a:effectLst/>
                              <a:latin typeface="+mj-lt"/>
                              <a:ea typeface="Calibri" charset="0"/>
                              <a:cs typeface="Arial"/>
                            </a:rPr>
                            <a:t> </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6954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n-lt"/>
                              <a:ea typeface="Calibri" charset="0"/>
                              <a:cs typeface="Arial"/>
                            </a:rPr>
                            <a:t>Metallic sphere, (radius </a:t>
                          </a:r>
                          <a:r>
                            <a:rPr kumimoji="0" lang="en-US" sz="1600" b="0" i="1" u="none" strike="noStrike" cap="none" normalizeH="0" baseline="0" dirty="0" smtClean="0">
                              <a:ln>
                                <a:noFill/>
                              </a:ln>
                              <a:solidFill>
                                <a:srgbClr val="000000"/>
                              </a:solidFill>
                              <a:effectLst/>
                              <a:latin typeface="+mn-lt"/>
                              <a:ea typeface="Calibri" charset="0"/>
                              <a:cs typeface="Arial"/>
                            </a:rPr>
                            <a:t>r</a:t>
                          </a:r>
                          <a:r>
                            <a:rPr kumimoji="0" lang="en-US" sz="1600" b="0" i="0" u="none" strike="noStrike" cap="none" normalizeH="0" baseline="0" dirty="0" smtClean="0">
                              <a:ln>
                                <a:noFill/>
                              </a:ln>
                              <a:solidFill>
                                <a:srgbClr val="000000"/>
                              </a:solidFill>
                              <a:effectLst/>
                              <a:latin typeface="+mn-lt"/>
                              <a:ea typeface="Calibri" charset="0"/>
                              <a:cs typeface="Arial"/>
                            </a:rPr>
                            <a:t>)</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p>
                          <a:endParaRPr lang="en-US"/>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rotWithShape="1">
                          <a:blip r:embed="rId2"/>
                          <a:stretch>
                            <a:fillRect l="-86481" t="-116883" r="-50185" b="-897403"/>
                          </a:stretch>
                        </a:blipFill>
                      </a:tcPr>
                    </a:tc>
                    <a:tc>
                      <a:txBody>
                        <a:bodyPr/>
                        <a:lstStyle/>
                        <a:p>
                          <a:endParaRPr lang="en-US"/>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rotWithShape="1">
                          <a:blip r:embed="rId2"/>
                          <a:stretch>
                            <a:fillRect l="-372963" t="-116883" r="-370" b="-897403"/>
                          </a:stretch>
                        </a:blipFill>
                      </a:tcPr>
                    </a:tc>
                  </a:tr>
                  <a:tr h="602361">
                    <a:tc>
                      <a:txBody>
                        <a:bodyPr/>
                        <a:lstStyle/>
                        <a:p>
                          <a:endParaRPr lang="en-US"/>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rotWithShape="1">
                          <a:blip r:embed="rId2"/>
                          <a:stretch>
                            <a:fillRect l="-430" t="-168687" r="-174409" b="-597980"/>
                          </a:stretch>
                        </a:blipFill>
                      </a:tcPr>
                    </a:tc>
                    <a:tc>
                      <a:txBody>
                        <a:bodyPr/>
                        <a:lstStyle/>
                        <a:p>
                          <a:endParaRPr lang="en-US"/>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rotWithShape="1">
                          <a:blip r:embed="rId2"/>
                          <a:stretch>
                            <a:fillRect l="-86481" t="-168687" r="-50185" b="-597980"/>
                          </a:stretch>
                        </a:blipFill>
                      </a:tcPr>
                    </a:tc>
                    <a:tc>
                      <a:txBody>
                        <a:bodyPr/>
                        <a:lstStyle/>
                        <a:p>
                          <a:endParaRPr lang="en-US"/>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rotWithShape="1">
                          <a:blip r:embed="rId2"/>
                          <a:stretch>
                            <a:fillRect l="-372963" t="-168687" r="-370" b="-597980"/>
                          </a:stretch>
                        </a:blipFill>
                      </a:tcPr>
                    </a:tc>
                  </a:tr>
                  <a:tr h="560832">
                    <a:tc>
                      <a:txBody>
                        <a:bodyPr/>
                        <a:lstStyle/>
                        <a:p>
                          <a:endParaRPr lang="en-US"/>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rotWithShape="1">
                          <a:blip r:embed="rId2"/>
                          <a:stretch>
                            <a:fillRect l="-430" t="-289130" r="-174409" b="-543478"/>
                          </a:stretch>
                        </a:blipFill>
                      </a:tcPr>
                    </a:tc>
                    <a:tc>
                      <a:txBody>
                        <a:bodyPr/>
                        <a:lstStyle/>
                        <a:p>
                          <a:endParaRPr lang="en-US"/>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rotWithShape="1">
                          <a:blip r:embed="rId2"/>
                          <a:stretch>
                            <a:fillRect l="-86481" t="-289130" r="-50185" b="-543478"/>
                          </a:stretch>
                        </a:blipFill>
                      </a:tcPr>
                    </a:tc>
                    <a:tc>
                      <a:txBody>
                        <a:bodyPr/>
                        <a:lstStyle/>
                        <a:p>
                          <a:endParaRPr lang="en-US"/>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rotWithShape="1">
                          <a:blip r:embed="rId2"/>
                          <a:stretch>
                            <a:fillRect l="-372963" t="-289130" r="-370" b="-543478"/>
                          </a:stretch>
                        </a:blipFill>
                      </a:tcPr>
                    </a:tc>
                  </a:tr>
                  <a:tr h="706819">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500" b="0" i="0" u="none" strike="noStrike" cap="none" normalizeH="0" baseline="0" dirty="0" smtClean="0">
                            <a:ln>
                              <a:noFill/>
                            </a:ln>
                            <a:solidFill>
                              <a:srgbClr val="000000"/>
                            </a:solidFill>
                            <a:effectLst/>
                            <a:latin typeface="+mn-lt"/>
                            <a:ea typeface="Calibri" charset="0"/>
                            <a:cs typeface="Arial"/>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500" b="0" i="0" u="none" strike="noStrike" cap="none" normalizeH="0" baseline="0" dirty="0" smtClean="0">
                            <a:ln>
                              <a:noFill/>
                            </a:ln>
                            <a:solidFill>
                              <a:srgbClr val="000000"/>
                            </a:solidFill>
                            <a:effectLst/>
                            <a:latin typeface="+mn-lt"/>
                            <a:ea typeface="Calibri" charset="0"/>
                            <a:cs typeface="Arial"/>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n-lt"/>
                              <a:ea typeface="Calibri" charset="0"/>
                              <a:cs typeface="Arial"/>
                            </a:rPr>
                            <a:t>Dielectric sphere, (radius </a:t>
                          </a:r>
                          <a:r>
                            <a:rPr kumimoji="0" lang="en-US" sz="1600" b="0" i="1" u="none" strike="noStrike" cap="none" normalizeH="0" baseline="0" dirty="0" smtClean="0">
                              <a:ln>
                                <a:noFill/>
                              </a:ln>
                              <a:solidFill>
                                <a:srgbClr val="000000"/>
                              </a:solidFill>
                              <a:effectLst/>
                              <a:latin typeface="+mn-lt"/>
                              <a:ea typeface="Calibri" charset="0"/>
                              <a:cs typeface="Arial"/>
                            </a:rPr>
                            <a:t>r</a:t>
                          </a:r>
                          <a:r>
                            <a:rPr kumimoji="0" lang="en-US" sz="1600" b="0" i="0" u="none" strike="noStrike" cap="none" normalizeH="0" baseline="0" dirty="0" smtClean="0">
                              <a:ln>
                                <a:noFill/>
                              </a:ln>
                              <a:solidFill>
                                <a:srgbClr val="000000"/>
                              </a:solidFill>
                              <a:effectLst/>
                              <a:latin typeface="+mn-lt"/>
                              <a:ea typeface="Calibri" charset="0"/>
                              <a:cs typeface="Arial"/>
                            </a:rPr>
                            <a:t>)</a:t>
                          </a:r>
                        </a:p>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500" b="0" i="0" u="none" strike="noStrike" cap="none" normalizeH="0" baseline="0" dirty="0" smtClean="0">
                            <a:ln>
                              <a:noFill/>
                            </a:ln>
                            <a:solidFill>
                              <a:srgbClr val="000000"/>
                            </a:solidFill>
                            <a:effectLst/>
                            <a:latin typeface="+mn-lt"/>
                            <a:ea typeface="Calibri" charset="0"/>
                            <a:cs typeface="Arial"/>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500" b="0" i="0" u="none" strike="noStrike" cap="none" normalizeH="0" baseline="0" dirty="0" smtClean="0">
                            <a:ln>
                              <a:noFill/>
                            </a:ln>
                            <a:solidFill>
                              <a:srgbClr val="000000"/>
                            </a:solidFill>
                            <a:effectLst/>
                            <a:latin typeface="+mn-lt"/>
                            <a:ea typeface="Calibri" charset="0"/>
                            <a:cs typeface="Arial"/>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endParaRPr lang="en-US"/>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rotWithShape="1">
                          <a:blip r:embed="rId2"/>
                          <a:stretch>
                            <a:fillRect l="-86481" t="-308621" r="-50185" b="-331034"/>
                          </a:stretch>
                        </a:blip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Arial"/>
                            <a:ea typeface="Calibri" charset="0"/>
                            <a:cs typeface="Arial"/>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a:ea typeface="Calibri" charset="0"/>
                              <a:cs typeface="Arial"/>
                            </a:rPr>
                            <a:t>-</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016508">
                    <a:tc>
                      <a:txBody>
                        <a:bodyPr/>
                        <a:lstStyle/>
                        <a:p>
                          <a:endParaRPr lang="en-US"/>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rotWithShape="1">
                          <a:blip r:embed="rId2"/>
                          <a:stretch>
                            <a:fillRect l="-430" t="-285542" r="-174409" b="-131325"/>
                          </a:stretch>
                        </a:blipFill>
                      </a:tcPr>
                    </a:tc>
                    <a:tc>
                      <a:txBody>
                        <a:bodyPr/>
                        <a:lstStyle/>
                        <a:p>
                          <a:endParaRPr lang="en-US"/>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rotWithShape="1">
                          <a:blip r:embed="rId2"/>
                          <a:stretch>
                            <a:fillRect l="-86481" t="-285542" r="-50185" b="-131325"/>
                          </a:stretch>
                        </a:blip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Arial"/>
                            <a:ea typeface="Calibri" charset="0"/>
                            <a:cs typeface="Arial"/>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a:ea typeface="Calibri" charset="0"/>
                              <a:cs typeface="Arial"/>
                            </a:rPr>
                            <a:t>-</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r>
                  <a:tr h="1016508">
                    <a:tc>
                      <a:txBody>
                        <a:bodyPr/>
                        <a:lstStyle/>
                        <a:p>
                          <a:endParaRPr lang="en-US"/>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rotWithShape="1">
                          <a:blip r:embed="rId2"/>
                          <a:stretch>
                            <a:fillRect l="-430" t="-383234" r="-174409" b="-30539"/>
                          </a:stretch>
                        </a:blipFill>
                      </a:tcPr>
                    </a:tc>
                    <a:tc>
                      <a:txBody>
                        <a:bodyPr/>
                        <a:lstStyle/>
                        <a:p>
                          <a:endParaRPr lang="en-US"/>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rotWithShape="1">
                          <a:blip r:embed="rId2"/>
                          <a:stretch>
                            <a:fillRect l="-86481" t="-383234" r="-50185" b="-30539"/>
                          </a:stretch>
                        </a:blip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600" b="0" i="0" u="none" strike="noStrike" cap="none" normalizeH="0" baseline="0" dirty="0" smtClean="0">
                            <a:ln>
                              <a:noFill/>
                            </a:ln>
                            <a:solidFill>
                              <a:srgbClr val="000000"/>
                            </a:solidFill>
                            <a:effectLst/>
                            <a:latin typeface="Arial"/>
                            <a:ea typeface="Calibri" charset="0"/>
                            <a:cs typeface="Arial"/>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a:ea typeface="Calibri" charset="0"/>
                              <a:cs typeface="Arial"/>
                            </a:rPr>
                            <a:t>-</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mc:Fallback>
      </mc:AlternateContent>
    </p:spTree>
    <p:extLst>
      <p:ext uri="{BB962C8B-B14F-4D97-AF65-F5344CB8AC3E}">
        <p14:creationId xmlns:p14="http://schemas.microsoft.com/office/powerpoint/2010/main" val="3745824199"/>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304800"/>
            <a:ext cx="8153400" cy="4572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dirty="0" smtClean="0"/>
              <a:t>Bead-pull Setup (1)</a:t>
            </a:r>
          </a:p>
        </p:txBody>
      </p:sp>
      <p:sp>
        <p:nvSpPr>
          <p:cNvPr id="2" name="TextBox 1"/>
          <p:cNvSpPr txBox="1"/>
          <p:nvPr/>
        </p:nvSpPr>
        <p:spPr>
          <a:xfrm>
            <a:off x="4343400" y="5410200"/>
            <a:ext cx="3733800" cy="400110"/>
          </a:xfrm>
          <a:prstGeom prst="rect">
            <a:avLst/>
          </a:prstGeom>
          <a:noFill/>
        </p:spPr>
        <p:txBody>
          <a:bodyPr wrap="square" rtlCol="0">
            <a:spAutoFit/>
          </a:bodyPr>
          <a:lstStyle/>
          <a:p>
            <a:r>
              <a:rPr lang="en-US" sz="2000" i="1" dirty="0" smtClean="0"/>
              <a:t>Schematic of bead-pull assembly</a:t>
            </a:r>
            <a:endParaRPr lang="en-US" sz="2000" i="1" dirty="0"/>
          </a:p>
        </p:txBody>
      </p:sp>
      <p:sp>
        <p:nvSpPr>
          <p:cNvPr id="7" name="Content Placeholder 2"/>
          <p:cNvSpPr txBox="1">
            <a:spLocks/>
          </p:cNvSpPr>
          <p:nvPr/>
        </p:nvSpPr>
        <p:spPr>
          <a:xfrm>
            <a:off x="301307" y="990600"/>
            <a:ext cx="8229600" cy="4038599"/>
          </a:xfrm>
          <a:prstGeom prst="rect">
            <a:avLst/>
          </a:prstGeom>
        </p:spPr>
        <p:txBody>
          <a:bodyPr>
            <a:normAutofit fontScale="92500" lnSpcReduction="10000"/>
          </a:bodyPr>
          <a:lstStyle>
            <a:lvl1pPr marL="342900" indent="-342900" algn="l" rtl="0" eaLnBrk="0" fontAlgn="base" hangingPunct="0">
              <a:spcBef>
                <a:spcPct val="20000"/>
              </a:spcBef>
              <a:spcAft>
                <a:spcPct val="0"/>
              </a:spcAft>
              <a:buClr>
                <a:schemeClr val="tx1"/>
              </a:buClr>
              <a:buSzPct val="70000"/>
              <a:buFont typeface="Monotype Sorts" charset="2"/>
              <a:defRPr kumimoji="1" sz="2000">
                <a:solidFill>
                  <a:srgbClr val="0000CC"/>
                </a:solidFill>
                <a:latin typeface="+mn-lt"/>
                <a:ea typeface="MS PGothic" pitchFamily="34" charset="-128"/>
                <a:cs typeface="ＭＳ Ｐゴシック" charset="-128"/>
              </a:defRPr>
            </a:lvl1pPr>
            <a:lvl2pPr marL="447675" indent="-223838" algn="l" rtl="0" eaLnBrk="0" fontAlgn="base" hangingPunct="0">
              <a:spcBef>
                <a:spcPct val="20000"/>
              </a:spcBef>
              <a:spcAft>
                <a:spcPct val="0"/>
              </a:spcAft>
              <a:buClr>
                <a:schemeClr val="tx1"/>
              </a:buClr>
              <a:buSzPct val="50000"/>
              <a:buFont typeface="Monotype Sorts" charset="2"/>
              <a:buChar char="l"/>
              <a:defRPr kumimoji="1" sz="2000">
                <a:solidFill>
                  <a:srgbClr val="0000CC"/>
                </a:solidFill>
                <a:latin typeface="+mn-lt"/>
                <a:ea typeface="MS PGothic" pitchFamily="34" charset="-128"/>
              </a:defRPr>
            </a:lvl2pPr>
            <a:lvl3pPr marL="914400" indent="-223838" algn="l" rtl="0" eaLnBrk="0" fontAlgn="base" hangingPunct="0">
              <a:spcBef>
                <a:spcPct val="20000"/>
              </a:spcBef>
              <a:spcAft>
                <a:spcPct val="0"/>
              </a:spcAft>
              <a:buClr>
                <a:schemeClr val="tx1"/>
              </a:buClr>
              <a:buSzPct val="50000"/>
              <a:buFont typeface="Monotype Sorts" charset="2"/>
              <a:buChar char="n"/>
              <a:defRPr kumimoji="1" sz="2000">
                <a:solidFill>
                  <a:schemeClr val="tx1"/>
                </a:solidFill>
                <a:latin typeface="+mn-lt"/>
                <a:ea typeface="MS PGothic" pitchFamily="34" charset="-128"/>
              </a:defRPr>
            </a:lvl3pPr>
            <a:lvl4pPr marL="1363663" indent="-223838" algn="l" rtl="0" eaLnBrk="0" fontAlgn="base" hangingPunct="0">
              <a:spcBef>
                <a:spcPct val="20000"/>
              </a:spcBef>
              <a:spcAft>
                <a:spcPct val="0"/>
              </a:spcAft>
              <a:buClr>
                <a:schemeClr val="tx1"/>
              </a:buClr>
              <a:buSzPct val="50000"/>
              <a:buFont typeface="Monotype Sorts" charset="2"/>
              <a:buChar char="m"/>
              <a:defRPr kumimoji="1" sz="2000">
                <a:solidFill>
                  <a:schemeClr val="tx1"/>
                </a:solidFill>
                <a:latin typeface="+mn-lt"/>
                <a:ea typeface="MS PGothic" pitchFamily="34" charset="-128"/>
              </a:defRPr>
            </a:lvl4pPr>
            <a:lvl5pPr marL="18288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MS PGothic" pitchFamily="34" charset="-128"/>
              </a:defRPr>
            </a:lvl5pPr>
            <a:lvl6pPr marL="22860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6pPr>
            <a:lvl7pPr marL="27432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7pPr>
            <a:lvl8pPr marL="32004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8pPr>
            <a:lvl9pPr marL="36576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9pPr>
          </a:lstStyle>
          <a:p>
            <a:pPr lvl="1"/>
            <a:r>
              <a:rPr lang="en-US" sz="1850" b="0" dirty="0" smtClean="0">
                <a:latin typeface="Times New Roman" pitchFamily="18" charset="0"/>
                <a:cs typeface="Times New Roman" pitchFamily="18" charset="0"/>
              </a:rPr>
              <a:t>A </a:t>
            </a:r>
            <a:r>
              <a:rPr lang="en-US" sz="1850" b="0" dirty="0">
                <a:latin typeface="Times New Roman" pitchFamily="18" charset="0"/>
                <a:cs typeface="Times New Roman" pitchFamily="18" charset="0"/>
              </a:rPr>
              <a:t>bead-pulling assembly was constructed on the BNL1 cavity copper </a:t>
            </a:r>
            <a:r>
              <a:rPr lang="en-US" sz="1850" b="0" dirty="0" smtClean="0">
                <a:latin typeface="Times New Roman" pitchFamily="18" charset="0"/>
                <a:cs typeface="Times New Roman" pitchFamily="18" charset="0"/>
              </a:rPr>
              <a:t>prototype: </a:t>
            </a:r>
          </a:p>
          <a:p>
            <a:pPr marL="731520" lvl="1">
              <a:buClr>
                <a:schemeClr val="bg2">
                  <a:lumMod val="60000"/>
                  <a:lumOff val="40000"/>
                </a:schemeClr>
              </a:buClr>
              <a:buSzPct val="45000"/>
            </a:pPr>
            <a:r>
              <a:rPr lang="en-US" sz="1600" b="0" dirty="0" smtClean="0">
                <a:latin typeface="Times New Roman" pitchFamily="18" charset="0"/>
                <a:cs typeface="Times New Roman" pitchFamily="18" charset="0"/>
              </a:rPr>
              <a:t>Pulley-mounted </a:t>
            </a:r>
            <a:r>
              <a:rPr lang="en-US" sz="1600" b="0" dirty="0">
                <a:latin typeface="Times New Roman" pitchFamily="18" charset="0"/>
                <a:cs typeface="Times New Roman" pitchFamily="18" charset="0"/>
              </a:rPr>
              <a:t>driver motor to move a small bead along a string inside </a:t>
            </a:r>
            <a:r>
              <a:rPr lang="en-US" sz="1600" b="0" dirty="0" smtClean="0">
                <a:latin typeface="Times New Roman" pitchFamily="18" charset="0"/>
                <a:cs typeface="Times New Roman" pitchFamily="18" charset="0"/>
              </a:rPr>
              <a:t>the cavity</a:t>
            </a:r>
          </a:p>
          <a:p>
            <a:pPr marL="731520" lvl="1">
              <a:buClr>
                <a:schemeClr val="bg2">
                  <a:lumMod val="60000"/>
                  <a:lumOff val="40000"/>
                </a:schemeClr>
              </a:buClr>
              <a:buSzPct val="45000"/>
            </a:pPr>
            <a:r>
              <a:rPr lang="en-US" sz="1600" b="0" dirty="0" smtClean="0">
                <a:latin typeface="Times New Roman" pitchFamily="18" charset="0"/>
                <a:cs typeface="Times New Roman" pitchFamily="18" charset="0"/>
              </a:rPr>
              <a:t>Network analyzer for the excitation and detection of S</a:t>
            </a:r>
            <a:r>
              <a:rPr lang="en-US" sz="1600" b="0" baseline="-25000" dirty="0" smtClean="0">
                <a:latin typeface="Times New Roman" pitchFamily="18" charset="0"/>
                <a:cs typeface="Times New Roman" pitchFamily="18" charset="0"/>
              </a:rPr>
              <a:t>21</a:t>
            </a:r>
            <a:r>
              <a:rPr lang="en-US" sz="1600" b="0" dirty="0" smtClean="0">
                <a:latin typeface="Times New Roman" pitchFamily="18" charset="0"/>
                <a:cs typeface="Times New Roman" pitchFamily="18" charset="0"/>
              </a:rPr>
              <a:t> signals across the cavity</a:t>
            </a:r>
          </a:p>
          <a:p>
            <a:pPr marL="731520" lvl="1">
              <a:buClr>
                <a:schemeClr val="bg2">
                  <a:lumMod val="60000"/>
                  <a:lumOff val="40000"/>
                </a:schemeClr>
              </a:buClr>
              <a:buSzPct val="45000"/>
            </a:pPr>
            <a:r>
              <a:rPr lang="en-US" sz="1600" b="0" dirty="0" smtClean="0">
                <a:latin typeface="Times New Roman" pitchFamily="18" charset="0"/>
                <a:cs typeface="Times New Roman" pitchFamily="18" charset="0"/>
              </a:rPr>
              <a:t>X-Y translation stages for precise on and off-axis alignment of the string</a:t>
            </a:r>
          </a:p>
          <a:p>
            <a:pPr marL="507682" lvl="1" indent="0">
              <a:buClr>
                <a:schemeClr val="bg2">
                  <a:lumMod val="60000"/>
                  <a:lumOff val="40000"/>
                </a:schemeClr>
              </a:buClr>
              <a:buSzPct val="45000"/>
              <a:buNone/>
            </a:pPr>
            <a:endParaRPr lang="en-US" sz="1300" b="0" dirty="0" smtClean="0">
              <a:latin typeface="Times New Roman" pitchFamily="18" charset="0"/>
              <a:cs typeface="Times New Roman" pitchFamily="18" charset="0"/>
            </a:endParaRPr>
          </a:p>
          <a:p>
            <a:pPr marL="448056" lvl="1"/>
            <a:r>
              <a:rPr lang="en-US" sz="1850" b="0" dirty="0" smtClean="0">
                <a:latin typeface="Times New Roman" pitchFamily="18" charset="0"/>
                <a:cs typeface="Times New Roman" pitchFamily="18" charset="0"/>
              </a:rPr>
              <a:t>Measuring changes in amplitude or phase of a resonance at a single frequency as the bead traverses the cavity gives information on the fields inside.</a:t>
            </a:r>
          </a:p>
          <a:p>
            <a:pPr marL="224218" lvl="1" indent="0">
              <a:buNone/>
            </a:pPr>
            <a:endParaRPr lang="en-US" sz="1300" b="0" dirty="0" smtClean="0">
              <a:latin typeface="Times New Roman" pitchFamily="18" charset="0"/>
              <a:cs typeface="Times New Roman" pitchFamily="18" charset="0"/>
            </a:endParaRPr>
          </a:p>
          <a:p>
            <a:pPr lvl="1"/>
            <a:r>
              <a:rPr lang="en-US" sz="1850" b="0" dirty="0" smtClean="0">
                <a:latin typeface="Times New Roman" pitchFamily="18" charset="0"/>
                <a:cs typeface="Times New Roman" pitchFamily="18" charset="0"/>
              </a:rPr>
              <a:t>Goals:</a:t>
            </a:r>
            <a:endParaRPr lang="en-US" sz="1850" b="0" dirty="0">
              <a:latin typeface="Times New Roman" pitchFamily="18" charset="0"/>
              <a:cs typeface="Times New Roman" pitchFamily="18" charset="0"/>
            </a:endParaRPr>
          </a:p>
          <a:p>
            <a:pPr marL="731520" lvl="1">
              <a:buClr>
                <a:schemeClr val="bg2">
                  <a:lumMod val="60000"/>
                  <a:lumOff val="40000"/>
                </a:schemeClr>
              </a:buClr>
              <a:buSzPct val="45000"/>
            </a:pPr>
            <a:r>
              <a:rPr lang="en-US" sz="1600" b="0" dirty="0" smtClean="0">
                <a:latin typeface="Times New Roman" pitchFamily="18" charset="0"/>
                <a:cs typeface="Times New Roman" pitchFamily="18" charset="0"/>
              </a:rPr>
              <a:t>Measurement of the field</a:t>
            </a:r>
          </a:p>
          <a:p>
            <a:pPr marL="507682" lvl="1" indent="0">
              <a:spcBef>
                <a:spcPts val="0"/>
              </a:spcBef>
              <a:buClr>
                <a:schemeClr val="bg2">
                  <a:lumMod val="60000"/>
                  <a:lumOff val="40000"/>
                </a:schemeClr>
              </a:buClr>
              <a:buSzPct val="45000"/>
              <a:buNone/>
            </a:pPr>
            <a:r>
              <a:rPr lang="en-US" sz="1600" b="0" dirty="0" smtClean="0">
                <a:latin typeface="Times New Roman" pitchFamily="18" charset="0"/>
                <a:cs typeface="Times New Roman" pitchFamily="18" charset="0"/>
              </a:rPr>
              <a:t>    flatness for the fundamental</a:t>
            </a:r>
          </a:p>
          <a:p>
            <a:pPr marL="507682" lvl="1" indent="0">
              <a:spcBef>
                <a:spcPts val="0"/>
              </a:spcBef>
              <a:buClr>
                <a:schemeClr val="bg2">
                  <a:lumMod val="60000"/>
                  <a:lumOff val="40000"/>
                </a:schemeClr>
              </a:buClr>
              <a:buSzPct val="45000"/>
              <a:buNone/>
            </a:pPr>
            <a:r>
              <a:rPr lang="en-US" sz="1600" b="0" dirty="0">
                <a:latin typeface="Times New Roman" pitchFamily="18" charset="0"/>
                <a:cs typeface="Times New Roman" pitchFamily="18" charset="0"/>
              </a:rPr>
              <a:t> </a:t>
            </a:r>
            <a:r>
              <a:rPr lang="en-US" sz="1600" b="0" dirty="0" smtClean="0">
                <a:latin typeface="Times New Roman" pitchFamily="18" charset="0"/>
                <a:cs typeface="Times New Roman" pitchFamily="18" charset="0"/>
              </a:rPr>
              <a:t>   accelerating mode</a:t>
            </a:r>
          </a:p>
          <a:p>
            <a:pPr marL="731520" lvl="1">
              <a:buClr>
                <a:schemeClr val="bg2">
                  <a:lumMod val="60000"/>
                  <a:lumOff val="40000"/>
                </a:schemeClr>
              </a:buClr>
              <a:buSzPct val="45000"/>
            </a:pPr>
            <a:r>
              <a:rPr lang="en-US" sz="1600" b="0" dirty="0" smtClean="0">
                <a:latin typeface="Times New Roman" pitchFamily="18" charset="0"/>
                <a:cs typeface="Times New Roman" pitchFamily="18" charset="0"/>
              </a:rPr>
              <a:t>Field profile analysis for</a:t>
            </a:r>
          </a:p>
          <a:p>
            <a:pPr marL="507682" lvl="1" indent="0">
              <a:spcBef>
                <a:spcPts val="0"/>
              </a:spcBef>
              <a:buClr>
                <a:schemeClr val="bg2">
                  <a:lumMod val="60000"/>
                  <a:lumOff val="40000"/>
                </a:schemeClr>
              </a:buClr>
              <a:buSzPct val="45000"/>
              <a:buNone/>
            </a:pPr>
            <a:r>
              <a:rPr lang="en-US" sz="1600" b="0" dirty="0">
                <a:latin typeface="Times New Roman" pitchFamily="18" charset="0"/>
                <a:cs typeface="Times New Roman" pitchFamily="18" charset="0"/>
              </a:rPr>
              <a:t> </a:t>
            </a:r>
            <a:r>
              <a:rPr lang="en-US" sz="1600" b="0" dirty="0" smtClean="0">
                <a:latin typeface="Times New Roman" pitchFamily="18" charset="0"/>
                <a:cs typeface="Times New Roman" pitchFamily="18" charset="0"/>
              </a:rPr>
              <a:t>   high-Q HOMs seen in the</a:t>
            </a:r>
          </a:p>
          <a:p>
            <a:pPr marL="507682" lvl="1" indent="0">
              <a:spcBef>
                <a:spcPts val="0"/>
              </a:spcBef>
              <a:buClr>
                <a:schemeClr val="bg2">
                  <a:lumMod val="60000"/>
                  <a:lumOff val="40000"/>
                </a:schemeClr>
              </a:buClr>
              <a:buSzPct val="45000"/>
              <a:buNone/>
            </a:pPr>
            <a:r>
              <a:rPr lang="en-US" sz="1600" b="0" dirty="0">
                <a:latin typeface="Times New Roman" pitchFamily="18" charset="0"/>
                <a:cs typeface="Times New Roman" pitchFamily="18" charset="0"/>
              </a:rPr>
              <a:t> </a:t>
            </a:r>
            <a:r>
              <a:rPr lang="en-US" sz="1600" b="0" dirty="0" smtClean="0">
                <a:latin typeface="Times New Roman" pitchFamily="18" charset="0"/>
                <a:cs typeface="Times New Roman" pitchFamily="18" charset="0"/>
              </a:rPr>
              <a:t>   cold ERL cavity but not yet</a:t>
            </a:r>
          </a:p>
          <a:p>
            <a:pPr marL="507682" lvl="1" indent="0">
              <a:spcBef>
                <a:spcPts val="0"/>
              </a:spcBef>
              <a:buClr>
                <a:schemeClr val="bg2">
                  <a:lumMod val="60000"/>
                  <a:lumOff val="40000"/>
                </a:schemeClr>
              </a:buClr>
              <a:buSzPct val="45000"/>
              <a:buNone/>
            </a:pPr>
            <a:r>
              <a:rPr lang="en-US" sz="1600" b="0" dirty="0">
                <a:latin typeface="Times New Roman" pitchFamily="18" charset="0"/>
                <a:cs typeface="Times New Roman" pitchFamily="18" charset="0"/>
              </a:rPr>
              <a:t> </a:t>
            </a:r>
            <a:r>
              <a:rPr lang="en-US" sz="1600" b="0" dirty="0" smtClean="0">
                <a:latin typeface="Times New Roman" pitchFamily="18" charset="0"/>
                <a:cs typeface="Times New Roman" pitchFamily="18" charset="0"/>
              </a:rPr>
              <a:t>   identified</a:t>
            </a:r>
          </a:p>
          <a:p>
            <a:pPr marL="507682" lvl="1" indent="0">
              <a:spcBef>
                <a:spcPts val="0"/>
              </a:spcBef>
              <a:buClr>
                <a:schemeClr val="bg2">
                  <a:lumMod val="60000"/>
                  <a:lumOff val="40000"/>
                </a:schemeClr>
              </a:buClr>
              <a:buSzPct val="45000"/>
              <a:buNone/>
            </a:pPr>
            <a:r>
              <a:rPr lang="en-US" sz="1600" b="0" dirty="0" smtClean="0">
                <a:latin typeface="Times New Roman" pitchFamily="18" charset="0"/>
                <a:cs typeface="Times New Roman" pitchFamily="18" charset="0"/>
              </a:rPr>
              <a:t>   (dipole, </a:t>
            </a:r>
            <a:r>
              <a:rPr lang="en-US" sz="1600" b="0" dirty="0" err="1" smtClean="0">
                <a:latin typeface="Times New Roman" pitchFamily="18" charset="0"/>
                <a:cs typeface="Times New Roman" pitchFamily="18" charset="0"/>
              </a:rPr>
              <a:t>quadrupole</a:t>
            </a:r>
            <a:r>
              <a:rPr lang="en-US" sz="1600" b="0" dirty="0" smtClean="0">
                <a:latin typeface="Times New Roman" pitchFamily="18" charset="0"/>
                <a:cs typeface="Times New Roman" pitchFamily="18" charset="0"/>
              </a:rPr>
              <a:t> etc.)</a:t>
            </a:r>
            <a:endParaRPr lang="en-US" sz="1600" b="0" dirty="0">
              <a:latin typeface="Times New Roman" pitchFamily="18" charset="0"/>
              <a:cs typeface="Times New Roman" pitchFamily="18" charset="0"/>
            </a:endParaRP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9109" y="2853690"/>
            <a:ext cx="4850130" cy="2556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6169766"/>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304800"/>
            <a:ext cx="8153400" cy="4572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dirty="0" smtClean="0"/>
              <a:t>Bead-pull Setup (2)</a:t>
            </a:r>
          </a:p>
        </p:txBody>
      </p:sp>
      <p:pic>
        <p:nvPicPr>
          <p:cNvPr id="6" name="Content Placeholder 3" descr="2011-05-06_15-22-41_410.jpg"/>
          <p:cNvPicPr>
            <a:picLocks noChangeAspect="1"/>
          </p:cNvPicPr>
          <p:nvPr/>
        </p:nvPicPr>
        <p:blipFill>
          <a:blip r:embed="rId2" cstate="print"/>
          <a:stretch>
            <a:fillRect/>
          </a:stretch>
        </p:blipFill>
        <p:spPr>
          <a:xfrm>
            <a:off x="762000" y="886345"/>
            <a:ext cx="3980757" cy="2244437"/>
          </a:xfrm>
          <a:prstGeom prst="rect">
            <a:avLst/>
          </a:prstGeom>
          <a:ln w="28575" cmpd="dbl">
            <a:solidFill>
              <a:schemeClr val="tx1"/>
            </a:solidFill>
          </a:ln>
        </p:spPr>
      </p:pic>
      <p:pic>
        <p:nvPicPr>
          <p:cNvPr id="8" name="Picture 7" descr="2011-05-06_15-23-40_377.jpg"/>
          <p:cNvPicPr>
            <a:picLocks noChangeAspect="1"/>
          </p:cNvPicPr>
          <p:nvPr/>
        </p:nvPicPr>
        <p:blipFill>
          <a:blip r:embed="rId3" cstate="print"/>
          <a:stretch>
            <a:fillRect/>
          </a:stretch>
        </p:blipFill>
        <p:spPr>
          <a:xfrm>
            <a:off x="6705606" y="886345"/>
            <a:ext cx="1281199" cy="2272492"/>
          </a:xfrm>
          <a:prstGeom prst="rect">
            <a:avLst/>
          </a:prstGeom>
          <a:ln w="28575" cmpd="dbl">
            <a:solidFill>
              <a:schemeClr val="tx1"/>
            </a:solidFill>
          </a:ln>
        </p:spPr>
      </p:pic>
      <p:sp>
        <p:nvSpPr>
          <p:cNvPr id="9" name="TextBox 8"/>
          <p:cNvSpPr txBox="1"/>
          <p:nvPr/>
        </p:nvSpPr>
        <p:spPr>
          <a:xfrm>
            <a:off x="1981200" y="3158837"/>
            <a:ext cx="1905000" cy="338554"/>
          </a:xfrm>
          <a:prstGeom prst="rect">
            <a:avLst/>
          </a:prstGeom>
          <a:noFill/>
        </p:spPr>
        <p:txBody>
          <a:bodyPr wrap="square" rtlCol="0">
            <a:spAutoFit/>
          </a:bodyPr>
          <a:lstStyle/>
          <a:p>
            <a:r>
              <a:rPr lang="en-US" sz="1600" i="1" dirty="0" smtClean="0"/>
              <a:t>The full assembly</a:t>
            </a:r>
            <a:endParaRPr lang="en-US" sz="1600" i="1" dirty="0"/>
          </a:p>
        </p:txBody>
      </p:sp>
      <p:sp>
        <p:nvSpPr>
          <p:cNvPr id="10" name="TextBox 9"/>
          <p:cNvSpPr txBox="1"/>
          <p:nvPr/>
        </p:nvSpPr>
        <p:spPr>
          <a:xfrm>
            <a:off x="6210300" y="3158837"/>
            <a:ext cx="2171700" cy="338554"/>
          </a:xfrm>
          <a:prstGeom prst="rect">
            <a:avLst/>
          </a:prstGeom>
          <a:noFill/>
        </p:spPr>
        <p:txBody>
          <a:bodyPr wrap="square" rtlCol="0">
            <a:spAutoFit/>
          </a:bodyPr>
          <a:lstStyle/>
          <a:p>
            <a:r>
              <a:rPr lang="en-US" sz="1600" i="1" dirty="0" smtClean="0"/>
              <a:t>X-Y translation stage</a:t>
            </a:r>
            <a:endParaRPr lang="en-US" sz="1600" i="1" dirty="0"/>
          </a:p>
        </p:txBody>
      </p:sp>
      <p:pic>
        <p:nvPicPr>
          <p:cNvPr id="11" name="Picture 10" descr="2011-05-06_15-22-12_906.jpg"/>
          <p:cNvPicPr>
            <a:picLocks noChangeAspect="1"/>
          </p:cNvPicPr>
          <p:nvPr/>
        </p:nvPicPr>
        <p:blipFill>
          <a:blip r:embed="rId4" cstate="print"/>
          <a:stretch>
            <a:fillRect/>
          </a:stretch>
        </p:blipFill>
        <p:spPr>
          <a:xfrm>
            <a:off x="1148543" y="3644280"/>
            <a:ext cx="3009207" cy="1695796"/>
          </a:xfrm>
          <a:prstGeom prst="rect">
            <a:avLst/>
          </a:prstGeom>
          <a:ln w="28575" cmpd="dbl">
            <a:solidFill>
              <a:schemeClr val="tx1"/>
            </a:solidFill>
          </a:ln>
        </p:spPr>
      </p:pic>
      <p:pic>
        <p:nvPicPr>
          <p:cNvPr id="12" name="Picture 11" descr="2011-05-06_15-21-46_696.jpg"/>
          <p:cNvPicPr>
            <a:picLocks noChangeAspect="1"/>
          </p:cNvPicPr>
          <p:nvPr/>
        </p:nvPicPr>
        <p:blipFill>
          <a:blip r:embed="rId5" cstate="print"/>
          <a:stretch>
            <a:fillRect/>
          </a:stretch>
        </p:blipFill>
        <p:spPr>
          <a:xfrm>
            <a:off x="5869686" y="3687506"/>
            <a:ext cx="2852928" cy="1609344"/>
          </a:xfrm>
          <a:prstGeom prst="rect">
            <a:avLst/>
          </a:prstGeom>
          <a:ln w="28575" cmpd="dbl">
            <a:solidFill>
              <a:schemeClr val="tx1"/>
            </a:solidFill>
          </a:ln>
        </p:spPr>
      </p:pic>
      <p:sp>
        <p:nvSpPr>
          <p:cNvPr id="13" name="TextBox 12"/>
          <p:cNvSpPr txBox="1"/>
          <p:nvPr/>
        </p:nvSpPr>
        <p:spPr>
          <a:xfrm>
            <a:off x="722366" y="5347003"/>
            <a:ext cx="3828357" cy="338554"/>
          </a:xfrm>
          <a:prstGeom prst="rect">
            <a:avLst/>
          </a:prstGeom>
          <a:noFill/>
        </p:spPr>
        <p:txBody>
          <a:bodyPr wrap="square" rtlCol="0">
            <a:spAutoFit/>
          </a:bodyPr>
          <a:lstStyle/>
          <a:p>
            <a:pPr algn="l"/>
            <a:r>
              <a:rPr lang="en-US" sz="1600" i="1" dirty="0" smtClean="0"/>
              <a:t>The bead entering the end of the beam tube</a:t>
            </a:r>
            <a:endParaRPr lang="en-US" sz="1600" i="1" dirty="0"/>
          </a:p>
        </p:txBody>
      </p:sp>
      <p:sp>
        <p:nvSpPr>
          <p:cNvPr id="14" name="TextBox 13"/>
          <p:cNvSpPr txBox="1"/>
          <p:nvPr/>
        </p:nvSpPr>
        <p:spPr>
          <a:xfrm>
            <a:off x="5892942" y="5299957"/>
            <a:ext cx="2971800" cy="584775"/>
          </a:xfrm>
          <a:prstGeom prst="rect">
            <a:avLst/>
          </a:prstGeom>
          <a:noFill/>
        </p:spPr>
        <p:txBody>
          <a:bodyPr wrap="square" rtlCol="0">
            <a:spAutoFit/>
          </a:bodyPr>
          <a:lstStyle/>
          <a:p>
            <a:pPr algn="l"/>
            <a:r>
              <a:rPr lang="en-US" sz="1600" i="1" dirty="0" smtClean="0"/>
              <a:t>Free hanging weight maintains sufficient string tension</a:t>
            </a:r>
            <a:endParaRPr lang="en-US" sz="1600" i="1" dirty="0"/>
          </a:p>
        </p:txBody>
      </p:sp>
    </p:spTree>
    <p:extLst>
      <p:ext uri="{BB962C8B-B14F-4D97-AF65-F5344CB8AC3E}">
        <p14:creationId xmlns:p14="http://schemas.microsoft.com/office/powerpoint/2010/main" val="3593298229"/>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304800"/>
            <a:ext cx="8153400" cy="457200"/>
          </a:xfrm>
          <a:prstGeom prst="rect">
            <a:avLst/>
          </a:prstGeom>
        </p:spPr>
        <p:txBody>
          <a:bodyPr/>
          <a:lstStyle>
            <a:lvl1pPr algn="ctr" rtl="0" eaLnBrk="0" fontAlgn="base" hangingPunct="0">
              <a:spcBef>
                <a:spcPct val="0"/>
              </a:spcBef>
              <a:spcAft>
                <a:spcPct val="0"/>
              </a:spcAft>
              <a:defRPr kumimoji="1" sz="2400" b="1">
                <a:solidFill>
                  <a:srgbClr val="FF0000"/>
                </a:solidFill>
                <a:latin typeface="+mj-lt"/>
                <a:ea typeface="MS PGothic" pitchFamily="34" charset="-128"/>
                <a:cs typeface="ＭＳ Ｐゴシック" charset="-128"/>
              </a:defRPr>
            </a:lvl1pPr>
            <a:lvl2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2400" b="1">
                <a:solidFill>
                  <a:srgbClr val="FF0000"/>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kumimoji="1" sz="2400" b="1">
                <a:solidFill>
                  <a:srgbClr val="FF0000"/>
                </a:solidFill>
                <a:latin typeface="Times New Roman" charset="0"/>
              </a:defRPr>
            </a:lvl6pPr>
            <a:lvl7pPr marL="914400" algn="ctr" rtl="0" eaLnBrk="0" fontAlgn="base" hangingPunct="0">
              <a:spcBef>
                <a:spcPct val="0"/>
              </a:spcBef>
              <a:spcAft>
                <a:spcPct val="0"/>
              </a:spcAft>
              <a:defRPr kumimoji="1" sz="2400" b="1">
                <a:solidFill>
                  <a:srgbClr val="FF0000"/>
                </a:solidFill>
                <a:latin typeface="Times New Roman" charset="0"/>
              </a:defRPr>
            </a:lvl7pPr>
            <a:lvl8pPr marL="1371600" algn="ctr" rtl="0" eaLnBrk="0" fontAlgn="base" hangingPunct="0">
              <a:spcBef>
                <a:spcPct val="0"/>
              </a:spcBef>
              <a:spcAft>
                <a:spcPct val="0"/>
              </a:spcAft>
              <a:defRPr kumimoji="1" sz="2400" b="1">
                <a:solidFill>
                  <a:srgbClr val="FF0000"/>
                </a:solidFill>
                <a:latin typeface="Times New Roman" charset="0"/>
              </a:defRPr>
            </a:lvl8pPr>
            <a:lvl9pPr marL="1828800" algn="ctr" rtl="0" eaLnBrk="0" fontAlgn="base" hangingPunct="0">
              <a:spcBef>
                <a:spcPct val="0"/>
              </a:spcBef>
              <a:spcAft>
                <a:spcPct val="0"/>
              </a:spcAft>
              <a:defRPr kumimoji="1" sz="2400" b="1">
                <a:solidFill>
                  <a:srgbClr val="FF0000"/>
                </a:solidFill>
                <a:latin typeface="Times New Roman" charset="0"/>
              </a:defRPr>
            </a:lvl9pPr>
          </a:lstStyle>
          <a:p>
            <a:r>
              <a:rPr lang="en-US" dirty="0" smtClean="0"/>
              <a:t>Measurement Technique (1)</a:t>
            </a:r>
          </a:p>
        </p:txBody>
      </p:sp>
      <mc:AlternateContent xmlns:mc="http://schemas.openxmlformats.org/markup-compatibility/2006" xmlns:a14="http://schemas.microsoft.com/office/drawing/2010/main">
        <mc:Choice Requires="a14">
          <p:sp>
            <p:nvSpPr>
              <p:cNvPr id="4" name="TextBox 3"/>
              <p:cNvSpPr txBox="1"/>
              <p:nvPr/>
            </p:nvSpPr>
            <p:spPr>
              <a:xfrm>
                <a:off x="914400" y="762000"/>
                <a:ext cx="7239000" cy="2820003"/>
              </a:xfrm>
              <a:prstGeom prst="rect">
                <a:avLst/>
              </a:prstGeom>
              <a:noFill/>
              <a:ln>
                <a:noFill/>
              </a:ln>
            </p:spPr>
            <p:txBody>
              <a:bodyPr wrap="square" rtlCol="0">
                <a:spAutoFit/>
              </a:bodyPr>
              <a:lstStyle/>
              <a:p>
                <a:pPr marL="342900" indent="-342900" algn="l">
                  <a:buClr>
                    <a:schemeClr val="tx1"/>
                  </a:buClr>
                  <a:buSzPct val="100000"/>
                  <a:buFont typeface="Arial" pitchFamily="34" charset="0"/>
                  <a:buChar char="•"/>
                </a:pPr>
                <a:r>
                  <a:rPr lang="en-US" sz="1800" b="0" i="1" dirty="0" smtClean="0">
                    <a:solidFill>
                      <a:srgbClr val="0033CC"/>
                    </a:solidFill>
                    <a:sym typeface="Symbol"/>
                  </a:rPr>
                  <a:t></a:t>
                </a:r>
                <a:r>
                  <a:rPr lang="en-US" sz="1800" b="0" dirty="0" smtClean="0">
                    <a:solidFill>
                      <a:srgbClr val="0033CC"/>
                    </a:solidFill>
                    <a:sym typeface="Symbol"/>
                  </a:rPr>
                  <a:t> i</a:t>
                </a:r>
                <a:r>
                  <a:rPr lang="en-US" sz="1800" b="0" dirty="0" smtClean="0">
                    <a:solidFill>
                      <a:srgbClr val="0033CC"/>
                    </a:solidFill>
                  </a:rPr>
                  <a:t>n any cavity resonance is related to </a:t>
                </a:r>
                <a:r>
                  <a:rPr lang="en-US" sz="1800" b="0" i="1" dirty="0" smtClean="0">
                    <a:solidFill>
                      <a:srgbClr val="0033CC"/>
                    </a:solidFill>
                  </a:rPr>
                  <a:t>S</a:t>
                </a:r>
                <a:r>
                  <a:rPr lang="en-US" sz="1800" b="0" i="1" baseline="-25000" dirty="0" smtClean="0">
                    <a:solidFill>
                      <a:srgbClr val="0033CC"/>
                    </a:solidFill>
                  </a:rPr>
                  <a:t>21</a:t>
                </a:r>
                <a:r>
                  <a:rPr lang="en-US" sz="1800" b="0" dirty="0" smtClean="0">
                    <a:solidFill>
                      <a:srgbClr val="0033CC"/>
                    </a:solidFill>
                  </a:rPr>
                  <a:t> measurement according to:</a:t>
                </a:r>
              </a:p>
              <a:p>
                <a:pPr algn="l"/>
                <a:endParaRPr lang="en-US" sz="500" b="0" dirty="0">
                  <a:solidFill>
                    <a:srgbClr val="0033CC"/>
                  </a:solidFill>
                </a:endParaRPr>
              </a:p>
              <a:p>
                <a:pPr/>
                <a14:m>
                  <m:oMathPara xmlns:m="http://schemas.openxmlformats.org/officeDocument/2006/math">
                    <m:oMathParaPr>
                      <m:jc m:val="centerGroup"/>
                    </m:oMathParaPr>
                    <m:oMath xmlns:m="http://schemas.openxmlformats.org/officeDocument/2006/math">
                      <m:sSub>
                        <m:sSubPr>
                          <m:ctrlPr>
                            <a:rPr lang="en-US" sz="1800" b="0" i="1" smtClean="0">
                              <a:solidFill>
                                <a:srgbClr val="0033CC"/>
                              </a:solidFill>
                              <a:latin typeface="Cambria Math"/>
                            </a:rPr>
                          </m:ctrlPr>
                        </m:sSubPr>
                        <m:e>
                          <m:r>
                            <a:rPr lang="en-US" sz="1800" b="0" i="1" smtClean="0">
                              <a:solidFill>
                                <a:srgbClr val="0033CC"/>
                              </a:solidFill>
                              <a:latin typeface="Cambria Math"/>
                            </a:rPr>
                            <m:t>𝑆</m:t>
                          </m:r>
                        </m:e>
                        <m:sub>
                          <m:r>
                            <a:rPr lang="en-US" sz="1800" b="0" i="1" smtClean="0">
                              <a:solidFill>
                                <a:srgbClr val="0033CC"/>
                              </a:solidFill>
                              <a:latin typeface="Cambria Math"/>
                            </a:rPr>
                            <m:t>21</m:t>
                          </m:r>
                        </m:sub>
                      </m:sSub>
                      <m:r>
                        <a:rPr lang="en-US" sz="1800" b="0" i="1" smtClean="0">
                          <a:solidFill>
                            <a:srgbClr val="0033CC"/>
                          </a:solidFill>
                          <a:latin typeface="Cambria Math"/>
                        </a:rPr>
                        <m:t>=</m:t>
                      </m:r>
                      <m:d>
                        <m:dPr>
                          <m:begChr m:val="|"/>
                          <m:endChr m:val="|"/>
                          <m:ctrlPr>
                            <a:rPr lang="en-US" sz="1800" b="0" i="1" smtClean="0">
                              <a:solidFill>
                                <a:srgbClr val="0033CC"/>
                              </a:solidFill>
                              <a:latin typeface="Cambria Math"/>
                            </a:rPr>
                          </m:ctrlPr>
                        </m:dPr>
                        <m:e>
                          <m:sSub>
                            <m:sSubPr>
                              <m:ctrlPr>
                                <a:rPr lang="en-US" sz="1800" b="0" i="1" smtClean="0">
                                  <a:solidFill>
                                    <a:srgbClr val="0033CC"/>
                                  </a:solidFill>
                                  <a:latin typeface="Cambria Math"/>
                                </a:rPr>
                              </m:ctrlPr>
                            </m:sSubPr>
                            <m:e>
                              <m:r>
                                <a:rPr lang="en-US" sz="1800" b="0" i="1" smtClean="0">
                                  <a:solidFill>
                                    <a:srgbClr val="0033CC"/>
                                  </a:solidFill>
                                  <a:latin typeface="Cambria Math"/>
                                </a:rPr>
                                <m:t>𝑆</m:t>
                              </m:r>
                            </m:e>
                            <m:sub>
                              <m:r>
                                <a:rPr lang="en-US" sz="1800" b="0" i="1" smtClean="0">
                                  <a:solidFill>
                                    <a:srgbClr val="0033CC"/>
                                  </a:solidFill>
                                  <a:latin typeface="Cambria Math"/>
                                </a:rPr>
                                <m:t>21</m:t>
                              </m:r>
                            </m:sub>
                          </m:sSub>
                        </m:e>
                      </m:d>
                      <m:sSup>
                        <m:sSupPr>
                          <m:ctrlPr>
                            <a:rPr lang="en-US" sz="1800" b="0" i="1" smtClean="0">
                              <a:solidFill>
                                <a:srgbClr val="0033CC"/>
                              </a:solidFill>
                              <a:latin typeface="Cambria Math"/>
                            </a:rPr>
                          </m:ctrlPr>
                        </m:sSupPr>
                        <m:e>
                          <m:r>
                            <a:rPr lang="en-US" sz="1800" b="0" i="1" smtClean="0">
                              <a:solidFill>
                                <a:srgbClr val="0033CC"/>
                              </a:solidFill>
                              <a:latin typeface="Cambria Math"/>
                            </a:rPr>
                            <m:t>𝑒</m:t>
                          </m:r>
                        </m:e>
                        <m:sup>
                          <m:r>
                            <a:rPr lang="en-US" sz="1800" b="0" i="1" smtClean="0">
                              <a:solidFill>
                                <a:srgbClr val="0033CC"/>
                              </a:solidFill>
                              <a:latin typeface="Cambria Math"/>
                            </a:rPr>
                            <m:t>𝑗</m:t>
                          </m:r>
                          <m:r>
                            <m:rPr>
                              <m:sty m:val="p"/>
                            </m:rPr>
                            <a:rPr lang="el-GR" sz="1800" b="0" i="1" smtClean="0">
                              <a:solidFill>
                                <a:srgbClr val="0033CC"/>
                              </a:solidFill>
                              <a:latin typeface="Cambria Math"/>
                              <a:ea typeface="Cambria Math"/>
                            </a:rPr>
                            <m:t>Φ</m:t>
                          </m:r>
                        </m:sup>
                      </m:sSup>
                      <m:r>
                        <a:rPr lang="en-US" sz="1800" b="0" i="1" smtClean="0">
                          <a:solidFill>
                            <a:srgbClr val="0033CC"/>
                          </a:solidFill>
                          <a:latin typeface="Cambria Math"/>
                        </a:rPr>
                        <m:t>=</m:t>
                      </m:r>
                      <m:f>
                        <m:fPr>
                          <m:ctrlPr>
                            <a:rPr lang="en-US" sz="1800" b="0" i="1" smtClean="0">
                              <a:solidFill>
                                <a:srgbClr val="0033CC"/>
                              </a:solidFill>
                              <a:latin typeface="Cambria Math"/>
                            </a:rPr>
                          </m:ctrlPr>
                        </m:fPr>
                        <m:num>
                          <m:r>
                            <a:rPr lang="en-US" sz="1800" b="0" i="1" smtClean="0">
                              <a:solidFill>
                                <a:srgbClr val="0033CC"/>
                              </a:solidFill>
                              <a:latin typeface="Cambria Math"/>
                            </a:rPr>
                            <m:t>2</m:t>
                          </m:r>
                          <m:sSub>
                            <m:sSubPr>
                              <m:ctrlPr>
                                <a:rPr lang="en-US" sz="1800" b="0" i="1" smtClean="0">
                                  <a:solidFill>
                                    <a:srgbClr val="0033CC"/>
                                  </a:solidFill>
                                  <a:latin typeface="Cambria Math"/>
                                </a:rPr>
                              </m:ctrlPr>
                            </m:sSubPr>
                            <m:e>
                              <m:r>
                                <a:rPr lang="en-US" sz="1800" b="0" i="1" smtClean="0">
                                  <a:solidFill>
                                    <a:srgbClr val="0033CC"/>
                                  </a:solidFill>
                                  <a:latin typeface="Cambria Math"/>
                                </a:rPr>
                                <m:t>𝑄</m:t>
                              </m:r>
                            </m:e>
                            <m:sub>
                              <m:r>
                                <a:rPr lang="en-US" sz="1800" b="0" i="1" smtClean="0">
                                  <a:solidFill>
                                    <a:srgbClr val="0033CC"/>
                                  </a:solidFill>
                                  <a:latin typeface="Cambria Math"/>
                                </a:rPr>
                                <m:t>𝐿</m:t>
                              </m:r>
                            </m:sub>
                          </m:sSub>
                        </m:num>
                        <m:den>
                          <m:rad>
                            <m:radPr>
                              <m:degHide m:val="on"/>
                              <m:ctrlPr>
                                <a:rPr lang="en-US" sz="1800" b="0" i="1" smtClean="0">
                                  <a:solidFill>
                                    <a:srgbClr val="0033CC"/>
                                  </a:solidFill>
                                  <a:latin typeface="Cambria Math"/>
                                </a:rPr>
                              </m:ctrlPr>
                            </m:radPr>
                            <m:deg/>
                            <m:e>
                              <m:sSub>
                                <m:sSubPr>
                                  <m:ctrlPr>
                                    <a:rPr lang="en-US" sz="1800" b="0" i="1" smtClean="0">
                                      <a:solidFill>
                                        <a:srgbClr val="0033CC"/>
                                      </a:solidFill>
                                      <a:latin typeface="Cambria Math"/>
                                    </a:rPr>
                                  </m:ctrlPr>
                                </m:sSubPr>
                                <m:e>
                                  <m:r>
                                    <a:rPr lang="en-US" sz="1800" b="0" i="1" smtClean="0">
                                      <a:solidFill>
                                        <a:srgbClr val="0033CC"/>
                                      </a:solidFill>
                                      <a:latin typeface="Cambria Math"/>
                                    </a:rPr>
                                    <m:t>𝑄</m:t>
                                  </m:r>
                                </m:e>
                                <m:sub>
                                  <m:r>
                                    <a:rPr lang="en-US" sz="1800" b="0" i="1" smtClean="0">
                                      <a:solidFill>
                                        <a:srgbClr val="0033CC"/>
                                      </a:solidFill>
                                      <a:latin typeface="Cambria Math"/>
                                    </a:rPr>
                                    <m:t>𝑖𝑛</m:t>
                                  </m:r>
                                </m:sub>
                              </m:sSub>
                              <m:sSub>
                                <m:sSubPr>
                                  <m:ctrlPr>
                                    <a:rPr lang="en-US" sz="1800" b="0" i="1" smtClean="0">
                                      <a:solidFill>
                                        <a:srgbClr val="0033CC"/>
                                      </a:solidFill>
                                      <a:latin typeface="Cambria Math"/>
                                    </a:rPr>
                                  </m:ctrlPr>
                                </m:sSubPr>
                                <m:e>
                                  <m:r>
                                    <a:rPr lang="en-US" sz="1800" b="0" i="1" smtClean="0">
                                      <a:solidFill>
                                        <a:srgbClr val="0033CC"/>
                                      </a:solidFill>
                                      <a:latin typeface="Cambria Math"/>
                                    </a:rPr>
                                    <m:t>𝑄</m:t>
                                  </m:r>
                                </m:e>
                                <m:sub>
                                  <m:r>
                                    <a:rPr lang="en-US" sz="1800" b="0" i="1" smtClean="0">
                                      <a:solidFill>
                                        <a:srgbClr val="0033CC"/>
                                      </a:solidFill>
                                      <a:latin typeface="Cambria Math"/>
                                    </a:rPr>
                                    <m:t>𝑜𝑢𝑡</m:t>
                                  </m:r>
                                </m:sub>
                              </m:sSub>
                            </m:e>
                          </m:rad>
                          <m:d>
                            <m:dPr>
                              <m:ctrlPr>
                                <a:rPr lang="en-US" sz="1800" b="0" i="1" smtClean="0">
                                  <a:solidFill>
                                    <a:srgbClr val="0033CC"/>
                                  </a:solidFill>
                                  <a:latin typeface="Cambria Math"/>
                                </a:rPr>
                              </m:ctrlPr>
                            </m:dPr>
                            <m:e>
                              <m:r>
                                <a:rPr lang="en-US" sz="1800" b="0" i="1" smtClean="0">
                                  <a:solidFill>
                                    <a:srgbClr val="0033CC"/>
                                  </a:solidFill>
                                  <a:latin typeface="Cambria Math"/>
                                </a:rPr>
                                <m:t>1+</m:t>
                              </m:r>
                              <m:r>
                                <a:rPr lang="en-US" sz="1800" b="0" i="1" smtClean="0">
                                  <a:solidFill>
                                    <a:srgbClr val="0033CC"/>
                                  </a:solidFill>
                                  <a:latin typeface="Cambria Math"/>
                                </a:rPr>
                                <m:t>𝑗</m:t>
                              </m:r>
                              <m:sSub>
                                <m:sSubPr>
                                  <m:ctrlPr>
                                    <a:rPr lang="en-US" sz="1800" b="0" i="1" smtClean="0">
                                      <a:solidFill>
                                        <a:srgbClr val="0033CC"/>
                                      </a:solidFill>
                                      <a:latin typeface="Cambria Math"/>
                                    </a:rPr>
                                  </m:ctrlPr>
                                </m:sSubPr>
                                <m:e>
                                  <m:r>
                                    <a:rPr lang="en-US" sz="1800" b="0" i="1" smtClean="0">
                                      <a:solidFill>
                                        <a:srgbClr val="0033CC"/>
                                      </a:solidFill>
                                      <a:latin typeface="Cambria Math"/>
                                    </a:rPr>
                                    <m:t>𝑄</m:t>
                                  </m:r>
                                </m:e>
                                <m:sub>
                                  <m:r>
                                    <a:rPr lang="en-US" sz="1800" b="0" i="1" smtClean="0">
                                      <a:solidFill>
                                        <a:srgbClr val="0033CC"/>
                                      </a:solidFill>
                                      <a:latin typeface="Cambria Math"/>
                                    </a:rPr>
                                    <m:t>𝐿</m:t>
                                  </m:r>
                                </m:sub>
                              </m:sSub>
                              <m:r>
                                <a:rPr lang="en-US" sz="1800" b="0" i="1" smtClean="0">
                                  <a:solidFill>
                                    <a:srgbClr val="0033CC"/>
                                  </a:solidFill>
                                  <a:latin typeface="Cambria Math"/>
                                </a:rPr>
                                <m:t>𝑋</m:t>
                              </m:r>
                            </m:e>
                          </m:d>
                        </m:den>
                      </m:f>
                    </m:oMath>
                  </m:oMathPara>
                </a14:m>
                <a:endParaRPr lang="en-US" sz="1800" b="0" dirty="0" smtClean="0">
                  <a:solidFill>
                    <a:srgbClr val="0033CC"/>
                  </a:solidFill>
                </a:endParaRPr>
              </a:p>
              <a:p>
                <a:pPr algn="l"/>
                <a:endParaRPr lang="en-US" sz="500" b="0" dirty="0">
                  <a:solidFill>
                    <a:srgbClr val="0033CC"/>
                  </a:solidFill>
                </a:endParaRPr>
              </a:p>
              <a:p>
                <a:pPr algn="just"/>
                <a:r>
                  <a:rPr lang="en-US" sz="2000" b="0" dirty="0" smtClean="0">
                    <a:solidFill>
                      <a:srgbClr val="0033CC"/>
                    </a:solidFill>
                  </a:rPr>
                  <a:t>     </a:t>
                </a:r>
                <a:r>
                  <a:rPr lang="en-US" sz="1800" b="0" dirty="0" smtClean="0">
                    <a:solidFill>
                      <a:srgbClr val="0033CC"/>
                    </a:solidFill>
                  </a:rPr>
                  <a:t>where </a:t>
                </a:r>
                <a:r>
                  <a:rPr lang="en-US" sz="1800" b="0" i="1" dirty="0" smtClean="0">
                    <a:solidFill>
                      <a:srgbClr val="0033CC"/>
                    </a:solidFill>
                  </a:rPr>
                  <a:t>Q</a:t>
                </a:r>
                <a:r>
                  <a:rPr lang="en-US" sz="1800" b="0" i="1" baseline="-25000" dirty="0" smtClean="0">
                    <a:solidFill>
                      <a:srgbClr val="0033CC"/>
                    </a:solidFill>
                  </a:rPr>
                  <a:t>in</a:t>
                </a:r>
                <a:r>
                  <a:rPr lang="en-US" sz="1800" b="0" dirty="0" smtClean="0">
                    <a:solidFill>
                      <a:srgbClr val="0033CC"/>
                    </a:solidFill>
                  </a:rPr>
                  <a:t>, </a:t>
                </a:r>
                <a:r>
                  <a:rPr lang="en-US" sz="1800" b="0" i="1" dirty="0" smtClean="0">
                    <a:solidFill>
                      <a:srgbClr val="0033CC"/>
                    </a:solidFill>
                  </a:rPr>
                  <a:t>Q</a:t>
                </a:r>
                <a:r>
                  <a:rPr lang="en-US" sz="1800" b="0" i="1" baseline="-25000" dirty="0" smtClean="0">
                    <a:solidFill>
                      <a:srgbClr val="0033CC"/>
                    </a:solidFill>
                  </a:rPr>
                  <a:t>out</a:t>
                </a:r>
                <a:r>
                  <a:rPr lang="en-US" sz="1800" b="0" dirty="0" smtClean="0">
                    <a:solidFill>
                      <a:srgbClr val="0033CC"/>
                    </a:solidFill>
                  </a:rPr>
                  <a:t> represent the external </a:t>
                </a:r>
                <a:r>
                  <a:rPr lang="en-US" sz="1800" b="0" i="1" dirty="0" smtClean="0">
                    <a:solidFill>
                      <a:srgbClr val="0033CC"/>
                    </a:solidFill>
                  </a:rPr>
                  <a:t>Qs</a:t>
                </a:r>
                <a:r>
                  <a:rPr lang="en-US" sz="1800" b="0" dirty="0" smtClean="0">
                    <a:solidFill>
                      <a:srgbClr val="0033CC"/>
                    </a:solidFill>
                  </a:rPr>
                  <a:t> of the input and output probes   </a:t>
                </a:r>
              </a:p>
              <a:p>
                <a:pPr algn="just"/>
                <a:r>
                  <a:rPr lang="en-US" sz="1800" b="0" dirty="0">
                    <a:solidFill>
                      <a:srgbClr val="0033CC"/>
                    </a:solidFill>
                  </a:rPr>
                  <a:t> </a:t>
                </a:r>
                <a:r>
                  <a:rPr lang="en-US" sz="1800" b="0" dirty="0" smtClean="0">
                    <a:solidFill>
                      <a:srgbClr val="0033CC"/>
                    </a:solidFill>
                  </a:rPr>
                  <a:t>    and </a:t>
                </a:r>
                <a14:m>
                  <m:oMath xmlns:m="http://schemas.openxmlformats.org/officeDocument/2006/math">
                    <m:r>
                      <a:rPr lang="en-US" sz="1800" b="0" i="1" smtClean="0">
                        <a:solidFill>
                          <a:srgbClr val="0033CC"/>
                        </a:solidFill>
                        <a:latin typeface="Cambria Math"/>
                      </a:rPr>
                      <m:t>𝑋</m:t>
                    </m:r>
                    <m:r>
                      <a:rPr lang="en-US" sz="1800" b="0" i="1" smtClean="0">
                        <a:solidFill>
                          <a:srgbClr val="0033CC"/>
                        </a:solidFill>
                        <a:latin typeface="Cambria Math"/>
                      </a:rPr>
                      <m:t>=</m:t>
                    </m:r>
                    <m:f>
                      <m:fPr>
                        <m:type m:val="lin"/>
                        <m:ctrlPr>
                          <a:rPr lang="en-US" sz="1800" b="0" i="1" smtClean="0">
                            <a:solidFill>
                              <a:srgbClr val="0033CC"/>
                            </a:solidFill>
                            <a:latin typeface="Cambria Math"/>
                          </a:rPr>
                        </m:ctrlPr>
                      </m:fPr>
                      <m:num>
                        <m:r>
                          <a:rPr lang="en-US" sz="1800" b="0" i="1" smtClean="0">
                            <a:solidFill>
                              <a:srgbClr val="0033CC"/>
                            </a:solidFill>
                            <a:latin typeface="Cambria Math"/>
                            <a:ea typeface="Cambria Math"/>
                          </a:rPr>
                          <m:t>𝜔</m:t>
                        </m:r>
                      </m:num>
                      <m:den>
                        <m:sSub>
                          <m:sSubPr>
                            <m:ctrlPr>
                              <a:rPr lang="en-US" sz="1800" b="0" i="1" smtClean="0">
                                <a:solidFill>
                                  <a:srgbClr val="0033CC"/>
                                </a:solidFill>
                                <a:latin typeface="Cambria Math"/>
                              </a:rPr>
                            </m:ctrlPr>
                          </m:sSubPr>
                          <m:e>
                            <m:r>
                              <a:rPr lang="en-US" sz="1800" b="0" i="1" smtClean="0">
                                <a:solidFill>
                                  <a:srgbClr val="0033CC"/>
                                </a:solidFill>
                                <a:latin typeface="Cambria Math"/>
                                <a:ea typeface="Cambria Math"/>
                              </a:rPr>
                              <m:t>𝜔</m:t>
                            </m:r>
                          </m:e>
                          <m:sub>
                            <m:r>
                              <a:rPr lang="en-US" sz="1800" b="0" i="1" smtClean="0">
                                <a:solidFill>
                                  <a:srgbClr val="0033CC"/>
                                </a:solidFill>
                                <a:latin typeface="Cambria Math"/>
                              </a:rPr>
                              <m:t>0</m:t>
                            </m:r>
                          </m:sub>
                        </m:sSub>
                      </m:den>
                    </m:f>
                    <m:r>
                      <a:rPr lang="en-US" sz="1800" b="0" i="1" smtClean="0">
                        <a:solidFill>
                          <a:srgbClr val="0033CC"/>
                        </a:solidFill>
                        <a:latin typeface="Cambria Math"/>
                      </a:rPr>
                      <m:t>−</m:t>
                    </m:r>
                    <m:f>
                      <m:fPr>
                        <m:type m:val="lin"/>
                        <m:ctrlPr>
                          <a:rPr lang="en-US" sz="1800" b="0" i="1" smtClean="0">
                            <a:solidFill>
                              <a:srgbClr val="0033CC"/>
                            </a:solidFill>
                            <a:latin typeface="Cambria Math"/>
                          </a:rPr>
                        </m:ctrlPr>
                      </m:fPr>
                      <m:num>
                        <m:sSub>
                          <m:sSubPr>
                            <m:ctrlPr>
                              <a:rPr lang="en-US" sz="1800" b="0" i="1" smtClean="0">
                                <a:solidFill>
                                  <a:srgbClr val="0033CC"/>
                                </a:solidFill>
                                <a:latin typeface="Cambria Math"/>
                              </a:rPr>
                            </m:ctrlPr>
                          </m:sSubPr>
                          <m:e>
                            <m:r>
                              <a:rPr lang="en-US" sz="1800" b="0" i="1" smtClean="0">
                                <a:solidFill>
                                  <a:srgbClr val="0033CC"/>
                                </a:solidFill>
                                <a:latin typeface="Cambria Math"/>
                                <a:ea typeface="Cambria Math"/>
                              </a:rPr>
                              <m:t>𝜔</m:t>
                            </m:r>
                          </m:e>
                          <m:sub>
                            <m:r>
                              <a:rPr lang="en-US" sz="1800" b="0" i="1" smtClean="0">
                                <a:solidFill>
                                  <a:srgbClr val="0033CC"/>
                                </a:solidFill>
                                <a:latin typeface="Cambria Math"/>
                              </a:rPr>
                              <m:t>0</m:t>
                            </m:r>
                          </m:sub>
                        </m:sSub>
                      </m:num>
                      <m:den>
                        <m:r>
                          <a:rPr lang="en-US" sz="1800" b="0" i="1" smtClean="0">
                            <a:solidFill>
                              <a:srgbClr val="0033CC"/>
                            </a:solidFill>
                            <a:latin typeface="Cambria Math"/>
                            <a:ea typeface="Cambria Math"/>
                          </a:rPr>
                          <m:t>𝜔</m:t>
                        </m:r>
                      </m:den>
                    </m:f>
                    <m:r>
                      <a:rPr lang="en-US" sz="1800" b="0" i="1" smtClean="0">
                        <a:solidFill>
                          <a:srgbClr val="0033CC"/>
                        </a:solidFill>
                        <a:latin typeface="Cambria Math"/>
                        <a:ea typeface="Cambria Math"/>
                      </a:rPr>
                      <m:t>≈</m:t>
                    </m:r>
                    <m:f>
                      <m:fPr>
                        <m:type m:val="lin"/>
                        <m:ctrlPr>
                          <a:rPr lang="en-US" sz="1800" b="0" i="1" smtClean="0">
                            <a:solidFill>
                              <a:srgbClr val="0033CC"/>
                            </a:solidFill>
                            <a:latin typeface="Cambria Math"/>
                            <a:ea typeface="Cambria Math"/>
                          </a:rPr>
                        </m:ctrlPr>
                      </m:fPr>
                      <m:num>
                        <m:r>
                          <a:rPr lang="en-US" sz="1800" b="0" i="1" smtClean="0">
                            <a:solidFill>
                              <a:srgbClr val="0033CC"/>
                            </a:solidFill>
                            <a:latin typeface="Cambria Math"/>
                            <a:ea typeface="Cambria Math"/>
                          </a:rPr>
                          <m:t>2∆</m:t>
                        </m:r>
                        <m:r>
                          <a:rPr lang="en-US" sz="1800" b="0" i="1" smtClean="0">
                            <a:solidFill>
                              <a:srgbClr val="0033CC"/>
                            </a:solidFill>
                            <a:latin typeface="Cambria Math"/>
                            <a:ea typeface="Cambria Math"/>
                          </a:rPr>
                          <m:t>𝜔</m:t>
                        </m:r>
                      </m:num>
                      <m:den>
                        <m:sSub>
                          <m:sSubPr>
                            <m:ctrlPr>
                              <a:rPr lang="en-US" sz="1800" b="0" i="1" smtClean="0">
                                <a:solidFill>
                                  <a:srgbClr val="0033CC"/>
                                </a:solidFill>
                                <a:latin typeface="Cambria Math"/>
                                <a:ea typeface="Cambria Math"/>
                              </a:rPr>
                            </m:ctrlPr>
                          </m:sSubPr>
                          <m:e>
                            <m:r>
                              <a:rPr lang="en-US" sz="1800" b="0" i="1" smtClean="0">
                                <a:solidFill>
                                  <a:srgbClr val="0033CC"/>
                                </a:solidFill>
                                <a:latin typeface="Cambria Math"/>
                                <a:ea typeface="Cambria Math"/>
                              </a:rPr>
                              <m:t>𝜔</m:t>
                            </m:r>
                          </m:e>
                          <m:sub>
                            <m:r>
                              <a:rPr lang="en-US" sz="1800" b="0" i="1" smtClean="0">
                                <a:solidFill>
                                  <a:srgbClr val="0033CC"/>
                                </a:solidFill>
                                <a:latin typeface="Cambria Math"/>
                                <a:ea typeface="Cambria Math"/>
                              </a:rPr>
                              <m:t>0</m:t>
                            </m:r>
                          </m:sub>
                        </m:sSub>
                      </m:den>
                    </m:f>
                  </m:oMath>
                </a14:m>
                <a:r>
                  <a:rPr lang="en-US" sz="1800" b="0" dirty="0" smtClean="0">
                    <a:solidFill>
                      <a:srgbClr val="0033CC"/>
                    </a:solidFill>
                  </a:rPr>
                  <a:t>.</a:t>
                </a:r>
              </a:p>
              <a:p>
                <a:pPr algn="just"/>
                <a:endParaRPr lang="en-US" sz="1000" b="0" dirty="0">
                  <a:solidFill>
                    <a:srgbClr val="0033CC"/>
                  </a:solidFill>
                </a:endParaRPr>
              </a:p>
              <a:p>
                <a:pPr marL="342900" indent="-342900" algn="just">
                  <a:buClr>
                    <a:schemeClr val="tx1"/>
                  </a:buClr>
                  <a:buSzPct val="100000"/>
                  <a:buFont typeface="Arial" pitchFamily="34" charset="0"/>
                  <a:buChar char="•"/>
                </a:pPr>
                <a:r>
                  <a:rPr lang="en-US" sz="1800" b="0" dirty="0" smtClean="0">
                    <a:solidFill>
                      <a:srgbClr val="0033CC"/>
                    </a:solidFill>
                  </a:rPr>
                  <a:t>Phase information of </a:t>
                </a:r>
                <a:r>
                  <a:rPr lang="en-US" sz="1800" b="0" i="1" dirty="0" smtClean="0">
                    <a:solidFill>
                      <a:srgbClr val="0033CC"/>
                    </a:solidFill>
                  </a:rPr>
                  <a:t>S</a:t>
                </a:r>
                <a:r>
                  <a:rPr lang="en-US" sz="1800" b="0" i="1" baseline="-25000" dirty="0" smtClean="0">
                    <a:solidFill>
                      <a:srgbClr val="0033CC"/>
                    </a:solidFill>
                  </a:rPr>
                  <a:t>21</a:t>
                </a:r>
                <a:r>
                  <a:rPr lang="en-US" sz="1800" b="0" dirty="0" smtClean="0">
                    <a:solidFill>
                      <a:srgbClr val="0033CC"/>
                    </a:solidFill>
                  </a:rPr>
                  <a:t> is preferred to obtain </a:t>
                </a:r>
                <a:r>
                  <a:rPr lang="en-US" sz="1800" b="0" i="1" dirty="0" smtClean="0">
                    <a:solidFill>
                      <a:srgbClr val="0033CC"/>
                    </a:solidFill>
                    <a:sym typeface="Symbol"/>
                  </a:rPr>
                  <a:t></a:t>
                </a:r>
                <a:endParaRPr lang="en-US" sz="1800" b="0" dirty="0" smtClean="0">
                  <a:solidFill>
                    <a:srgbClr val="0033CC"/>
                  </a:solidFill>
                  <a:sym typeface="Symbol"/>
                </a:endParaRPr>
              </a:p>
              <a:p>
                <a:pPr algn="just">
                  <a:buClr>
                    <a:schemeClr val="tx1"/>
                  </a:buClr>
                  <a:buSzPct val="114000"/>
                </a:pPr>
                <a:endParaRPr lang="en-US" sz="500" b="0" dirty="0">
                  <a:solidFill>
                    <a:srgbClr val="0033CC"/>
                  </a:solidFill>
                  <a:sym typeface="Symbol"/>
                </a:endParaRPr>
              </a:p>
              <a:p>
                <a:pPr>
                  <a:buClr>
                    <a:schemeClr val="tx1"/>
                  </a:buClr>
                  <a:buSzPct val="114000"/>
                </a:pPr>
                <a14:m>
                  <m:oMathPara xmlns:m="http://schemas.openxmlformats.org/officeDocument/2006/math">
                    <m:oMathParaPr>
                      <m:jc m:val="centerGroup"/>
                    </m:oMathParaPr>
                    <m:oMath xmlns:m="http://schemas.openxmlformats.org/officeDocument/2006/math">
                      <m:f>
                        <m:fPr>
                          <m:ctrlPr>
                            <a:rPr lang="en-US" sz="1800" b="0" i="1" smtClean="0">
                              <a:solidFill>
                                <a:srgbClr val="0033CC"/>
                              </a:solidFill>
                              <a:latin typeface="Cambria Math"/>
                              <a:sym typeface="Symbol"/>
                            </a:rPr>
                          </m:ctrlPr>
                        </m:fPr>
                        <m:num>
                          <m:r>
                            <m:rPr>
                              <m:sty m:val="p"/>
                            </m:rPr>
                            <a:rPr lang="el-GR" sz="1800" b="0" i="1" smtClean="0">
                              <a:solidFill>
                                <a:srgbClr val="0033CC"/>
                              </a:solidFill>
                              <a:latin typeface="Cambria Math"/>
                              <a:ea typeface="Cambria Math"/>
                              <a:sym typeface="Symbol"/>
                            </a:rPr>
                            <m:t>Δ</m:t>
                          </m:r>
                          <m:r>
                            <a:rPr lang="en-US" sz="1800" b="0" i="1" smtClean="0">
                              <a:solidFill>
                                <a:srgbClr val="0033CC"/>
                              </a:solidFill>
                              <a:latin typeface="Cambria Math"/>
                              <a:ea typeface="Cambria Math"/>
                              <a:sym typeface="Symbol"/>
                            </a:rPr>
                            <m:t>𝜔</m:t>
                          </m:r>
                        </m:num>
                        <m:den>
                          <m:sSub>
                            <m:sSubPr>
                              <m:ctrlPr>
                                <a:rPr lang="en-US" sz="1800" b="0" i="1" smtClean="0">
                                  <a:solidFill>
                                    <a:srgbClr val="0033CC"/>
                                  </a:solidFill>
                                  <a:latin typeface="Cambria Math"/>
                                  <a:sym typeface="Symbol"/>
                                </a:rPr>
                              </m:ctrlPr>
                            </m:sSubPr>
                            <m:e>
                              <m:r>
                                <a:rPr lang="en-US" sz="1800" b="0" i="1" smtClean="0">
                                  <a:solidFill>
                                    <a:srgbClr val="0033CC"/>
                                  </a:solidFill>
                                  <a:latin typeface="Cambria Math"/>
                                  <a:ea typeface="Cambria Math"/>
                                  <a:sym typeface="Symbol"/>
                                </a:rPr>
                                <m:t>𝜔</m:t>
                              </m:r>
                            </m:e>
                            <m:sub>
                              <m:r>
                                <a:rPr lang="en-US" sz="1800" b="0" i="1" smtClean="0">
                                  <a:solidFill>
                                    <a:srgbClr val="0033CC"/>
                                  </a:solidFill>
                                  <a:latin typeface="Cambria Math"/>
                                  <a:sym typeface="Symbol"/>
                                </a:rPr>
                                <m:t>0</m:t>
                              </m:r>
                            </m:sub>
                          </m:sSub>
                        </m:den>
                      </m:f>
                      <m:r>
                        <a:rPr lang="en-US" sz="1800" b="0" i="1" smtClean="0">
                          <a:solidFill>
                            <a:srgbClr val="0033CC"/>
                          </a:solidFill>
                          <a:latin typeface="Cambria Math"/>
                          <a:ea typeface="Cambria Math"/>
                          <a:sym typeface="Symbol"/>
                        </a:rPr>
                        <m:t>≈−</m:t>
                      </m:r>
                      <m:f>
                        <m:fPr>
                          <m:ctrlPr>
                            <a:rPr lang="en-US" sz="1800" b="0" i="1" smtClean="0">
                              <a:solidFill>
                                <a:srgbClr val="0033CC"/>
                              </a:solidFill>
                              <a:latin typeface="Cambria Math"/>
                              <a:ea typeface="Cambria Math"/>
                              <a:sym typeface="Symbol"/>
                            </a:rPr>
                          </m:ctrlPr>
                        </m:fPr>
                        <m:num>
                          <m:r>
                            <a:rPr lang="en-US" sz="1800" b="0" i="1" smtClean="0">
                              <a:solidFill>
                                <a:srgbClr val="0033CC"/>
                              </a:solidFill>
                              <a:latin typeface="Cambria Math"/>
                              <a:ea typeface="Cambria Math"/>
                              <a:sym typeface="Symbol"/>
                            </a:rPr>
                            <m:t>1</m:t>
                          </m:r>
                        </m:num>
                        <m:den>
                          <m:r>
                            <a:rPr lang="en-US" sz="1800" b="0" i="1" smtClean="0">
                              <a:solidFill>
                                <a:srgbClr val="0033CC"/>
                              </a:solidFill>
                              <a:latin typeface="Cambria Math"/>
                              <a:ea typeface="Cambria Math"/>
                              <a:sym typeface="Symbol"/>
                            </a:rPr>
                            <m:t>2</m:t>
                          </m:r>
                          <m:sSub>
                            <m:sSubPr>
                              <m:ctrlPr>
                                <a:rPr lang="en-US" sz="1800" b="0" i="1" smtClean="0">
                                  <a:solidFill>
                                    <a:srgbClr val="0033CC"/>
                                  </a:solidFill>
                                  <a:latin typeface="Cambria Math"/>
                                  <a:ea typeface="Cambria Math"/>
                                  <a:sym typeface="Symbol"/>
                                </a:rPr>
                              </m:ctrlPr>
                            </m:sSubPr>
                            <m:e>
                              <m:r>
                                <a:rPr lang="en-US" sz="1800" b="0" i="1" smtClean="0">
                                  <a:solidFill>
                                    <a:srgbClr val="0033CC"/>
                                  </a:solidFill>
                                  <a:latin typeface="Cambria Math"/>
                                  <a:ea typeface="Cambria Math"/>
                                  <a:sym typeface="Symbol"/>
                                </a:rPr>
                                <m:t>𝑄</m:t>
                              </m:r>
                            </m:e>
                            <m:sub>
                              <m:r>
                                <a:rPr lang="en-US" sz="1800" b="0" i="1" smtClean="0">
                                  <a:solidFill>
                                    <a:srgbClr val="0033CC"/>
                                  </a:solidFill>
                                  <a:latin typeface="Cambria Math"/>
                                  <a:ea typeface="Cambria Math"/>
                                  <a:sym typeface="Symbol"/>
                                </a:rPr>
                                <m:t>𝐿</m:t>
                              </m:r>
                            </m:sub>
                          </m:sSub>
                        </m:den>
                      </m:f>
                      <m:func>
                        <m:funcPr>
                          <m:ctrlPr>
                            <a:rPr lang="en-US" sz="1800" b="0" i="1" smtClean="0">
                              <a:solidFill>
                                <a:srgbClr val="0033CC"/>
                              </a:solidFill>
                              <a:latin typeface="Cambria Math"/>
                              <a:ea typeface="Cambria Math"/>
                              <a:sym typeface="Symbol"/>
                            </a:rPr>
                          </m:ctrlPr>
                        </m:funcPr>
                        <m:fName>
                          <m:r>
                            <m:rPr>
                              <m:sty m:val="p"/>
                            </m:rPr>
                            <a:rPr lang="en-US" sz="1800" b="0" i="0" smtClean="0">
                              <a:solidFill>
                                <a:srgbClr val="0033CC"/>
                              </a:solidFill>
                              <a:latin typeface="Cambria Math"/>
                              <a:ea typeface="Cambria Math"/>
                              <a:sym typeface="Symbol"/>
                            </a:rPr>
                            <m:t>tan</m:t>
                          </m:r>
                        </m:fName>
                        <m:e>
                          <m:r>
                            <m:rPr>
                              <m:sty m:val="p"/>
                            </m:rPr>
                            <a:rPr lang="el-GR" sz="1800" b="0" i="1" smtClean="0">
                              <a:solidFill>
                                <a:srgbClr val="0033CC"/>
                              </a:solidFill>
                              <a:latin typeface="Cambria Math"/>
                              <a:ea typeface="Cambria Math"/>
                              <a:sym typeface="Symbol"/>
                            </a:rPr>
                            <m:t>Φ</m:t>
                          </m:r>
                        </m:e>
                      </m:func>
                    </m:oMath>
                  </m:oMathPara>
                </a14:m>
                <a:endParaRPr lang="en-US" sz="1800" b="0" dirty="0" smtClean="0">
                  <a:solidFill>
                    <a:srgbClr val="0033CC"/>
                  </a:solidFill>
                  <a:sym typeface="Symbo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14400" y="762000"/>
                <a:ext cx="7239000" cy="2820003"/>
              </a:xfrm>
              <a:prstGeom prst="rect">
                <a:avLst/>
              </a:prstGeom>
              <a:blipFill rotWithShape="1">
                <a:blip r:embed="rId2"/>
                <a:stretch>
                  <a:fillRect l="-505" t="-1296"/>
                </a:stretch>
              </a:blipFill>
              <a:ln>
                <a:noFill/>
              </a:ln>
            </p:spPr>
            <p:txBody>
              <a:bodyPr/>
              <a:lstStyle/>
              <a:p>
                <a:r>
                  <a:rPr lang="en-US">
                    <a:noFill/>
                  </a:rPr>
                  <a:t> </a:t>
                </a:r>
              </a:p>
            </p:txBody>
          </p:sp>
        </mc:Fallback>
      </mc:AlternateContent>
      <p:pic>
        <p:nvPicPr>
          <p:cNvPr id="3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624174"/>
            <a:ext cx="3207068" cy="232600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8069" y="3624173"/>
            <a:ext cx="3207068" cy="232600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0383669"/>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Pressure rise WS Dec 03">
  <a:themeElements>
    <a:clrScheme name="Pressure rise WS Dec 03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Pressure rise WS Dec 0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Times New Roman" charset="0"/>
          </a:defRPr>
        </a:defPPr>
      </a:lstStyle>
    </a:lnDef>
  </a:objectDefaults>
  <a:extraClrSchemeLst>
    <a:extraClrScheme>
      <a:clrScheme name="Pressure rise WS Dec 03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Pressure rise WS Dec 03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Pressure rise WS Dec 03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sure rise WS Dec 03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Pressure rise WS Dec 03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Pressure rise WS Dec 03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Pressure rise WS Dec 03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C:\Documents and Settings\roser\My Documents\powerpoint\Pressure rise WS Dec 03.ppt</Template>
  <TotalTime>8061</TotalTime>
  <Words>3583</Words>
  <Application>Microsoft Office PowerPoint</Application>
  <PresentationFormat>On-screen Show (4:3)</PresentationFormat>
  <Paragraphs>413</Paragraphs>
  <Slides>56</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58" baseType="lpstr">
      <vt:lpstr>Pressure rise WS Dec 03</vt:lpstr>
      <vt:lpstr>Document</vt:lpstr>
      <vt:lpstr>PowerPoint Presentation</vt:lpstr>
      <vt:lpstr>PowerPoint Presentation</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The BNL3 copper cavity prototype</vt:lpstr>
      <vt:lpstr>PowerPoint Presentation</vt:lpstr>
      <vt:lpstr>PowerPoint Presentation</vt:lpstr>
      <vt:lpstr>PowerPoint Presentation</vt:lpstr>
      <vt:lpstr>Movie of Noise Frequency Drift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Motivation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Numerical analysis of the measurement of electron cloud density near the beam at KEKB Low Energy Ring</vt:lpstr>
      <vt:lpstr>Schematic of electron multiplication</vt:lpstr>
      <vt:lpstr>PowerPoint Presentation</vt:lpstr>
      <vt:lpstr>PowerPoint Presentation</vt:lpstr>
      <vt:lpstr>Method of the measurement of EC density (1)</vt:lpstr>
      <vt:lpstr>PowerPoint Presentation</vt:lpstr>
      <vt:lpstr>PowerPoint Presentation</vt:lpstr>
      <vt:lpstr>PowerPoint Presentation</vt:lpstr>
      <vt:lpstr>PowerPoint Presentation</vt:lpstr>
      <vt:lpstr>PowerPoint Presentation</vt:lpstr>
      <vt:lpstr>Summary</vt:lpstr>
      <vt:lpstr>Acknowledgements</vt:lpstr>
      <vt:lpstr>PowerPoint Presentation</vt:lpstr>
      <vt:lpstr>PowerPoint Presentation</vt:lpstr>
      <vt:lpstr>PowerPoint Presentation</vt:lpstr>
    </vt:vector>
  </TitlesOfParts>
  <Company>Stony Brook University and BNL</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Puneet</dc:creator>
  <cp:lastModifiedBy>aayushi</cp:lastModifiedBy>
  <cp:revision>479</cp:revision>
  <cp:lastPrinted>2006-08-08T16:10:24Z</cp:lastPrinted>
  <dcterms:created xsi:type="dcterms:W3CDTF">2011-02-19T21:15:38Z</dcterms:created>
  <dcterms:modified xsi:type="dcterms:W3CDTF">2012-06-05T11:35:59Z</dcterms:modified>
</cp:coreProperties>
</file>