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5" r:id="rId2"/>
    <p:sldId id="506" r:id="rId3"/>
    <p:sldId id="512" r:id="rId4"/>
    <p:sldId id="511" r:id="rId5"/>
    <p:sldId id="529" r:id="rId6"/>
    <p:sldId id="531" r:id="rId7"/>
    <p:sldId id="530" r:id="rId8"/>
    <p:sldId id="532" r:id="rId9"/>
    <p:sldId id="533" r:id="rId10"/>
    <p:sldId id="520" r:id="rId11"/>
    <p:sldId id="534" r:id="rId12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0FFFF"/>
    <a:srgbClr val="FFFF00"/>
    <a:srgbClr val="FFFFFF"/>
    <a:srgbClr val="006600"/>
    <a:srgbClr val="00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9" autoAdjust="0"/>
    <p:restoredTop sz="69345" autoAdjust="0"/>
  </p:normalViewPr>
  <p:slideViewPr>
    <p:cSldViewPr snapToGrid="0">
      <p:cViewPr varScale="1">
        <p:scale>
          <a:sx n="79" d="100"/>
          <a:sy n="79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1" rIns="90721" bIns="45361" numCol="1" anchor="t" anchorCtr="0" compatLnSpc="1">
            <a:prstTxWarp prst="textNoShape">
              <a:avLst/>
            </a:prstTxWarp>
          </a:bodyPr>
          <a:lstStyle>
            <a:lvl1pPr algn="l" defTabSz="90646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1" rIns="90721" bIns="4536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1" rIns="90721" bIns="45361" numCol="1" anchor="b" anchorCtr="0" compatLnSpc="1">
            <a:prstTxWarp prst="textNoShape">
              <a:avLst/>
            </a:prstTxWarp>
          </a:bodyPr>
          <a:lstStyle>
            <a:lvl1pPr algn="l" defTabSz="90646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1" rIns="90721" bIns="4536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Arial" charset="0"/>
              </a:defRPr>
            </a:lvl1pPr>
          </a:lstStyle>
          <a:p>
            <a:fld id="{D020AFE5-B703-4297-B919-BA4537F4F4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l" defTabSz="923925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l" defTabSz="923925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100">
                <a:latin typeface="Arial" charset="0"/>
              </a:defRPr>
            </a:lvl1pPr>
          </a:lstStyle>
          <a:p>
            <a:fld id="{E037AE5A-8450-400C-BE91-78E45F6F2A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0A3FCF-30CA-4D26-80EF-1187E3DD0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3B930F-641C-4E43-A4C0-8D54289FF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CC54D-793A-4975-8A64-86F1A373C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F27690-92EF-434A-8281-C580EB6D9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9599FA-7AF1-4C5C-BB79-CB1F4BFF7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2AEA8-6AFE-4815-945E-37BFE868A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008C0A-9E29-42A0-8457-8CEB9A85A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B9BD4-7257-4E4D-8E22-70DA2A5FD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811A3C-8B84-4E9A-AA1E-AEE3641B4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F35A9F-66B2-4CAE-8EB4-DFA6F95F8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C21E7-DF6A-4BB6-B49F-A465A17B7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FF74A9-8FE0-46E3-879E-D5B5BA696A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628650" indent="-2254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3300"/>
          </a:solidFill>
          <a:latin typeface="+mn-lt"/>
        </a:defRPr>
      </a:lvl2pPr>
      <a:lvl3pPr marL="966788" indent="-1778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CC0000"/>
          </a:solidFill>
          <a:latin typeface="+mn-lt"/>
        </a:defRPr>
      </a:lvl3pPr>
      <a:lvl4pPr marL="1258888" indent="-177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C4EAC-802A-447B-8AAD-0C0CAF5EDEB6}" type="slidenum">
              <a:rPr lang="en-US"/>
              <a:pPr/>
              <a:t>1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2325"/>
            <a:ext cx="9105900" cy="5041900"/>
          </a:xfrm>
          <a:ln/>
        </p:spPr>
        <p:txBody>
          <a:bodyPr anchor="t"/>
          <a:lstStyle/>
          <a:p>
            <a:pPr>
              <a:lnSpc>
                <a:spcPct val="120000"/>
              </a:lnSpc>
            </a:pPr>
            <a:r>
              <a:rPr lang="en-US" sz="3600" dirty="0" err="1" smtClean="0"/>
              <a:t>Linac</a:t>
            </a:r>
            <a:r>
              <a:rPr lang="en-US" sz="3600" dirty="0" smtClean="0"/>
              <a:t>/400 </a:t>
            </a:r>
            <a:r>
              <a:rPr lang="en-US" sz="3600" dirty="0" err="1" smtClean="0"/>
              <a:t>MeV</a:t>
            </a:r>
            <a:r>
              <a:rPr lang="en-US" sz="3600" dirty="0" smtClean="0"/>
              <a:t> BPM System </a:t>
            </a:r>
            <a:br>
              <a:rPr lang="en-US" sz="3600" dirty="0" smtClean="0"/>
            </a:br>
            <a:r>
              <a:rPr lang="en-US" sz="3600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>
                <a:solidFill>
                  <a:srgbClr val="663300"/>
                </a:solidFill>
              </a:rPr>
              <a:t>Nathan Eddy</a:t>
            </a:r>
            <a:r>
              <a:rPr lang="en-US" sz="2800" i="1" dirty="0">
                <a:solidFill>
                  <a:srgbClr val="663300"/>
                </a:solidFill>
              </a:rPr>
              <a:t/>
            </a:r>
            <a:br>
              <a:rPr lang="en-US" sz="2800" i="1" dirty="0">
                <a:solidFill>
                  <a:srgbClr val="663300"/>
                </a:solidFill>
              </a:rPr>
            </a:br>
            <a:r>
              <a:rPr lang="en-US" sz="2800" dirty="0">
                <a:solidFill>
                  <a:srgbClr val="663300"/>
                </a:solidFill>
              </a:rPr>
              <a:t/>
            </a:r>
            <a:br>
              <a:rPr lang="en-US" sz="2800" dirty="0">
                <a:solidFill>
                  <a:srgbClr val="663300"/>
                </a:solidFill>
              </a:rPr>
            </a:br>
            <a:r>
              <a:rPr lang="en-US" sz="2800" dirty="0" smtClean="0">
                <a:solidFill>
                  <a:srgbClr val="003300"/>
                </a:solidFill>
              </a:rPr>
              <a:t>PIP Meeting</a:t>
            </a:r>
            <a:br>
              <a:rPr lang="en-US" sz="2800" dirty="0" smtClean="0">
                <a:solidFill>
                  <a:srgbClr val="003300"/>
                </a:solidFill>
              </a:rPr>
            </a:br>
            <a:r>
              <a:rPr lang="en-US" sz="2800" dirty="0" smtClean="0">
                <a:solidFill>
                  <a:srgbClr val="003300"/>
                </a:solidFill>
              </a:rPr>
              <a:t>6/6/12</a:t>
            </a:r>
            <a:endParaRPr lang="en-US" sz="2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1826"/>
            <a:ext cx="8382000" cy="4964337"/>
          </a:xfrm>
        </p:spPr>
        <p:txBody>
          <a:bodyPr/>
          <a:lstStyle/>
          <a:p>
            <a:r>
              <a:rPr lang="en-US" dirty="0" smtClean="0"/>
              <a:t>Provide average Position, Intensity, &amp; Relative Phase over each beam pulse for every BPM @</a:t>
            </a:r>
            <a:r>
              <a:rPr lang="en-US" dirty="0" smtClean="0"/>
              <a:t>15Hz – in ACNET via </a:t>
            </a:r>
            <a:r>
              <a:rPr lang="en-US" dirty="0" err="1" smtClean="0"/>
              <a:t>linac</a:t>
            </a:r>
            <a:r>
              <a:rPr lang="en-US" dirty="0" smtClean="0"/>
              <a:t> controls</a:t>
            </a:r>
          </a:p>
          <a:p>
            <a:r>
              <a:rPr lang="en-US" dirty="0" smtClean="0"/>
              <a:t>Have an OAC to perform setup and control</a:t>
            </a:r>
          </a:p>
          <a:p>
            <a:pPr lvl="1"/>
            <a:r>
              <a:rPr lang="en-US" dirty="0" smtClean="0"/>
              <a:t>Read/Write all control registers</a:t>
            </a:r>
          </a:p>
          <a:p>
            <a:pPr lvl="1"/>
            <a:r>
              <a:rPr lang="en-US" dirty="0" smtClean="0"/>
              <a:t>Synchronized waveform </a:t>
            </a:r>
            <a:r>
              <a:rPr lang="en-US" dirty="0" err="1" smtClean="0"/>
              <a:t>readback</a:t>
            </a:r>
            <a:endParaRPr lang="en-US" dirty="0" smtClean="0"/>
          </a:p>
          <a:p>
            <a:pPr lvl="2"/>
            <a:r>
              <a:rPr lang="en-US" dirty="0" smtClean="0"/>
              <a:t>Position, Intensity, Phase @3MHz</a:t>
            </a:r>
          </a:p>
          <a:p>
            <a:pPr lvl="1"/>
            <a:r>
              <a:rPr lang="en-US" dirty="0" smtClean="0"/>
              <a:t>Calibration control</a:t>
            </a:r>
          </a:p>
          <a:p>
            <a:pPr lvl="1"/>
            <a:r>
              <a:rPr lang="en-US" dirty="0" smtClean="0"/>
              <a:t>Basic functionality tested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Ready to replace LE </a:t>
            </a:r>
            <a:r>
              <a:rPr lang="en-US" sz="2800" dirty="0" err="1" smtClean="0"/>
              <a:t>bpms</a:t>
            </a:r>
            <a:r>
              <a:rPr lang="en-US" sz="2800" dirty="0" smtClean="0"/>
              <a:t> with existing boards</a:t>
            </a:r>
          </a:p>
          <a:p>
            <a:pPr lvl="1"/>
            <a:r>
              <a:rPr lang="en-US" sz="2400" dirty="0" smtClean="0"/>
              <a:t>Provide ability for further beam testing</a:t>
            </a:r>
          </a:p>
          <a:p>
            <a:pPr lvl="1"/>
            <a:r>
              <a:rPr lang="en-US" sz="2400" dirty="0" smtClean="0"/>
              <a:t>Will replace these boards with Production boards once available</a:t>
            </a:r>
          </a:p>
          <a:p>
            <a:pPr lvl="1"/>
            <a:r>
              <a:rPr lang="en-US" sz="2400" dirty="0" smtClean="0"/>
              <a:t>Network connections done</a:t>
            </a:r>
          </a:p>
          <a:p>
            <a:pPr lvl="1"/>
            <a:r>
              <a:rPr lang="en-US" sz="2400" dirty="0" smtClean="0"/>
              <a:t>Need to provide 805MHz</a:t>
            </a:r>
          </a:p>
          <a:p>
            <a:r>
              <a:rPr lang="en-US" sz="2800" dirty="0" smtClean="0"/>
              <a:t>Will replace the rest of the crates as Production boards become available</a:t>
            </a:r>
          </a:p>
          <a:p>
            <a:pPr lvl="1"/>
            <a:r>
              <a:rPr lang="en-US" sz="2400" dirty="0" smtClean="0"/>
              <a:t>Driven by board checkout </a:t>
            </a:r>
          </a:p>
          <a:p>
            <a:pPr lvl="1"/>
            <a:r>
              <a:rPr lang="en-US" sz="2400" dirty="0" smtClean="0"/>
              <a:t>May rotate them through LE section for beam checkout</a:t>
            </a:r>
          </a:p>
          <a:p>
            <a:pPr lvl="1"/>
            <a:r>
              <a:rPr lang="en-US" sz="2400" dirty="0" smtClean="0"/>
              <a:t>Expect all new boards installed by the end of the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5594"/>
            <a:ext cx="8382000" cy="5117910"/>
          </a:xfrm>
        </p:spPr>
        <p:txBody>
          <a:bodyPr/>
          <a:lstStyle/>
          <a:p>
            <a:r>
              <a:rPr lang="en-US" dirty="0" smtClean="0"/>
              <a:t>Update existing RF </a:t>
            </a:r>
            <a:r>
              <a:rPr lang="en-US" dirty="0" smtClean="0"/>
              <a:t>electronics </a:t>
            </a:r>
            <a:r>
              <a:rPr lang="en-US" dirty="0" smtClean="0"/>
              <a:t>with Digital electronics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FPGA, ADC, Digital Signal </a:t>
            </a:r>
            <a:r>
              <a:rPr lang="en-US" dirty="0"/>
              <a:t>P</a:t>
            </a:r>
            <a:r>
              <a:rPr lang="en-US" dirty="0" smtClean="0"/>
              <a:t>rocessing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Long term stability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Flexibility to modify system as needed </a:t>
            </a:r>
          </a:p>
          <a:p>
            <a:r>
              <a:rPr lang="en-US" dirty="0" smtClean="0"/>
              <a:t>Implement calibration system to improve long-term stability</a:t>
            </a:r>
          </a:p>
          <a:p>
            <a:r>
              <a:rPr lang="en-US" dirty="0" smtClean="0"/>
              <a:t>Implement phase measurement for Time of Flight/Energy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29554"/>
            <a:ext cx="8382000" cy="4996610"/>
          </a:xfrm>
        </p:spPr>
        <p:txBody>
          <a:bodyPr/>
          <a:lstStyle/>
          <a:p>
            <a:r>
              <a:rPr lang="en-US" sz="2400" dirty="0"/>
              <a:t>I</a:t>
            </a:r>
            <a:r>
              <a:rPr lang="en-US" sz="2400" dirty="0" smtClean="0"/>
              <a:t>ncludes the processing of the BPM pickup signals to determine beam position through the duration of the </a:t>
            </a:r>
            <a:r>
              <a:rPr lang="en-US" sz="2400" dirty="0" err="1" smtClean="0"/>
              <a:t>Linac</a:t>
            </a:r>
            <a:r>
              <a:rPr lang="en-US" sz="2400" dirty="0" smtClean="0"/>
              <a:t> beam pulse</a:t>
            </a:r>
          </a:p>
          <a:p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ompute position averages and deliver all of the position data to the ACNET control system every 66 ms (15HZ)</a:t>
            </a:r>
          </a:p>
          <a:p>
            <a:endParaRPr lang="en-US" sz="2400" dirty="0" smtClean="0"/>
          </a:p>
          <a:p>
            <a:r>
              <a:rPr lang="en-US" sz="2400" dirty="0" smtClean="0"/>
              <a:t>A limited number of BPM’s in the </a:t>
            </a:r>
            <a:r>
              <a:rPr lang="en-US" sz="2400" dirty="0" err="1" smtClean="0"/>
              <a:t>Linac</a:t>
            </a:r>
            <a:r>
              <a:rPr lang="en-US" sz="2400" dirty="0" smtClean="0"/>
              <a:t> and 400 </a:t>
            </a:r>
            <a:r>
              <a:rPr lang="en-US" sz="2400" dirty="0" err="1" smtClean="0"/>
              <a:t>MeV</a:t>
            </a:r>
            <a:r>
              <a:rPr lang="en-US" sz="2400" dirty="0" smtClean="0"/>
              <a:t> line will be required to deliver all of the position data samples to applications running in ACNET at the 15 Hz rate</a:t>
            </a:r>
          </a:p>
          <a:p>
            <a:endParaRPr lang="en-US" sz="2400" dirty="0" smtClean="0"/>
          </a:p>
          <a:p>
            <a:r>
              <a:rPr lang="en-US" sz="2400" dirty="0"/>
              <a:t>D</a:t>
            </a:r>
            <a:r>
              <a:rPr lang="en-US" sz="2400" dirty="0" smtClean="0"/>
              <a:t>oes not involve changing the BPM detectors or the cabling that comes up from the </a:t>
            </a:r>
            <a:r>
              <a:rPr lang="en-US" sz="2400" dirty="0" err="1" smtClean="0"/>
              <a:t>Linac</a:t>
            </a:r>
            <a:r>
              <a:rPr lang="en-US" sz="2400" dirty="0" smtClean="0"/>
              <a:t> enclosure.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Linac</a:t>
            </a:r>
            <a:r>
              <a:rPr lang="en-US" dirty="0" smtClean="0"/>
              <a:t>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6663"/>
            <a:ext cx="8382000" cy="4679500"/>
          </a:xfrm>
        </p:spPr>
        <p:txBody>
          <a:bodyPr/>
          <a:lstStyle/>
          <a:p>
            <a:r>
              <a:rPr lang="en-US" dirty="0" smtClean="0"/>
              <a:t>Instrument all existing </a:t>
            </a:r>
            <a:r>
              <a:rPr lang="en-US" dirty="0" err="1" smtClean="0"/>
              <a:t>Linac</a:t>
            </a:r>
            <a:r>
              <a:rPr lang="en-US" dirty="0" smtClean="0"/>
              <a:t> BPMs</a:t>
            </a:r>
          </a:p>
          <a:p>
            <a:r>
              <a:rPr lang="en-US" dirty="0" smtClean="0"/>
              <a:t>Total of 76 BPMs (2 plates/channels)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Linac</a:t>
            </a:r>
            <a:r>
              <a:rPr lang="en-US" dirty="0"/>
              <a:t> </a:t>
            </a:r>
            <a:r>
              <a:rPr lang="en-US" dirty="0" smtClean="0"/>
              <a:t>(13)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Transition (6)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HE </a:t>
            </a:r>
            <a:r>
              <a:rPr lang="en-US" dirty="0" err="1" smtClean="0"/>
              <a:t>Linac</a:t>
            </a:r>
            <a:r>
              <a:rPr lang="en-US" dirty="0" smtClean="0"/>
              <a:t> (57)</a:t>
            </a:r>
          </a:p>
          <a:p>
            <a:pPr lvl="2"/>
            <a:r>
              <a:rPr lang="en-US" dirty="0" smtClean="0"/>
              <a:t> Module 1 &amp; 2 - 6 each  (12)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Module 3-6 – 8 each (32)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Module 7 (9)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Installation Before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999" y="990600"/>
            <a:ext cx="8390021" cy="1728537"/>
          </a:xfrm>
        </p:spPr>
        <p:txBody>
          <a:bodyPr/>
          <a:lstStyle/>
          <a:p>
            <a:r>
              <a:rPr lang="en-US" dirty="0" smtClean="0"/>
              <a:t>Replaced one full crate before shutdown</a:t>
            </a:r>
          </a:p>
          <a:p>
            <a:r>
              <a:rPr lang="en-US" dirty="0" smtClean="0"/>
              <a:t>6 Pickups – D02, D03, D04, D11, D72, D73,</a:t>
            </a:r>
          </a:p>
          <a:p>
            <a:r>
              <a:rPr lang="en-US" dirty="0" smtClean="0"/>
              <a:t>Position, Intensity, and Phase </a:t>
            </a:r>
            <a:r>
              <a:rPr lang="en-US" dirty="0" err="1" smtClean="0"/>
              <a:t>readback</a:t>
            </a:r>
            <a:r>
              <a:rPr lang="en-US" dirty="0" smtClean="0"/>
              <a:t> to ACNET</a:t>
            </a:r>
            <a:endParaRPr lang="en-US" dirty="0"/>
          </a:p>
        </p:txBody>
      </p:sp>
      <p:pic>
        <p:nvPicPr>
          <p:cNvPr id="6" name="Content Placeholder 5" descr="WP_00027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t="15259" b="9444"/>
          <a:stretch>
            <a:fillRect/>
          </a:stretch>
        </p:blipFill>
        <p:spPr>
          <a:xfrm>
            <a:off x="1061994" y="2767257"/>
            <a:ext cx="6902911" cy="38982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Position Resolution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4846637"/>
            <a:ext cx="7543800" cy="185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SVD with only 6 position measurements (3H,3V)</a:t>
            </a:r>
          </a:p>
          <a:p>
            <a:pPr lvl="1"/>
            <a:r>
              <a:rPr lang="en-US" dirty="0" smtClean="0"/>
              <a:t>Ideally expect up to 3 modes to correlate with initial trajectory &amp; energy</a:t>
            </a:r>
          </a:p>
          <a:p>
            <a:pPr lvl="1"/>
            <a:r>
              <a:rPr lang="en-US" dirty="0" smtClean="0"/>
              <a:t>With only 6 pickups, real noise sneaks into modes</a:t>
            </a:r>
          </a:p>
          <a:p>
            <a:r>
              <a:rPr lang="en-US" dirty="0" smtClean="0"/>
              <a:t>Conservative estimate resolution &lt; 40um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Content Placeholder 5" descr="Position_100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43000" y="838200"/>
            <a:ext cx="7315200" cy="401130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</a:t>
            </a:r>
            <a:r>
              <a:rPr lang="en-US" dirty="0" err="1" smtClean="0"/>
              <a:t>vs</a:t>
            </a:r>
            <a:r>
              <a:rPr lang="en-US" dirty="0" smtClean="0"/>
              <a:t> Position</a:t>
            </a:r>
            <a:endParaRPr lang="en-US" dirty="0"/>
          </a:p>
        </p:txBody>
      </p:sp>
      <p:pic>
        <p:nvPicPr>
          <p:cNvPr id="5" name="Content Placeholder 4" descr="intensity_sc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5726" y="1057355"/>
            <a:ext cx="5085348" cy="3475638"/>
          </a:xfrm>
        </p:spPr>
      </p:pic>
      <p:pic>
        <p:nvPicPr>
          <p:cNvPr id="7" name="Content Placeholder 6" descr="pos_v_intensity_odd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6673" y="3349310"/>
            <a:ext cx="5723021" cy="32590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Measurement</a:t>
            </a:r>
            <a:endParaRPr lang="en-US" dirty="0"/>
          </a:p>
        </p:txBody>
      </p:sp>
      <p:pic>
        <p:nvPicPr>
          <p:cNvPr id="8" name="Content Placeholder 7" descr="phase_1ho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0330" y="906376"/>
            <a:ext cx="7122695" cy="610136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2AEA8-6AFE-4815-945E-37BFE868A3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Board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first fully stuffed production board before shutdown for checkout</a:t>
            </a:r>
          </a:p>
          <a:p>
            <a:r>
              <a:rPr lang="en-US" dirty="0" smtClean="0"/>
              <a:t>Found error in PCB</a:t>
            </a:r>
          </a:p>
          <a:p>
            <a:pPr lvl="1"/>
            <a:r>
              <a:rPr lang="en-US" dirty="0" smtClean="0"/>
              <a:t>Require remaking 80 PCBs</a:t>
            </a:r>
          </a:p>
          <a:p>
            <a:pPr lvl="1"/>
            <a:r>
              <a:rPr lang="en-US" dirty="0" smtClean="0"/>
              <a:t>Delay Assembly</a:t>
            </a:r>
          </a:p>
          <a:p>
            <a:pPr lvl="1"/>
            <a:r>
              <a:rPr lang="en-US" dirty="0" smtClean="0"/>
              <a:t>$5k additional cost</a:t>
            </a:r>
          </a:p>
          <a:p>
            <a:pPr lvl="1"/>
            <a:r>
              <a:rPr lang="en-US" dirty="0" smtClean="0"/>
              <a:t>$10k additional cost due to parts</a:t>
            </a:r>
          </a:p>
          <a:p>
            <a:pPr lvl="2"/>
            <a:r>
              <a:rPr lang="en-US" dirty="0" smtClean="0"/>
              <a:t>10 Additional boards + Prototypes</a:t>
            </a:r>
          </a:p>
          <a:p>
            <a:r>
              <a:rPr lang="en-US" dirty="0" smtClean="0"/>
              <a:t>New PCBs in production</a:t>
            </a:r>
          </a:p>
          <a:p>
            <a:r>
              <a:rPr lang="en-US" dirty="0" smtClean="0"/>
              <a:t>Assembled boards ~1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27690-92EF-434A-8281-C580EB6D9F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zwaska-cloud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zwaska-cloud2</Template>
  <TotalTime>1301</TotalTime>
  <Words>454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zwaska-cloud2</vt:lpstr>
      <vt:lpstr>Linac/400 MeV BPM System  Status  Nathan Eddy  PIP Meeting 6/6/12</vt:lpstr>
      <vt:lpstr>Motivation</vt:lpstr>
      <vt:lpstr>Project Scope</vt:lpstr>
      <vt:lpstr>Linac Section</vt:lpstr>
      <vt:lpstr>Test Installation Before Shutdown</vt:lpstr>
      <vt:lpstr>Position Resolution</vt:lpstr>
      <vt:lpstr>Intensity vs Position</vt:lpstr>
      <vt:lpstr>Phase Measurement</vt:lpstr>
      <vt:lpstr>Production Board Status</vt:lpstr>
      <vt:lpstr>Software Status</vt:lpstr>
      <vt:lpstr>Plan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Linac/400 MeV BPM System  Plans and Status  Nathan Eddy   PIP Meeting 9/7/11</dc:title>
  <dc:creator>eddy</dc:creator>
  <cp:lastModifiedBy>eddy</cp:lastModifiedBy>
  <cp:revision>56</cp:revision>
  <dcterms:created xsi:type="dcterms:W3CDTF">2011-09-06T19:16:02Z</dcterms:created>
  <dcterms:modified xsi:type="dcterms:W3CDTF">2012-06-06T15:25:35Z</dcterms:modified>
</cp:coreProperties>
</file>