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DC52-2EE0-48A9-83D4-458681EE6158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9F1B-5CBF-47A5-8B28-17F0B810DF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11"/>
            <a:ext cx="7772400" cy="1470025"/>
          </a:xfrm>
        </p:spPr>
        <p:txBody>
          <a:bodyPr/>
          <a:lstStyle/>
          <a:p>
            <a:r>
              <a:rPr lang="en-US" dirty="0" smtClean="0"/>
              <a:t>Laser Notcher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36290"/>
            <a:ext cx="6400800" cy="1752600"/>
          </a:xfrm>
        </p:spPr>
        <p:txBody>
          <a:bodyPr/>
          <a:lstStyle/>
          <a:p>
            <a:r>
              <a:rPr lang="en-US" dirty="0" smtClean="0"/>
              <a:t>Dave Johnson</a:t>
            </a:r>
          </a:p>
          <a:p>
            <a:r>
              <a:rPr lang="en-US" dirty="0" smtClean="0"/>
              <a:t>PIP Meeting</a:t>
            </a:r>
          </a:p>
          <a:p>
            <a:r>
              <a:rPr lang="en-US" dirty="0" smtClean="0"/>
              <a:t>June 26,2012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17041" y="2352583"/>
            <a:ext cx="319596" cy="29296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H="1">
            <a:off x="1438183" y="2499065"/>
            <a:ext cx="6178858" cy="4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28264" y="2175029"/>
            <a:ext cx="470517" cy="5948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74998" y="2121763"/>
            <a:ext cx="550416" cy="6391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23573" y="2228295"/>
            <a:ext cx="106532" cy="4882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554897" y="2352583"/>
            <a:ext cx="452761" cy="2663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90408" y="2370338"/>
            <a:ext cx="426128" cy="221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Notcher Location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Relocated laser notcher from 400 MeV area to 750 keV MEBT just after the RFQ. </a:t>
            </a:r>
            <a:endParaRPr lang="en-US" dirty="0"/>
          </a:p>
          <a:p>
            <a:pPr lvl="1"/>
            <a:r>
              <a:rPr lang="en-US" dirty="0" smtClean="0"/>
              <a:t>Smaller (shorter) interaction cavity</a:t>
            </a:r>
          </a:p>
          <a:p>
            <a:pPr lvl="1"/>
            <a:r>
              <a:rPr lang="en-US" dirty="0" smtClean="0"/>
              <a:t>Laser system located close to interaction cavity</a:t>
            </a:r>
          </a:p>
          <a:p>
            <a:pPr lvl="1"/>
            <a:r>
              <a:rPr lang="en-US" dirty="0" smtClean="0"/>
              <a:t>Does not require external H0 dump</a:t>
            </a:r>
          </a:p>
          <a:p>
            <a:pPr lvl="1"/>
            <a:r>
              <a:rPr lang="en-US" dirty="0" smtClean="0"/>
              <a:t>Minimized beam line &amp; magnet modifications</a:t>
            </a:r>
          </a:p>
          <a:p>
            <a:r>
              <a:rPr lang="en-US" dirty="0" smtClean="0"/>
              <a:t>Laser system same as 400 MeV option</a:t>
            </a:r>
          </a:p>
          <a:p>
            <a:pPr lvl="1"/>
            <a:r>
              <a:rPr lang="en-US" dirty="0" smtClean="0"/>
              <a:t>Same pulse energy (2mJ) fewer reflections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80" y="3328826"/>
            <a:ext cx="41433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235161" cy="259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153" y="819658"/>
            <a:ext cx="5689599" cy="243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4327" y="1856509"/>
            <a:ext cx="110837" cy="618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03564" y="2493817"/>
            <a:ext cx="1491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Laser Notcher</a:t>
            </a:r>
            <a:endParaRPr lang="en-US" dirty="0"/>
          </a:p>
        </p:txBody>
      </p:sp>
      <p:pic>
        <p:nvPicPr>
          <p:cNvPr id="8" name="Picture 7" descr="beam tube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7282" y="1140993"/>
            <a:ext cx="3467100" cy="140017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14037" y="5421746"/>
            <a:ext cx="443345" cy="471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3" idx="1"/>
          </p:cNvCxnSpPr>
          <p:nvPr/>
        </p:nvCxnSpPr>
        <p:spPr>
          <a:xfrm flipV="1">
            <a:off x="697634" y="4725915"/>
            <a:ext cx="3874366" cy="4857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35294" y="4847224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1.25 ns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01527" y="5107709"/>
            <a:ext cx="0" cy="295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58726" y="5121564"/>
            <a:ext cx="0" cy="295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01527" y="5135418"/>
            <a:ext cx="44334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203197" y="1754911"/>
            <a:ext cx="56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RFQ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7" y="1016004"/>
            <a:ext cx="7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Tank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53673" y="0"/>
            <a:ext cx="6036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Laser Notcher in the 750 keV MEBT</a:t>
            </a:r>
            <a:endParaRPr lang="en-US" sz="3200" dirty="0"/>
          </a:p>
        </p:txBody>
      </p:sp>
      <p:sp>
        <p:nvSpPr>
          <p:cNvPr id="22" name="Oval 21"/>
          <p:cNvSpPr/>
          <p:nvPr/>
        </p:nvSpPr>
        <p:spPr>
          <a:xfrm>
            <a:off x="5493854" y="5191140"/>
            <a:ext cx="45719" cy="280988"/>
          </a:xfrm>
          <a:prstGeom prst="ellipse">
            <a:avLst/>
          </a:prstGeom>
          <a:solidFill>
            <a:srgbClr val="F61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39743" y="5160698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9.6 mm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6045695" y="1562470"/>
            <a:ext cx="1136342" cy="772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982"/>
          </a:xfrm>
        </p:spPr>
        <p:txBody>
          <a:bodyPr>
            <a:noAutofit/>
          </a:bodyPr>
          <a:lstStyle/>
          <a:p>
            <a:r>
              <a:rPr lang="en-US" sz="3200" dirty="0" smtClean="0"/>
              <a:t>750 keV Notcher Insert Concept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734322" y="3304708"/>
            <a:ext cx="1198486" cy="12429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9736" y="4336002"/>
            <a:ext cx="1215852" cy="1117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-180000">
            <a:off x="3190548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-180000">
            <a:off x="3316964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-180000">
            <a:off x="2852042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180000">
            <a:off x="2964817" y="3428845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">
            <a:off x="3068714" y="3428847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80000">
            <a:off x="2909747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80000">
            <a:off x="3018407" y="3428845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80000">
            <a:off x="3125770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80000">
            <a:off x="3255652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80000">
            <a:off x="3386830" y="3428845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-180000">
            <a:off x="3788946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-180000">
            <a:off x="3905836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-180000">
            <a:off x="3445677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-180000">
            <a:off x="3553689" y="3428845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-180000">
            <a:off x="3652823" y="3428847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80000">
            <a:off x="3503382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0000">
            <a:off x="3602516" y="3428845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80000">
            <a:off x="3719405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80000">
            <a:off x="3854050" y="3428846"/>
            <a:ext cx="17756" cy="9033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32482" y="4731798"/>
            <a:ext cx="1868056" cy="68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16207" y="2984377"/>
            <a:ext cx="1884331" cy="112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10289" y="2991775"/>
            <a:ext cx="214036" cy="383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959945" y="2613467"/>
            <a:ext cx="61253" cy="17198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76801" y="4734850"/>
            <a:ext cx="214036" cy="383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71963" y="2990850"/>
            <a:ext cx="0" cy="4381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71963" y="4333875"/>
            <a:ext cx="0" cy="4381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81488" y="3400422"/>
            <a:ext cx="842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91014" y="4362452"/>
            <a:ext cx="842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2390776" y="1914526"/>
            <a:ext cx="1" cy="11001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2419350" y="4714873"/>
            <a:ext cx="1" cy="11001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6"/>
          <p:cNvGrpSpPr/>
          <p:nvPr/>
        </p:nvGrpSpPr>
        <p:grpSpPr>
          <a:xfrm rot="10800000">
            <a:off x="2486338" y="4729162"/>
            <a:ext cx="599755" cy="376217"/>
            <a:chOff x="2068497" y="3224813"/>
            <a:chExt cx="2272683" cy="1870970"/>
          </a:xfrm>
        </p:grpSpPr>
        <p:sp>
          <p:nvSpPr>
            <p:cNvPr id="78" name="Freeform 77"/>
            <p:cNvSpPr/>
            <p:nvPr/>
          </p:nvSpPr>
          <p:spPr>
            <a:xfrm flipH="1">
              <a:off x="3561425" y="3224813"/>
              <a:ext cx="779755" cy="204187"/>
            </a:xfrm>
            <a:custGeom>
              <a:avLst/>
              <a:gdLst>
                <a:gd name="connsiteX0" fmla="*/ 0 w 843379"/>
                <a:gd name="connsiteY0" fmla="*/ 0 h 195309"/>
                <a:gd name="connsiteX1" fmla="*/ 843379 w 843379"/>
                <a:gd name="connsiteY1" fmla="*/ 0 h 195309"/>
                <a:gd name="connsiteX2" fmla="*/ 843379 w 843379"/>
                <a:gd name="connsiteY2" fmla="*/ 133165 h 195309"/>
                <a:gd name="connsiteX3" fmla="*/ 781235 w 843379"/>
                <a:gd name="connsiteY3" fmla="*/ 142043 h 195309"/>
                <a:gd name="connsiteX4" fmla="*/ 781235 w 843379"/>
                <a:gd name="connsiteY4" fmla="*/ 88777 h 195309"/>
                <a:gd name="connsiteX5" fmla="*/ 674703 w 843379"/>
                <a:gd name="connsiteY5" fmla="*/ 88777 h 195309"/>
                <a:gd name="connsiteX6" fmla="*/ 674703 w 843379"/>
                <a:gd name="connsiteY6" fmla="*/ 195309 h 195309"/>
                <a:gd name="connsiteX7" fmla="*/ 8878 w 843379"/>
                <a:gd name="connsiteY7" fmla="*/ 195309 h 195309"/>
                <a:gd name="connsiteX8" fmla="*/ 0 w 843379"/>
                <a:gd name="connsiteY8" fmla="*/ 0 h 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379" h="195309">
                  <a:moveTo>
                    <a:pt x="0" y="0"/>
                  </a:moveTo>
                  <a:lnTo>
                    <a:pt x="843379" y="0"/>
                  </a:lnTo>
                  <a:lnTo>
                    <a:pt x="843379" y="133165"/>
                  </a:lnTo>
                  <a:lnTo>
                    <a:pt x="781235" y="142043"/>
                  </a:lnTo>
                  <a:lnTo>
                    <a:pt x="781235" y="88777"/>
                  </a:lnTo>
                  <a:lnTo>
                    <a:pt x="674703" y="88777"/>
                  </a:lnTo>
                  <a:lnTo>
                    <a:pt x="674703" y="195309"/>
                  </a:lnTo>
                  <a:lnTo>
                    <a:pt x="8878" y="1953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68497" y="3224813"/>
              <a:ext cx="843379" cy="204187"/>
            </a:xfrm>
            <a:custGeom>
              <a:avLst/>
              <a:gdLst>
                <a:gd name="connsiteX0" fmla="*/ 0 w 843379"/>
                <a:gd name="connsiteY0" fmla="*/ 0 h 195309"/>
                <a:gd name="connsiteX1" fmla="*/ 843379 w 843379"/>
                <a:gd name="connsiteY1" fmla="*/ 0 h 195309"/>
                <a:gd name="connsiteX2" fmla="*/ 843379 w 843379"/>
                <a:gd name="connsiteY2" fmla="*/ 133165 h 195309"/>
                <a:gd name="connsiteX3" fmla="*/ 781235 w 843379"/>
                <a:gd name="connsiteY3" fmla="*/ 142043 h 195309"/>
                <a:gd name="connsiteX4" fmla="*/ 781235 w 843379"/>
                <a:gd name="connsiteY4" fmla="*/ 88777 h 195309"/>
                <a:gd name="connsiteX5" fmla="*/ 674703 w 843379"/>
                <a:gd name="connsiteY5" fmla="*/ 88777 h 195309"/>
                <a:gd name="connsiteX6" fmla="*/ 674703 w 843379"/>
                <a:gd name="connsiteY6" fmla="*/ 195309 h 195309"/>
                <a:gd name="connsiteX7" fmla="*/ 8878 w 843379"/>
                <a:gd name="connsiteY7" fmla="*/ 195309 h 195309"/>
                <a:gd name="connsiteX8" fmla="*/ 0 w 843379"/>
                <a:gd name="connsiteY8" fmla="*/ 0 h 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379" h="195309">
                  <a:moveTo>
                    <a:pt x="0" y="0"/>
                  </a:moveTo>
                  <a:lnTo>
                    <a:pt x="843379" y="0"/>
                  </a:lnTo>
                  <a:lnTo>
                    <a:pt x="843379" y="133165"/>
                  </a:lnTo>
                  <a:lnTo>
                    <a:pt x="781235" y="142043"/>
                  </a:lnTo>
                  <a:lnTo>
                    <a:pt x="781235" y="88777"/>
                  </a:lnTo>
                  <a:lnTo>
                    <a:pt x="674703" y="88777"/>
                  </a:lnTo>
                  <a:lnTo>
                    <a:pt x="674703" y="195309"/>
                  </a:lnTo>
                  <a:lnTo>
                    <a:pt x="8878" y="1953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077375" y="3417903"/>
              <a:ext cx="736846" cy="1677880"/>
            </a:xfrm>
            <a:custGeom>
              <a:avLst/>
              <a:gdLst>
                <a:gd name="connsiteX0" fmla="*/ 0 w 976543"/>
                <a:gd name="connsiteY0" fmla="*/ 0 h 1819922"/>
                <a:gd name="connsiteX1" fmla="*/ 878889 w 976543"/>
                <a:gd name="connsiteY1" fmla="*/ 0 h 1819922"/>
                <a:gd name="connsiteX2" fmla="*/ 878889 w 976543"/>
                <a:gd name="connsiteY2" fmla="*/ 497149 h 1819922"/>
                <a:gd name="connsiteX3" fmla="*/ 976543 w 976543"/>
                <a:gd name="connsiteY3" fmla="*/ 497149 h 1819922"/>
                <a:gd name="connsiteX4" fmla="*/ 976543 w 976543"/>
                <a:gd name="connsiteY4" fmla="*/ 1819922 h 1819922"/>
                <a:gd name="connsiteX5" fmla="*/ 816745 w 976543"/>
                <a:gd name="connsiteY5" fmla="*/ 1819922 h 1819922"/>
                <a:gd name="connsiteX6" fmla="*/ 807868 w 976543"/>
                <a:gd name="connsiteY6" fmla="*/ 292963 h 1819922"/>
                <a:gd name="connsiteX7" fmla="*/ 8877 w 976543"/>
                <a:gd name="connsiteY7" fmla="*/ 284085 h 1819922"/>
                <a:gd name="connsiteX8" fmla="*/ 0 w 976543"/>
                <a:gd name="connsiteY8" fmla="*/ 0 h 181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6543" h="1819922">
                  <a:moveTo>
                    <a:pt x="0" y="0"/>
                  </a:moveTo>
                  <a:lnTo>
                    <a:pt x="878889" y="0"/>
                  </a:lnTo>
                  <a:lnTo>
                    <a:pt x="878889" y="497149"/>
                  </a:lnTo>
                  <a:lnTo>
                    <a:pt x="976543" y="497149"/>
                  </a:lnTo>
                  <a:lnTo>
                    <a:pt x="976543" y="1819922"/>
                  </a:lnTo>
                  <a:lnTo>
                    <a:pt x="816745" y="1819922"/>
                  </a:lnTo>
                  <a:lnTo>
                    <a:pt x="807868" y="292963"/>
                  </a:lnTo>
                  <a:lnTo>
                    <a:pt x="8877" y="284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flipH="1">
              <a:off x="3657217" y="3429000"/>
              <a:ext cx="675086" cy="1666783"/>
            </a:xfrm>
            <a:custGeom>
              <a:avLst/>
              <a:gdLst>
                <a:gd name="connsiteX0" fmla="*/ 0 w 976543"/>
                <a:gd name="connsiteY0" fmla="*/ 0 h 1819922"/>
                <a:gd name="connsiteX1" fmla="*/ 878889 w 976543"/>
                <a:gd name="connsiteY1" fmla="*/ 0 h 1819922"/>
                <a:gd name="connsiteX2" fmla="*/ 878889 w 976543"/>
                <a:gd name="connsiteY2" fmla="*/ 497149 h 1819922"/>
                <a:gd name="connsiteX3" fmla="*/ 976543 w 976543"/>
                <a:gd name="connsiteY3" fmla="*/ 497149 h 1819922"/>
                <a:gd name="connsiteX4" fmla="*/ 976543 w 976543"/>
                <a:gd name="connsiteY4" fmla="*/ 1819922 h 1819922"/>
                <a:gd name="connsiteX5" fmla="*/ 816745 w 976543"/>
                <a:gd name="connsiteY5" fmla="*/ 1819922 h 1819922"/>
                <a:gd name="connsiteX6" fmla="*/ 807868 w 976543"/>
                <a:gd name="connsiteY6" fmla="*/ 292963 h 1819922"/>
                <a:gd name="connsiteX7" fmla="*/ 8877 w 976543"/>
                <a:gd name="connsiteY7" fmla="*/ 284085 h 1819922"/>
                <a:gd name="connsiteX8" fmla="*/ 0 w 976543"/>
                <a:gd name="connsiteY8" fmla="*/ 0 h 181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6543" h="1819922">
                  <a:moveTo>
                    <a:pt x="0" y="0"/>
                  </a:moveTo>
                  <a:lnTo>
                    <a:pt x="878889" y="0"/>
                  </a:lnTo>
                  <a:lnTo>
                    <a:pt x="878889" y="497149"/>
                  </a:lnTo>
                  <a:lnTo>
                    <a:pt x="976543" y="497149"/>
                  </a:lnTo>
                  <a:lnTo>
                    <a:pt x="976543" y="1819922"/>
                  </a:lnTo>
                  <a:lnTo>
                    <a:pt x="816745" y="1819922"/>
                  </a:lnTo>
                  <a:lnTo>
                    <a:pt x="807868" y="292963"/>
                  </a:lnTo>
                  <a:lnTo>
                    <a:pt x="8877" y="284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586579" y="3349101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735802" y="3349101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598415" y="3722704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57626" y="3715306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752078" y="3500025"/>
              <a:ext cx="976544" cy="21084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28295" y="3224815"/>
              <a:ext cx="124287" cy="46163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941301" y="3224815"/>
              <a:ext cx="124287" cy="46163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8"/>
          <p:cNvGrpSpPr/>
          <p:nvPr/>
        </p:nvGrpSpPr>
        <p:grpSpPr>
          <a:xfrm>
            <a:off x="3696015" y="2628900"/>
            <a:ext cx="599755" cy="376217"/>
            <a:chOff x="2068497" y="3224813"/>
            <a:chExt cx="2272683" cy="1870970"/>
          </a:xfrm>
        </p:grpSpPr>
        <p:sp>
          <p:nvSpPr>
            <p:cNvPr id="90" name="Freeform 89"/>
            <p:cNvSpPr/>
            <p:nvPr/>
          </p:nvSpPr>
          <p:spPr>
            <a:xfrm flipH="1">
              <a:off x="3561425" y="3224813"/>
              <a:ext cx="779755" cy="204187"/>
            </a:xfrm>
            <a:custGeom>
              <a:avLst/>
              <a:gdLst>
                <a:gd name="connsiteX0" fmla="*/ 0 w 843379"/>
                <a:gd name="connsiteY0" fmla="*/ 0 h 195309"/>
                <a:gd name="connsiteX1" fmla="*/ 843379 w 843379"/>
                <a:gd name="connsiteY1" fmla="*/ 0 h 195309"/>
                <a:gd name="connsiteX2" fmla="*/ 843379 w 843379"/>
                <a:gd name="connsiteY2" fmla="*/ 133165 h 195309"/>
                <a:gd name="connsiteX3" fmla="*/ 781235 w 843379"/>
                <a:gd name="connsiteY3" fmla="*/ 142043 h 195309"/>
                <a:gd name="connsiteX4" fmla="*/ 781235 w 843379"/>
                <a:gd name="connsiteY4" fmla="*/ 88777 h 195309"/>
                <a:gd name="connsiteX5" fmla="*/ 674703 w 843379"/>
                <a:gd name="connsiteY5" fmla="*/ 88777 h 195309"/>
                <a:gd name="connsiteX6" fmla="*/ 674703 w 843379"/>
                <a:gd name="connsiteY6" fmla="*/ 195309 h 195309"/>
                <a:gd name="connsiteX7" fmla="*/ 8878 w 843379"/>
                <a:gd name="connsiteY7" fmla="*/ 195309 h 195309"/>
                <a:gd name="connsiteX8" fmla="*/ 0 w 843379"/>
                <a:gd name="connsiteY8" fmla="*/ 0 h 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379" h="195309">
                  <a:moveTo>
                    <a:pt x="0" y="0"/>
                  </a:moveTo>
                  <a:lnTo>
                    <a:pt x="843379" y="0"/>
                  </a:lnTo>
                  <a:lnTo>
                    <a:pt x="843379" y="133165"/>
                  </a:lnTo>
                  <a:lnTo>
                    <a:pt x="781235" y="142043"/>
                  </a:lnTo>
                  <a:lnTo>
                    <a:pt x="781235" y="88777"/>
                  </a:lnTo>
                  <a:lnTo>
                    <a:pt x="674703" y="88777"/>
                  </a:lnTo>
                  <a:lnTo>
                    <a:pt x="674703" y="195309"/>
                  </a:lnTo>
                  <a:lnTo>
                    <a:pt x="8878" y="1953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068497" y="3224813"/>
              <a:ext cx="843379" cy="204187"/>
            </a:xfrm>
            <a:custGeom>
              <a:avLst/>
              <a:gdLst>
                <a:gd name="connsiteX0" fmla="*/ 0 w 843379"/>
                <a:gd name="connsiteY0" fmla="*/ 0 h 195309"/>
                <a:gd name="connsiteX1" fmla="*/ 843379 w 843379"/>
                <a:gd name="connsiteY1" fmla="*/ 0 h 195309"/>
                <a:gd name="connsiteX2" fmla="*/ 843379 w 843379"/>
                <a:gd name="connsiteY2" fmla="*/ 133165 h 195309"/>
                <a:gd name="connsiteX3" fmla="*/ 781235 w 843379"/>
                <a:gd name="connsiteY3" fmla="*/ 142043 h 195309"/>
                <a:gd name="connsiteX4" fmla="*/ 781235 w 843379"/>
                <a:gd name="connsiteY4" fmla="*/ 88777 h 195309"/>
                <a:gd name="connsiteX5" fmla="*/ 674703 w 843379"/>
                <a:gd name="connsiteY5" fmla="*/ 88777 h 195309"/>
                <a:gd name="connsiteX6" fmla="*/ 674703 w 843379"/>
                <a:gd name="connsiteY6" fmla="*/ 195309 h 195309"/>
                <a:gd name="connsiteX7" fmla="*/ 8878 w 843379"/>
                <a:gd name="connsiteY7" fmla="*/ 195309 h 195309"/>
                <a:gd name="connsiteX8" fmla="*/ 0 w 843379"/>
                <a:gd name="connsiteY8" fmla="*/ 0 h 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379" h="195309">
                  <a:moveTo>
                    <a:pt x="0" y="0"/>
                  </a:moveTo>
                  <a:lnTo>
                    <a:pt x="843379" y="0"/>
                  </a:lnTo>
                  <a:lnTo>
                    <a:pt x="843379" y="133165"/>
                  </a:lnTo>
                  <a:lnTo>
                    <a:pt x="781235" y="142043"/>
                  </a:lnTo>
                  <a:lnTo>
                    <a:pt x="781235" y="88777"/>
                  </a:lnTo>
                  <a:lnTo>
                    <a:pt x="674703" y="88777"/>
                  </a:lnTo>
                  <a:lnTo>
                    <a:pt x="674703" y="195309"/>
                  </a:lnTo>
                  <a:lnTo>
                    <a:pt x="8878" y="1953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077375" y="3417903"/>
              <a:ext cx="736846" cy="1677880"/>
            </a:xfrm>
            <a:custGeom>
              <a:avLst/>
              <a:gdLst>
                <a:gd name="connsiteX0" fmla="*/ 0 w 976543"/>
                <a:gd name="connsiteY0" fmla="*/ 0 h 1819922"/>
                <a:gd name="connsiteX1" fmla="*/ 878889 w 976543"/>
                <a:gd name="connsiteY1" fmla="*/ 0 h 1819922"/>
                <a:gd name="connsiteX2" fmla="*/ 878889 w 976543"/>
                <a:gd name="connsiteY2" fmla="*/ 497149 h 1819922"/>
                <a:gd name="connsiteX3" fmla="*/ 976543 w 976543"/>
                <a:gd name="connsiteY3" fmla="*/ 497149 h 1819922"/>
                <a:gd name="connsiteX4" fmla="*/ 976543 w 976543"/>
                <a:gd name="connsiteY4" fmla="*/ 1819922 h 1819922"/>
                <a:gd name="connsiteX5" fmla="*/ 816745 w 976543"/>
                <a:gd name="connsiteY5" fmla="*/ 1819922 h 1819922"/>
                <a:gd name="connsiteX6" fmla="*/ 807868 w 976543"/>
                <a:gd name="connsiteY6" fmla="*/ 292963 h 1819922"/>
                <a:gd name="connsiteX7" fmla="*/ 8877 w 976543"/>
                <a:gd name="connsiteY7" fmla="*/ 284085 h 1819922"/>
                <a:gd name="connsiteX8" fmla="*/ 0 w 976543"/>
                <a:gd name="connsiteY8" fmla="*/ 0 h 181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6543" h="1819922">
                  <a:moveTo>
                    <a:pt x="0" y="0"/>
                  </a:moveTo>
                  <a:lnTo>
                    <a:pt x="878889" y="0"/>
                  </a:lnTo>
                  <a:lnTo>
                    <a:pt x="878889" y="497149"/>
                  </a:lnTo>
                  <a:lnTo>
                    <a:pt x="976543" y="497149"/>
                  </a:lnTo>
                  <a:lnTo>
                    <a:pt x="976543" y="1819922"/>
                  </a:lnTo>
                  <a:lnTo>
                    <a:pt x="816745" y="1819922"/>
                  </a:lnTo>
                  <a:lnTo>
                    <a:pt x="807868" y="292963"/>
                  </a:lnTo>
                  <a:lnTo>
                    <a:pt x="8877" y="284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 flipH="1">
              <a:off x="3657217" y="3429000"/>
              <a:ext cx="675086" cy="1666783"/>
            </a:xfrm>
            <a:custGeom>
              <a:avLst/>
              <a:gdLst>
                <a:gd name="connsiteX0" fmla="*/ 0 w 976543"/>
                <a:gd name="connsiteY0" fmla="*/ 0 h 1819922"/>
                <a:gd name="connsiteX1" fmla="*/ 878889 w 976543"/>
                <a:gd name="connsiteY1" fmla="*/ 0 h 1819922"/>
                <a:gd name="connsiteX2" fmla="*/ 878889 w 976543"/>
                <a:gd name="connsiteY2" fmla="*/ 497149 h 1819922"/>
                <a:gd name="connsiteX3" fmla="*/ 976543 w 976543"/>
                <a:gd name="connsiteY3" fmla="*/ 497149 h 1819922"/>
                <a:gd name="connsiteX4" fmla="*/ 976543 w 976543"/>
                <a:gd name="connsiteY4" fmla="*/ 1819922 h 1819922"/>
                <a:gd name="connsiteX5" fmla="*/ 816745 w 976543"/>
                <a:gd name="connsiteY5" fmla="*/ 1819922 h 1819922"/>
                <a:gd name="connsiteX6" fmla="*/ 807868 w 976543"/>
                <a:gd name="connsiteY6" fmla="*/ 292963 h 1819922"/>
                <a:gd name="connsiteX7" fmla="*/ 8877 w 976543"/>
                <a:gd name="connsiteY7" fmla="*/ 284085 h 1819922"/>
                <a:gd name="connsiteX8" fmla="*/ 0 w 976543"/>
                <a:gd name="connsiteY8" fmla="*/ 0 h 181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6543" h="1819922">
                  <a:moveTo>
                    <a:pt x="0" y="0"/>
                  </a:moveTo>
                  <a:lnTo>
                    <a:pt x="878889" y="0"/>
                  </a:lnTo>
                  <a:lnTo>
                    <a:pt x="878889" y="497149"/>
                  </a:lnTo>
                  <a:lnTo>
                    <a:pt x="976543" y="497149"/>
                  </a:lnTo>
                  <a:lnTo>
                    <a:pt x="976543" y="1819922"/>
                  </a:lnTo>
                  <a:lnTo>
                    <a:pt x="816745" y="1819922"/>
                  </a:lnTo>
                  <a:lnTo>
                    <a:pt x="807868" y="292963"/>
                  </a:lnTo>
                  <a:lnTo>
                    <a:pt x="8877" y="284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586579" y="3349101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735802" y="3349101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598415" y="3722704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2757626" y="3715306"/>
              <a:ext cx="159799" cy="15979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752078" y="3500025"/>
              <a:ext cx="976544" cy="21084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228295" y="3224815"/>
              <a:ext cx="124287" cy="46163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941301" y="3224815"/>
              <a:ext cx="124287" cy="46163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2" name="Straight Connector 101"/>
          <p:cNvCxnSpPr/>
          <p:nvPr/>
        </p:nvCxnSpPr>
        <p:spPr>
          <a:xfrm>
            <a:off x="2419350" y="1466850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333875" y="1485900"/>
            <a:ext cx="0" cy="1428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419350" y="1638300"/>
            <a:ext cx="1914525" cy="95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095375" y="5324475"/>
            <a:ext cx="120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RFQ flange</a:t>
            </a:r>
            <a:endParaRPr lang="en-US" dirty="0"/>
          </a:p>
        </p:txBody>
      </p:sp>
      <p:cxnSp>
        <p:nvCxnSpPr>
          <p:cNvPr id="109" name="Straight Connector 108"/>
          <p:cNvCxnSpPr/>
          <p:nvPr/>
        </p:nvCxnSpPr>
        <p:spPr>
          <a:xfrm flipH="1">
            <a:off x="2133600" y="1924050"/>
            <a:ext cx="28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133600" y="5791200"/>
            <a:ext cx="28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533650" y="3429000"/>
            <a:ext cx="0" cy="87630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55283" y="3648719"/>
            <a:ext cx="1835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Cavity diameter 33.77 mm</a:t>
            </a:r>
          </a:p>
          <a:p>
            <a:r>
              <a:rPr lang="en-US" sz="1200" dirty="0" smtClean="0"/>
              <a:t>Cavity length 25.65 mm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895600" y="3038475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29.7 mm</a:t>
            </a:r>
            <a:endParaRPr lang="en-US" sz="1100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2743200" y="3352800"/>
            <a:ext cx="1200150" cy="95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847725" y="3028950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mirrors</a:t>
            </a:r>
            <a:endParaRPr lang="en-US" dirty="0"/>
          </a:p>
        </p:txBody>
      </p:sp>
      <p:sp>
        <p:nvSpPr>
          <p:cNvPr id="121" name="Freeform 120"/>
          <p:cNvSpPr/>
          <p:nvPr/>
        </p:nvSpPr>
        <p:spPr>
          <a:xfrm>
            <a:off x="2195513" y="3057524"/>
            <a:ext cx="1624012" cy="204788"/>
          </a:xfrm>
          <a:custGeom>
            <a:avLst/>
            <a:gdLst>
              <a:gd name="connsiteX0" fmla="*/ 0 w 1624012"/>
              <a:gd name="connsiteY0" fmla="*/ 0 h 233363"/>
              <a:gd name="connsiteX1" fmla="*/ 538162 w 1624012"/>
              <a:gd name="connsiteY1" fmla="*/ 0 h 233363"/>
              <a:gd name="connsiteX2" fmla="*/ 542925 w 1624012"/>
              <a:gd name="connsiteY2" fmla="*/ 233363 h 233363"/>
              <a:gd name="connsiteX3" fmla="*/ 1624012 w 1624012"/>
              <a:gd name="connsiteY3" fmla="*/ 233363 h 233363"/>
              <a:gd name="connsiteX4" fmla="*/ 1624012 w 1624012"/>
              <a:gd name="connsiteY4" fmla="*/ 233363 h 233363"/>
              <a:gd name="connsiteX5" fmla="*/ 1624012 w 1624012"/>
              <a:gd name="connsiteY5" fmla="*/ 233363 h 233363"/>
              <a:gd name="connsiteX6" fmla="*/ 1624012 w 1624012"/>
              <a:gd name="connsiteY6" fmla="*/ 233363 h 233363"/>
              <a:gd name="connsiteX7" fmla="*/ 1624012 w 1624012"/>
              <a:gd name="connsiteY7" fmla="*/ 233363 h 23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012" h="233363">
                <a:moveTo>
                  <a:pt x="0" y="0"/>
                </a:moveTo>
                <a:lnTo>
                  <a:pt x="538162" y="0"/>
                </a:lnTo>
                <a:cubicBezTo>
                  <a:pt x="539750" y="77788"/>
                  <a:pt x="541337" y="155575"/>
                  <a:pt x="542925" y="233363"/>
                </a:cubicBez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 flipV="1">
            <a:off x="2352676" y="4471987"/>
            <a:ext cx="1624012" cy="204788"/>
          </a:xfrm>
          <a:custGeom>
            <a:avLst/>
            <a:gdLst>
              <a:gd name="connsiteX0" fmla="*/ 0 w 1624012"/>
              <a:gd name="connsiteY0" fmla="*/ 0 h 233363"/>
              <a:gd name="connsiteX1" fmla="*/ 538162 w 1624012"/>
              <a:gd name="connsiteY1" fmla="*/ 0 h 233363"/>
              <a:gd name="connsiteX2" fmla="*/ 542925 w 1624012"/>
              <a:gd name="connsiteY2" fmla="*/ 233363 h 233363"/>
              <a:gd name="connsiteX3" fmla="*/ 1624012 w 1624012"/>
              <a:gd name="connsiteY3" fmla="*/ 233363 h 233363"/>
              <a:gd name="connsiteX4" fmla="*/ 1624012 w 1624012"/>
              <a:gd name="connsiteY4" fmla="*/ 233363 h 233363"/>
              <a:gd name="connsiteX5" fmla="*/ 1624012 w 1624012"/>
              <a:gd name="connsiteY5" fmla="*/ 233363 h 233363"/>
              <a:gd name="connsiteX6" fmla="*/ 1624012 w 1624012"/>
              <a:gd name="connsiteY6" fmla="*/ 233363 h 233363"/>
              <a:gd name="connsiteX7" fmla="*/ 1624012 w 1624012"/>
              <a:gd name="connsiteY7" fmla="*/ 233363 h 23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012" h="233363">
                <a:moveTo>
                  <a:pt x="0" y="0"/>
                </a:moveTo>
                <a:lnTo>
                  <a:pt x="538162" y="0"/>
                </a:lnTo>
                <a:cubicBezTo>
                  <a:pt x="539750" y="77788"/>
                  <a:pt x="541337" y="155575"/>
                  <a:pt x="542925" y="233363"/>
                </a:cubicBez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  <a:lnTo>
                  <a:pt x="1624012" y="233363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endCxn id="123" idx="1"/>
          </p:cNvCxnSpPr>
          <p:nvPr/>
        </p:nvCxnSpPr>
        <p:spPr>
          <a:xfrm>
            <a:off x="2681288" y="4676775"/>
            <a:ext cx="2095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14625" y="3420325"/>
            <a:ext cx="98707" cy="25232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3143266" y="2667000"/>
            <a:ext cx="490537" cy="314325"/>
          </a:xfrm>
          <a:custGeom>
            <a:avLst/>
            <a:gdLst>
              <a:gd name="connsiteX0" fmla="*/ 4762 w 490537"/>
              <a:gd name="connsiteY0" fmla="*/ 309563 h 314325"/>
              <a:gd name="connsiteX1" fmla="*/ 0 w 490537"/>
              <a:gd name="connsiteY1" fmla="*/ 0 h 314325"/>
              <a:gd name="connsiteX2" fmla="*/ 485775 w 490537"/>
              <a:gd name="connsiteY2" fmla="*/ 4763 h 314325"/>
              <a:gd name="connsiteX3" fmla="*/ 490537 w 490537"/>
              <a:gd name="connsiteY3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537" h="314325">
                <a:moveTo>
                  <a:pt x="4762" y="309563"/>
                </a:moveTo>
                <a:cubicBezTo>
                  <a:pt x="3175" y="206375"/>
                  <a:pt x="1587" y="103188"/>
                  <a:pt x="0" y="0"/>
                </a:cubicBezTo>
                <a:lnTo>
                  <a:pt x="485775" y="4763"/>
                </a:lnTo>
                <a:cubicBezTo>
                  <a:pt x="487362" y="107950"/>
                  <a:pt x="488950" y="211138"/>
                  <a:pt x="490537" y="314325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3167078" y="2990850"/>
            <a:ext cx="43815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 rot="10800000">
            <a:off x="3128964" y="4724399"/>
            <a:ext cx="490537" cy="314325"/>
          </a:xfrm>
          <a:custGeom>
            <a:avLst/>
            <a:gdLst>
              <a:gd name="connsiteX0" fmla="*/ 4762 w 490537"/>
              <a:gd name="connsiteY0" fmla="*/ 309563 h 314325"/>
              <a:gd name="connsiteX1" fmla="*/ 0 w 490537"/>
              <a:gd name="connsiteY1" fmla="*/ 0 h 314325"/>
              <a:gd name="connsiteX2" fmla="*/ 485775 w 490537"/>
              <a:gd name="connsiteY2" fmla="*/ 4763 h 314325"/>
              <a:gd name="connsiteX3" fmla="*/ 490537 w 490537"/>
              <a:gd name="connsiteY3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537" h="314325">
                <a:moveTo>
                  <a:pt x="4762" y="309563"/>
                </a:moveTo>
                <a:cubicBezTo>
                  <a:pt x="3175" y="206375"/>
                  <a:pt x="1587" y="103188"/>
                  <a:pt x="0" y="0"/>
                </a:cubicBezTo>
                <a:lnTo>
                  <a:pt x="485775" y="4763"/>
                </a:lnTo>
                <a:cubicBezTo>
                  <a:pt x="487362" y="107950"/>
                  <a:pt x="488950" y="211138"/>
                  <a:pt x="490537" y="314325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 rot="10800000">
            <a:off x="3152777" y="4738687"/>
            <a:ext cx="43815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3071813" y="2438401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Bellows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595121" y="1666875"/>
            <a:ext cx="1549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1.92” (48.7 mm)  Max</a:t>
            </a:r>
            <a:endParaRPr lang="en-US" sz="1200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2036192" y="3223141"/>
            <a:ext cx="649858" cy="13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295275" y="3876675"/>
            <a:ext cx="5200650" cy="1905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4257675" y="3686175"/>
            <a:ext cx="17956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H- envelope  (&lt;10 mm H&amp;V)</a:t>
            </a:r>
            <a:endParaRPr lang="en-US" sz="1100" dirty="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2695575" y="3724275"/>
            <a:ext cx="1914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733675" y="4010025"/>
            <a:ext cx="1914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74"/>
          <p:cNvGrpSpPr/>
          <p:nvPr/>
        </p:nvGrpSpPr>
        <p:grpSpPr>
          <a:xfrm>
            <a:off x="5897556" y="4867275"/>
            <a:ext cx="1519611" cy="1133475"/>
            <a:chOff x="6048375" y="2009775"/>
            <a:chExt cx="1519611" cy="1133475"/>
          </a:xfrm>
        </p:grpSpPr>
        <p:sp>
          <p:nvSpPr>
            <p:cNvPr id="158" name="Oval 157"/>
            <p:cNvSpPr/>
            <p:nvPr/>
          </p:nvSpPr>
          <p:spPr>
            <a:xfrm>
              <a:off x="6362700" y="2009775"/>
              <a:ext cx="85725" cy="714375"/>
            </a:xfrm>
            <a:prstGeom prst="ellipse">
              <a:avLst/>
            </a:prstGeom>
            <a:solidFill>
              <a:srgbClr val="F61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>
              <a:off x="6534150" y="2019300"/>
              <a:ext cx="581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6524625" y="2705100"/>
              <a:ext cx="581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457950" y="2781300"/>
              <a:ext cx="0" cy="361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362700" y="2771775"/>
              <a:ext cx="0" cy="361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>
              <a:off x="6858000" y="2019300"/>
              <a:ext cx="0" cy="68580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 flipH="1">
              <a:off x="6467475" y="2943225"/>
              <a:ext cx="2762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>
              <a:off x="6048375" y="2943225"/>
              <a:ext cx="3143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6905625" y="2219325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9.6 mm</a:t>
              </a:r>
              <a:endParaRPr lang="en-US" sz="12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6696075" y="2828925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1.1 mm</a:t>
              </a:r>
              <a:endParaRPr lang="en-US" sz="1200" dirty="0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5914198" y="44958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Laser Beam 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3512968" y="5572125"/>
            <a:ext cx="110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 View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 flipH="1">
            <a:off x="3819525" y="2371726"/>
            <a:ext cx="361316" cy="2190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3612335" y="2152650"/>
            <a:ext cx="7922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Laser dump</a:t>
            </a:r>
            <a:endParaRPr lang="en-US" sz="10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178807" y="5181600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AR viewport</a:t>
            </a:r>
            <a:endParaRPr lang="en-US" sz="1100" dirty="0"/>
          </a:p>
        </p:txBody>
      </p:sp>
      <p:cxnSp>
        <p:nvCxnSpPr>
          <p:cNvPr id="186" name="Straight Arrow Connector 185"/>
          <p:cNvCxnSpPr>
            <a:endCxn id="86" idx="0"/>
          </p:cNvCxnSpPr>
          <p:nvPr/>
        </p:nvCxnSpPr>
        <p:spPr>
          <a:xfrm flipH="1" flipV="1">
            <a:off x="2776843" y="5050039"/>
            <a:ext cx="375932" cy="283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2409825" y="2762250"/>
            <a:ext cx="32385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989388" y="4895850"/>
            <a:ext cx="32385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2381250" y="2533650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9.5 mm</a:t>
            </a:r>
            <a:endParaRPr lang="en-US" sz="1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3957871" y="4905375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9.5 mm</a:t>
            </a:r>
            <a:endParaRPr lang="en-US" sz="1000" dirty="0"/>
          </a:p>
        </p:txBody>
      </p:sp>
      <p:grpSp>
        <p:nvGrpSpPr>
          <p:cNvPr id="9" name="Group 197"/>
          <p:cNvGrpSpPr/>
          <p:nvPr/>
        </p:nvGrpSpPr>
        <p:grpSpPr>
          <a:xfrm>
            <a:off x="5668962" y="1419225"/>
            <a:ext cx="2360613" cy="2209800"/>
            <a:chOff x="5668962" y="1419225"/>
            <a:chExt cx="1789113" cy="1752600"/>
          </a:xfrm>
        </p:grpSpPr>
        <p:pic>
          <p:nvPicPr>
            <p:cNvPr id="194" name="Picture 193"/>
            <p:cNvPicPr/>
            <p:nvPr/>
          </p:nvPicPr>
          <p:blipFill>
            <a:blip r:embed="rId2" cstate="print"/>
            <a:srcRect t="50000" r="48255"/>
            <a:stretch>
              <a:fillRect/>
            </a:stretch>
          </p:blipFill>
          <p:spPr bwMode="auto">
            <a:xfrm>
              <a:off x="5668962" y="1419225"/>
              <a:ext cx="178911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6" name="Rectangle 195"/>
            <p:cNvSpPr/>
            <p:nvPr/>
          </p:nvSpPr>
          <p:spPr>
            <a:xfrm>
              <a:off x="6219825" y="2066925"/>
              <a:ext cx="904875" cy="3333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TextBox 196"/>
          <p:cNvSpPr txBox="1"/>
          <p:nvPr/>
        </p:nvSpPr>
        <p:spPr>
          <a:xfrm>
            <a:off x="504537" y="6016336"/>
            <a:ext cx="65469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Reduce RFQ flange thickness from .5 to .3”  OR increase thickness to create a laser transport through the flange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69454" y="2189018"/>
            <a:ext cx="1710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Register the mirror holder 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to end of RFQ</a:t>
            </a:r>
            <a:endParaRPr lang="en-US" sz="1100" dirty="0"/>
          </a:p>
        </p:txBody>
      </p:sp>
      <p:cxnSp>
        <p:nvCxnSpPr>
          <p:cNvPr id="115" name="Straight Arrow Connector 114"/>
          <p:cNvCxnSpPr>
            <a:stCxn id="111" idx="2"/>
            <a:endCxn id="121" idx="0"/>
          </p:cNvCxnSpPr>
          <p:nvPr/>
        </p:nvCxnSpPr>
        <p:spPr>
          <a:xfrm>
            <a:off x="1224817" y="2619905"/>
            <a:ext cx="970696" cy="437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225771" y="5193438"/>
            <a:ext cx="1622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Rectangular beam pipe</a:t>
            </a:r>
            <a:endParaRPr lang="en-US" sz="1200" dirty="0"/>
          </a:p>
        </p:txBody>
      </p:sp>
      <p:cxnSp>
        <p:nvCxnSpPr>
          <p:cNvPr id="118" name="Straight Arrow Connector 117"/>
          <p:cNvCxnSpPr>
            <a:stCxn id="113" idx="1"/>
          </p:cNvCxnSpPr>
          <p:nvPr/>
        </p:nvCxnSpPr>
        <p:spPr>
          <a:xfrm flipH="1" flipV="1">
            <a:off x="3710867" y="4793942"/>
            <a:ext cx="514904" cy="53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69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2012</a:t>
            </a:r>
          </a:p>
          <a:p>
            <a:pPr lvl="1"/>
            <a:r>
              <a:rPr lang="en-US" dirty="0"/>
              <a:t>Demonstrate the creation of low intensity optical </a:t>
            </a:r>
            <a:r>
              <a:rPr lang="en-US" dirty="0" smtClean="0"/>
              <a:t>pulses</a:t>
            </a:r>
          </a:p>
          <a:p>
            <a:pPr lvl="2"/>
            <a:r>
              <a:rPr lang="en-US" dirty="0" smtClean="0"/>
              <a:t>David Johnson, Andrea Saewert, Vic Scarpine, Jinhao Ruan (consultant)</a:t>
            </a:r>
            <a:endParaRPr lang="en-US" dirty="0"/>
          </a:p>
          <a:p>
            <a:pPr lvl="1"/>
            <a:r>
              <a:rPr lang="en-US" dirty="0"/>
              <a:t>Build a prototype transverse pulse shaping system and optical </a:t>
            </a:r>
            <a:r>
              <a:rPr lang="en-US" dirty="0" smtClean="0"/>
              <a:t>cavity</a:t>
            </a:r>
          </a:p>
          <a:p>
            <a:pPr lvl="2"/>
            <a:r>
              <a:rPr lang="en-US" dirty="0" smtClean="0"/>
              <a:t>Todd Johnson </a:t>
            </a:r>
            <a:endParaRPr lang="en-US" dirty="0"/>
          </a:p>
          <a:p>
            <a:pPr lvl="1"/>
            <a:r>
              <a:rPr lang="en-US" dirty="0"/>
              <a:t>Create a viable preliminary design for the vacuum </a:t>
            </a:r>
            <a:r>
              <a:rPr lang="en-US" dirty="0" smtClean="0"/>
              <a:t>chamber</a:t>
            </a:r>
          </a:p>
          <a:p>
            <a:pPr lvl="2"/>
            <a:r>
              <a:rPr lang="en-US" dirty="0" smtClean="0"/>
              <a:t>John  Sobolewski (M/S co-op) (Bradly Durant/Kevin Duel)</a:t>
            </a:r>
            <a:endParaRPr lang="en-US" dirty="0"/>
          </a:p>
          <a:p>
            <a:pPr lvl="0"/>
            <a:r>
              <a:rPr lang="en-US" dirty="0"/>
              <a:t>2013</a:t>
            </a:r>
          </a:p>
          <a:p>
            <a:pPr lvl="1"/>
            <a:r>
              <a:rPr lang="en-US" dirty="0"/>
              <a:t>Demonstrate the creation of optical pulses through the fiber amplifier chain</a:t>
            </a:r>
          </a:p>
          <a:p>
            <a:pPr lvl="1"/>
            <a:r>
              <a:rPr lang="en-US" dirty="0"/>
              <a:t>Integrate the final pulse generator  into the system</a:t>
            </a:r>
          </a:p>
          <a:p>
            <a:pPr lvl="1"/>
            <a:r>
              <a:rPr lang="en-US" dirty="0"/>
              <a:t>Build a prototype vacuum chamber to integrate the optical cavity</a:t>
            </a:r>
          </a:p>
          <a:p>
            <a:pPr lvl="0"/>
            <a:r>
              <a:rPr lang="en-US" dirty="0"/>
              <a:t>2014</a:t>
            </a:r>
          </a:p>
          <a:p>
            <a:pPr lvl="1"/>
            <a:r>
              <a:rPr lang="en-US" dirty="0"/>
              <a:t>Build final vacuum chamber integrating the pulse shaping and optical cavity</a:t>
            </a:r>
          </a:p>
          <a:p>
            <a:pPr lvl="1"/>
            <a:r>
              <a:rPr lang="en-US" dirty="0"/>
              <a:t>Integrate final free space amplifier into system</a:t>
            </a:r>
          </a:p>
          <a:p>
            <a:pPr lvl="1"/>
            <a:r>
              <a:rPr lang="en-US" dirty="0"/>
              <a:t>Be ready for installation of system early in 2015.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Projected FY2012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374"/>
            <a:ext cx="8229600" cy="4975789"/>
          </a:xfrm>
        </p:spPr>
        <p:txBody>
          <a:bodyPr>
            <a:noAutofit/>
          </a:bodyPr>
          <a:lstStyle/>
          <a:p>
            <a:r>
              <a:rPr lang="en-US" sz="2400" dirty="0" smtClean="0"/>
              <a:t>Modulator components  				$12,750</a:t>
            </a:r>
          </a:p>
          <a:p>
            <a:pPr lvl="1"/>
            <a:r>
              <a:rPr lang="en-US" sz="2000" dirty="0" smtClean="0"/>
              <a:t>Photline</a:t>
            </a:r>
          </a:p>
          <a:p>
            <a:r>
              <a:rPr lang="en-US" sz="2400" dirty="0" smtClean="0"/>
              <a:t>Seed source					&lt; $10 K</a:t>
            </a:r>
          </a:p>
          <a:p>
            <a:pPr lvl="1"/>
            <a:r>
              <a:rPr lang="en-US" sz="2000" dirty="0" smtClean="0"/>
              <a:t>Innovative Photonics/NP Photonics</a:t>
            </a:r>
            <a:endParaRPr lang="en-US" sz="2000" dirty="0" smtClean="0"/>
          </a:p>
          <a:p>
            <a:r>
              <a:rPr lang="en-US" sz="2400" dirty="0" smtClean="0"/>
              <a:t>Optical components				~ $5K</a:t>
            </a:r>
          </a:p>
          <a:p>
            <a:pPr lvl="1"/>
            <a:r>
              <a:rPr lang="en-US" sz="2000" dirty="0" smtClean="0"/>
              <a:t>Spherical/</a:t>
            </a:r>
            <a:r>
              <a:rPr lang="en-US" sz="2000" dirty="0" err="1" smtClean="0"/>
              <a:t>clynderical</a:t>
            </a:r>
            <a:r>
              <a:rPr lang="en-US" sz="2000" dirty="0" smtClean="0"/>
              <a:t> optics, mirrors, optical </a:t>
            </a:r>
            <a:r>
              <a:rPr lang="en-US" sz="2000" dirty="0" err="1" smtClean="0"/>
              <a:t>holders,etc</a:t>
            </a:r>
            <a:endParaRPr lang="en-US" sz="2000" dirty="0" smtClean="0"/>
          </a:p>
          <a:p>
            <a:r>
              <a:rPr lang="en-US" sz="2400" dirty="0" smtClean="0"/>
              <a:t>Misc. components	 				~ </a:t>
            </a:r>
            <a:r>
              <a:rPr lang="en-US" sz="2400" dirty="0" err="1" smtClean="0"/>
              <a:t>fewK</a:t>
            </a:r>
            <a:endParaRPr lang="en-US" sz="2400" dirty="0" smtClean="0"/>
          </a:p>
          <a:p>
            <a:pPr lvl="1"/>
            <a:r>
              <a:rPr lang="en-US" sz="2000" dirty="0" smtClean="0"/>
              <a:t>Chassis, fiber connectors, isolator</a:t>
            </a:r>
            <a:r>
              <a:rPr lang="en-US" sz="2000" smtClean="0"/>
              <a:t>, dc power </a:t>
            </a:r>
            <a:r>
              <a:rPr lang="en-US" sz="2000" dirty="0" smtClean="0"/>
              <a:t>supplies</a:t>
            </a:r>
          </a:p>
          <a:p>
            <a:r>
              <a:rPr lang="en-US" sz="2400" dirty="0" smtClean="0"/>
              <a:t>Test equipment					~ $5K</a:t>
            </a:r>
          </a:p>
          <a:p>
            <a:pPr lvl="1"/>
            <a:r>
              <a:rPr lang="en-US" sz="2000" dirty="0" smtClean="0"/>
              <a:t>Fast photodiode detector, IR scope, </a:t>
            </a:r>
          </a:p>
          <a:p>
            <a:r>
              <a:rPr lang="en-US" sz="2400" dirty="0" smtClean="0"/>
              <a:t>Pulse generator 					~$20K  </a:t>
            </a:r>
          </a:p>
          <a:p>
            <a:pPr lvl="1"/>
            <a:r>
              <a:rPr lang="en-US" sz="2000" dirty="0" err="1" smtClean="0"/>
              <a:t>Picosecond</a:t>
            </a:r>
            <a:r>
              <a:rPr lang="en-US" sz="2000" dirty="0" smtClean="0"/>
              <a:t> Technologies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291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Laser Notcher Status</vt:lpstr>
      <vt:lpstr>Laser Notcher Location Update</vt:lpstr>
      <vt:lpstr>Slide 3</vt:lpstr>
      <vt:lpstr>750 keV Notcher Insert Concept</vt:lpstr>
      <vt:lpstr>Program Goals</vt:lpstr>
      <vt:lpstr>Projected FY2012 Expenses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Notcher Status</dc:title>
  <dc:creator>David johnson</dc:creator>
  <cp:lastModifiedBy>David johnson</cp:lastModifiedBy>
  <cp:revision>3</cp:revision>
  <dcterms:created xsi:type="dcterms:W3CDTF">2012-06-26T13:35:37Z</dcterms:created>
  <dcterms:modified xsi:type="dcterms:W3CDTF">2012-06-27T14:09:19Z</dcterms:modified>
</cp:coreProperties>
</file>