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6" r:id="rId5"/>
    <p:sldId id="257" r:id="rId6"/>
    <p:sldId id="284" r:id="rId7"/>
    <p:sldId id="259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1650" y="-96"/>
      </p:cViewPr>
      <p:guideLst>
        <p:guide orient="horz" pos="200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E9C7F-36D0-4CB7-B934-0C9C1AF4EDD8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10DB-D54B-4B88-8EA7-E6F95D062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Linac Laser Notcher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Johnson and Todd Johnson</a:t>
            </a:r>
          </a:p>
          <a:p>
            <a:r>
              <a:rPr lang="en-US" dirty="0" smtClean="0"/>
              <a:t>PIP Meeting</a:t>
            </a:r>
          </a:p>
          <a:p>
            <a:r>
              <a:rPr lang="en-US" dirty="0" smtClean="0"/>
              <a:t>October 10,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0701" y="6190938"/>
            <a:ext cx="209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Beams doc </a:t>
            </a:r>
            <a:r>
              <a:rPr lang="en-US" dirty="0" smtClean="0"/>
              <a:t>4237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initial approaches: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Fill aperture with a “staircase” of overlapping elliptical </a:t>
            </a:r>
            <a:r>
              <a:rPr lang="en-US" sz="2400" dirty="0" err="1" smtClean="0"/>
              <a:t>gaussian</a:t>
            </a:r>
            <a:r>
              <a:rPr lang="en-US" sz="2400" dirty="0" smtClean="0"/>
              <a:t> beams to present a uniform optical field to the ion beam.</a:t>
            </a:r>
          </a:p>
          <a:p>
            <a:endParaRPr lang="en-US" sz="2400" dirty="0"/>
          </a:p>
          <a:p>
            <a:r>
              <a:rPr lang="en-US" sz="2400" dirty="0" smtClean="0"/>
              <a:t> Utilize a “</a:t>
            </a:r>
            <a:r>
              <a:rPr lang="en-US" sz="2400" dirty="0" err="1" smtClean="0"/>
              <a:t>PiShaper</a:t>
            </a:r>
            <a:r>
              <a:rPr lang="en-US" sz="2400" dirty="0" smtClean="0"/>
              <a:t>”; an optical device which converts a </a:t>
            </a:r>
            <a:r>
              <a:rPr lang="en-US" sz="2400" dirty="0" err="1" smtClean="0"/>
              <a:t>gaussian</a:t>
            </a:r>
            <a:r>
              <a:rPr lang="en-US" sz="2400" dirty="0" smtClean="0"/>
              <a:t> profile beam to one with a flat-top profile, to produce a vertically uniform beam which fills the aperture.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813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435100" y="901700"/>
            <a:ext cx="6807200" cy="5105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152400"/>
            <a:ext cx="51054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Dye cell test setup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588603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Laser &amp;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Telescopes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1184" y="4234934"/>
            <a:ext cx="94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Dye Cell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599" y="6205322"/>
            <a:ext cx="182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Analyzing camera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517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test optics consist of two variable magnification cylindrical telescopes and the </a:t>
            </a:r>
            <a:r>
              <a:rPr lang="en-US" sz="2400" dirty="0" err="1" smtClean="0"/>
              <a:t>PiShaper</a:t>
            </a:r>
            <a:r>
              <a:rPr lang="en-US" sz="2400" dirty="0" smtClean="0"/>
              <a:t> device.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PiShaper</a:t>
            </a:r>
            <a:r>
              <a:rPr lang="en-US" sz="2400" dirty="0" smtClean="0"/>
              <a:t> function depends critically on proper input beam characteristics, so the first telescope is used to deliver an appropriately sized elliptical beam to the </a:t>
            </a:r>
            <a:r>
              <a:rPr lang="en-US" sz="2400" dirty="0" err="1" smtClean="0"/>
              <a:t>PiShaper</a:t>
            </a:r>
            <a:r>
              <a:rPr lang="en-US" sz="2400" dirty="0" smtClean="0"/>
              <a:t>.  The second telescope is used to expand the 6mm output of the </a:t>
            </a:r>
            <a:r>
              <a:rPr lang="en-US" sz="2400" dirty="0" err="1" smtClean="0"/>
              <a:t>PiShaper</a:t>
            </a:r>
            <a:r>
              <a:rPr lang="en-US" sz="2400" dirty="0" smtClean="0"/>
              <a:t> to any desired vertical size up to 25mm.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07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6201"/>
            <a:ext cx="9144000" cy="6504896"/>
          </a:xfrm>
        </p:spPr>
      </p:pic>
    </p:spTree>
    <p:extLst>
      <p:ext uri="{BB962C8B-B14F-4D97-AF65-F5344CB8AC3E}">
        <p14:creationId xmlns:p14="http://schemas.microsoft.com/office/powerpoint/2010/main" xmlns="" val="17915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720212" y="4420775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532nM laser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5029200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telescope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3528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PiShaper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438400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telescope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674132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Dye Cell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5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Dye cell detail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15" y="22755"/>
            <a:ext cx="9153215" cy="6835245"/>
          </a:xfrm>
        </p:spPr>
      </p:pic>
    </p:spTree>
    <p:extLst>
      <p:ext uri="{BB962C8B-B14F-4D97-AF65-F5344CB8AC3E}">
        <p14:creationId xmlns:p14="http://schemas.microsoft.com/office/powerpoint/2010/main" xmlns="" val="21638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esponse of the dye was tested to ensure linear behavior with varying primary beam intensity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524000"/>
            <a:ext cx="6934200" cy="4195656"/>
          </a:xfrm>
        </p:spPr>
      </p:pic>
    </p:spTree>
    <p:extLst>
      <p:ext uri="{BB962C8B-B14F-4D97-AF65-F5344CB8AC3E}">
        <p14:creationId xmlns:p14="http://schemas.microsoft.com/office/powerpoint/2010/main" xmlns="" val="18168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67" t="20722" r="36394" b="8356"/>
          <a:stretch/>
        </p:blipFill>
        <p:spPr>
          <a:xfrm>
            <a:off x="4664240" y="228599"/>
            <a:ext cx="4363453" cy="48768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20" t="11450" r="7794" b="11450"/>
          <a:stretch/>
        </p:blipFill>
        <p:spPr>
          <a:xfrm>
            <a:off x="76200" y="228600"/>
            <a:ext cx="4515329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197917"/>
            <a:ext cx="656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Aligning cavity mirrors in the dye cell with unexpanded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09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304800"/>
            <a:ext cx="7010400" cy="512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6227" y="5562600"/>
            <a:ext cx="471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rofile of unexpanded staircase trajectory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Spiricon</a:t>
            </a:r>
            <a:r>
              <a:rPr lang="en-US" dirty="0" smtClean="0"/>
              <a:t> camera with 600nM </a:t>
            </a:r>
            <a:r>
              <a:rPr lang="en-US" dirty="0" err="1" smtClean="0"/>
              <a:t>lowpass</a:t>
            </a:r>
            <a:r>
              <a:rPr lang="en-US" dirty="0" smtClean="0"/>
              <a:t> filter)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50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25" t="16433" r="32217" b="11661"/>
          <a:stretch/>
        </p:blipFill>
        <p:spPr>
          <a:xfrm>
            <a:off x="4191000" y="200345"/>
            <a:ext cx="4747603" cy="4916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06" t="4831" r="5347" b="8577"/>
          <a:stretch/>
        </p:blipFill>
        <p:spPr>
          <a:xfrm>
            <a:off x="304800" y="200346"/>
            <a:ext cx="3733800" cy="4916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334000"/>
            <a:ext cx="6338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expanded vertically with first telescope (no </a:t>
            </a:r>
            <a:r>
              <a:rPr lang="en-US" dirty="0" err="1" smtClean="0"/>
              <a:t>PiShaper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and propagated in the overlapping staircase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35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41525"/>
            <a:ext cx="8229600" cy="1143000"/>
          </a:xfrm>
        </p:spPr>
        <p:txBody>
          <a:bodyPr/>
          <a:lstStyle/>
          <a:p>
            <a:r>
              <a:rPr lang="en-US" dirty="0" smtClean="0"/>
              <a:t>Basic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6326"/>
            <a:ext cx="8229600" cy="293038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Pulse Generator/timing system</a:t>
            </a:r>
          </a:p>
          <a:p>
            <a:r>
              <a:rPr lang="en-US" dirty="0" smtClean="0"/>
              <a:t>Laser system		update</a:t>
            </a:r>
          </a:p>
          <a:p>
            <a:r>
              <a:rPr lang="en-US" dirty="0" smtClean="0"/>
              <a:t>Beam shaping		update</a:t>
            </a:r>
          </a:p>
          <a:p>
            <a:r>
              <a:rPr lang="en-US" dirty="0" smtClean="0"/>
              <a:t>Optical cavity		update	</a:t>
            </a:r>
          </a:p>
          <a:p>
            <a:r>
              <a:rPr lang="en-US" dirty="0" smtClean="0"/>
              <a:t>Vacuum interface	update </a:t>
            </a:r>
          </a:p>
          <a:p>
            <a:r>
              <a:rPr lang="en-US" dirty="0" smtClean="0"/>
              <a:t>Control system (LabView?)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H="1">
            <a:off x="2918690" y="3768437"/>
            <a:ext cx="424873" cy="147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2932544" y="4170219"/>
            <a:ext cx="424873" cy="147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H="1">
            <a:off x="2974108" y="4599709"/>
            <a:ext cx="424873" cy="147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3625255" y="5006108"/>
            <a:ext cx="263251" cy="159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8912" y="840499"/>
            <a:ext cx="788087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Reduce losses in Booster tunnel generated by the creation of the Notch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       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0070C0"/>
                </a:solidFill>
              </a:rPr>
              <a:t>Create notch at 750 keV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Utilize photo-neutralization (laser system to match temporal structure of H-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     </a:t>
            </a:r>
            <a:r>
              <a:rPr lang="en-US" i="1" dirty="0" smtClean="0">
                <a:solidFill>
                  <a:srgbClr val="0070C0"/>
                </a:solidFill>
              </a:rPr>
              <a:t>Prototype for fast bunch by bunch chopping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108" y="387923"/>
            <a:ext cx="500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Reminder:  The purpose of the Linac Laser Notcher: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917" y="152400"/>
            <a:ext cx="7010400" cy="5124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5561" y="5486400"/>
            <a:ext cx="4533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Resulting profile of staircase configuration</a:t>
            </a:r>
          </a:p>
          <a:p>
            <a:r>
              <a:rPr lang="en-US" dirty="0"/>
              <a:t>(</a:t>
            </a:r>
            <a:r>
              <a:rPr lang="en-US" dirty="0" err="1" smtClean="0"/>
              <a:t>Spiricon</a:t>
            </a:r>
            <a:r>
              <a:rPr lang="en-US" dirty="0" smtClean="0"/>
              <a:t> camera w 600nM </a:t>
            </a:r>
            <a:r>
              <a:rPr lang="en-US" dirty="0" err="1" smtClean="0"/>
              <a:t>lowpass</a:t>
            </a:r>
            <a:r>
              <a:rPr lang="en-US" dirty="0" smtClean="0"/>
              <a:t> filter)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07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49" t="17528" r="26967" b="31087"/>
          <a:stretch/>
        </p:blipFill>
        <p:spPr>
          <a:xfrm>
            <a:off x="7706" y="304799"/>
            <a:ext cx="4630904" cy="4191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55" t="28015" r="19439" b="13109"/>
          <a:stretch/>
        </p:blipFill>
        <p:spPr>
          <a:xfrm>
            <a:off x="4825030" y="304800"/>
            <a:ext cx="431897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718188"/>
            <a:ext cx="730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expanded through both telescopes and processed with </a:t>
            </a:r>
            <a:r>
              <a:rPr lang="en-US" dirty="0" err="1" smtClean="0"/>
              <a:t>PiShaper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09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57200"/>
            <a:ext cx="7010400" cy="512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746071"/>
            <a:ext cx="4769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Profile of overlapping </a:t>
            </a:r>
            <a:r>
              <a:rPr lang="en-US" dirty="0" err="1" smtClean="0"/>
              <a:t>PiShaper</a:t>
            </a:r>
            <a:r>
              <a:rPr lang="en-US" dirty="0" smtClean="0"/>
              <a:t> output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Spiricon</a:t>
            </a:r>
            <a:r>
              <a:rPr lang="en-US" dirty="0" smtClean="0"/>
              <a:t> camera with 600 </a:t>
            </a:r>
            <a:r>
              <a:rPr lang="en-US" dirty="0" err="1" smtClean="0"/>
              <a:t>nM</a:t>
            </a:r>
            <a:r>
              <a:rPr lang="en-US" dirty="0" smtClean="0"/>
              <a:t> </a:t>
            </a:r>
            <a:r>
              <a:rPr lang="en-US" dirty="0" err="1" smtClean="0"/>
              <a:t>lowpass</a:t>
            </a:r>
            <a:r>
              <a:rPr lang="en-US" dirty="0" smtClean="0"/>
              <a:t> filter)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3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787" y="228600"/>
            <a:ext cx="7010400" cy="512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1182" y="5486400"/>
            <a:ext cx="454111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Single pass expanded </a:t>
            </a:r>
            <a:r>
              <a:rPr lang="en-US" dirty="0" err="1" smtClean="0"/>
              <a:t>PiShaper</a:t>
            </a:r>
            <a:r>
              <a:rPr lang="en-US" dirty="0" smtClean="0"/>
              <a:t> beam</a:t>
            </a:r>
          </a:p>
          <a:p>
            <a:pPr algn="ctr"/>
            <a:endParaRPr lang="en-US" sz="1200" dirty="0"/>
          </a:p>
          <a:p>
            <a:pPr algn="ctr"/>
            <a:r>
              <a:rPr lang="en-US" sz="1600" dirty="0" smtClean="0"/>
              <a:t>(Fine adjustment of the input beam parameters will</a:t>
            </a:r>
          </a:p>
          <a:p>
            <a:pPr algn="ctr"/>
            <a:r>
              <a:rPr lang="en-US" sz="1600" dirty="0"/>
              <a:t>r</a:t>
            </a:r>
            <a:r>
              <a:rPr lang="en-US" sz="1600" dirty="0" smtClean="0"/>
              <a:t>eportedly remove much of the observed structure.)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9176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74040" y="1840468"/>
            <a:ext cx="10288330" cy="2328359"/>
          </a:xfrm>
        </p:spPr>
        <p:txBody>
          <a:bodyPr>
            <a:normAutofit fontScale="92500" lnSpcReduction="10000"/>
          </a:bodyPr>
          <a:lstStyle/>
          <a:p>
            <a:pPr marL="3657600" lvl="8" indent="0">
              <a:buNone/>
            </a:pPr>
            <a:r>
              <a:rPr lang="en-US" dirty="0" smtClean="0"/>
              <a:t>Variable beam shaping telescopes performed as expected.</a:t>
            </a:r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PiShaper</a:t>
            </a:r>
            <a:r>
              <a:rPr lang="en-US" dirty="0" smtClean="0"/>
              <a:t> is very sensitive to input conditions. </a:t>
            </a:r>
            <a:r>
              <a:rPr lang="en-US" dirty="0"/>
              <a:t>A</a:t>
            </a:r>
            <a:r>
              <a:rPr lang="en-US" dirty="0" smtClean="0"/>
              <a:t>dditional tuning is needed to take full advantage of this device.</a:t>
            </a:r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dirty="0" smtClean="0"/>
              <a:t>Both methods of producing a vertically uniform optical field in the </a:t>
            </a:r>
            <a:r>
              <a:rPr lang="en-US" dirty="0" err="1" smtClean="0"/>
              <a:t>zig-zag</a:t>
            </a:r>
            <a:r>
              <a:rPr lang="en-US" dirty="0" smtClean="0"/>
              <a:t> cavity showed promising results.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8"/>
            <a:ext cx="8229600" cy="1143000"/>
          </a:xfrm>
        </p:spPr>
        <p:txBody>
          <a:bodyPr/>
          <a:lstStyle/>
          <a:p>
            <a:r>
              <a:rPr lang="en-US" dirty="0" smtClean="0"/>
              <a:t>Location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483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Initial concept utilized 400 MeV area.</a:t>
            </a:r>
          </a:p>
          <a:p>
            <a:pPr lvl="1"/>
            <a:r>
              <a:rPr lang="en-US" sz="2400" dirty="0" smtClean="0"/>
              <a:t>Required significant beam line changes</a:t>
            </a:r>
          </a:p>
          <a:p>
            <a:pPr lvl="1"/>
            <a:r>
              <a:rPr lang="en-US" sz="2400" dirty="0" smtClean="0"/>
              <a:t>Required new H0 absorber (beam dump)</a:t>
            </a:r>
          </a:p>
          <a:p>
            <a:r>
              <a:rPr lang="en-US" sz="2800" dirty="0" smtClean="0"/>
              <a:t>Back in April decided to focus on 750 keV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147" y="2989655"/>
            <a:ext cx="6213005" cy="26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124266" y="4302176"/>
            <a:ext cx="299800" cy="554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48983" y="4933223"/>
            <a:ext cx="159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Notcher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91" y="5624945"/>
            <a:ext cx="6093691" cy="123305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MS co-op (John Sobolewski) started looking at potential designs of the vacuum system interface. To be continued at a low level effort by MS (co-op)/University collaboration, or other resource.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554221" y="6323442"/>
            <a:ext cx="214036" cy="38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48226" y="5107715"/>
            <a:ext cx="8867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AR viewport</a:t>
            </a:r>
            <a:endParaRPr lang="en-US" sz="11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09601" y="738909"/>
            <a:ext cx="7035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 reduce laser power: create laser pulse to match spatial and temporal structure of H-  beam </a:t>
            </a:r>
          </a:p>
          <a:p>
            <a:r>
              <a:rPr lang="en-US" sz="1400" dirty="0" smtClean="0"/>
              <a:t>And increase interaction time for photo-neutralization through use of </a:t>
            </a:r>
            <a:r>
              <a:rPr lang="en-US" sz="1400" dirty="0" err="1" smtClean="0"/>
              <a:t>zig-zag</a:t>
            </a:r>
            <a:r>
              <a:rPr lang="en-US" sz="1400" dirty="0" smtClean="0"/>
              <a:t> cavity.</a:t>
            </a:r>
          </a:p>
        </p:txBody>
      </p:sp>
      <p:grpSp>
        <p:nvGrpSpPr>
          <p:cNvPr id="169" name="Group 168"/>
          <p:cNvGrpSpPr/>
          <p:nvPr/>
        </p:nvGrpSpPr>
        <p:grpSpPr>
          <a:xfrm>
            <a:off x="5973750" y="1225259"/>
            <a:ext cx="2847318" cy="2209800"/>
            <a:chOff x="5973750" y="1225259"/>
            <a:chExt cx="2847318" cy="22098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6667650" y="2457171"/>
              <a:ext cx="438150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6395788" y="2235890"/>
              <a:ext cx="1193921" cy="4203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5" name="Picture 134"/>
            <p:cNvPicPr/>
            <p:nvPr/>
          </p:nvPicPr>
          <p:blipFill>
            <a:blip r:embed="rId2" cstate="print"/>
            <a:srcRect t="50000" r="48255"/>
            <a:stretch>
              <a:fillRect/>
            </a:stretch>
          </p:blipFill>
          <p:spPr bwMode="auto">
            <a:xfrm>
              <a:off x="5973750" y="1225259"/>
              <a:ext cx="2360613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7" name="Group 174"/>
            <p:cNvGrpSpPr/>
            <p:nvPr/>
          </p:nvGrpSpPr>
          <p:grpSpPr>
            <a:xfrm>
              <a:off x="7301457" y="1958109"/>
              <a:ext cx="1519611" cy="868218"/>
              <a:chOff x="6048375" y="2009775"/>
              <a:chExt cx="1519611" cy="1133475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6362700" y="2009775"/>
                <a:ext cx="85725" cy="714375"/>
              </a:xfrm>
              <a:prstGeom prst="ellipse">
                <a:avLst/>
              </a:prstGeom>
              <a:solidFill>
                <a:srgbClr val="F616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" name="Straight Connector 138"/>
              <p:cNvCxnSpPr/>
              <p:nvPr/>
            </p:nvCxnSpPr>
            <p:spPr>
              <a:xfrm>
                <a:off x="6534150" y="2019300"/>
                <a:ext cx="5810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6524625" y="2705100"/>
                <a:ext cx="5810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6457950" y="2781300"/>
                <a:ext cx="0" cy="3619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6362700" y="2771775"/>
                <a:ext cx="0" cy="3619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>
                <a:off x="6858000" y="2019300"/>
                <a:ext cx="0" cy="685800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flipH="1">
                <a:off x="6467475" y="2943225"/>
                <a:ext cx="27622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>
                <a:off x="6048375" y="2943225"/>
                <a:ext cx="31432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/>
              <p:cNvSpPr txBox="1"/>
              <p:nvPr/>
            </p:nvSpPr>
            <p:spPr>
              <a:xfrm>
                <a:off x="6905625" y="2219325"/>
                <a:ext cx="6623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9.6 mm</a:t>
                </a:r>
                <a:endParaRPr lang="en-US" sz="1200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6696075" y="2828925"/>
                <a:ext cx="6623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1.1 mm</a:t>
                </a:r>
                <a:endParaRPr lang="en-US" sz="1200" dirty="0"/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6616135" y="1484779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Laser Beam </a:t>
              </a:r>
              <a:endParaRPr lang="en-US" dirty="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369455" y="1468582"/>
            <a:ext cx="5200072" cy="3851563"/>
            <a:chOff x="369454" y="1468582"/>
            <a:chExt cx="5641943" cy="43688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309902" y="4565550"/>
              <a:ext cx="1868056" cy="689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49383" y="4167627"/>
              <a:ext cx="0" cy="4381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140436" y="3224938"/>
              <a:ext cx="84296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68434" y="4196204"/>
              <a:ext cx="84296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268196" y="1748278"/>
              <a:ext cx="1" cy="110013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3296770" y="4548625"/>
              <a:ext cx="1" cy="110013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2486306" y="5458690"/>
              <a:ext cx="838787" cy="287762"/>
              <a:chOff x="7150667" y="3648513"/>
              <a:chExt cx="599755" cy="376217"/>
            </a:xfrm>
          </p:grpSpPr>
          <p:sp>
            <p:nvSpPr>
              <p:cNvPr id="37" name="Freeform 36"/>
              <p:cNvSpPr/>
              <p:nvPr/>
            </p:nvSpPr>
            <p:spPr>
              <a:xfrm rot="10800000" flipH="1">
                <a:off x="7150667" y="3983672"/>
                <a:ext cx="205775" cy="41058"/>
              </a:xfrm>
              <a:custGeom>
                <a:avLst/>
                <a:gdLst>
                  <a:gd name="connsiteX0" fmla="*/ 0 w 843379"/>
                  <a:gd name="connsiteY0" fmla="*/ 0 h 195309"/>
                  <a:gd name="connsiteX1" fmla="*/ 843379 w 843379"/>
                  <a:gd name="connsiteY1" fmla="*/ 0 h 195309"/>
                  <a:gd name="connsiteX2" fmla="*/ 843379 w 843379"/>
                  <a:gd name="connsiteY2" fmla="*/ 133165 h 195309"/>
                  <a:gd name="connsiteX3" fmla="*/ 781235 w 843379"/>
                  <a:gd name="connsiteY3" fmla="*/ 142043 h 195309"/>
                  <a:gd name="connsiteX4" fmla="*/ 781235 w 843379"/>
                  <a:gd name="connsiteY4" fmla="*/ 88777 h 195309"/>
                  <a:gd name="connsiteX5" fmla="*/ 674703 w 843379"/>
                  <a:gd name="connsiteY5" fmla="*/ 88777 h 195309"/>
                  <a:gd name="connsiteX6" fmla="*/ 674703 w 843379"/>
                  <a:gd name="connsiteY6" fmla="*/ 195309 h 195309"/>
                  <a:gd name="connsiteX7" fmla="*/ 8878 w 843379"/>
                  <a:gd name="connsiteY7" fmla="*/ 195309 h 195309"/>
                  <a:gd name="connsiteX8" fmla="*/ 0 w 843379"/>
                  <a:gd name="connsiteY8" fmla="*/ 0 h 19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3379" h="195309">
                    <a:moveTo>
                      <a:pt x="0" y="0"/>
                    </a:moveTo>
                    <a:lnTo>
                      <a:pt x="843379" y="0"/>
                    </a:lnTo>
                    <a:lnTo>
                      <a:pt x="843379" y="133165"/>
                    </a:lnTo>
                    <a:lnTo>
                      <a:pt x="781235" y="142043"/>
                    </a:lnTo>
                    <a:lnTo>
                      <a:pt x="781235" y="88777"/>
                    </a:lnTo>
                    <a:lnTo>
                      <a:pt x="674703" y="88777"/>
                    </a:lnTo>
                    <a:lnTo>
                      <a:pt x="674703" y="195309"/>
                    </a:lnTo>
                    <a:lnTo>
                      <a:pt x="8878" y="19530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0800000">
                <a:off x="7527857" y="3983671"/>
                <a:ext cx="222565" cy="41059"/>
              </a:xfrm>
              <a:custGeom>
                <a:avLst/>
                <a:gdLst>
                  <a:gd name="connsiteX0" fmla="*/ 0 w 843379"/>
                  <a:gd name="connsiteY0" fmla="*/ 0 h 195309"/>
                  <a:gd name="connsiteX1" fmla="*/ 843379 w 843379"/>
                  <a:gd name="connsiteY1" fmla="*/ 0 h 195309"/>
                  <a:gd name="connsiteX2" fmla="*/ 843379 w 843379"/>
                  <a:gd name="connsiteY2" fmla="*/ 133165 h 195309"/>
                  <a:gd name="connsiteX3" fmla="*/ 781235 w 843379"/>
                  <a:gd name="connsiteY3" fmla="*/ 142043 h 195309"/>
                  <a:gd name="connsiteX4" fmla="*/ 781235 w 843379"/>
                  <a:gd name="connsiteY4" fmla="*/ 88777 h 195309"/>
                  <a:gd name="connsiteX5" fmla="*/ 674703 w 843379"/>
                  <a:gd name="connsiteY5" fmla="*/ 88777 h 195309"/>
                  <a:gd name="connsiteX6" fmla="*/ 674703 w 843379"/>
                  <a:gd name="connsiteY6" fmla="*/ 195309 h 195309"/>
                  <a:gd name="connsiteX7" fmla="*/ 8878 w 843379"/>
                  <a:gd name="connsiteY7" fmla="*/ 195309 h 195309"/>
                  <a:gd name="connsiteX8" fmla="*/ 0 w 843379"/>
                  <a:gd name="connsiteY8" fmla="*/ 0 h 19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3379" h="195309">
                    <a:moveTo>
                      <a:pt x="0" y="0"/>
                    </a:moveTo>
                    <a:lnTo>
                      <a:pt x="843379" y="0"/>
                    </a:lnTo>
                    <a:lnTo>
                      <a:pt x="843379" y="133165"/>
                    </a:lnTo>
                    <a:lnTo>
                      <a:pt x="781235" y="142043"/>
                    </a:lnTo>
                    <a:lnTo>
                      <a:pt x="781235" y="88777"/>
                    </a:lnTo>
                    <a:lnTo>
                      <a:pt x="674703" y="88777"/>
                    </a:lnTo>
                    <a:lnTo>
                      <a:pt x="674703" y="195309"/>
                    </a:lnTo>
                    <a:lnTo>
                      <a:pt x="8878" y="19530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10800000">
                <a:off x="7553627" y="3648513"/>
                <a:ext cx="194452" cy="337390"/>
              </a:xfrm>
              <a:custGeom>
                <a:avLst/>
                <a:gdLst>
                  <a:gd name="connsiteX0" fmla="*/ 0 w 976543"/>
                  <a:gd name="connsiteY0" fmla="*/ 0 h 1819922"/>
                  <a:gd name="connsiteX1" fmla="*/ 878889 w 976543"/>
                  <a:gd name="connsiteY1" fmla="*/ 0 h 1819922"/>
                  <a:gd name="connsiteX2" fmla="*/ 878889 w 976543"/>
                  <a:gd name="connsiteY2" fmla="*/ 497149 h 1819922"/>
                  <a:gd name="connsiteX3" fmla="*/ 976543 w 976543"/>
                  <a:gd name="connsiteY3" fmla="*/ 497149 h 1819922"/>
                  <a:gd name="connsiteX4" fmla="*/ 976543 w 976543"/>
                  <a:gd name="connsiteY4" fmla="*/ 1819922 h 1819922"/>
                  <a:gd name="connsiteX5" fmla="*/ 816745 w 976543"/>
                  <a:gd name="connsiteY5" fmla="*/ 1819922 h 1819922"/>
                  <a:gd name="connsiteX6" fmla="*/ 807868 w 976543"/>
                  <a:gd name="connsiteY6" fmla="*/ 292963 h 1819922"/>
                  <a:gd name="connsiteX7" fmla="*/ 8877 w 976543"/>
                  <a:gd name="connsiteY7" fmla="*/ 284085 h 1819922"/>
                  <a:gd name="connsiteX8" fmla="*/ 0 w 976543"/>
                  <a:gd name="connsiteY8" fmla="*/ 0 h 181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6543" h="1819922">
                    <a:moveTo>
                      <a:pt x="0" y="0"/>
                    </a:moveTo>
                    <a:lnTo>
                      <a:pt x="878889" y="0"/>
                    </a:lnTo>
                    <a:lnTo>
                      <a:pt x="878889" y="497149"/>
                    </a:lnTo>
                    <a:lnTo>
                      <a:pt x="976543" y="497149"/>
                    </a:lnTo>
                    <a:lnTo>
                      <a:pt x="976543" y="1819922"/>
                    </a:lnTo>
                    <a:lnTo>
                      <a:pt x="816745" y="1819922"/>
                    </a:lnTo>
                    <a:lnTo>
                      <a:pt x="807868" y="292963"/>
                    </a:lnTo>
                    <a:lnTo>
                      <a:pt x="8877" y="28408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10800000" flipH="1">
                <a:off x="7153010" y="3648513"/>
                <a:ext cx="178153" cy="335159"/>
              </a:xfrm>
              <a:custGeom>
                <a:avLst/>
                <a:gdLst>
                  <a:gd name="connsiteX0" fmla="*/ 0 w 976543"/>
                  <a:gd name="connsiteY0" fmla="*/ 0 h 1819922"/>
                  <a:gd name="connsiteX1" fmla="*/ 878889 w 976543"/>
                  <a:gd name="connsiteY1" fmla="*/ 0 h 1819922"/>
                  <a:gd name="connsiteX2" fmla="*/ 878889 w 976543"/>
                  <a:gd name="connsiteY2" fmla="*/ 497149 h 1819922"/>
                  <a:gd name="connsiteX3" fmla="*/ 976543 w 976543"/>
                  <a:gd name="connsiteY3" fmla="*/ 497149 h 1819922"/>
                  <a:gd name="connsiteX4" fmla="*/ 976543 w 976543"/>
                  <a:gd name="connsiteY4" fmla="*/ 1819922 h 1819922"/>
                  <a:gd name="connsiteX5" fmla="*/ 816745 w 976543"/>
                  <a:gd name="connsiteY5" fmla="*/ 1819922 h 1819922"/>
                  <a:gd name="connsiteX6" fmla="*/ 807868 w 976543"/>
                  <a:gd name="connsiteY6" fmla="*/ 292963 h 1819922"/>
                  <a:gd name="connsiteX7" fmla="*/ 8877 w 976543"/>
                  <a:gd name="connsiteY7" fmla="*/ 284085 h 1819922"/>
                  <a:gd name="connsiteX8" fmla="*/ 0 w 976543"/>
                  <a:gd name="connsiteY8" fmla="*/ 0 h 181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6543" h="1819922">
                    <a:moveTo>
                      <a:pt x="0" y="0"/>
                    </a:moveTo>
                    <a:lnTo>
                      <a:pt x="878889" y="0"/>
                    </a:lnTo>
                    <a:lnTo>
                      <a:pt x="878889" y="497149"/>
                    </a:lnTo>
                    <a:lnTo>
                      <a:pt x="976543" y="497149"/>
                    </a:lnTo>
                    <a:lnTo>
                      <a:pt x="976543" y="1819922"/>
                    </a:lnTo>
                    <a:lnTo>
                      <a:pt x="816745" y="1819922"/>
                    </a:lnTo>
                    <a:lnTo>
                      <a:pt x="807868" y="292963"/>
                    </a:lnTo>
                    <a:lnTo>
                      <a:pt x="8877" y="28408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10800000">
                <a:off x="7307634" y="3967606"/>
                <a:ext cx="42171" cy="321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 rot="10800000">
                <a:off x="7532151" y="3967606"/>
                <a:ext cx="42171" cy="321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rot="10800000">
                <a:off x="7304510" y="3892481"/>
                <a:ext cx="42171" cy="321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 rot="10800000">
                <a:off x="7526392" y="3893969"/>
                <a:ext cx="42171" cy="321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0800000">
                <a:off x="7312319" y="3926994"/>
                <a:ext cx="257707" cy="423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0800000">
                <a:off x="7675453" y="3931903"/>
                <a:ext cx="32799" cy="92827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0800000">
                <a:off x="7223395" y="3931903"/>
                <a:ext cx="32799" cy="92827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88"/>
            <p:cNvGrpSpPr/>
            <p:nvPr/>
          </p:nvGrpSpPr>
          <p:grpSpPr>
            <a:xfrm>
              <a:off x="3880735" y="2623127"/>
              <a:ext cx="599755" cy="188034"/>
              <a:chOff x="2068497" y="3224813"/>
              <a:chExt cx="2272683" cy="1870970"/>
            </a:xfrm>
          </p:grpSpPr>
          <p:sp>
            <p:nvSpPr>
              <p:cNvPr id="49" name="Freeform 48"/>
              <p:cNvSpPr/>
              <p:nvPr/>
            </p:nvSpPr>
            <p:spPr>
              <a:xfrm flipH="1">
                <a:off x="3561425" y="3224813"/>
                <a:ext cx="779755" cy="204187"/>
              </a:xfrm>
              <a:custGeom>
                <a:avLst/>
                <a:gdLst>
                  <a:gd name="connsiteX0" fmla="*/ 0 w 843379"/>
                  <a:gd name="connsiteY0" fmla="*/ 0 h 195309"/>
                  <a:gd name="connsiteX1" fmla="*/ 843379 w 843379"/>
                  <a:gd name="connsiteY1" fmla="*/ 0 h 195309"/>
                  <a:gd name="connsiteX2" fmla="*/ 843379 w 843379"/>
                  <a:gd name="connsiteY2" fmla="*/ 133165 h 195309"/>
                  <a:gd name="connsiteX3" fmla="*/ 781235 w 843379"/>
                  <a:gd name="connsiteY3" fmla="*/ 142043 h 195309"/>
                  <a:gd name="connsiteX4" fmla="*/ 781235 w 843379"/>
                  <a:gd name="connsiteY4" fmla="*/ 88777 h 195309"/>
                  <a:gd name="connsiteX5" fmla="*/ 674703 w 843379"/>
                  <a:gd name="connsiteY5" fmla="*/ 88777 h 195309"/>
                  <a:gd name="connsiteX6" fmla="*/ 674703 w 843379"/>
                  <a:gd name="connsiteY6" fmla="*/ 195309 h 195309"/>
                  <a:gd name="connsiteX7" fmla="*/ 8878 w 843379"/>
                  <a:gd name="connsiteY7" fmla="*/ 195309 h 195309"/>
                  <a:gd name="connsiteX8" fmla="*/ 0 w 843379"/>
                  <a:gd name="connsiteY8" fmla="*/ 0 h 19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3379" h="195309">
                    <a:moveTo>
                      <a:pt x="0" y="0"/>
                    </a:moveTo>
                    <a:lnTo>
                      <a:pt x="843379" y="0"/>
                    </a:lnTo>
                    <a:lnTo>
                      <a:pt x="843379" y="133165"/>
                    </a:lnTo>
                    <a:lnTo>
                      <a:pt x="781235" y="142043"/>
                    </a:lnTo>
                    <a:lnTo>
                      <a:pt x="781235" y="88777"/>
                    </a:lnTo>
                    <a:lnTo>
                      <a:pt x="674703" y="88777"/>
                    </a:lnTo>
                    <a:lnTo>
                      <a:pt x="674703" y="195309"/>
                    </a:lnTo>
                    <a:lnTo>
                      <a:pt x="8878" y="19530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2068497" y="3224813"/>
                <a:ext cx="843379" cy="204187"/>
              </a:xfrm>
              <a:custGeom>
                <a:avLst/>
                <a:gdLst>
                  <a:gd name="connsiteX0" fmla="*/ 0 w 843379"/>
                  <a:gd name="connsiteY0" fmla="*/ 0 h 195309"/>
                  <a:gd name="connsiteX1" fmla="*/ 843379 w 843379"/>
                  <a:gd name="connsiteY1" fmla="*/ 0 h 195309"/>
                  <a:gd name="connsiteX2" fmla="*/ 843379 w 843379"/>
                  <a:gd name="connsiteY2" fmla="*/ 133165 h 195309"/>
                  <a:gd name="connsiteX3" fmla="*/ 781235 w 843379"/>
                  <a:gd name="connsiteY3" fmla="*/ 142043 h 195309"/>
                  <a:gd name="connsiteX4" fmla="*/ 781235 w 843379"/>
                  <a:gd name="connsiteY4" fmla="*/ 88777 h 195309"/>
                  <a:gd name="connsiteX5" fmla="*/ 674703 w 843379"/>
                  <a:gd name="connsiteY5" fmla="*/ 88777 h 195309"/>
                  <a:gd name="connsiteX6" fmla="*/ 674703 w 843379"/>
                  <a:gd name="connsiteY6" fmla="*/ 195309 h 195309"/>
                  <a:gd name="connsiteX7" fmla="*/ 8878 w 843379"/>
                  <a:gd name="connsiteY7" fmla="*/ 195309 h 195309"/>
                  <a:gd name="connsiteX8" fmla="*/ 0 w 843379"/>
                  <a:gd name="connsiteY8" fmla="*/ 0 h 19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3379" h="195309">
                    <a:moveTo>
                      <a:pt x="0" y="0"/>
                    </a:moveTo>
                    <a:lnTo>
                      <a:pt x="843379" y="0"/>
                    </a:lnTo>
                    <a:lnTo>
                      <a:pt x="843379" y="133165"/>
                    </a:lnTo>
                    <a:lnTo>
                      <a:pt x="781235" y="142043"/>
                    </a:lnTo>
                    <a:lnTo>
                      <a:pt x="781235" y="88777"/>
                    </a:lnTo>
                    <a:lnTo>
                      <a:pt x="674703" y="88777"/>
                    </a:lnTo>
                    <a:lnTo>
                      <a:pt x="674703" y="195309"/>
                    </a:lnTo>
                    <a:lnTo>
                      <a:pt x="8878" y="19530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2077375" y="3417903"/>
                <a:ext cx="736846" cy="1677880"/>
              </a:xfrm>
              <a:custGeom>
                <a:avLst/>
                <a:gdLst>
                  <a:gd name="connsiteX0" fmla="*/ 0 w 976543"/>
                  <a:gd name="connsiteY0" fmla="*/ 0 h 1819922"/>
                  <a:gd name="connsiteX1" fmla="*/ 878889 w 976543"/>
                  <a:gd name="connsiteY1" fmla="*/ 0 h 1819922"/>
                  <a:gd name="connsiteX2" fmla="*/ 878889 w 976543"/>
                  <a:gd name="connsiteY2" fmla="*/ 497149 h 1819922"/>
                  <a:gd name="connsiteX3" fmla="*/ 976543 w 976543"/>
                  <a:gd name="connsiteY3" fmla="*/ 497149 h 1819922"/>
                  <a:gd name="connsiteX4" fmla="*/ 976543 w 976543"/>
                  <a:gd name="connsiteY4" fmla="*/ 1819922 h 1819922"/>
                  <a:gd name="connsiteX5" fmla="*/ 816745 w 976543"/>
                  <a:gd name="connsiteY5" fmla="*/ 1819922 h 1819922"/>
                  <a:gd name="connsiteX6" fmla="*/ 807868 w 976543"/>
                  <a:gd name="connsiteY6" fmla="*/ 292963 h 1819922"/>
                  <a:gd name="connsiteX7" fmla="*/ 8877 w 976543"/>
                  <a:gd name="connsiteY7" fmla="*/ 284085 h 1819922"/>
                  <a:gd name="connsiteX8" fmla="*/ 0 w 976543"/>
                  <a:gd name="connsiteY8" fmla="*/ 0 h 181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6543" h="1819922">
                    <a:moveTo>
                      <a:pt x="0" y="0"/>
                    </a:moveTo>
                    <a:lnTo>
                      <a:pt x="878889" y="0"/>
                    </a:lnTo>
                    <a:lnTo>
                      <a:pt x="878889" y="497149"/>
                    </a:lnTo>
                    <a:lnTo>
                      <a:pt x="976543" y="497149"/>
                    </a:lnTo>
                    <a:lnTo>
                      <a:pt x="976543" y="1819922"/>
                    </a:lnTo>
                    <a:lnTo>
                      <a:pt x="816745" y="1819922"/>
                    </a:lnTo>
                    <a:lnTo>
                      <a:pt x="807868" y="292963"/>
                    </a:lnTo>
                    <a:lnTo>
                      <a:pt x="8877" y="28408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 flipH="1">
                <a:off x="3657217" y="3429000"/>
                <a:ext cx="675086" cy="1666783"/>
              </a:xfrm>
              <a:custGeom>
                <a:avLst/>
                <a:gdLst>
                  <a:gd name="connsiteX0" fmla="*/ 0 w 976543"/>
                  <a:gd name="connsiteY0" fmla="*/ 0 h 1819922"/>
                  <a:gd name="connsiteX1" fmla="*/ 878889 w 976543"/>
                  <a:gd name="connsiteY1" fmla="*/ 0 h 1819922"/>
                  <a:gd name="connsiteX2" fmla="*/ 878889 w 976543"/>
                  <a:gd name="connsiteY2" fmla="*/ 497149 h 1819922"/>
                  <a:gd name="connsiteX3" fmla="*/ 976543 w 976543"/>
                  <a:gd name="connsiteY3" fmla="*/ 497149 h 1819922"/>
                  <a:gd name="connsiteX4" fmla="*/ 976543 w 976543"/>
                  <a:gd name="connsiteY4" fmla="*/ 1819922 h 1819922"/>
                  <a:gd name="connsiteX5" fmla="*/ 816745 w 976543"/>
                  <a:gd name="connsiteY5" fmla="*/ 1819922 h 1819922"/>
                  <a:gd name="connsiteX6" fmla="*/ 807868 w 976543"/>
                  <a:gd name="connsiteY6" fmla="*/ 292963 h 1819922"/>
                  <a:gd name="connsiteX7" fmla="*/ 8877 w 976543"/>
                  <a:gd name="connsiteY7" fmla="*/ 284085 h 1819922"/>
                  <a:gd name="connsiteX8" fmla="*/ 0 w 976543"/>
                  <a:gd name="connsiteY8" fmla="*/ 0 h 181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6543" h="1819922">
                    <a:moveTo>
                      <a:pt x="0" y="0"/>
                    </a:moveTo>
                    <a:lnTo>
                      <a:pt x="878889" y="0"/>
                    </a:lnTo>
                    <a:lnTo>
                      <a:pt x="878889" y="497149"/>
                    </a:lnTo>
                    <a:lnTo>
                      <a:pt x="976543" y="497149"/>
                    </a:lnTo>
                    <a:lnTo>
                      <a:pt x="976543" y="1819922"/>
                    </a:lnTo>
                    <a:lnTo>
                      <a:pt x="816745" y="1819922"/>
                    </a:lnTo>
                    <a:lnTo>
                      <a:pt x="807868" y="292963"/>
                    </a:lnTo>
                    <a:lnTo>
                      <a:pt x="8877" y="28408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586579" y="3349101"/>
                <a:ext cx="159799" cy="159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735802" y="3349101"/>
                <a:ext cx="159799" cy="159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598415" y="3722704"/>
                <a:ext cx="159799" cy="159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757626" y="3715306"/>
                <a:ext cx="159799" cy="159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752078" y="3500025"/>
                <a:ext cx="976544" cy="21084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28295" y="3224815"/>
                <a:ext cx="124287" cy="461638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941301" y="3224815"/>
                <a:ext cx="124287" cy="461638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>
            <a:xfrm>
              <a:off x="2576945" y="1468582"/>
              <a:ext cx="2634350" cy="1299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235276" y="1666882"/>
              <a:ext cx="1200200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RFQ flange</a:t>
              </a:r>
              <a:endParaRPr lang="en-US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 flipV="1">
              <a:off x="2567709" y="1754909"/>
              <a:ext cx="719825" cy="289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3029527" y="5624945"/>
              <a:ext cx="276481" cy="92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 flipV="1">
              <a:off x="2521526" y="4287267"/>
              <a:ext cx="1621409" cy="201606"/>
            </a:xfrm>
            <a:custGeom>
              <a:avLst/>
              <a:gdLst>
                <a:gd name="connsiteX0" fmla="*/ 0 w 1624012"/>
                <a:gd name="connsiteY0" fmla="*/ 0 h 233363"/>
                <a:gd name="connsiteX1" fmla="*/ 538162 w 1624012"/>
                <a:gd name="connsiteY1" fmla="*/ 0 h 233363"/>
                <a:gd name="connsiteX2" fmla="*/ 542925 w 1624012"/>
                <a:gd name="connsiteY2" fmla="*/ 233363 h 233363"/>
                <a:gd name="connsiteX3" fmla="*/ 1624012 w 1624012"/>
                <a:gd name="connsiteY3" fmla="*/ 233363 h 233363"/>
                <a:gd name="connsiteX4" fmla="*/ 1624012 w 1624012"/>
                <a:gd name="connsiteY4" fmla="*/ 233363 h 233363"/>
                <a:gd name="connsiteX5" fmla="*/ 1624012 w 1624012"/>
                <a:gd name="connsiteY5" fmla="*/ 233363 h 233363"/>
                <a:gd name="connsiteX6" fmla="*/ 1624012 w 1624012"/>
                <a:gd name="connsiteY6" fmla="*/ 233363 h 233363"/>
                <a:gd name="connsiteX7" fmla="*/ 1624012 w 1624012"/>
                <a:gd name="connsiteY7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4012" h="233363">
                  <a:moveTo>
                    <a:pt x="0" y="0"/>
                  </a:moveTo>
                  <a:lnTo>
                    <a:pt x="538162" y="0"/>
                  </a:lnTo>
                  <a:cubicBezTo>
                    <a:pt x="539750" y="77788"/>
                    <a:pt x="541337" y="155575"/>
                    <a:pt x="542925" y="233363"/>
                  </a:cubicBezTo>
                  <a:lnTo>
                    <a:pt x="1624012" y="233363"/>
                  </a:lnTo>
                  <a:lnTo>
                    <a:pt x="1624012" y="233363"/>
                  </a:lnTo>
                  <a:lnTo>
                    <a:pt x="1624012" y="233363"/>
                  </a:lnTo>
                  <a:lnTo>
                    <a:pt x="1624012" y="233363"/>
                  </a:lnTo>
                  <a:lnTo>
                    <a:pt x="1624012" y="233363"/>
                  </a:ln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2706255" y="4488873"/>
              <a:ext cx="341595" cy="318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2890109" y="3254077"/>
              <a:ext cx="98707" cy="25232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reeform 70"/>
            <p:cNvSpPr/>
            <p:nvPr/>
          </p:nvSpPr>
          <p:spPr>
            <a:xfrm>
              <a:off x="4565610" y="2491516"/>
              <a:ext cx="490537" cy="314325"/>
            </a:xfrm>
            <a:custGeom>
              <a:avLst/>
              <a:gdLst>
                <a:gd name="connsiteX0" fmla="*/ 4762 w 490537"/>
                <a:gd name="connsiteY0" fmla="*/ 309563 h 314325"/>
                <a:gd name="connsiteX1" fmla="*/ 0 w 490537"/>
                <a:gd name="connsiteY1" fmla="*/ 0 h 314325"/>
                <a:gd name="connsiteX2" fmla="*/ 485775 w 490537"/>
                <a:gd name="connsiteY2" fmla="*/ 4763 h 314325"/>
                <a:gd name="connsiteX3" fmla="*/ 490537 w 490537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537" h="314325">
                  <a:moveTo>
                    <a:pt x="4762" y="309563"/>
                  </a:moveTo>
                  <a:cubicBezTo>
                    <a:pt x="3175" y="206375"/>
                    <a:pt x="1587" y="103188"/>
                    <a:pt x="0" y="0"/>
                  </a:cubicBezTo>
                  <a:lnTo>
                    <a:pt x="485775" y="4763"/>
                  </a:lnTo>
                  <a:cubicBezTo>
                    <a:pt x="487362" y="107950"/>
                    <a:pt x="488950" y="211138"/>
                    <a:pt x="490537" y="31432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0800000">
              <a:off x="4523600" y="4558151"/>
              <a:ext cx="490537" cy="314325"/>
            </a:xfrm>
            <a:custGeom>
              <a:avLst/>
              <a:gdLst>
                <a:gd name="connsiteX0" fmla="*/ 4762 w 490537"/>
                <a:gd name="connsiteY0" fmla="*/ 309563 h 314325"/>
                <a:gd name="connsiteX1" fmla="*/ 0 w 490537"/>
                <a:gd name="connsiteY1" fmla="*/ 0 h 314325"/>
                <a:gd name="connsiteX2" fmla="*/ 485775 w 490537"/>
                <a:gd name="connsiteY2" fmla="*/ 4763 h 314325"/>
                <a:gd name="connsiteX3" fmla="*/ 490537 w 490537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537" h="314325">
                  <a:moveTo>
                    <a:pt x="4762" y="309563"/>
                  </a:moveTo>
                  <a:cubicBezTo>
                    <a:pt x="3175" y="206375"/>
                    <a:pt x="1587" y="103188"/>
                    <a:pt x="0" y="0"/>
                  </a:cubicBezTo>
                  <a:lnTo>
                    <a:pt x="485775" y="4763"/>
                  </a:lnTo>
                  <a:cubicBezTo>
                    <a:pt x="487362" y="107950"/>
                    <a:pt x="488950" y="211138"/>
                    <a:pt x="490537" y="314325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10800000">
              <a:off x="4547413" y="4572439"/>
              <a:ext cx="438150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457233" y="4285681"/>
              <a:ext cx="6254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Bellows</a:t>
              </a:r>
              <a:endParaRPr lang="en-US" sz="11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472541" y="1500627"/>
              <a:ext cx="15490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1.92” (48.7 mm)  Max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02909" y="5258096"/>
              <a:ext cx="1105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Plan View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 flipH="1">
              <a:off x="4004218" y="2353260"/>
              <a:ext cx="361316" cy="2190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489755" y="1986402"/>
              <a:ext cx="7922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Laser dump</a:t>
              </a:r>
              <a:endParaRPr lang="en-US" sz="1000" dirty="0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H="1" flipV="1">
              <a:off x="2906118" y="5678118"/>
              <a:ext cx="908500" cy="159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2900567" y="3112774"/>
              <a:ext cx="1198486" cy="1242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15981" y="4144068"/>
              <a:ext cx="1215852" cy="1117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21420000">
              <a:off x="3356793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21420000">
              <a:off x="3483209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21420000">
              <a:off x="3018287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21420000">
              <a:off x="3131062" y="3236911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21420000">
              <a:off x="3234959" y="3236913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80000">
              <a:off x="3075992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80000">
              <a:off x="3184652" y="3236911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80000">
              <a:off x="3292015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80000">
              <a:off x="3421897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80000">
              <a:off x="3553075" y="3236911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21420000">
              <a:off x="3955191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21420000">
              <a:off x="4072081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21420000">
              <a:off x="3611922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21420000">
              <a:off x="3719934" y="3236911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21420000">
              <a:off x="3819068" y="3236913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80000">
              <a:off x="3669627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80000">
              <a:off x="3768761" y="3236911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80000">
              <a:off x="3885650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80000">
              <a:off x="4020295" y="3236912"/>
              <a:ext cx="17756" cy="90330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28972" y="2792443"/>
              <a:ext cx="1884331" cy="1123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076534" y="2790605"/>
              <a:ext cx="214036" cy="38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40172" y="2774083"/>
              <a:ext cx="0" cy="4381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687782" y="3237066"/>
              <a:ext cx="12113" cy="965479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061845" y="2846541"/>
              <a:ext cx="6928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29.7 mm</a:t>
              </a:r>
              <a:endParaRPr lang="en-US" sz="1100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2909445" y="3160866"/>
              <a:ext cx="1200150" cy="952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/>
            <p:cNvSpPr/>
            <p:nvPr/>
          </p:nvSpPr>
          <p:spPr>
            <a:xfrm>
              <a:off x="2521527" y="2807857"/>
              <a:ext cx="1464243" cy="284307"/>
            </a:xfrm>
            <a:custGeom>
              <a:avLst/>
              <a:gdLst>
                <a:gd name="connsiteX0" fmla="*/ 0 w 1624012"/>
                <a:gd name="connsiteY0" fmla="*/ 0 h 233363"/>
                <a:gd name="connsiteX1" fmla="*/ 538162 w 1624012"/>
                <a:gd name="connsiteY1" fmla="*/ 0 h 233363"/>
                <a:gd name="connsiteX2" fmla="*/ 542925 w 1624012"/>
                <a:gd name="connsiteY2" fmla="*/ 233363 h 233363"/>
                <a:gd name="connsiteX3" fmla="*/ 1624012 w 1624012"/>
                <a:gd name="connsiteY3" fmla="*/ 233363 h 233363"/>
                <a:gd name="connsiteX4" fmla="*/ 1624012 w 1624012"/>
                <a:gd name="connsiteY4" fmla="*/ 233363 h 233363"/>
                <a:gd name="connsiteX5" fmla="*/ 1624012 w 1624012"/>
                <a:gd name="connsiteY5" fmla="*/ 233363 h 233363"/>
                <a:gd name="connsiteX6" fmla="*/ 1624012 w 1624012"/>
                <a:gd name="connsiteY6" fmla="*/ 233363 h 233363"/>
                <a:gd name="connsiteX7" fmla="*/ 1624012 w 1624012"/>
                <a:gd name="connsiteY7" fmla="*/ 233363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4012" h="233363">
                  <a:moveTo>
                    <a:pt x="0" y="0"/>
                  </a:moveTo>
                  <a:lnTo>
                    <a:pt x="538162" y="0"/>
                  </a:lnTo>
                  <a:cubicBezTo>
                    <a:pt x="539750" y="77788"/>
                    <a:pt x="541337" y="155575"/>
                    <a:pt x="542925" y="233363"/>
                  </a:cubicBezTo>
                  <a:lnTo>
                    <a:pt x="1624012" y="233363"/>
                  </a:lnTo>
                  <a:lnTo>
                    <a:pt x="1624012" y="233363"/>
                  </a:lnTo>
                  <a:lnTo>
                    <a:pt x="1624012" y="233363"/>
                  </a:lnTo>
                  <a:lnTo>
                    <a:pt x="1624012" y="233363"/>
                  </a:lnTo>
                  <a:lnTo>
                    <a:pt x="1624012" y="233363"/>
                  </a:ln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2202437" y="3031207"/>
              <a:ext cx="649858" cy="1391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861820" y="3532341"/>
              <a:ext cx="1914525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899920" y="3818091"/>
              <a:ext cx="1914525" cy="0"/>
            </a:xfrm>
            <a:prstGeom prst="line">
              <a:avLst/>
            </a:prstGeom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801091" y="2429164"/>
              <a:ext cx="711200" cy="350981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3258670" y="2367402"/>
              <a:ext cx="5822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9.5 mm</a:t>
              </a:r>
              <a:endParaRPr lang="en-US" sz="1000" dirty="0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>
              <a:off x="2540000" y="1745673"/>
              <a:ext cx="18474" cy="3851563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2549236" y="1736436"/>
              <a:ext cx="9237" cy="109912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518924" y="4492055"/>
              <a:ext cx="39552" cy="111441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2535407" y="5620333"/>
              <a:ext cx="276481" cy="92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2706255" y="4313382"/>
              <a:ext cx="0" cy="1311569"/>
            </a:xfrm>
            <a:prstGeom prst="line">
              <a:avLst/>
            </a:prstGeom>
            <a:ln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057236" y="4461164"/>
              <a:ext cx="18473" cy="117301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>
              <a:off x="4598217" y="2794515"/>
              <a:ext cx="438150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126165" y="2456456"/>
              <a:ext cx="61253" cy="17198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655283" y="3454763"/>
              <a:ext cx="18355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Cavity diameter 33.77 mm</a:t>
              </a:r>
            </a:p>
            <a:p>
              <a:r>
                <a:rPr lang="en-US" sz="1200" dirty="0" smtClean="0"/>
                <a:t>Cavity length 25.65 mm</a:t>
              </a:r>
              <a:endParaRPr lang="en-US" sz="12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95507" y="2815193"/>
              <a:ext cx="1188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HR mirrors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9454" y="2189018"/>
              <a:ext cx="17107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Register the mirror holder </a:t>
              </a:r>
            </a:p>
            <a:p>
              <a:r>
                <a:rPr lang="en-US" sz="1100" dirty="0"/>
                <a:t> </a:t>
              </a:r>
              <a:r>
                <a:rPr lang="en-US" sz="1100" dirty="0" smtClean="0"/>
                <a:t>to end of RFQ flange</a:t>
              </a:r>
              <a:endParaRPr lang="en-US" sz="11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60591" y="4944057"/>
              <a:ext cx="16228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Rectangular beam pipe</a:t>
              </a:r>
              <a:endParaRPr lang="en-US" sz="1200" dirty="0"/>
            </a:p>
          </p:txBody>
        </p:sp>
        <p:cxnSp>
          <p:nvCxnSpPr>
            <p:cNvPr id="163" name="Straight Arrow Connector 162"/>
            <p:cNvCxnSpPr/>
            <p:nvPr/>
          </p:nvCxnSpPr>
          <p:spPr>
            <a:xfrm flipH="1" flipV="1">
              <a:off x="3611418" y="4608945"/>
              <a:ext cx="184727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itle 1"/>
          <p:cNvSpPr txBox="1">
            <a:spLocks/>
          </p:cNvSpPr>
          <p:nvPr/>
        </p:nvSpPr>
        <p:spPr>
          <a:xfrm>
            <a:off x="457200" y="0"/>
            <a:ext cx="8229600" cy="858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750 keV Notcher Insert Concept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(In flange option)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801" y="3398982"/>
            <a:ext cx="2319813" cy="330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4341"/>
          </a:xfrm>
        </p:spPr>
        <p:txBody>
          <a:bodyPr/>
          <a:lstStyle/>
          <a:p>
            <a:r>
              <a:rPr lang="en-US" dirty="0" smtClean="0"/>
              <a:t>Expected Beam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184" y="1304142"/>
            <a:ext cx="5224072" cy="719529"/>
          </a:xfrm>
        </p:spPr>
        <p:txBody>
          <a:bodyPr>
            <a:noAutofit/>
          </a:bodyPr>
          <a:lstStyle/>
          <a:p>
            <a:r>
              <a:rPr lang="en-US" sz="2000" dirty="0" smtClean="0"/>
              <a:t>Phase space simulation at end of RFQ (figure 4.40 of 750 KeV Upgrade Plan) 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360795" y="2146965"/>
            <a:ext cx="5539367" cy="3182051"/>
            <a:chOff x="3075982" y="3151293"/>
            <a:chExt cx="5539367" cy="31820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5982" y="3151293"/>
              <a:ext cx="5453422" cy="318205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9505"/>
            <a:stretch>
              <a:fillRect/>
            </a:stretch>
          </p:blipFill>
          <p:spPr bwMode="auto">
            <a:xfrm>
              <a:off x="4622470" y="3235632"/>
              <a:ext cx="3992879" cy="1800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6311350" y="3725040"/>
              <a:ext cx="15240" cy="762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412229" y="1400240"/>
            <a:ext cx="2885607" cy="2317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Trace 3D back calculation of beam size at exit of RFQ based upon emittance measurement at 178 kW power  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August 9, 2012  CY Tan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03357" y="3429000"/>
            <a:ext cx="824459" cy="618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7270230" y="1783830"/>
            <a:ext cx="554636" cy="389744"/>
          </a:xfrm>
          <a:custGeom>
            <a:avLst/>
            <a:gdLst>
              <a:gd name="connsiteX0" fmla="*/ 0 w 554636"/>
              <a:gd name="connsiteY0" fmla="*/ 0 h 389744"/>
              <a:gd name="connsiteX1" fmla="*/ 554636 w 554636"/>
              <a:gd name="connsiteY1" fmla="*/ 0 h 389744"/>
              <a:gd name="connsiteX2" fmla="*/ 224852 w 554636"/>
              <a:gd name="connsiteY2" fmla="*/ 389744 h 38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4636" h="389744">
                <a:moveTo>
                  <a:pt x="0" y="0"/>
                </a:moveTo>
                <a:lnTo>
                  <a:pt x="554636" y="0"/>
                </a:lnTo>
                <a:lnTo>
                  <a:pt x="224852" y="389744"/>
                </a:ln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2634" y="4347146"/>
            <a:ext cx="231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beam vertical profile (1/e</a:t>
            </a:r>
            <a:r>
              <a:rPr lang="en-US" baseline="30000" dirty="0" smtClean="0"/>
              <a:t>2</a:t>
            </a:r>
            <a:r>
              <a:rPr lang="en-US" dirty="0" smtClean="0"/>
              <a:t>) ~ 5 mm.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51769" y="5546361"/>
            <a:ext cx="7131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design assumed that the  vertical laser beam dimension of 1 cm. </a:t>
            </a:r>
          </a:p>
          <a:p>
            <a:r>
              <a:rPr lang="en-US" dirty="0" smtClean="0"/>
              <a:t>Beam measurements indicate vertical laser size could be reduced to 6 mm</a:t>
            </a:r>
          </a:p>
          <a:p>
            <a:r>
              <a:rPr lang="en-US" dirty="0" smtClean="0"/>
              <a:t>This is a variable parameter in the beam shaping optics.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57600" y="4497049"/>
            <a:ext cx="674557" cy="3747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5" idx="3"/>
            <a:endCxn id="18" idx="1"/>
          </p:cNvCxnSpPr>
          <p:nvPr/>
        </p:nvCxnSpPr>
        <p:spPr>
          <a:xfrm>
            <a:off x="2728210" y="4670312"/>
            <a:ext cx="929390" cy="141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72590" y="4931764"/>
            <a:ext cx="14990" cy="61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19665" y="4919272"/>
            <a:ext cx="14990" cy="61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87580" y="5411449"/>
            <a:ext cx="65956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3342" cy="545690"/>
          </a:xfrm>
        </p:spPr>
        <p:txBody>
          <a:bodyPr>
            <a:noAutofit/>
          </a:bodyPr>
          <a:lstStyle/>
          <a:p>
            <a:r>
              <a:rPr lang="en-US" sz="1800" b="1" u="sng" dirty="0" smtClean="0"/>
              <a:t> Burst mode seed pulses to Fiber Amplifier followed by Free Space Amp</a:t>
            </a:r>
            <a:endParaRPr lang="en-US" sz="1800" b="1" u="sng" dirty="0"/>
          </a:p>
        </p:txBody>
      </p:sp>
      <p:grpSp>
        <p:nvGrpSpPr>
          <p:cNvPr id="3" name="Group 19"/>
          <p:cNvGrpSpPr/>
          <p:nvPr/>
        </p:nvGrpSpPr>
        <p:grpSpPr>
          <a:xfrm>
            <a:off x="840660" y="985703"/>
            <a:ext cx="1017638" cy="489155"/>
            <a:chOff x="840659" y="1737851"/>
            <a:chExt cx="1740309" cy="1047136"/>
          </a:xfrm>
        </p:grpSpPr>
        <p:sp>
          <p:nvSpPr>
            <p:cNvPr id="4" name="Rectangle 3"/>
            <p:cNvSpPr/>
            <p:nvPr/>
          </p:nvSpPr>
          <p:spPr>
            <a:xfrm>
              <a:off x="840659" y="2010697"/>
              <a:ext cx="973393" cy="5014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58646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052051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15961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94619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73278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351936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445342" y="1737851"/>
              <a:ext cx="1" cy="1047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rot="5400000">
              <a:off x="1939412" y="2010697"/>
              <a:ext cx="221226" cy="50144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035277" y="2257731"/>
              <a:ext cx="545691" cy="73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9"/>
          <p:cNvGrpSpPr/>
          <p:nvPr/>
        </p:nvGrpSpPr>
        <p:grpSpPr>
          <a:xfrm>
            <a:off x="1962149" y="1139706"/>
            <a:ext cx="1380658" cy="374301"/>
            <a:chOff x="1976437" y="1887794"/>
            <a:chExt cx="2238376" cy="280219"/>
          </a:xfrm>
        </p:grpSpPr>
        <p:sp>
          <p:nvSpPr>
            <p:cNvPr id="32" name="Rectangle 31"/>
            <p:cNvSpPr/>
            <p:nvPr/>
          </p:nvSpPr>
          <p:spPr>
            <a:xfrm>
              <a:off x="2315497" y="1887794"/>
              <a:ext cx="1489587" cy="162232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25213" y="2050026"/>
              <a:ext cx="88490" cy="117987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>
              <a:off x="1976437" y="1928813"/>
              <a:ext cx="2238376" cy="80963"/>
              <a:chOff x="1895475" y="1533525"/>
              <a:chExt cx="2238376" cy="119063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1895475" y="1533525"/>
                <a:ext cx="2214563" cy="61913"/>
              </a:xfrm>
              <a:custGeom>
                <a:avLst/>
                <a:gdLst>
                  <a:gd name="connsiteX0" fmla="*/ 0 w 2214563"/>
                  <a:gd name="connsiteY0" fmla="*/ 57150 h 61913"/>
                  <a:gd name="connsiteX1" fmla="*/ 690563 w 2214563"/>
                  <a:gd name="connsiteY1" fmla="*/ 61913 h 61913"/>
                  <a:gd name="connsiteX2" fmla="*/ 776288 w 2214563"/>
                  <a:gd name="connsiteY2" fmla="*/ 0 h 61913"/>
                  <a:gd name="connsiteX3" fmla="*/ 1362075 w 2214563"/>
                  <a:gd name="connsiteY3" fmla="*/ 0 h 61913"/>
                  <a:gd name="connsiteX4" fmla="*/ 1457325 w 2214563"/>
                  <a:gd name="connsiteY4" fmla="*/ 57150 h 61913"/>
                  <a:gd name="connsiteX5" fmla="*/ 2214563 w 2214563"/>
                  <a:gd name="connsiteY5" fmla="*/ 5715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4563" h="61913">
                    <a:moveTo>
                      <a:pt x="0" y="57150"/>
                    </a:moveTo>
                    <a:lnTo>
                      <a:pt x="690563" y="61913"/>
                    </a:lnTo>
                    <a:lnTo>
                      <a:pt x="776288" y="0"/>
                    </a:lnTo>
                    <a:lnTo>
                      <a:pt x="1362075" y="0"/>
                    </a:lnTo>
                    <a:lnTo>
                      <a:pt x="1457325" y="57150"/>
                    </a:lnTo>
                    <a:lnTo>
                      <a:pt x="2214563" y="5715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flipV="1">
                <a:off x="1919288" y="1590675"/>
                <a:ext cx="2214563" cy="61913"/>
              </a:xfrm>
              <a:custGeom>
                <a:avLst/>
                <a:gdLst>
                  <a:gd name="connsiteX0" fmla="*/ 0 w 2214563"/>
                  <a:gd name="connsiteY0" fmla="*/ 57150 h 61913"/>
                  <a:gd name="connsiteX1" fmla="*/ 690563 w 2214563"/>
                  <a:gd name="connsiteY1" fmla="*/ 61913 h 61913"/>
                  <a:gd name="connsiteX2" fmla="*/ 776288 w 2214563"/>
                  <a:gd name="connsiteY2" fmla="*/ 0 h 61913"/>
                  <a:gd name="connsiteX3" fmla="*/ 1362075 w 2214563"/>
                  <a:gd name="connsiteY3" fmla="*/ 0 h 61913"/>
                  <a:gd name="connsiteX4" fmla="*/ 1457325 w 2214563"/>
                  <a:gd name="connsiteY4" fmla="*/ 57150 h 61913"/>
                  <a:gd name="connsiteX5" fmla="*/ 2214563 w 2214563"/>
                  <a:gd name="connsiteY5" fmla="*/ 57150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4563" h="61913">
                    <a:moveTo>
                      <a:pt x="0" y="57150"/>
                    </a:moveTo>
                    <a:lnTo>
                      <a:pt x="690563" y="61913"/>
                    </a:lnTo>
                    <a:lnTo>
                      <a:pt x="776288" y="0"/>
                    </a:lnTo>
                    <a:lnTo>
                      <a:pt x="1362075" y="0"/>
                    </a:lnTo>
                    <a:lnTo>
                      <a:pt x="1457325" y="57150"/>
                    </a:lnTo>
                    <a:lnTo>
                      <a:pt x="2214563" y="57150"/>
                    </a:ln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1" name="Straight Connector 40"/>
          <p:cNvCxnSpPr/>
          <p:nvPr/>
        </p:nvCxnSpPr>
        <p:spPr>
          <a:xfrm>
            <a:off x="1909634" y="1116941"/>
            <a:ext cx="0" cy="247135"/>
          </a:xfrm>
          <a:prstGeom prst="line">
            <a:avLst/>
          </a:prstGeom>
          <a:ln w="1016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2340" y="388394"/>
            <a:ext cx="11160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Symbol" pitchFamily="18" charset="2"/>
              </a:rPr>
              <a:t>l</a:t>
            </a:r>
            <a:r>
              <a:rPr lang="en-US" sz="1400" b="1" u="sng" baseline="-25000" dirty="0" smtClean="0"/>
              <a:t>1</a:t>
            </a:r>
            <a:r>
              <a:rPr lang="en-US" sz="1400" b="1" u="sng" dirty="0" smtClean="0"/>
              <a:t>=1064nm</a:t>
            </a:r>
          </a:p>
          <a:p>
            <a:r>
              <a:rPr lang="en-US" sz="1400" dirty="0" smtClean="0"/>
              <a:t>120 </a:t>
            </a:r>
            <a:r>
              <a:rPr lang="en-US" sz="1400" dirty="0" err="1" smtClean="0"/>
              <a:t>mW</a:t>
            </a:r>
            <a:r>
              <a:rPr lang="en-US" sz="1400" dirty="0" smtClean="0"/>
              <a:t> CW</a:t>
            </a:r>
          </a:p>
          <a:p>
            <a:r>
              <a:rPr lang="en-US" sz="1400" dirty="0" smtClean="0"/>
              <a:t>SW=0.1 nm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3332662" y="1239126"/>
            <a:ext cx="2079316" cy="5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 57"/>
          <p:cNvSpPr/>
          <p:nvPr/>
        </p:nvSpPr>
        <p:spPr>
          <a:xfrm>
            <a:off x="4784798" y="1254689"/>
            <a:ext cx="648929" cy="1518991"/>
          </a:xfrm>
          <a:custGeom>
            <a:avLst/>
            <a:gdLst>
              <a:gd name="connsiteX0" fmla="*/ 0 w 1415845"/>
              <a:gd name="connsiteY0" fmla="*/ 0 h 2861187"/>
              <a:gd name="connsiteX1" fmla="*/ 1401097 w 1415845"/>
              <a:gd name="connsiteY1" fmla="*/ 0 h 2861187"/>
              <a:gd name="connsiteX2" fmla="*/ 1415845 w 1415845"/>
              <a:gd name="connsiteY2" fmla="*/ 2861187 h 2861187"/>
              <a:gd name="connsiteX3" fmla="*/ 1415845 w 1415845"/>
              <a:gd name="connsiteY3" fmla="*/ 2861187 h 2861187"/>
              <a:gd name="connsiteX4" fmla="*/ 1415845 w 1415845"/>
              <a:gd name="connsiteY4" fmla="*/ 2861187 h 286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845" h="2861187">
                <a:moveTo>
                  <a:pt x="0" y="0"/>
                </a:moveTo>
                <a:lnTo>
                  <a:pt x="1401097" y="0"/>
                </a:lnTo>
                <a:lnTo>
                  <a:pt x="1415845" y="2861187"/>
                </a:lnTo>
                <a:lnTo>
                  <a:pt x="1415845" y="2861187"/>
                </a:lnTo>
                <a:lnTo>
                  <a:pt x="1415845" y="2861187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74"/>
          <p:cNvGrpSpPr/>
          <p:nvPr/>
        </p:nvGrpSpPr>
        <p:grpSpPr>
          <a:xfrm>
            <a:off x="3095882" y="914401"/>
            <a:ext cx="2120695" cy="254831"/>
            <a:chOff x="71438" y="5072065"/>
            <a:chExt cx="4129087" cy="22384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71438" y="5295900"/>
              <a:ext cx="4129087" cy="5"/>
            </a:xfrm>
            <a:prstGeom prst="line">
              <a:avLst/>
            </a:prstGeom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2257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8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0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29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35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87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401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2925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49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973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49740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021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54540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205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357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10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662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8149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673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1197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2721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24558" y="5072065"/>
              <a:ext cx="45719" cy="223838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769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293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817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034158" y="5072065"/>
              <a:ext cx="45719" cy="223838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1910483" y="573473"/>
            <a:ext cx="158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 GHz Mach-</a:t>
            </a:r>
            <a:r>
              <a:rPr lang="en-US" sz="1200" dirty="0" err="1" smtClean="0"/>
              <a:t>Zehnder</a:t>
            </a:r>
            <a:endParaRPr lang="en-US" sz="1200" dirty="0" smtClean="0"/>
          </a:p>
          <a:p>
            <a:r>
              <a:rPr lang="en-US" sz="1200" dirty="0" smtClean="0"/>
              <a:t>Modulator</a:t>
            </a:r>
            <a:endParaRPr lang="en-US" sz="1200" dirty="0"/>
          </a:p>
        </p:txBody>
      </p:sp>
      <p:sp>
        <p:nvSpPr>
          <p:cNvPr id="240" name="TextBox 239"/>
          <p:cNvSpPr txBox="1"/>
          <p:nvPr/>
        </p:nvSpPr>
        <p:spPr>
          <a:xfrm>
            <a:off x="3043175" y="1281154"/>
            <a:ext cx="1772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Generator</a:t>
            </a:r>
          </a:p>
          <a:p>
            <a:r>
              <a:rPr lang="en-US" dirty="0" smtClean="0"/>
              <a:t>Amplifier, Timing</a:t>
            </a:r>
            <a:endParaRPr lang="en-US" dirty="0"/>
          </a:p>
        </p:txBody>
      </p:sp>
      <p:cxnSp>
        <p:nvCxnSpPr>
          <p:cNvPr id="244" name="Straight Arrow Connector 243"/>
          <p:cNvCxnSpPr>
            <a:stCxn id="240" idx="1"/>
            <a:endCxn id="33" idx="2"/>
          </p:cNvCxnSpPr>
          <p:nvPr/>
        </p:nvCxnSpPr>
        <p:spPr>
          <a:xfrm flipH="1" flipV="1">
            <a:off x="2389613" y="1514007"/>
            <a:ext cx="653562" cy="9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5456412" y="103828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 Fiber</a:t>
            </a:r>
            <a:endParaRPr lang="en-US" dirty="0"/>
          </a:p>
        </p:txBody>
      </p:sp>
      <p:sp>
        <p:nvSpPr>
          <p:cNvPr id="271" name="TextBox 270"/>
          <p:cNvSpPr txBox="1"/>
          <p:nvPr/>
        </p:nvSpPr>
        <p:spPr>
          <a:xfrm>
            <a:off x="1757483" y="1376039"/>
            <a:ext cx="676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L</a:t>
            </a:r>
            <a:r>
              <a:rPr lang="en-US" sz="1100" baseline="-25000" dirty="0" err="1" smtClean="0"/>
              <a:t>ins</a:t>
            </a:r>
            <a:r>
              <a:rPr lang="en-US" sz="1100" dirty="0" smtClean="0"/>
              <a:t> ~5dB</a:t>
            </a:r>
            <a:endParaRPr lang="en-US" sz="1100" dirty="0"/>
          </a:p>
        </p:txBody>
      </p:sp>
      <p:sp>
        <p:nvSpPr>
          <p:cNvPr id="272" name="TextBox 271"/>
          <p:cNvSpPr txBox="1"/>
          <p:nvPr/>
        </p:nvSpPr>
        <p:spPr>
          <a:xfrm>
            <a:off x="1389601" y="862614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L</a:t>
            </a:r>
            <a:r>
              <a:rPr lang="en-US" sz="1100" baseline="-25000" dirty="0" smtClean="0"/>
              <a:t>i</a:t>
            </a:r>
            <a:r>
              <a:rPr lang="en-US" sz="1100" dirty="0" smtClean="0"/>
              <a:t>~1.8dB</a:t>
            </a:r>
            <a:endParaRPr lang="en-US" sz="1100" dirty="0"/>
          </a:p>
        </p:txBody>
      </p:sp>
      <p:sp>
        <p:nvSpPr>
          <p:cNvPr id="276" name="Freeform 275"/>
          <p:cNvSpPr/>
          <p:nvPr/>
        </p:nvSpPr>
        <p:spPr>
          <a:xfrm>
            <a:off x="292963" y="2788920"/>
            <a:ext cx="461639" cy="1584959"/>
          </a:xfrm>
          <a:custGeom>
            <a:avLst/>
            <a:gdLst>
              <a:gd name="connsiteX0" fmla="*/ 399495 w 461639"/>
              <a:gd name="connsiteY0" fmla="*/ 8878 h 1083076"/>
              <a:gd name="connsiteX1" fmla="*/ 0 w 461639"/>
              <a:gd name="connsiteY1" fmla="*/ 0 h 1083076"/>
              <a:gd name="connsiteX2" fmla="*/ 17755 w 461639"/>
              <a:gd name="connsiteY2" fmla="*/ 1074198 h 1083076"/>
              <a:gd name="connsiteX3" fmla="*/ 461639 w 461639"/>
              <a:gd name="connsiteY3" fmla="*/ 1083076 h 1083076"/>
              <a:gd name="connsiteX4" fmla="*/ 461639 w 461639"/>
              <a:gd name="connsiteY4" fmla="*/ 1083076 h 108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39" h="1083076">
                <a:moveTo>
                  <a:pt x="399495" y="8878"/>
                </a:moveTo>
                <a:lnTo>
                  <a:pt x="0" y="0"/>
                </a:lnTo>
                <a:lnTo>
                  <a:pt x="17755" y="1074198"/>
                </a:lnTo>
                <a:lnTo>
                  <a:pt x="461639" y="1083076"/>
                </a:lnTo>
                <a:lnTo>
                  <a:pt x="461639" y="1083076"/>
                </a:lnTo>
              </a:path>
            </a:pathLst>
          </a:cu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1013701" y="4378195"/>
            <a:ext cx="3558299" cy="10925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53"/>
          <p:cNvGrpSpPr/>
          <p:nvPr/>
        </p:nvGrpSpPr>
        <p:grpSpPr>
          <a:xfrm>
            <a:off x="329419" y="3779520"/>
            <a:ext cx="1828415" cy="371385"/>
            <a:chOff x="902525" y="1947553"/>
            <a:chExt cx="5759532" cy="568036"/>
          </a:xfrm>
          <a:solidFill>
            <a:srgbClr val="FF0000"/>
          </a:solidFill>
        </p:grpSpPr>
        <p:cxnSp>
          <p:nvCxnSpPr>
            <p:cNvPr id="123" name="Straight Connector 122"/>
            <p:cNvCxnSpPr/>
            <p:nvPr/>
          </p:nvCxnSpPr>
          <p:spPr>
            <a:xfrm flipV="1">
              <a:off x="902525" y="2493818"/>
              <a:ext cx="5759532" cy="118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1816926" y="2113808"/>
              <a:ext cx="61301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484422" y="2135579"/>
              <a:ext cx="76119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72000" y="2133601"/>
              <a:ext cx="45719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27913" y="2131621"/>
              <a:ext cx="66758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759034" y="2117766"/>
              <a:ext cx="70663" cy="38001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1744228" y="1947553"/>
              <a:ext cx="208139" cy="1717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Rectangle 161"/>
          <p:cNvSpPr/>
          <p:nvPr/>
        </p:nvSpPr>
        <p:spPr>
          <a:xfrm>
            <a:off x="763215" y="4282670"/>
            <a:ext cx="495961" cy="20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626089" y="3622855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Hz</a:t>
            </a:r>
            <a:endParaRPr lang="en-US" sz="1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468308" y="4570696"/>
            <a:ext cx="11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Pockels cell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94444" y="6455546"/>
            <a:ext cx="1427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Updated 10/3/2012</a:t>
            </a:r>
            <a:endParaRPr lang="en-US" sz="1200" dirty="0"/>
          </a:p>
        </p:txBody>
      </p:sp>
      <p:sp>
        <p:nvSpPr>
          <p:cNvPr id="167" name="TextBox 166"/>
          <p:cNvSpPr txBox="1"/>
          <p:nvPr/>
        </p:nvSpPr>
        <p:spPr>
          <a:xfrm>
            <a:off x="461766" y="3375240"/>
            <a:ext cx="1874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Generate 24 us burst at 15 </a:t>
            </a:r>
            <a:r>
              <a:rPr lang="en-US" sz="1100" dirty="0" err="1" smtClean="0"/>
              <a:t>hz</a:t>
            </a:r>
            <a:endParaRPr lang="en-US" sz="1100" dirty="0"/>
          </a:p>
        </p:txBody>
      </p:sp>
      <p:sp>
        <p:nvSpPr>
          <p:cNvPr id="174" name="TextBox 173"/>
          <p:cNvSpPr txBox="1"/>
          <p:nvPr/>
        </p:nvSpPr>
        <p:spPr>
          <a:xfrm>
            <a:off x="653299" y="5553609"/>
            <a:ext cx="391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TRANSPORT BEAM SHAPING OPTICS &amp;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OPTICAL CAVITY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8" name="Group 129"/>
          <p:cNvGrpSpPr/>
          <p:nvPr/>
        </p:nvGrpSpPr>
        <p:grpSpPr>
          <a:xfrm>
            <a:off x="642807" y="1750534"/>
            <a:ext cx="4802563" cy="1295644"/>
            <a:chOff x="642807" y="2695414"/>
            <a:chExt cx="4802563" cy="1295644"/>
          </a:xfrm>
        </p:grpSpPr>
        <p:grpSp>
          <p:nvGrpSpPr>
            <p:cNvPr id="19" name="Group 174"/>
            <p:cNvGrpSpPr/>
            <p:nvPr/>
          </p:nvGrpSpPr>
          <p:grpSpPr>
            <a:xfrm>
              <a:off x="3867463" y="2892792"/>
              <a:ext cx="1319134" cy="982476"/>
              <a:chOff x="5916241" y="2528769"/>
              <a:chExt cx="1591731" cy="98247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7101619" y="3264110"/>
                <a:ext cx="0" cy="247135"/>
              </a:xfrm>
              <a:prstGeom prst="line">
                <a:avLst/>
              </a:prstGeom>
              <a:ln w="101600" cmpd="tri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20"/>
              <p:cNvGrpSpPr/>
              <p:nvPr/>
            </p:nvGrpSpPr>
            <p:grpSpPr>
              <a:xfrm>
                <a:off x="5916241" y="2528769"/>
                <a:ext cx="1591731" cy="981770"/>
                <a:chOff x="5916241" y="2858549"/>
                <a:chExt cx="1591731" cy="981770"/>
              </a:xfrm>
            </p:grpSpPr>
            <p:grpSp>
              <p:nvGrpSpPr>
                <p:cNvPr id="21" name="Group 17"/>
                <p:cNvGrpSpPr/>
                <p:nvPr/>
              </p:nvGrpSpPr>
              <p:grpSpPr>
                <a:xfrm>
                  <a:off x="5926307" y="3337811"/>
                  <a:ext cx="1581665" cy="383060"/>
                  <a:chOff x="4386649" y="1956486"/>
                  <a:chExt cx="1581665" cy="383060"/>
                </a:xfrm>
              </p:grpSpPr>
              <p:sp>
                <p:nvSpPr>
                  <p:cNvPr id="189" name="Oval 188"/>
                  <p:cNvSpPr/>
                  <p:nvPr/>
                </p:nvSpPr>
                <p:spPr>
                  <a:xfrm>
                    <a:off x="4819136" y="1956486"/>
                    <a:ext cx="383060" cy="383060"/>
                  </a:xfrm>
                  <a:prstGeom prst="ellipse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/>
                  <p:cNvSpPr/>
                  <p:nvPr/>
                </p:nvSpPr>
                <p:spPr>
                  <a:xfrm>
                    <a:off x="4909751" y="1956486"/>
                    <a:ext cx="383060" cy="383060"/>
                  </a:xfrm>
                  <a:prstGeom prst="ellipse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/>
                  <p:cNvSpPr/>
                  <p:nvPr/>
                </p:nvSpPr>
                <p:spPr>
                  <a:xfrm>
                    <a:off x="4988009" y="1956486"/>
                    <a:ext cx="383060" cy="383060"/>
                  </a:xfrm>
                  <a:prstGeom prst="ellipse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92" name="Straight Connector 191"/>
                  <p:cNvCxnSpPr/>
                  <p:nvPr/>
                </p:nvCxnSpPr>
                <p:spPr>
                  <a:xfrm>
                    <a:off x="4386649" y="2335427"/>
                    <a:ext cx="1581665" cy="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6219221" y="3593184"/>
                  <a:ext cx="0" cy="247135"/>
                </a:xfrm>
                <a:prstGeom prst="line">
                  <a:avLst/>
                </a:prstGeom>
                <a:ln w="101600" cmpd="tri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TextBox 192"/>
                <p:cNvSpPr txBox="1"/>
                <p:nvPr/>
              </p:nvSpPr>
              <p:spPr>
                <a:xfrm>
                  <a:off x="5916241" y="2858549"/>
                  <a:ext cx="15345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Fiber Pre-Amp</a:t>
                  </a:r>
                  <a:endParaRPr lang="en-US" dirty="0"/>
                </a:p>
              </p:txBody>
            </p:sp>
          </p:grpSp>
        </p:grpSp>
        <p:sp>
          <p:nvSpPr>
            <p:cNvPr id="200" name="TextBox 199"/>
            <p:cNvSpPr txBox="1"/>
            <p:nvPr/>
          </p:nvSpPr>
          <p:spPr>
            <a:xfrm>
              <a:off x="2341453" y="2783356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Amp 1</a:t>
              </a:r>
              <a:endParaRPr lang="en-US" dirty="0"/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 flipH="1">
              <a:off x="673687" y="3735595"/>
              <a:ext cx="3188014" cy="219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ctangle 245"/>
            <p:cNvSpPr/>
            <p:nvPr/>
          </p:nvSpPr>
          <p:spPr>
            <a:xfrm>
              <a:off x="3889946" y="2836961"/>
              <a:ext cx="1484027" cy="115409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84"/>
            <p:cNvGrpSpPr/>
            <p:nvPr/>
          </p:nvGrpSpPr>
          <p:grpSpPr>
            <a:xfrm>
              <a:off x="2368474" y="3161050"/>
              <a:ext cx="1169236" cy="685800"/>
              <a:chOff x="4931761" y="2737021"/>
              <a:chExt cx="1394085" cy="815546"/>
            </a:xfrm>
          </p:grpSpPr>
          <p:grpSp>
            <p:nvGrpSpPr>
              <p:cNvPr id="23" name="Group 194"/>
              <p:cNvGrpSpPr/>
              <p:nvPr/>
            </p:nvGrpSpPr>
            <p:grpSpPr>
              <a:xfrm>
                <a:off x="4931761" y="2737021"/>
                <a:ext cx="1394085" cy="691979"/>
                <a:chOff x="4630730" y="1956486"/>
                <a:chExt cx="945811" cy="383060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4819136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4909751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4988009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4630730" y="2339546"/>
                  <a:ext cx="945811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6" name="Straight Connector 175"/>
              <p:cNvCxnSpPr/>
              <p:nvPr/>
            </p:nvCxnSpPr>
            <p:spPr>
              <a:xfrm>
                <a:off x="6122439" y="3305432"/>
                <a:ext cx="0" cy="247135"/>
              </a:xfrm>
              <a:prstGeom prst="line">
                <a:avLst/>
              </a:prstGeom>
              <a:ln w="101600" cmpd="tri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5120596" y="3305432"/>
                <a:ext cx="0" cy="247135"/>
              </a:xfrm>
              <a:prstGeom prst="line">
                <a:avLst/>
              </a:prstGeom>
              <a:ln w="101600" cmpd="tri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11"/>
            <p:cNvGrpSpPr/>
            <p:nvPr/>
          </p:nvGrpSpPr>
          <p:grpSpPr>
            <a:xfrm>
              <a:off x="642807" y="3051811"/>
              <a:ext cx="1455843" cy="818497"/>
              <a:chOff x="3116157" y="2737021"/>
              <a:chExt cx="1455843" cy="818497"/>
            </a:xfrm>
          </p:grpSpPr>
          <p:grpSp>
            <p:nvGrpSpPr>
              <p:cNvPr id="25" name="Group 194"/>
              <p:cNvGrpSpPr/>
              <p:nvPr/>
            </p:nvGrpSpPr>
            <p:grpSpPr>
              <a:xfrm>
                <a:off x="3357798" y="2737021"/>
                <a:ext cx="1214202" cy="691979"/>
                <a:chOff x="4708190" y="1956486"/>
                <a:chExt cx="823770" cy="383060"/>
              </a:xfrm>
            </p:grpSpPr>
            <p:sp>
              <p:nvSpPr>
                <p:cNvPr id="169" name="Oval 168"/>
                <p:cNvSpPr/>
                <p:nvPr/>
              </p:nvSpPr>
              <p:spPr>
                <a:xfrm>
                  <a:off x="4819136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4909751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4988009" y="1956486"/>
                  <a:ext cx="383060" cy="38306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708190" y="2339546"/>
                  <a:ext cx="82377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6" name="Isosceles Triangle 185"/>
              <p:cNvSpPr/>
              <p:nvPr/>
            </p:nvSpPr>
            <p:spPr>
              <a:xfrm rot="5400000">
                <a:off x="3207897" y="3210744"/>
                <a:ext cx="253034" cy="436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01"/>
            <p:cNvGrpSpPr/>
            <p:nvPr/>
          </p:nvGrpSpPr>
          <p:grpSpPr>
            <a:xfrm>
              <a:off x="2023702" y="3387772"/>
              <a:ext cx="452203" cy="508417"/>
              <a:chOff x="4766872" y="2938072"/>
              <a:chExt cx="452203" cy="508417"/>
            </a:xfrm>
          </p:grpSpPr>
          <p:sp>
            <p:nvSpPr>
              <p:cNvPr id="188" name="Arc 187"/>
              <p:cNvSpPr/>
              <p:nvPr/>
            </p:nvSpPr>
            <p:spPr>
              <a:xfrm>
                <a:off x="4766872" y="2983042"/>
                <a:ext cx="224853" cy="4459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Arc 194"/>
              <p:cNvSpPr/>
              <p:nvPr/>
            </p:nvSpPr>
            <p:spPr>
              <a:xfrm flipH="1">
                <a:off x="4994222" y="3000532"/>
                <a:ext cx="224853" cy="4459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4841823" y="2938072"/>
                <a:ext cx="284813" cy="3147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02"/>
            <p:cNvGrpSpPr/>
            <p:nvPr/>
          </p:nvGrpSpPr>
          <p:grpSpPr>
            <a:xfrm>
              <a:off x="3447760" y="3390278"/>
              <a:ext cx="452203" cy="508417"/>
              <a:chOff x="4766872" y="2938072"/>
              <a:chExt cx="452203" cy="508417"/>
            </a:xfrm>
          </p:grpSpPr>
          <p:sp>
            <p:nvSpPr>
              <p:cNvPr id="204" name="Arc 203"/>
              <p:cNvSpPr/>
              <p:nvPr/>
            </p:nvSpPr>
            <p:spPr>
              <a:xfrm>
                <a:off x="4766872" y="2983042"/>
                <a:ext cx="224853" cy="4459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Arc 204"/>
              <p:cNvSpPr/>
              <p:nvPr/>
            </p:nvSpPr>
            <p:spPr>
              <a:xfrm flipH="1">
                <a:off x="4994222" y="3000532"/>
                <a:ext cx="224853" cy="445957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841823" y="2938072"/>
                <a:ext cx="284813" cy="3147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816454" y="2695414"/>
              <a:ext cx="1322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Amp 2</a:t>
              </a:r>
              <a:endParaRPr lang="en-US" dirty="0"/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H="1">
              <a:off x="991032" y="3711172"/>
              <a:ext cx="4454338" cy="255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74"/>
          <p:cNvSpPr/>
          <p:nvPr/>
        </p:nvSpPr>
        <p:spPr>
          <a:xfrm>
            <a:off x="1852517" y="4109399"/>
            <a:ext cx="2512380" cy="603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Free Space Amp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3425251" y="437586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Output modulator/Input fiber pre-amp:</a:t>
            </a:r>
          </a:p>
          <a:p>
            <a:r>
              <a:rPr lang="en-US" sz="1400" dirty="0" smtClean="0"/>
              <a:t>201.25MHz pulses (1.25 ns pulse), 458kHz burst </a:t>
            </a:r>
            <a:endParaRPr lang="en-US" sz="1400" dirty="0"/>
          </a:p>
        </p:txBody>
      </p:sp>
      <p:graphicFrame>
        <p:nvGraphicFramePr>
          <p:cNvPr id="122" name="Table 121"/>
          <p:cNvGraphicFramePr>
            <a:graphicFrameLocks noGrp="1"/>
          </p:cNvGraphicFramePr>
          <p:nvPr/>
        </p:nvGraphicFramePr>
        <p:xfrm>
          <a:off x="4663441" y="3083975"/>
          <a:ext cx="4373880" cy="3677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182"/>
                <a:gridCol w="712027"/>
                <a:gridCol w="813745"/>
                <a:gridCol w="915463"/>
                <a:gridCol w="915463"/>
              </a:tblGrid>
              <a:tr h="32097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r>
                        <a:rPr lang="en-US" sz="1400" baseline="-25000" dirty="0" smtClean="0"/>
                        <a:t>P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P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200</a:t>
                      </a:r>
                      <a:r>
                        <a:rPr lang="en-US" sz="1400" baseline="30000" dirty="0" smtClean="0"/>
                        <a:t>*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  <a:r>
                        <a:rPr lang="en-US" sz="1400" baseline="-25000" dirty="0" smtClean="0"/>
                        <a:t>450</a:t>
                      </a:r>
                      <a:r>
                        <a:rPr lang="en-US" sz="1400" baseline="30000" dirty="0" smtClean="0"/>
                        <a:t>*</a:t>
                      </a:r>
                      <a:endParaRPr lang="en-US" sz="1400" baseline="30000" dirty="0"/>
                    </a:p>
                  </a:txBody>
                  <a:tcPr/>
                </a:tc>
              </a:tr>
              <a:tr h="3209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FPA</a:t>
                      </a:r>
                      <a:r>
                        <a:rPr lang="en-US" sz="1400" baseline="0" dirty="0" smtClean="0"/>
                        <a:t> 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 </a:t>
                      </a:r>
                      <a:r>
                        <a:rPr lang="en-US" sz="1400" dirty="0" err="1" smtClean="0"/>
                        <a:t>pJ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 </a:t>
                      </a:r>
                      <a:r>
                        <a:rPr lang="en-US" sz="1400" dirty="0" err="1" smtClean="0"/>
                        <a:t>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5.3 </a:t>
                      </a:r>
                      <a:r>
                        <a:rPr lang="en-US" sz="1400" dirty="0" err="1" smtClean="0"/>
                        <a:t>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1243uW</a:t>
                      </a:r>
                      <a:endParaRPr lang="en-US" sz="1400" dirty="0"/>
                    </a:p>
                  </a:txBody>
                  <a:tcPr/>
                </a:tc>
              </a:tr>
              <a:tr h="496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FPA OUT G= 20 dB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2.6 </a:t>
                      </a:r>
                      <a:r>
                        <a:rPr lang="en-US" sz="1400" dirty="0" err="1" smtClean="0"/>
                        <a:t>nJ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</a:t>
                      </a:r>
                      <a:r>
                        <a:rPr lang="en-US" sz="1400" baseline="0" dirty="0" smtClean="0"/>
                        <a:t>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0.53</a:t>
                      </a:r>
                      <a:r>
                        <a:rPr lang="en-US" sz="1400" baseline="0" dirty="0" smtClean="0"/>
                        <a:t>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14.3 </a:t>
                      </a:r>
                      <a:r>
                        <a:rPr lang="en-US" sz="1400" dirty="0" err="1" smtClean="0"/>
                        <a:t>mW</a:t>
                      </a:r>
                      <a:endParaRPr lang="en-US" sz="1400" dirty="0"/>
                    </a:p>
                  </a:txBody>
                  <a:tcPr/>
                </a:tc>
              </a:tr>
              <a:tr h="3209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 1 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1.8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nJ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0.44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10 </a:t>
                      </a:r>
                      <a:r>
                        <a:rPr lang="en-US" sz="1400" dirty="0" err="1" smtClean="0"/>
                        <a:t>mW</a:t>
                      </a:r>
                      <a:endParaRPr lang="en-US" sz="1400" dirty="0"/>
                    </a:p>
                  </a:txBody>
                  <a:tcPr/>
                </a:tc>
              </a:tr>
              <a:tr h="496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</a:t>
                      </a:r>
                      <a:r>
                        <a:rPr lang="en-US" sz="1400" baseline="0" dirty="0" smtClean="0"/>
                        <a:t> 1 OUT G=23 dB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nJ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288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972W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 W</a:t>
                      </a:r>
                      <a:endParaRPr lang="en-US" sz="1400" dirty="0"/>
                    </a:p>
                  </a:txBody>
                  <a:tcPr/>
                </a:tc>
              </a:tr>
              <a:tr h="3209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</a:t>
                      </a:r>
                      <a:r>
                        <a:rPr lang="en-US" sz="1400" baseline="0" dirty="0" smtClean="0"/>
                        <a:t> 2 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nJ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240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 W</a:t>
                      </a:r>
                      <a:endParaRPr lang="en-US" sz="1400" dirty="0"/>
                    </a:p>
                  </a:txBody>
                  <a:tcPr/>
                </a:tc>
              </a:tr>
              <a:tr h="496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 2 OUT</a:t>
                      </a:r>
                    </a:p>
                    <a:p>
                      <a:r>
                        <a:rPr lang="en-US" sz="1400" dirty="0" smtClean="0"/>
                        <a:t>G=11.5 dB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uJ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 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 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 W</a:t>
                      </a:r>
                      <a:endParaRPr lang="en-US" sz="1400" dirty="0"/>
                    </a:p>
                  </a:txBody>
                  <a:tcPr/>
                </a:tc>
              </a:tr>
              <a:tr h="3209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FSA 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uJ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3.1kW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795 </a:t>
                      </a:r>
                      <a:r>
                        <a:rPr lang="en-US" sz="1400" dirty="0" smtClean="0"/>
                        <a:t>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 W</a:t>
                      </a:r>
                      <a:endParaRPr lang="en-US" sz="1400" dirty="0"/>
                    </a:p>
                  </a:txBody>
                  <a:tcPr/>
                </a:tc>
              </a:tr>
              <a:tr h="49667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FSA OUT</a:t>
                      </a:r>
                    </a:p>
                    <a:p>
                      <a:r>
                        <a:rPr lang="en-US" sz="1400" dirty="0" smtClean="0"/>
                        <a:t>G=27-29dB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 </a:t>
                      </a:r>
                      <a:r>
                        <a:rPr lang="en-US" sz="1400" dirty="0" err="1" smtClean="0"/>
                        <a:t>mJ</a:t>
                      </a:r>
                      <a:r>
                        <a:rPr lang="en-US" sz="1400" dirty="0" smtClean="0"/>
                        <a:t> 3.1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 MW 2.5 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  kW 630  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  kW  17 kW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2" name="Straight Connector 131"/>
          <p:cNvCxnSpPr/>
          <p:nvPr/>
        </p:nvCxnSpPr>
        <p:spPr>
          <a:xfrm>
            <a:off x="4556760" y="4404360"/>
            <a:ext cx="15240" cy="106680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1097280" y="5455920"/>
            <a:ext cx="3474720" cy="15240"/>
          </a:xfrm>
          <a:prstGeom prst="line">
            <a:avLst/>
          </a:prstGeom>
          <a:ln w="38100" cmpd="dbl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52400" y="3093720"/>
            <a:ext cx="350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72440" y="2910840"/>
            <a:ext cx="150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up filter</a:t>
            </a:r>
            <a:endParaRPr lang="en-US" dirty="0"/>
          </a:p>
        </p:txBody>
      </p:sp>
      <p:grpSp>
        <p:nvGrpSpPr>
          <p:cNvPr id="28" name="Group 149"/>
          <p:cNvGrpSpPr/>
          <p:nvPr/>
        </p:nvGrpSpPr>
        <p:grpSpPr>
          <a:xfrm>
            <a:off x="7311982" y="899160"/>
            <a:ext cx="1456050" cy="893538"/>
            <a:chOff x="6199462" y="1417320"/>
            <a:chExt cx="1456050" cy="893538"/>
          </a:xfrm>
        </p:grpSpPr>
        <p:grpSp>
          <p:nvGrpSpPr>
            <p:cNvPr id="29" name="Group 145"/>
            <p:cNvGrpSpPr/>
            <p:nvPr/>
          </p:nvGrpSpPr>
          <p:grpSpPr>
            <a:xfrm>
              <a:off x="6199462" y="1833292"/>
              <a:ext cx="482683" cy="477566"/>
              <a:chOff x="6199462" y="1833292"/>
              <a:chExt cx="482683" cy="477566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6320133" y="1833292"/>
                <a:ext cx="284813" cy="3147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144"/>
              <p:cNvGrpSpPr/>
              <p:nvPr/>
            </p:nvGrpSpPr>
            <p:grpSpPr>
              <a:xfrm>
                <a:off x="6199462" y="1864901"/>
                <a:ext cx="482683" cy="445957"/>
                <a:chOff x="2633302" y="3206021"/>
                <a:chExt cx="482683" cy="445957"/>
              </a:xfrm>
            </p:grpSpPr>
            <p:sp>
              <p:nvSpPr>
                <p:cNvPr id="143" name="Arc 142"/>
                <p:cNvSpPr/>
                <p:nvPr/>
              </p:nvSpPr>
              <p:spPr>
                <a:xfrm flipH="1">
                  <a:off x="2891132" y="3206021"/>
                  <a:ext cx="224853" cy="44595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Arc 143"/>
                <p:cNvSpPr/>
                <p:nvPr/>
              </p:nvSpPr>
              <p:spPr>
                <a:xfrm>
                  <a:off x="2633302" y="3206021"/>
                  <a:ext cx="224853" cy="445957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47" name="Straight Connector 146"/>
            <p:cNvCxnSpPr/>
            <p:nvPr/>
          </p:nvCxnSpPr>
          <p:spPr>
            <a:xfrm>
              <a:off x="6428292" y="1490192"/>
              <a:ext cx="0" cy="207818"/>
            </a:xfrm>
            <a:prstGeom prst="line">
              <a:avLst/>
            </a:prstGeom>
            <a:ln w="1016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6492240" y="1417320"/>
              <a:ext cx="892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Isolator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583680" y="1798320"/>
              <a:ext cx="1071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Line filter</a:t>
              </a:r>
              <a:endParaRPr lang="en-US" dirty="0"/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2381186" y="1876841"/>
            <a:ext cx="1484027" cy="11540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209864" y="2023672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 </a:t>
            </a:r>
          </a:p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1764142" y="4756727"/>
            <a:ext cx="261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Grumman CEO DPSS OEM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110832" y="1311564"/>
            <a:ext cx="89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Diode + TC </a:t>
            </a:r>
          </a:p>
          <a:p>
            <a:r>
              <a:rPr lang="en-US" sz="1200" dirty="0" smtClean="0"/>
              <a:t>controlled</a:t>
            </a:r>
            <a:endParaRPr lang="en-US" sz="1200" dirty="0"/>
          </a:p>
        </p:txBody>
      </p:sp>
      <p:sp>
        <p:nvSpPr>
          <p:cNvPr id="135" name="Rectangle 134"/>
          <p:cNvSpPr/>
          <p:nvPr/>
        </p:nvSpPr>
        <p:spPr>
          <a:xfrm>
            <a:off x="4631960" y="3447738"/>
            <a:ext cx="4392118" cy="161893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5846164" y="2338466"/>
            <a:ext cx="2785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*Notch 12 bunches -&gt; 60 ns</a:t>
            </a:r>
          </a:p>
          <a:p>
            <a:r>
              <a:rPr lang="en-US" dirty="0" smtClean="0"/>
              <a:t>     10 notches/linac pulse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9449"/>
          </a:xfrm>
        </p:spPr>
        <p:txBody>
          <a:bodyPr/>
          <a:lstStyle/>
          <a:p>
            <a:r>
              <a:rPr lang="en-US" dirty="0" smtClean="0"/>
              <a:t>The Plan </a:t>
            </a:r>
            <a:r>
              <a:rPr lang="en-US" sz="3200" dirty="0" smtClean="0"/>
              <a:t>(as of today)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4421"/>
            <a:ext cx="8401987" cy="524174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Due to lack of major M&amp;S funding for FY13, we accelerated purchases  (with available FY12 funding) planed for FY13 and moved the schedule forward.</a:t>
            </a:r>
          </a:p>
          <a:p>
            <a:r>
              <a:rPr lang="en-US" dirty="0" smtClean="0"/>
              <a:t>To date we have purchased:</a:t>
            </a:r>
          </a:p>
          <a:p>
            <a:pPr lvl="1"/>
            <a:r>
              <a:rPr lang="en-US" dirty="0" smtClean="0"/>
              <a:t>Seed laser and controller</a:t>
            </a:r>
          </a:p>
          <a:p>
            <a:pPr lvl="1"/>
            <a:r>
              <a:rPr lang="en-US" dirty="0" smtClean="0"/>
              <a:t>Modulator system (borrow pulse generator)</a:t>
            </a:r>
          </a:p>
          <a:p>
            <a:pPr lvl="1"/>
            <a:r>
              <a:rPr lang="en-US" dirty="0" smtClean="0"/>
              <a:t>First 2 stages of fiber amplifier system *** </a:t>
            </a:r>
          </a:p>
          <a:p>
            <a:pPr lvl="1"/>
            <a:r>
              <a:rPr lang="en-US" dirty="0" smtClean="0"/>
              <a:t>Fiber to free space port</a:t>
            </a:r>
          </a:p>
          <a:p>
            <a:pPr lvl="1"/>
            <a:r>
              <a:rPr lang="en-US" dirty="0" smtClean="0"/>
              <a:t>Beam shaping optics (532 nm and 1064 nm)</a:t>
            </a:r>
          </a:p>
          <a:p>
            <a:pPr lvl="1"/>
            <a:r>
              <a:rPr lang="en-US" dirty="0" smtClean="0"/>
              <a:t>Optical cavity components (532 nm and 1064 nm)</a:t>
            </a:r>
          </a:p>
          <a:p>
            <a:r>
              <a:rPr lang="en-US" dirty="0" smtClean="0"/>
              <a:t>What would we like to accomplish this year (FY13) ?</a:t>
            </a:r>
          </a:p>
          <a:p>
            <a:pPr lvl="1"/>
            <a:r>
              <a:rPr lang="en-US" dirty="0" smtClean="0"/>
              <a:t>Certify operation and parameterize the following:</a:t>
            </a:r>
          </a:p>
          <a:p>
            <a:pPr lvl="2"/>
            <a:r>
              <a:rPr lang="en-US" dirty="0" smtClean="0"/>
              <a:t>Optical Pulse Generator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two (of three) stages of the fiber amplifier system</a:t>
            </a:r>
          </a:p>
          <a:p>
            <a:pPr lvl="2"/>
            <a:r>
              <a:rPr lang="en-US" dirty="0" smtClean="0"/>
              <a:t>Beam shaping and transport optics with 532 nm laser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eam shaping and transport optics with the output of the (1</a:t>
            </a:r>
            <a:r>
              <a:rPr lang="en-US" baseline="30000" dirty="0" smtClean="0"/>
              <a:t>st</a:t>
            </a:r>
            <a:r>
              <a:rPr lang="en-US" dirty="0" smtClean="0"/>
              <a:t> 2 stages) fiber amplifier system (IR)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rototype optical cavity (532 nm  in fluorescent cell)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ptical cavity with IR</a:t>
            </a:r>
          </a:p>
          <a:p>
            <a:pPr lvl="1"/>
            <a:r>
              <a:rPr lang="en-US" dirty="0" smtClean="0"/>
              <a:t>Demonstrate 15 Hz burst of the 201.25 MHz and 458 kHz  QCW laser pulses with Pockels cell.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279" y="152400"/>
            <a:ext cx="7772400" cy="1466850"/>
          </a:xfrm>
        </p:spPr>
        <p:txBody>
          <a:bodyPr>
            <a:noAutofit/>
          </a:bodyPr>
          <a:lstStyle/>
          <a:p>
            <a:r>
              <a:rPr lang="en-US" sz="3600" dirty="0" smtClean="0"/>
              <a:t>Beam shaping and optical cavity tests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5" y="1676400"/>
            <a:ext cx="911006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400" dirty="0" smtClean="0"/>
              <a:t>In order to evaluate the uniformity of the laser beam profile in the transverse cavity, a dye cell was employed. </a:t>
            </a:r>
            <a:r>
              <a:rPr lang="en-US" sz="2400" dirty="0"/>
              <a:t>W</a:t>
            </a:r>
            <a:r>
              <a:rPr lang="en-US" sz="2400" dirty="0" smtClean="0"/>
              <a:t>ater in a clear container is weakly doped with a fluorescent dye which absorbs 532nm from the test laser and re-emits at longer wavelengths, allowing any scattered portions of the primary beam to be filtered out </a:t>
            </a:r>
            <a:r>
              <a:rPr lang="en-US" sz="2400" dirty="0"/>
              <a:t>a</a:t>
            </a:r>
            <a:r>
              <a:rPr lang="en-US" sz="2400" dirty="0" smtClean="0"/>
              <a:t>nd rejected from the analysis.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026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1102</Words>
  <Application>Microsoft Office PowerPoint</Application>
  <PresentationFormat>On-screen Show (4:3)</PresentationFormat>
  <Paragraphs>193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Linac Laser Notcher Status</vt:lpstr>
      <vt:lpstr>Basic Components</vt:lpstr>
      <vt:lpstr>Location Status</vt:lpstr>
      <vt:lpstr>Slide 4</vt:lpstr>
      <vt:lpstr>Expected Beam Dimensions</vt:lpstr>
      <vt:lpstr> Burst mode seed pulses to Fiber Amplifier followed by Free Space Amp</vt:lpstr>
      <vt:lpstr>The Plan (as of today)</vt:lpstr>
      <vt:lpstr>Beam shaping and optical cavity tests</vt:lpstr>
      <vt:lpstr>Test setup</vt:lpstr>
      <vt:lpstr>Two initial approaches:</vt:lpstr>
      <vt:lpstr>Dye cell test setup</vt:lpstr>
      <vt:lpstr>Telescopes</vt:lpstr>
      <vt:lpstr>Slide 13</vt:lpstr>
      <vt:lpstr>Slide 14</vt:lpstr>
      <vt:lpstr>Dye cell detail</vt:lpstr>
      <vt:lpstr>Response of the dye was tested to ensure linear behavior with varying primary beam intensity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Conclusions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Laser Notcher Status</dc:title>
  <dc:creator>David johnson</dc:creator>
  <cp:lastModifiedBy>David johnson</cp:lastModifiedBy>
  <cp:revision>13</cp:revision>
  <dcterms:created xsi:type="dcterms:W3CDTF">2012-10-01T15:51:58Z</dcterms:created>
  <dcterms:modified xsi:type="dcterms:W3CDTF">2012-10-08T22:02:18Z</dcterms:modified>
</cp:coreProperties>
</file>