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9" r:id="rId4"/>
    <p:sldId id="260" r:id="rId5"/>
    <p:sldId id="261" r:id="rId6"/>
    <p:sldId id="262" r:id="rId7"/>
    <p:sldId id="267" r:id="rId8"/>
    <p:sldId id="265" r:id="rId9"/>
    <p:sldId id="264" r:id="rId10"/>
    <p:sldId id="266" r:id="rId11"/>
    <p:sldId id="268" r:id="rId12"/>
    <p:sldId id="273" r:id="rId13"/>
    <p:sldId id="272" r:id="rId14"/>
    <p:sldId id="271" r:id="rId15"/>
    <p:sldId id="270" r:id="rId16"/>
    <p:sldId id="274" r:id="rId17"/>
    <p:sldId id="257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729" autoAdjust="0"/>
  </p:normalViewPr>
  <p:slideViewPr>
    <p:cSldViewPr>
      <p:cViewPr varScale="1">
        <p:scale>
          <a:sx n="82" d="100"/>
          <a:sy n="82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B9DE-F9F8-464D-92F7-76C5439AD5DF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F4FFB-87C1-4BE4-A47D-491F53C4E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7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31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34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2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4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6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5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96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34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95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65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Linac beam startup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7200" y="1143000"/>
            <a:ext cx="8229600" cy="4114800"/>
          </a:xfrm>
        </p:spPr>
        <p:txBody>
          <a:bodyPr/>
          <a:lstStyle>
            <a:lvl1pPr marL="0" indent="0">
              <a:buNone/>
              <a:defRPr lang="en-US" sz="1800" b="0" i="0" u="none" strike="noStrike" baseline="0" smtClean="0"/>
            </a:lvl1pPr>
          </a:lstStyle>
          <a:p>
            <a:r>
              <a:rPr lang="en-US" sz="2400" b="1" i="0" u="none" strike="noStrike" baseline="0" dirty="0" smtClean="0">
                <a:solidFill>
                  <a:srgbClr val="0000FF"/>
                </a:solidFill>
                <a:latin typeface="Times New Roman"/>
              </a:rPr>
              <a:t>RHIC Future Studies Plan</a:t>
            </a:r>
          </a:p>
          <a:p>
            <a:r>
              <a:rPr lang="en-US" sz="1800" b="1" i="0" u="none" strike="noStrike" baseline="0" dirty="0" smtClean="0">
                <a:solidFill>
                  <a:srgbClr val="DC0076"/>
                </a:solidFill>
                <a:latin typeface="Times New Roman"/>
              </a:rPr>
              <a:t>Run 2000 	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studies as extension of 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commissioning activities</a:t>
            </a:r>
          </a:p>
          <a:p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		parasitic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or 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integrated into shift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time</a:t>
            </a:r>
          </a:p>
          <a:p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		small groups: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commissioners + outside collaborators</a:t>
            </a:r>
          </a:p>
          <a:p>
            <a:r>
              <a:rPr lang="en-US" sz="1800" b="1" i="0" u="none" strike="noStrike" baseline="0" dirty="0" smtClean="0">
                <a:solidFill>
                  <a:srgbClr val="DC0076"/>
                </a:solidFill>
                <a:latin typeface="Times New Roman"/>
              </a:rPr>
              <a:t>Preparation 	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RHIC Retreat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Nov. 16-17, 2000 (session on beam studies)</a:t>
            </a:r>
          </a:p>
          <a:p>
            <a:r>
              <a:rPr lang="en-US" sz="1800" b="1" i="0" u="none" strike="noStrike" baseline="0" dirty="0" smtClean="0">
                <a:solidFill>
                  <a:srgbClr val="DC0076"/>
                </a:solidFill>
                <a:latin typeface="Times New Roman"/>
              </a:rPr>
              <a:t>Run 2001 	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Plan for 2001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December 2000 -March 2001</a:t>
            </a:r>
          </a:p>
          <a:p>
            <a:r>
              <a:rPr lang="en-US" sz="1800" b="1" i="0" u="none" strike="noStrike" baseline="0" dirty="0" smtClean="0">
                <a:solidFill>
                  <a:srgbClr val="DC0076"/>
                </a:solidFill>
                <a:latin typeface="Times New Roman"/>
              </a:rPr>
              <a:t>Run 2001 	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Goal: beam study time scheduled during 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machine</a:t>
            </a:r>
          </a:p>
          <a:p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		development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, negotiated among study teams, operations</a:t>
            </a:r>
          </a:p>
          <a:p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		and experiments continue 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collaborative studies</a:t>
            </a:r>
          </a:p>
          <a:p>
            <a:r>
              <a:rPr lang="en-US" sz="1800" b="1" i="0" u="none" strike="noStrike" baseline="0" dirty="0" smtClean="0">
                <a:solidFill>
                  <a:srgbClr val="DC0076"/>
                </a:solidFill>
                <a:latin typeface="Times New Roman"/>
              </a:rPr>
              <a:t>2002 and/or 		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goal of RHIC fully operational, design luminosity</a:t>
            </a:r>
          </a:p>
          <a:p>
            <a:r>
              <a:rPr lang="en-US" sz="1800" b="1" i="0" u="none" strike="noStrike" baseline="0" dirty="0" smtClean="0">
                <a:solidFill>
                  <a:srgbClr val="DC0076"/>
                </a:solidFill>
                <a:latin typeface="Times New Roman"/>
              </a:rPr>
              <a:t>beyond 			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Times New Roman"/>
              </a:rPr>
              <a:t>beam experiments </a:t>
            </a:r>
            <a:r>
              <a:rPr lang="en-US" sz="1800" b="1" i="1" u="none" strike="noStrike" baseline="0" dirty="0" smtClean="0">
                <a:solidFill>
                  <a:srgbClr val="000000"/>
                </a:solidFill>
                <a:latin typeface="Times New Roman"/>
              </a:rPr>
              <a:t>dedicated time</a:t>
            </a:r>
          </a:p>
          <a:p>
            <a:r>
              <a:rPr lang="en-US" sz="1800" b="1" i="1" u="none" strike="noStrike" baseline="0" dirty="0" smtClean="0">
                <a:solidFill>
                  <a:srgbClr val="000000"/>
                </a:solidFill>
                <a:latin typeface="Times New Roman"/>
              </a:rPr>
              <a:t>			planned collaboration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Times New Roman"/>
              </a:rPr>
              <a:t>with other labs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35D04-91DA-4D24-800B-95CDBC4BE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 Status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Linac Startup plans</a:t>
            </a:r>
          </a:p>
          <a:p>
            <a:r>
              <a:rPr lang="en-US" sz="2000" dirty="0" smtClean="0"/>
              <a:t>12/05/2012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27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Lower Beam Intensity = Longer Treatment Time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F.G. Garcia - PIP </a:t>
            </a:r>
            <a:r>
              <a:rPr lang="en-US" dirty="0" err="1" smtClean="0"/>
              <a:t>Mtg</a:t>
            </a:r>
            <a:r>
              <a:rPr lang="en-US" dirty="0" smtClean="0"/>
              <a:t>:  Linac Startup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15665" y="5552182"/>
            <a:ext cx="4489935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Treatment times 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 inversely proportional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n-US" sz="16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but </a:t>
            </a:r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linear, to 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TLG percentage &amp; beam current</a:t>
            </a:r>
          </a:p>
          <a:p>
            <a:pPr algn="r"/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Tom Kroc</a:t>
            </a:r>
            <a:endParaRPr lang="en-US" sz="16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80751"/>
              </p:ext>
            </p:extLst>
          </p:nvPr>
        </p:nvGraphicFramePr>
        <p:xfrm>
          <a:off x="1219200" y="959999"/>
          <a:ext cx="6172200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2521"/>
                <a:gridCol w="3029679"/>
              </a:tblGrid>
              <a:tr h="1371600">
                <a:tc>
                  <a:txBody>
                    <a:bodyPr/>
                    <a:lstStyle/>
                    <a:p>
                      <a:pPr marL="0" indent="288925"/>
                      <a:r>
                        <a:rPr lang="en-US" sz="18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On Feb. 24, 2012:</a:t>
                      </a:r>
                    </a:p>
                    <a:p>
                      <a:pPr marL="0" indent="288925"/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CTOR2 = 32.5 mA</a:t>
                      </a:r>
                    </a:p>
                    <a:p>
                      <a:pPr marL="0" indent="288925"/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The given dose was 0.765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MU</a:t>
                      </a:r>
                    </a:p>
                    <a:p>
                      <a:pPr marL="0" indent="288925"/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Beam time was 2.23 min</a:t>
                      </a:r>
                    </a:p>
                    <a:p>
                      <a:pPr marL="0" indent="288925"/>
                      <a:r>
                        <a:rPr lang="en-US" sz="160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(0.343 MU/min)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On Sept. 10, 2012: </a:t>
                      </a:r>
                      <a:br>
                        <a:rPr lang="en-US" sz="1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CTOR2 = 27 mA 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The given dose was 0.909 MU 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Beam time was 3.67 min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(0.248 MU/min)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t="4514" r="3920" b="2165"/>
          <a:stretch/>
        </p:blipFill>
        <p:spPr>
          <a:xfrm>
            <a:off x="4514126" y="2483999"/>
            <a:ext cx="3657600" cy="30024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4290" r="2805" b="2165"/>
          <a:stretch/>
        </p:blipFill>
        <p:spPr>
          <a:xfrm>
            <a:off x="762965" y="2483999"/>
            <a:ext cx="3657600" cy="29744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34200" y="5534820"/>
            <a:ext cx="1751185" cy="1107996"/>
          </a:xfrm>
          <a:prstGeom prst="rect">
            <a:avLst/>
          </a:prstGeom>
          <a:noFill/>
          <a:ln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Holding still</a:t>
            </a:r>
          </a:p>
          <a:p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ime causes</a:t>
            </a:r>
          </a:p>
          <a:p>
            <a:r>
              <a:rPr lang="en-US" sz="16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ll the stress.</a:t>
            </a:r>
          </a:p>
          <a:p>
            <a:r>
              <a:rPr lang="en-US" i="1" dirty="0">
                <a:solidFill>
                  <a:schemeClr val="tx2"/>
                </a:solidFill>
              </a:rPr>
              <a:t>	</a:t>
            </a:r>
            <a:r>
              <a:rPr lang="en-US" sz="16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T. Kroc</a:t>
            </a:r>
            <a:endParaRPr lang="en-US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94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2"/>
                </a:solidFill>
              </a:rPr>
              <a:t>RIL &amp; 66 MeV </a:t>
            </a: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100" dirty="0" smtClean="0">
                <a:solidFill>
                  <a:schemeClr val="tx2"/>
                </a:solidFill>
              </a:rPr>
              <a:t>Commissioning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r="5611"/>
          <a:stretch/>
        </p:blipFill>
        <p:spPr>
          <a:xfrm>
            <a:off x="5030885" y="3505200"/>
            <a:ext cx="4023360" cy="312095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7440" r="6061"/>
          <a:stretch/>
        </p:blipFill>
        <p:spPr>
          <a:xfrm>
            <a:off x="5715000" y="3595252"/>
            <a:ext cx="2194560" cy="1737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 r="4833"/>
          <a:stretch/>
        </p:blipFill>
        <p:spPr>
          <a:xfrm>
            <a:off x="5034801" y="381000"/>
            <a:ext cx="4023360" cy="3067923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5767" r="6221"/>
          <a:stretch/>
        </p:blipFill>
        <p:spPr>
          <a:xfrm>
            <a:off x="5638800" y="533400"/>
            <a:ext cx="2194560" cy="173736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8378" r="6650"/>
          <a:stretch/>
        </p:blipFill>
        <p:spPr>
          <a:xfrm>
            <a:off x="228600" y="3962400"/>
            <a:ext cx="4114800" cy="28055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41" y="990600"/>
            <a:ext cx="546720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3688" indent="-241300">
              <a:buFont typeface="Wingdings" pitchFamily="2" charset="2"/>
              <a:buChar char="v"/>
            </a:pPr>
            <a:r>
              <a:rPr lang="en-US" dirty="0" smtClean="0"/>
              <a:t>RIL delivered 750 </a:t>
            </a:r>
            <a:r>
              <a:rPr lang="en-US" dirty="0" err="1" smtClean="0"/>
              <a:t>keV</a:t>
            </a:r>
            <a:r>
              <a:rPr lang="en-US" dirty="0" smtClean="0"/>
              <a:t> to entrance of DTL tk1 </a:t>
            </a:r>
          </a:p>
          <a:p>
            <a:pPr marL="293688" indent="-241300"/>
            <a:r>
              <a:rPr lang="en-US" dirty="0" smtClean="0"/>
              <a:t>     Nov 14</a:t>
            </a:r>
            <a:r>
              <a:rPr lang="en-US" baseline="30000" dirty="0" smtClean="0"/>
              <a:t>th</a:t>
            </a:r>
            <a:r>
              <a:rPr lang="en-US" dirty="0" smtClean="0"/>
              <a:t>,  first day of  RFQ commissioning</a:t>
            </a:r>
          </a:p>
          <a:p>
            <a:pPr marL="750888" lvl="2" indent="-241300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oor capture and transmission </a:t>
            </a:r>
          </a:p>
          <a:p>
            <a:pPr marL="750888" lvl="2" indent="-241300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</a:rPr>
              <a:t>mall intensity beam seen at 37.5 MeV (DTL tk3)</a:t>
            </a:r>
          </a:p>
          <a:p>
            <a:pPr marL="223838" indent="-171450">
              <a:buFont typeface="Wingdings" pitchFamily="2" charset="2"/>
              <a:buChar char="v"/>
            </a:pPr>
            <a:r>
              <a:rPr lang="en-US" dirty="0" smtClean="0"/>
              <a:t> 12 days later,  a </a:t>
            </a:r>
            <a:r>
              <a:rPr lang="en-US" dirty="0" err="1" smtClean="0"/>
              <a:t>buncher</a:t>
            </a:r>
            <a:r>
              <a:rPr lang="en-US" dirty="0" smtClean="0"/>
              <a:t> phase scan was performed </a:t>
            </a:r>
          </a:p>
          <a:p>
            <a:pPr marL="750888" lvl="2" indent="-241300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b</a:t>
            </a:r>
            <a:r>
              <a:rPr lang="en-US" dirty="0" smtClean="0">
                <a:solidFill>
                  <a:schemeClr val="tx2"/>
                </a:solidFill>
              </a:rPr>
              <a:t>etter matching into Linac </a:t>
            </a:r>
          </a:p>
          <a:p>
            <a:pPr marL="750888" lvl="2" indent="-241300">
              <a:buFont typeface="Wingdings" pitchFamily="2" charset="2"/>
              <a:buChar char="v"/>
            </a:pP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ransmission improved </a:t>
            </a:r>
          </a:p>
          <a:p>
            <a:pPr marL="293688" lvl="1" indent="-241300">
              <a:buFont typeface="Wingdings" pitchFamily="2" charset="2"/>
              <a:buChar char="v"/>
            </a:pPr>
            <a:r>
              <a:rPr lang="en-US" dirty="0"/>
              <a:t> I</a:t>
            </a:r>
            <a:r>
              <a:rPr lang="en-US" dirty="0" smtClean="0"/>
              <a:t>nitial beam study  the beam pulse length and </a:t>
            </a:r>
          </a:p>
          <a:p>
            <a:pPr marL="52388" lvl="1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rep.rate</a:t>
            </a:r>
            <a:r>
              <a:rPr lang="en-US" dirty="0"/>
              <a:t> </a:t>
            </a:r>
            <a:r>
              <a:rPr lang="en-US" dirty="0" smtClean="0"/>
              <a:t>set to 10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sec</a:t>
            </a:r>
            <a:r>
              <a:rPr lang="en-US" dirty="0" smtClean="0"/>
              <a:t> long and 1 Hz, respectively</a:t>
            </a:r>
          </a:p>
          <a:p>
            <a:pPr marL="795338" lvl="2" indent="-285750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</a:rPr>
              <a:t>to avoid possible accelerator components </a:t>
            </a:r>
          </a:p>
          <a:p>
            <a:pPr marL="509588" lvl="2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damage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2560260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165" y="1566847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5638800"/>
            <a:ext cx="3276599" cy="76200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chemeClr val="accent5">
                <a:lumMod val="60000"/>
                <a:lumOff val="4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5468162" y="4056838"/>
            <a:ext cx="1408076" cy="60960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solidFill>
              <a:schemeClr val="accent5">
                <a:lumMod val="60000"/>
                <a:lumOff val="4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42565" y="3657599"/>
            <a:ext cx="501235" cy="1472241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931126" y="3657600"/>
            <a:ext cx="831874" cy="1043246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14600" y="4267200"/>
            <a:ext cx="1440565" cy="70403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NTF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Schedule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800" dirty="0" smtClean="0"/>
              <a:t>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NTF has been off since September 10, 2012 for RFQ Installation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Treatment schedule resumes December 11, 2012</a:t>
            </a:r>
          </a:p>
          <a:p>
            <a:pPr lvl="1"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patients booked</a:t>
            </a:r>
          </a:p>
          <a:p>
            <a:pPr lvl="1">
              <a:buFont typeface="Wingdings" pitchFamily="2" charset="2"/>
              <a:buChar char="v"/>
            </a:pPr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etup time occurring this week</a:t>
            </a:r>
          </a:p>
          <a:p>
            <a:pPr marL="457200" lvl="1" indent="0">
              <a:buNone/>
            </a:pP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NTF beam permit was revised and signed November 16, 2012</a:t>
            </a:r>
          </a:p>
          <a:p>
            <a:pPr>
              <a:buFont typeface="Wingdings" pitchFamily="2" charset="2"/>
              <a:buChar char="v"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 NTF staff is ready for resuming treatment </a:t>
            </a:r>
          </a:p>
          <a:p>
            <a:pPr lvl="1"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… and so is RIL and Linac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Beam is making to NTF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83" y="1295400"/>
            <a:ext cx="3326033" cy="45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/>
          <a:stretch/>
        </p:blipFill>
        <p:spPr>
          <a:xfrm flipV="1">
            <a:off x="4730782" y="1295400"/>
            <a:ext cx="3365468" cy="4572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48357"/>
              </p:ext>
            </p:extLst>
          </p:nvPr>
        </p:nvGraphicFramePr>
        <p:xfrm>
          <a:off x="1245967" y="896999"/>
          <a:ext cx="688067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336"/>
                <a:gridCol w="34403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Oct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Nov 2012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3251200"/>
            <a:ext cx="182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Linac Performance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RIL – 66 MeV Commissioning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12/5/2012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F.G. Garcia - PIP Mtg:  Linac Startup Plans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Picture 7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4" r="2661" b="2458"/>
          <a:stretch/>
        </p:blipFill>
        <p:spPr bwMode="auto">
          <a:xfrm>
            <a:off x="3974592" y="156754"/>
            <a:ext cx="5093208" cy="213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20794" r="7227" b="10243"/>
          <a:stretch/>
        </p:blipFill>
        <p:spPr bwMode="auto">
          <a:xfrm>
            <a:off x="4103914" y="2234184"/>
            <a:ext cx="493776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7" r="7075" b="7108"/>
          <a:stretch/>
        </p:blipFill>
        <p:spPr bwMode="auto">
          <a:xfrm>
            <a:off x="4012474" y="4357719"/>
            <a:ext cx="5093208" cy="24140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1752600"/>
            <a:ext cx="275126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Input beam current: 24.7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Output beam current: 21.8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Efficiency: 88%</a:t>
            </a:r>
          </a:p>
          <a:p>
            <a:endParaRPr lang="en-US" dirty="0"/>
          </a:p>
          <a:p>
            <a:r>
              <a:rPr lang="en-US" dirty="0" smtClean="0"/>
              <a:t>Peak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Input beam current:  27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Output beam current: 23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Efficiency: 90%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Nominal: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Beam current: 34.5 mA</a:t>
            </a:r>
          </a:p>
        </p:txBody>
      </p:sp>
      <p:sp>
        <p:nvSpPr>
          <p:cNvPr id="3" name="TextBox 2"/>
          <p:cNvSpPr txBox="1"/>
          <p:nvPr/>
        </p:nvSpPr>
        <p:spPr>
          <a:xfrm rot="19012269">
            <a:off x="227812" y="3063977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        Unofficial 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6949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/>
                </a:solidFill>
              </a:rPr>
              <a:t>LINAC 400 MeV Startup Schedule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1" y="1447800"/>
            <a:ext cx="86282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88789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LINAC 400 MeV Startup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Studies Plan</a:t>
            </a:r>
            <a:endParaRPr lang="en-US" sz="32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961915"/>
              </p:ext>
            </p:extLst>
          </p:nvPr>
        </p:nvGraphicFramePr>
        <p:xfrm>
          <a:off x="228600" y="1208719"/>
          <a:ext cx="8636989" cy="5192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7026"/>
                <a:gridCol w="6599963"/>
              </a:tblGrid>
              <a:tr h="61349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Dec 17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2012 – </a:t>
                      </a:r>
                    </a:p>
                    <a:p>
                      <a:r>
                        <a:rPr lang="en-US" b="1" dirty="0" smtClean="0"/>
                        <a:t>Jan 7</a:t>
                      </a:r>
                      <a:r>
                        <a:rPr lang="en-US" b="1" baseline="30000" dirty="0" smtClean="0"/>
                        <a:t>th</a:t>
                      </a:r>
                      <a:r>
                        <a:rPr lang="en-US" b="1" dirty="0" smtClean="0"/>
                        <a:t> 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MeV beam commissioning</a:t>
                      </a:r>
                    </a:p>
                    <a:p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Linac absorber</a:t>
                      </a:r>
                      <a:r>
                        <a:rPr lang="en-US" baseline="0" dirty="0" smtClean="0"/>
                        <a:t> area)</a:t>
                      </a:r>
                      <a:endParaRPr lang="en-US" dirty="0"/>
                    </a:p>
                  </a:txBody>
                  <a:tcPr/>
                </a:tc>
              </a:tr>
              <a:tr h="8764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commissioning 23-34.5</a:t>
                      </a:r>
                      <a:r>
                        <a:rPr lang="en-US" baseline="0" dirty="0" smtClean="0"/>
                        <a:t> mA, 10 </a:t>
                      </a:r>
                      <a:r>
                        <a:rPr lang="en-US" baseline="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err="1" smtClean="0"/>
                        <a:t>sec</a:t>
                      </a:r>
                      <a:r>
                        <a:rPr lang="en-US" baseline="0" dirty="0" smtClean="0"/>
                        <a:t>, 1-5 Hz </a:t>
                      </a:r>
                    </a:p>
                    <a:p>
                      <a:r>
                        <a:rPr lang="en-US" baseline="0" dirty="0" smtClean="0"/>
                        <a:t>Limited by beam losses, beam heating interceptive instruments</a:t>
                      </a:r>
                    </a:p>
                    <a:p>
                      <a:r>
                        <a:rPr lang="en-US" dirty="0" smtClean="0"/>
                        <a:t>studies</a:t>
                      </a:r>
                      <a:r>
                        <a:rPr lang="en-US" baseline="0" dirty="0" smtClean="0"/>
                        <a:t> will be performed by a small group </a:t>
                      </a:r>
                      <a:endParaRPr lang="en-US" dirty="0"/>
                    </a:p>
                  </a:txBody>
                  <a:tcPr/>
                </a:tc>
              </a:tr>
              <a:tr h="87642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Beam diagnostic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position</a:t>
                      </a:r>
                      <a:r>
                        <a:rPr lang="en-US" baseline="0" dirty="0" smtClean="0"/>
                        <a:t> monitors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100" baseline="0" dirty="0" smtClean="0"/>
                        <a:t>n</a:t>
                      </a:r>
                      <a:r>
                        <a:rPr lang="en-US" sz="1400" baseline="0" dirty="0" smtClean="0"/>
                        <a:t>ew electronics/readout system)</a:t>
                      </a:r>
                    </a:p>
                    <a:p>
                      <a:r>
                        <a:rPr lang="en-US" baseline="0" dirty="0" smtClean="0"/>
                        <a:t>Multi Wire </a:t>
                      </a:r>
                      <a:r>
                        <a:rPr lang="en-US" sz="1400" baseline="0" dirty="0" smtClean="0"/>
                        <a:t>(new device installed at 400 MeV)</a:t>
                      </a:r>
                    </a:p>
                    <a:p>
                      <a:r>
                        <a:rPr lang="en-US" baseline="0" dirty="0" smtClean="0"/>
                        <a:t>Toroids </a:t>
                      </a:r>
                      <a:r>
                        <a:rPr lang="en-US" sz="1400" baseline="0" dirty="0" smtClean="0"/>
                        <a:t>(new electronics/readout system)</a:t>
                      </a:r>
                    </a:p>
                  </a:txBody>
                  <a:tcPr/>
                </a:tc>
              </a:tr>
              <a:tr h="87642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/>
                          </a:solidFill>
                        </a:rPr>
                        <a:t>Turn-on</a:t>
                      </a:r>
                      <a:r>
                        <a:rPr lang="en-US" b="1" baseline="0" dirty="0" smtClean="0">
                          <a:solidFill>
                            <a:schemeClr val="accent2"/>
                          </a:solidFill>
                        </a:rPr>
                        <a:t> &amp; Commissioning Measurements</a:t>
                      </a:r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Transmission efficiency </a:t>
                      </a:r>
                      <a:r>
                        <a:rPr lang="en-US" baseline="0" dirty="0" smtClean="0"/>
                        <a:t>               differential current meas. (toroids)</a:t>
                      </a:r>
                    </a:p>
                    <a:p>
                      <a:r>
                        <a:rPr lang="en-US" baseline="0" dirty="0" smtClean="0"/>
                        <a:t>Transverse matching                     beam size (wire scanners) </a:t>
                      </a:r>
                    </a:p>
                    <a:p>
                      <a:r>
                        <a:rPr lang="en-US" baseline="0" dirty="0" smtClean="0"/>
                        <a:t>Position measurements               beam position (BPMs) </a:t>
                      </a:r>
                    </a:p>
                  </a:txBody>
                  <a:tcPr/>
                </a:tc>
              </a:tr>
              <a:tr h="208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61766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prstClr val="black"/>
                          </a:solidFill>
                        </a:rPr>
                        <a:t>Feb 2013 	</a:t>
                      </a:r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 …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Goal: beam study time  schedule to take into account </a:t>
                      </a:r>
                      <a:r>
                        <a:rPr lang="en-US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NTF treatment and to be negotiated among </a:t>
                      </a:r>
                      <a:r>
                        <a:rPr lang="en-US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Booster study groups &amp; Operations </a:t>
                      </a:r>
                      <a:endParaRPr lang="en-US" b="1" dirty="0" smtClean="0">
                        <a:solidFill>
                          <a:prstClr val="black"/>
                        </a:solidFill>
                      </a:endParaRPr>
                    </a:p>
                  </a:txBody>
                  <a:tcPr/>
                </a:tc>
              </a:tr>
              <a:tr h="802961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prstClr val="black"/>
                          </a:solidFill>
                        </a:rPr>
                        <a:t>After MI comes </a:t>
                      </a:r>
                    </a:p>
                    <a:p>
                      <a:r>
                        <a:rPr lang="en-US" b="1" i="1" dirty="0" smtClean="0">
                          <a:solidFill>
                            <a:prstClr val="black"/>
                          </a:solidFill>
                        </a:rPr>
                        <a:t>online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Goal:</a:t>
                      </a:r>
                      <a:r>
                        <a:rPr lang="en-US" b="1" i="1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prstClr val="black"/>
                          </a:solidFill>
                        </a:rPr>
                        <a:t>beam study time schedule to take into account NTF treatment  or it can be performed parasitic or integrated into shift time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590800"/>
            <a:ext cx="1630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FIM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16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F.G. Garcia - PIP </a:t>
            </a:r>
            <a:r>
              <a:rPr lang="en-US" dirty="0" err="1" smtClean="0"/>
              <a:t>Mtg</a:t>
            </a:r>
            <a:r>
              <a:rPr lang="en-US" dirty="0" smtClean="0"/>
              <a:t>:  Linac Startup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TO1IN Toroid Prototype Module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5948702"/>
            <a:ext cx="1869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Threshold set at 10 mA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105927"/>
            <a:ext cx="2888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ways of calculating: </a:t>
            </a:r>
          </a:p>
          <a:p>
            <a:r>
              <a:rPr lang="en-US" dirty="0" smtClean="0"/>
              <a:t>pulse width (PW) average or </a:t>
            </a:r>
          </a:p>
          <a:p>
            <a:r>
              <a:rPr lang="en-US" dirty="0" smtClean="0"/>
              <a:t>window set (WS)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2% agreement is obtained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83517"/>
            <a:ext cx="47244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0" t="40309" r="31127" b="36540"/>
          <a:stretch/>
        </p:blipFill>
        <p:spPr>
          <a:xfrm>
            <a:off x="4694016" y="751363"/>
            <a:ext cx="4115008" cy="1207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9" t="42701" r="19432" b="36371"/>
          <a:stretch/>
        </p:blipFill>
        <p:spPr>
          <a:xfrm>
            <a:off x="4678583" y="2057400"/>
            <a:ext cx="4145874" cy="120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4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Linac Shutdown Activities  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15596" r="5443" b="15944"/>
          <a:stretch/>
        </p:blipFill>
        <p:spPr>
          <a:xfrm>
            <a:off x="3200400" y="1143000"/>
            <a:ext cx="5837149" cy="5257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F.G. Garcia - PIP </a:t>
            </a:r>
            <a:r>
              <a:rPr lang="en-US" dirty="0" err="1" smtClean="0"/>
              <a:t>Mtg</a:t>
            </a:r>
            <a:r>
              <a:rPr lang="en-US" smtClean="0"/>
              <a:t>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04" y="1600200"/>
            <a:ext cx="323043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Active year for Linac…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 shutdown started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with the lab shutdown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 region stayed ON </a:t>
            </a:r>
          </a:p>
          <a:p>
            <a:pPr lvl="1"/>
            <a:r>
              <a:rPr lang="en-US" dirty="0" smtClean="0"/>
              <a:t>    </a:t>
            </a:r>
            <a:r>
              <a:rPr lang="en-US" dirty="0" smtClean="0">
                <a:solidFill>
                  <a:schemeClr val="tx2"/>
                </a:solidFill>
              </a:rPr>
              <a:t>NTF patient treatment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lvl="1" indent="-457200"/>
            <a:r>
              <a:rPr lang="en-US" dirty="0" smtClean="0"/>
              <a:t>Detailed MP file developed</a:t>
            </a:r>
          </a:p>
          <a:p>
            <a:pPr lvl="1" indent="-457200"/>
            <a:r>
              <a:rPr lang="en-US" dirty="0" smtClean="0">
                <a:solidFill>
                  <a:schemeClr val="tx2"/>
                </a:solidFill>
              </a:rPr>
              <a:t>** 34 major tasks </a:t>
            </a:r>
          </a:p>
          <a:p>
            <a:pPr lvl="1" indent="-457200"/>
            <a:r>
              <a:rPr lang="en-US" dirty="0" smtClean="0">
                <a:solidFill>
                  <a:schemeClr val="tx2"/>
                </a:solidFill>
              </a:rPr>
              <a:t>** 600 lines of work description </a:t>
            </a:r>
          </a:p>
        </p:txBody>
      </p:sp>
    </p:spTree>
    <p:extLst>
      <p:ext uri="{BB962C8B-B14F-4D97-AF65-F5344CB8AC3E}">
        <p14:creationId xmlns:p14="http://schemas.microsoft.com/office/powerpoint/2010/main" val="914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Linac Tunnel Activities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15828" r="7722" b="4108"/>
          <a:stretch/>
        </p:blipFill>
        <p:spPr>
          <a:xfrm>
            <a:off x="91440" y="1066800"/>
            <a:ext cx="8961120" cy="5257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Linac Low Energy Activities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5634" r="8102" b="2485"/>
          <a:stretch/>
        </p:blipFill>
        <p:spPr>
          <a:xfrm>
            <a:off x="91440" y="1219200"/>
            <a:ext cx="8961120" cy="512469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Linac HE Activities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15855" r="7647" b="33252"/>
          <a:stretch/>
        </p:blipFill>
        <p:spPr>
          <a:xfrm>
            <a:off x="91440" y="1295400"/>
            <a:ext cx="8961120" cy="504366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Linac Performance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Prior Shutdown 2012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6" name="Picture 8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r="1773" b="2605"/>
          <a:stretch/>
        </p:blipFill>
        <p:spPr bwMode="auto">
          <a:xfrm>
            <a:off x="3977640" y="152400"/>
            <a:ext cx="5090160" cy="213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21142" r="6678" b="10390"/>
          <a:stretch/>
        </p:blipFill>
        <p:spPr bwMode="auto">
          <a:xfrm>
            <a:off x="4101968" y="2290008"/>
            <a:ext cx="4965832" cy="241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6539" b="7090"/>
          <a:stretch/>
        </p:blipFill>
        <p:spPr bwMode="auto">
          <a:xfrm>
            <a:off x="3977640" y="4407568"/>
            <a:ext cx="5094096" cy="2410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9600" y="1752600"/>
            <a:ext cx="340041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Input beam current: 48.5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Output beam current: 35.0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Efficiency: 72%</a:t>
            </a:r>
          </a:p>
          <a:p>
            <a:endParaRPr lang="en-US" dirty="0"/>
          </a:p>
          <a:p>
            <a:r>
              <a:rPr lang="en-US" dirty="0" smtClean="0"/>
              <a:t>Peak Values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Input beam current:  ~57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Output beam current: ~38.7 mA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Efficiency: 74%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(not at these peak values)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Nominal: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Beam current: 34.5 mA</a:t>
            </a:r>
          </a:p>
        </p:txBody>
      </p:sp>
    </p:spTree>
    <p:extLst>
      <p:ext uri="{BB962C8B-B14F-4D97-AF65-F5344CB8AC3E}">
        <p14:creationId xmlns:p14="http://schemas.microsoft.com/office/powerpoint/2010/main" val="13314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tx2"/>
                </a:solidFill>
              </a:rPr>
              <a:t>NTF at a Glance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6" t="37131" r="27238" b="12405"/>
          <a:stretch/>
        </p:blipFill>
        <p:spPr>
          <a:xfrm>
            <a:off x="6259958" y="76200"/>
            <a:ext cx="2886936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2" t="15865" r="23678" b="6329"/>
          <a:stretch/>
        </p:blipFill>
        <p:spPr>
          <a:xfrm>
            <a:off x="5598696" y="2519393"/>
            <a:ext cx="3545304" cy="4318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421" y="1112728"/>
            <a:ext cx="54216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Treatment occurs 3 times a week</a:t>
            </a:r>
          </a:p>
          <a:p>
            <a:r>
              <a:rPr lang="en-US" dirty="0" smtClean="0"/>
              <a:t>     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Tuesday, Thursday and Friday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Time: 8:00 A.M. 11:30 A.M.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reatment typically lasts 4 weeks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 counting the setup time which takes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a couple of hours typically one week </a:t>
            </a:r>
          </a:p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prior the setup </a:t>
            </a:r>
          </a:p>
          <a:p>
            <a:endParaRPr lang="en-US" sz="1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Beam to NTF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extract at 66 MeV H</a:t>
            </a:r>
            <a:r>
              <a:rPr lang="en-US" sz="1400" baseline="50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beam, 15 Hz, </a:t>
            </a:r>
          </a:p>
          <a:p>
            <a:r>
              <a:rPr lang="en-US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nominal Linac intensity (34.5 mA), 64 </a:t>
            </a:r>
            <a:r>
              <a:rPr lang="en-US" sz="1400" dirty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 macro pulse length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1271"/>
            <a:ext cx="3960168" cy="260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50653" y="6460594"/>
            <a:ext cx="429624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http://www-bd.fnal.gov/ntf/ntf_home.html</a:t>
            </a:r>
          </a:p>
        </p:txBody>
      </p:sp>
    </p:spTree>
    <p:extLst>
      <p:ext uri="{BB962C8B-B14F-4D97-AF65-F5344CB8AC3E}">
        <p14:creationId xmlns:p14="http://schemas.microsoft.com/office/powerpoint/2010/main" val="3836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A glance at the NTF program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F.G. Garcia - PIP Mtg:  Linac Startup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b="1933"/>
          <a:stretch/>
        </p:blipFill>
        <p:spPr>
          <a:xfrm>
            <a:off x="613458" y="838200"/>
            <a:ext cx="7989876" cy="54700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1642646"/>
            <a:ext cx="1730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of T. Kroc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35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Typical NTF Beam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F.G. Garcia - PIP </a:t>
            </a:r>
            <a:r>
              <a:rPr lang="en-US" dirty="0" err="1" smtClean="0"/>
              <a:t>Mtg</a:t>
            </a:r>
            <a:r>
              <a:rPr lang="en-US" dirty="0" smtClean="0"/>
              <a:t>:  Linac Startup Plans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941425" y="3352800"/>
            <a:ext cx="4120587" cy="3419355"/>
            <a:chOff x="4941425" y="3352800"/>
            <a:chExt cx="4120587" cy="34193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3" t="4012" r="1888"/>
            <a:stretch/>
          </p:blipFill>
          <p:spPr>
            <a:xfrm>
              <a:off x="4941425" y="3352800"/>
              <a:ext cx="4120587" cy="341935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76887" y="3962400"/>
              <a:ext cx="957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CC"/>
                  </a:solidFill>
                </a:rPr>
                <a:t>CTOR2</a:t>
              </a:r>
            </a:p>
            <a:p>
              <a:r>
                <a:rPr lang="en-US" dirty="0" smtClean="0">
                  <a:solidFill>
                    <a:srgbClr val="FF33CC"/>
                  </a:solidFill>
                </a:rPr>
                <a:t>~ 30 mA</a:t>
              </a:r>
              <a:endParaRPr lang="en-US" dirty="0">
                <a:solidFill>
                  <a:srgbClr val="FF33CC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3799" y="3984647"/>
              <a:ext cx="963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TO1IN</a:t>
              </a:r>
            </a:p>
            <a:p>
              <a:r>
                <a:rPr lang="en-US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47.2 mA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67400" y="5257800"/>
              <a:ext cx="9716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TO4OUT</a:t>
              </a:r>
            </a:p>
            <a:p>
              <a:r>
                <a:rPr lang="en-US" dirty="0" smtClean="0">
                  <a:solidFill>
                    <a:srgbClr val="FFFF00"/>
                  </a:solidFill>
                </a:rPr>
                <a:t>~ 34 mA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21717" y="5257800"/>
              <a:ext cx="7521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bg1">
                      <a:lumMod val="95000"/>
                    </a:schemeClr>
                  </a:solidFill>
                </a:rPr>
                <a:t>Eff</a:t>
              </a:r>
              <a:endParaRPr lang="en-US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~ 72%</a:t>
              </a:r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6200" y="1183480"/>
            <a:ext cx="4777293" cy="3693320"/>
            <a:chOff x="76200" y="1029874"/>
            <a:chExt cx="4876800" cy="37741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3" b="2058"/>
            <a:stretch/>
          </p:blipFill>
          <p:spPr>
            <a:xfrm>
              <a:off x="76200" y="1029874"/>
              <a:ext cx="4876800" cy="377411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10373" y="1069301"/>
              <a:ext cx="1072754" cy="361686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33CC"/>
                  </a:solidFill>
                </a:rPr>
                <a:t>CTOR2  50</a:t>
              </a:r>
            </a:p>
            <a:p>
              <a:r>
                <a:rPr lang="en-US" sz="16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             50</a:t>
              </a:r>
            </a:p>
            <a:p>
              <a:r>
                <a:rPr lang="en-US" sz="16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TO1IN   </a:t>
              </a:r>
              <a:r>
                <a:rPr lang="en-US" sz="1600" dirty="0" smtClean="0">
                  <a:solidFill>
                    <a:srgbClr val="FFFF00"/>
                  </a:solidFill>
                </a:rPr>
                <a:t>50</a:t>
              </a:r>
            </a:p>
            <a:p>
              <a:endParaRPr lang="en-US" sz="1600" dirty="0" smtClean="0">
                <a:solidFill>
                  <a:srgbClr val="FFFF00"/>
                </a:solidFill>
              </a:endParaRPr>
            </a:p>
            <a:p>
              <a:r>
                <a:rPr lang="en-US" sz="1600" dirty="0" smtClean="0">
                  <a:solidFill>
                    <a:srgbClr val="FFFF00"/>
                  </a:solidFill>
                </a:rPr>
                <a:t>TO4OUT</a:t>
              </a:r>
              <a:endParaRPr lang="en-US" sz="1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en-US" sz="1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endParaRPr lang="en-US" sz="1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              </a:t>
              </a:r>
            </a:p>
            <a:p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   </a:t>
              </a:r>
            </a:p>
            <a:p>
              <a:endParaRPr lang="en-US" sz="1600" dirty="0" smtClean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              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  <a:p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TO4OUT/</a:t>
              </a:r>
            </a:p>
            <a:p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TO1IN     0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456928" y="1183480"/>
            <a:ext cx="457176" cy="36933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0.9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0.8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.0.7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0.6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0.5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89" y="814148"/>
            <a:ext cx="284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14-Nov-2011 – 28-Nov-2011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898</Words>
  <Application>Microsoft Office PowerPoint</Application>
  <PresentationFormat>On-screen Show (4:3)</PresentationFormat>
  <Paragraphs>227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Custom Design</vt:lpstr>
      <vt:lpstr>PIP Status Report</vt:lpstr>
      <vt:lpstr>Linac Shutdown Activities  </vt:lpstr>
      <vt:lpstr>Linac Tunnel Activities</vt:lpstr>
      <vt:lpstr>Linac Low Energy Activities</vt:lpstr>
      <vt:lpstr>Linac HE Activities</vt:lpstr>
      <vt:lpstr>Linac Performance Prior Shutdown 2012</vt:lpstr>
      <vt:lpstr>NTF at a Glance</vt:lpstr>
      <vt:lpstr>A glance at the NTF program</vt:lpstr>
      <vt:lpstr>Typical NTF Beam </vt:lpstr>
      <vt:lpstr>Lower Beam Intensity = Longer Treatment Time</vt:lpstr>
      <vt:lpstr>RIL &amp; 66 MeV  Commissioning </vt:lpstr>
      <vt:lpstr>NTF Schedule</vt:lpstr>
      <vt:lpstr>Beam is making to NTF </vt:lpstr>
      <vt:lpstr>Linac Performance RIL – 66 MeV Commissioning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fgarcia</dc:creator>
  <cp:lastModifiedBy>Fernanda G. Garcia x3798 13038N</cp:lastModifiedBy>
  <cp:revision>64</cp:revision>
  <dcterms:created xsi:type="dcterms:W3CDTF">2006-08-16T00:00:00Z</dcterms:created>
  <dcterms:modified xsi:type="dcterms:W3CDTF">2012-12-05T16:03:05Z</dcterms:modified>
</cp:coreProperties>
</file>