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8" r:id="rId3"/>
    <p:sldId id="257" r:id="rId4"/>
    <p:sldId id="262" r:id="rId5"/>
    <p:sldId id="267" r:id="rId6"/>
    <p:sldId id="263" r:id="rId7"/>
    <p:sldId id="265" r:id="rId8"/>
    <p:sldId id="264" r:id="rId9"/>
    <p:sldId id="259" r:id="rId10"/>
    <p:sldId id="266" r:id="rId11"/>
    <p:sldId id="260" r:id="rId12"/>
    <p:sldId id="261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</p:showPr>
  <p:clrMru>
    <a:srgbClr val="A9160B"/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7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-1397" y="-67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23717EF6-332A-4189-8CBF-5323513BE87E}" type="datetimeFigureOut">
              <a:rPr lang="en-US"/>
              <a:pPr>
                <a:defRPr/>
              </a:pPr>
              <a:t>12/6/2012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66FA4003-21C9-461A-A04C-21D4C04F2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ECFB93BA-B955-46A0-8AA6-585FD7ECAC08}" type="datetimeFigureOut">
              <a:rPr lang="en-US"/>
              <a:pPr>
                <a:defRPr/>
              </a:pPr>
              <a:t>12/6/2012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F258898-A6DE-4AA7-99F2-5FE4E4328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CEC2F8F-F267-4E78-AE73-4A6581692C05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/>
          <a:lstStyle>
            <a:lvl1pPr>
              <a:defRPr sz="3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L.G. </a:t>
            </a:r>
            <a:r>
              <a:rPr lang="en-US" err="1"/>
              <a:t>Vorobiev</a:t>
            </a:r>
            <a:r>
              <a:rPr lang="en-US"/>
              <a:t>, APC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315200" y="6356350"/>
            <a:ext cx="12192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Page   </a:t>
            </a:r>
            <a:fld id="{5FBD15DF-D576-414D-A449-08B7C248FCE1}" type="slidenum">
              <a:rPr lang="en-US"/>
              <a:pPr>
                <a:defRPr/>
              </a:pPr>
              <a:t>‹#›</a:t>
            </a:fld>
            <a:r>
              <a:rPr lang="en-US"/>
              <a:t> 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>
                <a:alpha val="5000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152400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Booster for PIP  dynamics studies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r>
              <a:rPr lang="en-US"/>
              <a:t>L.G. Vorobiev, APC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7600" y="6356350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 dirty="0" smtClean="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r>
              <a:rPr lang="en-US"/>
              <a:t>Page      </a:t>
            </a:r>
            <a:fld id="{6A3A996A-9097-4316-B329-87863CA0E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324600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3600" b="1" kern="1200">
          <a:solidFill>
            <a:srgbClr val="632523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rgbClr val="632523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rgbClr val="632523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rgbClr val="632523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rgbClr val="632523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632523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632523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632523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632523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/>
              <a:t>Longitudinal Dynamics Studies in </a:t>
            </a:r>
            <a:r>
              <a:rPr lang="en-US" sz="4000" dirty="0" err="1" smtClean="0"/>
              <a:t>Fermilab</a:t>
            </a:r>
            <a:r>
              <a:rPr lang="en-US" sz="4000" dirty="0" smtClean="0"/>
              <a:t> Booster for PIP</a:t>
            </a:r>
          </a:p>
        </p:txBody>
      </p:sp>
      <p:sp>
        <p:nvSpPr>
          <p:cNvPr id="3075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00"/>
                </a:solidFill>
              </a:rPr>
              <a:t>Page   </a:t>
            </a:r>
            <a:fld id="{D9B75624-FAAB-4CD2-85D6-B469B7EF6BC5}" type="slidenum">
              <a:rPr lang="en-US">
                <a:solidFill>
                  <a:srgbClr val="000000"/>
                </a:solidFill>
              </a:rPr>
              <a:pPr/>
              <a:t>1</a:t>
            </a:fld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3076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00"/>
                </a:solidFill>
              </a:rPr>
              <a:t>L.G. Vorobiev, APC</a:t>
            </a:r>
          </a:p>
        </p:txBody>
      </p:sp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3543673" y="3048000"/>
            <a:ext cx="209570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smtClean="0"/>
              <a:t>Leonid </a:t>
            </a:r>
            <a:r>
              <a:rPr lang="en-US" sz="2000" dirty="0" err="1" smtClean="0"/>
              <a:t>Vorobiev</a:t>
            </a:r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r>
              <a:rPr lang="en-US" sz="1600" i="1" dirty="0" smtClean="0"/>
              <a:t>December  06,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dirty="0" smtClean="0"/>
              <a:t>Phase of synch. Particle </a:t>
            </a:r>
            <a:r>
              <a:rPr lang="en-US" dirty="0" err="1" smtClean="0"/>
              <a:t>vs</a:t>
            </a:r>
            <a:r>
              <a:rPr lang="en-US" dirty="0" smtClean="0"/>
              <a:t> turn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L.G. Vorobiev, APC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  </a:t>
            </a:r>
            <a:fld id="{5FBD15DF-D576-414D-A449-08B7C248FCE1}" type="slidenum">
              <a:rPr lang="en-US" smtClean="0"/>
              <a:pPr>
                <a:defRPr/>
              </a:pPr>
              <a:t>10</a:t>
            </a:fld>
            <a:r>
              <a:rPr lang="en-US" smtClean="0"/>
              <a:t>  </a:t>
            </a:r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143000"/>
            <a:ext cx="495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r>
              <a:rPr lang="en-US" dirty="0" smtClean="0"/>
              <a:t>Full-cycle acceleration, passing transition E</a:t>
            </a:r>
            <a:r>
              <a:rPr lang="en-US" baseline="-25000" dirty="0" smtClean="0"/>
              <a:t>T</a:t>
            </a:r>
            <a:endParaRPr lang="en-US" dirty="0" smtClean="0"/>
          </a:p>
        </p:txBody>
      </p:sp>
      <p:sp>
        <p:nvSpPr>
          <p:cNvPr id="7171" name="Footer Placeholder 2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00"/>
                </a:solidFill>
              </a:rPr>
              <a:t>L.G. Vorobiev, APC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00"/>
                </a:solidFill>
              </a:rPr>
              <a:t>Page   </a:t>
            </a:r>
            <a:fld id="{698AA352-4B6F-43CD-827B-3FFB9BB10D51}" type="slidenum">
              <a:rPr lang="en-US">
                <a:solidFill>
                  <a:srgbClr val="000000"/>
                </a:solidFill>
              </a:rPr>
              <a:pPr/>
              <a:t>11</a:t>
            </a:fld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1026" name="Picture 2" descr="X:\lgv\2012_Aug_PIP\1_bunch_20000turns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4999" y="1676400"/>
            <a:ext cx="6858001" cy="4114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" y="1752600"/>
            <a:ext cx="1752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For animation:</a:t>
            </a:r>
          </a:p>
          <a:p>
            <a:endParaRPr lang="en-US" sz="1600" b="1" dirty="0" smtClean="0">
              <a:solidFill>
                <a:srgbClr val="C00000"/>
              </a:solidFill>
            </a:endParaRPr>
          </a:p>
          <a:p>
            <a:r>
              <a:rPr lang="en-US" sz="1600" b="1" dirty="0" smtClean="0">
                <a:solidFill>
                  <a:srgbClr val="C00000"/>
                </a:solidFill>
              </a:rPr>
              <a:t>Use Full Screen</a:t>
            </a:r>
          </a:p>
          <a:p>
            <a:endParaRPr lang="en-US" sz="1600" b="1" dirty="0" smtClean="0">
              <a:solidFill>
                <a:srgbClr val="C00000"/>
              </a:solidFill>
            </a:endParaRPr>
          </a:p>
          <a:p>
            <a:r>
              <a:rPr lang="en-US" sz="2000" b="1" dirty="0" smtClean="0">
                <a:solidFill>
                  <a:srgbClr val="C00000"/>
                </a:solidFill>
              </a:rPr>
              <a:t>Press F5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r>
              <a:rPr lang="en-US" dirty="0" smtClean="0"/>
              <a:t>Full cycle, 3 bunches, passing transition E</a:t>
            </a:r>
            <a:r>
              <a:rPr lang="en-US" baseline="-25000" dirty="0" smtClean="0"/>
              <a:t>T</a:t>
            </a:r>
            <a:endParaRPr lang="en-US" dirty="0" smtClean="0"/>
          </a:p>
        </p:txBody>
      </p:sp>
      <p:sp>
        <p:nvSpPr>
          <p:cNvPr id="8195" name="Footer Placeholder 2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00"/>
                </a:solidFill>
              </a:rPr>
              <a:t>L.G. Vorobiev, APC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00"/>
                </a:solidFill>
              </a:rPr>
              <a:t>Page   </a:t>
            </a:r>
            <a:fld id="{20D73A51-EAED-4B9B-B90D-E6AE287F69E5}" type="slidenum">
              <a:rPr lang="en-US">
                <a:solidFill>
                  <a:srgbClr val="000000"/>
                </a:solidFill>
              </a:rPr>
              <a:pPr/>
              <a:t>12</a:t>
            </a:fld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8197" name="Picture 3" descr="X:\lgv\2012_Aug_PIP\3_bunches_20000turns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600200"/>
            <a:ext cx="685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200" y="1752600"/>
            <a:ext cx="1752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For animation:</a:t>
            </a:r>
          </a:p>
          <a:p>
            <a:endParaRPr lang="en-US" sz="1600" b="1" dirty="0" smtClean="0">
              <a:solidFill>
                <a:srgbClr val="C00000"/>
              </a:solidFill>
            </a:endParaRPr>
          </a:p>
          <a:p>
            <a:r>
              <a:rPr lang="en-US" sz="1600" b="1" dirty="0" smtClean="0">
                <a:solidFill>
                  <a:srgbClr val="C00000"/>
                </a:solidFill>
              </a:rPr>
              <a:t>Use Full Screen</a:t>
            </a:r>
          </a:p>
          <a:p>
            <a:endParaRPr lang="en-US" sz="1600" b="1" dirty="0" smtClean="0">
              <a:solidFill>
                <a:srgbClr val="C00000"/>
              </a:solidFill>
            </a:endParaRPr>
          </a:p>
          <a:p>
            <a:r>
              <a:rPr lang="en-US" sz="2000" b="1" dirty="0" smtClean="0">
                <a:solidFill>
                  <a:srgbClr val="C00000"/>
                </a:solidFill>
              </a:rPr>
              <a:t>Press F5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7772400" cy="1066800"/>
          </a:xfrm>
        </p:spPr>
        <p:txBody>
          <a:bodyPr/>
          <a:lstStyle/>
          <a:p>
            <a:r>
              <a:rPr lang="en-US" dirty="0" smtClean="0"/>
              <a:t>Illustration: Beam Loading (from mu2e)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L.G. Vorobiev, APC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  </a:t>
            </a:r>
            <a:fld id="{5FBD15DF-D576-414D-A449-08B7C248FCE1}" type="slidenum">
              <a:rPr lang="en-US" smtClean="0"/>
              <a:pPr>
                <a:defRPr/>
              </a:pPr>
              <a:t>13</a:t>
            </a:fld>
            <a:r>
              <a:rPr lang="en-US" smtClean="0"/>
              <a:t>  </a:t>
            </a:r>
            <a:endParaRPr lang="en-US"/>
          </a:p>
        </p:txBody>
      </p:sp>
      <p:pic>
        <p:nvPicPr>
          <p:cNvPr id="5" name="Picture 4" descr="const_RF0_FB_OFF_BL0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9600" y="2895600"/>
            <a:ext cx="4605865" cy="2590800"/>
          </a:xfrm>
          <a:prstGeom prst="rect">
            <a:avLst/>
          </a:prstGeom>
        </p:spPr>
      </p:pic>
      <p:pic>
        <p:nvPicPr>
          <p:cNvPr id="6" name="Picture 5" descr="const_RF0_FB_OFF_BL02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055" y="2971800"/>
            <a:ext cx="4123945" cy="2514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1524000"/>
            <a:ext cx="1752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For animation:</a:t>
            </a:r>
          </a:p>
          <a:p>
            <a:endParaRPr lang="en-US" sz="1600" b="1" dirty="0" smtClean="0">
              <a:solidFill>
                <a:srgbClr val="C00000"/>
              </a:solidFill>
            </a:endParaRPr>
          </a:p>
          <a:p>
            <a:r>
              <a:rPr lang="en-US" sz="1600" b="1" dirty="0" smtClean="0">
                <a:solidFill>
                  <a:srgbClr val="C00000"/>
                </a:solidFill>
              </a:rPr>
              <a:t>Use Full Screen</a:t>
            </a:r>
          </a:p>
          <a:p>
            <a:endParaRPr lang="en-US" sz="1600" b="1" dirty="0" smtClean="0">
              <a:solidFill>
                <a:srgbClr val="C00000"/>
              </a:solidFill>
            </a:endParaRPr>
          </a:p>
          <a:p>
            <a:r>
              <a:rPr lang="en-US" sz="2000" b="1" dirty="0" smtClean="0">
                <a:solidFill>
                  <a:srgbClr val="C00000"/>
                </a:solidFill>
              </a:rPr>
              <a:t>Press F5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7772400" cy="1143000"/>
          </a:xfrm>
        </p:spPr>
        <p:txBody>
          <a:bodyPr/>
          <a:lstStyle/>
          <a:p>
            <a:r>
              <a:rPr lang="en-US" dirty="0" smtClean="0"/>
              <a:t>Illustration: Beam Loading (from mu2e)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L.G. Vorobiev, APC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  </a:t>
            </a:r>
            <a:fld id="{5FBD15DF-D576-414D-A449-08B7C248FCE1}" type="slidenum">
              <a:rPr lang="en-US" smtClean="0"/>
              <a:pPr>
                <a:defRPr/>
              </a:pPr>
              <a:t>14</a:t>
            </a:fld>
            <a:r>
              <a:rPr lang="en-US" smtClean="0"/>
              <a:t>  </a:t>
            </a:r>
            <a:endParaRPr lang="en-US"/>
          </a:p>
        </p:txBody>
      </p:sp>
      <p:pic>
        <p:nvPicPr>
          <p:cNvPr id="7" name="Picture 6" descr="linear_RF_FB_OFF_FF_OFF_BL015_v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32867" y="3200400"/>
            <a:ext cx="4334933" cy="2438400"/>
          </a:xfrm>
          <a:prstGeom prst="rect">
            <a:avLst/>
          </a:prstGeom>
        </p:spPr>
      </p:pic>
      <p:pic>
        <p:nvPicPr>
          <p:cNvPr id="8" name="Picture 7" descr="chandra_linear_RF_FB_OFF_FF_OFF_BL0_v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3169920"/>
            <a:ext cx="4389120" cy="24688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" y="1524000"/>
            <a:ext cx="1752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For animation:</a:t>
            </a:r>
          </a:p>
          <a:p>
            <a:endParaRPr lang="en-US" sz="1600" b="1" dirty="0" smtClean="0">
              <a:solidFill>
                <a:srgbClr val="C00000"/>
              </a:solidFill>
            </a:endParaRPr>
          </a:p>
          <a:p>
            <a:r>
              <a:rPr lang="en-US" sz="1600" b="1" dirty="0" smtClean="0">
                <a:solidFill>
                  <a:srgbClr val="C00000"/>
                </a:solidFill>
              </a:rPr>
              <a:t>Use Full Screen</a:t>
            </a:r>
          </a:p>
          <a:p>
            <a:endParaRPr lang="en-US" sz="1600" b="1" dirty="0" smtClean="0">
              <a:solidFill>
                <a:srgbClr val="C00000"/>
              </a:solidFill>
            </a:endParaRPr>
          </a:p>
          <a:p>
            <a:r>
              <a:rPr lang="en-US" sz="2000" b="1" dirty="0" smtClean="0">
                <a:solidFill>
                  <a:srgbClr val="C00000"/>
                </a:solidFill>
              </a:rPr>
              <a:t>Press F5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Illustration: Injection from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err="1" smtClean="0"/>
              <a:t>Linac</a:t>
            </a:r>
            <a:r>
              <a:rPr lang="en-US" dirty="0" smtClean="0"/>
              <a:t> with Slippage from Project X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L.G. Vorobiev, APC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  </a:t>
            </a:r>
            <a:fld id="{5FBD15DF-D576-414D-A449-08B7C248FCE1}" type="slidenum">
              <a:rPr lang="en-US" smtClean="0"/>
              <a:pPr>
                <a:defRPr/>
              </a:pPr>
              <a:t>15</a:t>
            </a:fld>
            <a:r>
              <a:rPr lang="en-US" smtClean="0"/>
              <a:t>  </a:t>
            </a:r>
            <a:endParaRPr lang="en-US"/>
          </a:p>
        </p:txBody>
      </p:sp>
      <p:pic>
        <p:nvPicPr>
          <p:cNvPr id="5" name="Picture 5" descr="AD_Seminar_movie_dPhid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019300"/>
            <a:ext cx="64008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200" y="1752600"/>
            <a:ext cx="1752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For animation:</a:t>
            </a:r>
          </a:p>
          <a:p>
            <a:endParaRPr lang="en-US" sz="1600" b="1" dirty="0" smtClean="0">
              <a:solidFill>
                <a:srgbClr val="C00000"/>
              </a:solidFill>
            </a:endParaRPr>
          </a:p>
          <a:p>
            <a:r>
              <a:rPr lang="en-US" sz="1600" b="1" dirty="0" smtClean="0">
                <a:solidFill>
                  <a:srgbClr val="C00000"/>
                </a:solidFill>
              </a:rPr>
              <a:t>Use Full Screen</a:t>
            </a:r>
          </a:p>
          <a:p>
            <a:endParaRPr lang="en-US" sz="1600" b="1" dirty="0" smtClean="0">
              <a:solidFill>
                <a:srgbClr val="C00000"/>
              </a:solidFill>
            </a:endParaRPr>
          </a:p>
          <a:p>
            <a:r>
              <a:rPr lang="en-US" sz="2000" b="1" dirty="0" smtClean="0">
                <a:solidFill>
                  <a:srgbClr val="C00000"/>
                </a:solidFill>
              </a:rPr>
              <a:t>Press F5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76200"/>
            <a:ext cx="7772400" cy="9144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L.G. Vorobiev, APC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  </a:t>
            </a:r>
            <a:fld id="{5FBD15DF-D576-414D-A449-08B7C248FCE1}" type="slidenum">
              <a:rPr lang="en-US" smtClean="0"/>
              <a:pPr>
                <a:defRPr/>
              </a:pPr>
              <a:t>16</a:t>
            </a:fld>
            <a:r>
              <a:rPr lang="en-US" smtClean="0"/>
              <a:t>  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28765" y="1066800"/>
            <a:ext cx="6018635" cy="4862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 smtClean="0">
                <a:solidFill>
                  <a:srgbClr val="A9160B"/>
                </a:solidFill>
              </a:rPr>
              <a:t>Full Cycle Acceleration: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below critical energy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transition via critical energy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further acceleration up to 8 </a:t>
            </a:r>
            <a:r>
              <a:rPr lang="en-US" dirty="0" err="1" smtClean="0"/>
              <a:t>GeV</a:t>
            </a:r>
            <a:r>
              <a:rPr lang="en-US" dirty="0" smtClean="0"/>
              <a:t> (extraction energy).</a:t>
            </a:r>
          </a:p>
          <a:p>
            <a:endParaRPr lang="en-US" dirty="0" smtClean="0"/>
          </a:p>
          <a:p>
            <a:pPr algn="ctr"/>
            <a:r>
              <a:rPr lang="en-US" sz="2400" u="sng" dirty="0" smtClean="0">
                <a:solidFill>
                  <a:srgbClr val="A9160B"/>
                </a:solidFill>
              </a:rPr>
              <a:t>Animation movies: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Exact evolution of the synchronous particle.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RF jump over the transition energy E_T.</a:t>
            </a:r>
          </a:p>
          <a:p>
            <a:endParaRPr lang="en-US" dirty="0" smtClean="0"/>
          </a:p>
          <a:p>
            <a:pPr algn="ctr"/>
            <a:r>
              <a:rPr lang="en-US" sz="2400" u="sng" dirty="0" smtClean="0">
                <a:solidFill>
                  <a:srgbClr val="A9160B"/>
                </a:solidFill>
              </a:rPr>
              <a:t>Preparation to include:</a:t>
            </a:r>
          </a:p>
          <a:p>
            <a:pPr algn="ctr"/>
            <a:endParaRPr lang="en-US" sz="2400" u="sng" dirty="0" smtClean="0">
              <a:solidFill>
                <a:srgbClr val="A9160B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Beam loading effects,  Phase Slippage,  Beam notching</a:t>
            </a:r>
          </a:p>
          <a:p>
            <a:endParaRPr lang="en-US" dirty="0" smtClean="0"/>
          </a:p>
          <a:p>
            <a:r>
              <a:rPr lang="en-US" sz="1600" dirty="0" smtClean="0"/>
              <a:t>(as for Mu2e presentation in 2011 &amp; Project X).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762000" y="76200"/>
            <a:ext cx="7772400" cy="838200"/>
          </a:xfrm>
        </p:spPr>
        <p:txBody>
          <a:bodyPr/>
          <a:lstStyle/>
          <a:p>
            <a:r>
              <a:rPr lang="en-US" sz="4000" dirty="0" smtClean="0"/>
              <a:t>Motivation</a:t>
            </a:r>
          </a:p>
        </p:txBody>
      </p:sp>
      <p:sp>
        <p:nvSpPr>
          <p:cNvPr id="4099" name="Footer Placeholder 2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00"/>
                </a:solidFill>
              </a:rPr>
              <a:t>L.G. Vorobiev, APC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00"/>
                </a:solidFill>
              </a:rPr>
              <a:t>Page   </a:t>
            </a:r>
            <a:fld id="{A7BDA3A1-A584-48C4-964A-9970C0F4521D}" type="slidenum">
              <a:rPr lang="en-US">
                <a:solidFill>
                  <a:srgbClr val="000000"/>
                </a:solidFill>
              </a:rPr>
              <a:pPr/>
              <a:t>2</a:t>
            </a:fld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76200" y="1077248"/>
            <a:ext cx="8991600" cy="364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2400" b="1" u="sng" dirty="0" smtClean="0">
                <a:solidFill>
                  <a:schemeClr val="tx2">
                    <a:lumMod val="50000"/>
                  </a:schemeClr>
                </a:solidFill>
              </a:rPr>
              <a:t>PIP – Proton </a:t>
            </a:r>
            <a:r>
              <a:rPr lang="en-US" sz="2400" b="1" u="sng" dirty="0" err="1" smtClean="0">
                <a:solidFill>
                  <a:schemeClr val="tx2">
                    <a:lumMod val="50000"/>
                  </a:schemeClr>
                </a:solidFill>
              </a:rPr>
              <a:t>Imrovement</a:t>
            </a:r>
            <a:r>
              <a:rPr lang="en-US" sz="2400" b="1" u="sng" dirty="0" smtClean="0">
                <a:solidFill>
                  <a:schemeClr val="tx2">
                    <a:lumMod val="50000"/>
                  </a:schemeClr>
                </a:solidFill>
              </a:rPr>
              <a:t> Plan for </a:t>
            </a:r>
            <a:r>
              <a:rPr lang="en-US" sz="2400" b="1" u="sng" dirty="0" err="1" smtClean="0">
                <a:solidFill>
                  <a:schemeClr val="tx2">
                    <a:lumMod val="50000"/>
                  </a:schemeClr>
                </a:solidFill>
              </a:rPr>
              <a:t>Fermilab</a:t>
            </a:r>
            <a:r>
              <a:rPr lang="en-US" sz="2400" b="1" u="sng" dirty="0" smtClean="0">
                <a:solidFill>
                  <a:schemeClr val="tx2">
                    <a:lumMod val="50000"/>
                  </a:schemeClr>
                </a:solidFill>
              </a:rPr>
              <a:t> Booster</a:t>
            </a:r>
          </a:p>
          <a:p>
            <a:endParaRPr lang="en-US" sz="2100" b="1" u="sng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en-US" sz="2100" b="1" u="sng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Significant  intensity increase.</a:t>
            </a:r>
          </a:p>
          <a:p>
            <a:endParaRPr lang="en-US" sz="2100" b="1" u="sng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Injection at 0.4 </a:t>
            </a:r>
            <a:r>
              <a:rPr lang="en-US" sz="2400" b="1" dirty="0" err="1" smtClean="0">
                <a:solidFill>
                  <a:schemeClr val="tx2">
                    <a:lumMod val="50000"/>
                  </a:schemeClr>
                </a:solidFill>
              </a:rPr>
              <a:t>GeV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Injection at 1 </a:t>
            </a:r>
            <a:r>
              <a:rPr lang="en-US" sz="2400" b="1" dirty="0" err="1" smtClean="0">
                <a:solidFill>
                  <a:schemeClr val="tx2">
                    <a:lumMod val="50000"/>
                  </a:schemeClr>
                </a:solidFill>
              </a:rPr>
              <a:t>GeV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– 1</a:t>
            </a:r>
            <a:r>
              <a:rPr lang="en-US" sz="2400" b="1" baseline="30000" dirty="0" smtClean="0">
                <a:solidFill>
                  <a:schemeClr val="tx2">
                    <a:lumMod val="50000"/>
                  </a:schemeClr>
                </a:solidFill>
              </a:rPr>
              <a:t>st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stage of Project X.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Different RF ramps.</a:t>
            </a:r>
            <a:endParaRPr lang="en-US" sz="2400" dirty="0" smtClean="0">
              <a:solidFill>
                <a:srgbClr val="A9160B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Extraction (notching during injection or after acceleration)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762000" y="76200"/>
            <a:ext cx="7772400" cy="838200"/>
          </a:xfrm>
        </p:spPr>
        <p:txBody>
          <a:bodyPr/>
          <a:lstStyle/>
          <a:p>
            <a:r>
              <a:rPr lang="en-US" sz="4000" dirty="0" smtClean="0"/>
              <a:t>Dynamics Simulation:</a:t>
            </a:r>
          </a:p>
        </p:txBody>
      </p:sp>
      <p:sp>
        <p:nvSpPr>
          <p:cNvPr id="4099" name="Footer Placeholder 2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00"/>
                </a:solidFill>
              </a:rPr>
              <a:t>L.G. Vorobiev, APC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00"/>
                </a:solidFill>
              </a:rPr>
              <a:t>Page   </a:t>
            </a:r>
            <a:fld id="{A7BDA3A1-A584-48C4-964A-9970C0F4521D}" type="slidenum">
              <a:rPr lang="en-US">
                <a:solidFill>
                  <a:srgbClr val="000000"/>
                </a:solidFill>
              </a:rPr>
              <a:pPr/>
              <a:t>3</a:t>
            </a:fld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762000" y="914400"/>
            <a:ext cx="8229600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solidFill>
                  <a:schemeClr val="tx2">
                    <a:lumMod val="50000"/>
                  </a:schemeClr>
                </a:solidFill>
              </a:rPr>
              <a:t>ESME (1D) </a:t>
            </a:r>
            <a:r>
              <a:rPr lang="en-US" sz="2100" dirty="0" smtClean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→ </a:t>
            </a:r>
            <a:r>
              <a:rPr lang="en-US" sz="2100" dirty="0" smtClean="0">
                <a:solidFill>
                  <a:schemeClr val="tx2">
                    <a:lumMod val="50000"/>
                  </a:schemeClr>
                </a:solidFill>
              </a:rPr>
              <a:t>STRUCT and ORBIT (3D)</a:t>
            </a:r>
          </a:p>
          <a:p>
            <a:pPr algn="ctr"/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ORBIT (SNS dedicated) – storage ring.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Accel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. Modules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devel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en-US" sz="21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en-US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2100" b="1" u="sng" dirty="0" smtClean="0">
                <a:solidFill>
                  <a:schemeClr val="tx2">
                    <a:lumMod val="50000"/>
                  </a:schemeClr>
                </a:solidFill>
              </a:rPr>
              <a:t>Now:  Longitudinal dynamics:</a:t>
            </a:r>
          </a:p>
          <a:p>
            <a:endParaRPr lang="en-US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 Dipole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fields &amp;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RF voltage, as functions/tables. Net RF.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Acceleration: 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below critical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energy, transition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via critical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energy, further acceleration.</a:t>
            </a:r>
          </a:p>
          <a:p>
            <a:endParaRPr lang="en-US" sz="2100" b="1" u="sng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2100" b="1" u="sng" dirty="0" smtClean="0">
                <a:solidFill>
                  <a:schemeClr val="tx2">
                    <a:lumMod val="50000"/>
                  </a:schemeClr>
                </a:solidFill>
              </a:rPr>
              <a:t>Next Steps:</a:t>
            </a:r>
          </a:p>
          <a:p>
            <a:endParaRPr lang="en-US" sz="2100" b="1" u="sng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A9160B"/>
                </a:solidFill>
              </a:rPr>
              <a:t> 3D dynamics with SC (BL)+ Losses at given apertures + RF </a:t>
            </a:r>
            <a:r>
              <a:rPr lang="en-US" sz="2400" dirty="0" err="1" smtClean="0">
                <a:solidFill>
                  <a:srgbClr val="A9160B"/>
                </a:solidFill>
              </a:rPr>
              <a:t>paraphasing</a:t>
            </a:r>
            <a:r>
              <a:rPr lang="en-US" sz="2400" dirty="0" smtClean="0">
                <a:solidFill>
                  <a:srgbClr val="A9160B"/>
                </a:solidFill>
              </a:rPr>
              <a:t> (not a net RF voltage). Notched beam.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A9160B"/>
                </a:solidFill>
              </a:rPr>
              <a:t> Extraction.</a:t>
            </a:r>
            <a:endParaRPr lang="en-US" sz="2400" dirty="0">
              <a:solidFill>
                <a:srgbClr val="A9160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52400"/>
            <a:ext cx="7772400" cy="990600"/>
          </a:xfrm>
        </p:spPr>
        <p:txBody>
          <a:bodyPr/>
          <a:lstStyle/>
          <a:p>
            <a:r>
              <a:rPr lang="en-US" sz="4000" dirty="0" smtClean="0"/>
              <a:t>Booster acceleration specs</a:t>
            </a:r>
            <a:endParaRPr lang="en-US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L.G. Vorobiev, APC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  </a:t>
            </a:r>
            <a:fld id="{5FBD15DF-D576-414D-A449-08B7C248FCE1}" type="slidenum">
              <a:rPr lang="en-US" smtClean="0"/>
              <a:pPr>
                <a:defRPr/>
              </a:pPr>
              <a:t>4</a:t>
            </a:fld>
            <a:r>
              <a:rPr lang="en-US" smtClean="0"/>
              <a:t>  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95400" y="1371600"/>
            <a:ext cx="7620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</a:rPr>
              <a:t>Given:</a:t>
            </a:r>
          </a:p>
          <a:p>
            <a:pPr algn="ctr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Circumference 474.2 m.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err="1" smtClean="0"/>
              <a:t>T</a:t>
            </a:r>
            <a:r>
              <a:rPr lang="en-US" sz="2400" i="1" baseline="-25000" dirty="0" err="1" smtClean="0"/>
              <a:t>min</a:t>
            </a:r>
            <a:r>
              <a:rPr lang="en-US" sz="2400" dirty="0" smtClean="0"/>
              <a:t> =0.4 </a:t>
            </a:r>
            <a:r>
              <a:rPr lang="en-US" sz="2400" dirty="0" err="1" smtClean="0"/>
              <a:t>GeV</a:t>
            </a:r>
            <a:r>
              <a:rPr lang="en-US" sz="2400" dirty="0" smtClean="0"/>
              <a:t>  T=8 </a:t>
            </a:r>
            <a:r>
              <a:rPr lang="en-US" sz="2400" dirty="0" err="1" smtClean="0"/>
              <a:t>GeV</a:t>
            </a:r>
            <a:endParaRPr lang="en-US" sz="2400" dirty="0" smtClean="0"/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B field in dipole magnets:  B(n)=B</a:t>
            </a:r>
            <a:r>
              <a:rPr lang="en-US" sz="2400" baseline="-25000" dirty="0" smtClean="0"/>
              <a:t>o</a:t>
            </a:r>
            <a:r>
              <a:rPr lang="en-US" sz="2400" dirty="0" smtClean="0"/>
              <a:t> + B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×sin(</a:t>
            </a:r>
            <a:r>
              <a:rPr lang="el-GR" sz="2400" dirty="0" smtClean="0">
                <a:sym typeface="Symbol"/>
              </a:rPr>
              <a:t></a:t>
            </a:r>
            <a:r>
              <a:rPr lang="en-US" sz="2400" dirty="0" smtClean="0"/>
              <a:t>n/N – </a:t>
            </a:r>
            <a:r>
              <a:rPr lang="en-US" sz="2400" dirty="0" smtClean="0">
                <a:sym typeface="Symbol"/>
              </a:rPr>
              <a:t></a:t>
            </a:r>
            <a:r>
              <a:rPr lang="en-US" sz="2400" dirty="0" smtClean="0"/>
              <a:t>/2) </a:t>
            </a:r>
          </a:p>
          <a:p>
            <a:r>
              <a:rPr lang="en-US" sz="2400" dirty="0" smtClean="0"/>
              <a:t>B</a:t>
            </a:r>
            <a:r>
              <a:rPr lang="en-US" sz="2400" baseline="-25000" dirty="0" smtClean="0"/>
              <a:t>o </a:t>
            </a:r>
            <a:r>
              <a:rPr lang="en-US" sz="2400" dirty="0" smtClean="0"/>
              <a:t>= 0.223 T (at injection 400 </a:t>
            </a:r>
            <a:r>
              <a:rPr lang="en-US" sz="2400" dirty="0" err="1" smtClean="0"/>
              <a:t>MeV</a:t>
            </a:r>
            <a:r>
              <a:rPr lang="en-US" sz="2400" dirty="0" smtClean="0"/>
              <a:t>) </a:t>
            </a:r>
          </a:p>
          <a:p>
            <a:r>
              <a:rPr lang="en-US" sz="2400" dirty="0" smtClean="0"/>
              <a:t>B</a:t>
            </a:r>
            <a:r>
              <a:rPr lang="en-US" sz="2400" baseline="-25000" dirty="0" smtClean="0"/>
              <a:t>1 </a:t>
            </a:r>
            <a:r>
              <a:rPr lang="en-US" sz="2400" dirty="0" smtClean="0"/>
              <a:t>=0.175 T</a:t>
            </a:r>
          </a:p>
          <a:p>
            <a:r>
              <a:rPr lang="en-US" sz="2400" dirty="0" err="1" smtClean="0"/>
              <a:t>B</a:t>
            </a:r>
            <a:r>
              <a:rPr lang="en-US" sz="2400" baseline="-25000" dirty="0" err="1" smtClean="0"/>
              <a:t>max</a:t>
            </a:r>
            <a:r>
              <a:rPr lang="en-US" sz="2400" dirty="0" smtClean="0"/>
              <a:t> = B</a:t>
            </a:r>
            <a:r>
              <a:rPr lang="en-US" sz="2400" baseline="-25000" dirty="0" smtClean="0"/>
              <a:t>o </a:t>
            </a:r>
            <a:r>
              <a:rPr lang="en-US" sz="2400" dirty="0" smtClean="0"/>
              <a:t>+ B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=0.39 T (at max energy 8 </a:t>
            </a:r>
            <a:r>
              <a:rPr lang="en-US" sz="2400" dirty="0" err="1" smtClean="0"/>
              <a:t>GeV</a:t>
            </a:r>
            <a:r>
              <a:rPr lang="en-US" sz="24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RF net voltage: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7772400" cy="685800"/>
          </a:xfrm>
        </p:spPr>
        <p:txBody>
          <a:bodyPr/>
          <a:lstStyle/>
          <a:p>
            <a:r>
              <a:rPr lang="en-US" dirty="0" smtClean="0"/>
              <a:t>B field in dipoles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L.G. Vorobiev, APC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  </a:t>
            </a:r>
            <a:fld id="{5FBD15DF-D576-414D-A449-08B7C248FCE1}" type="slidenum">
              <a:rPr lang="en-US" smtClean="0"/>
              <a:pPr>
                <a:defRPr/>
              </a:pPr>
              <a:t>5</a:t>
            </a:fld>
            <a:r>
              <a:rPr lang="en-US" smtClean="0"/>
              <a:t>  </a:t>
            </a:r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676400"/>
            <a:ext cx="411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685800"/>
          </a:xfrm>
        </p:spPr>
        <p:txBody>
          <a:bodyPr/>
          <a:lstStyle/>
          <a:p>
            <a:r>
              <a:rPr lang="en-US" dirty="0" smtClean="0"/>
              <a:t>Accelerator Parameters time-dependencies</a:t>
            </a:r>
          </a:p>
        </p:txBody>
      </p:sp>
      <p:sp>
        <p:nvSpPr>
          <p:cNvPr id="5123" name="Footer Placeholder 2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00"/>
                </a:solidFill>
              </a:rPr>
              <a:t>L.G. Vorobiev, APC</a:t>
            </a: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00"/>
                </a:solidFill>
              </a:rPr>
              <a:t>Page   </a:t>
            </a:r>
            <a:fld id="{1F191E1B-FE92-4F06-83B2-95BF677D3BE7}" type="slidenum">
              <a:rPr lang="en-US">
                <a:solidFill>
                  <a:srgbClr val="000000"/>
                </a:solidFill>
              </a:rPr>
              <a:pPr/>
              <a:t>6</a:t>
            </a:fld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0"/>
            <a:ext cx="411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524000"/>
            <a:ext cx="411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685800"/>
          </a:xfrm>
        </p:spPr>
        <p:txBody>
          <a:bodyPr/>
          <a:lstStyle/>
          <a:p>
            <a:r>
              <a:rPr lang="en-US" dirty="0" smtClean="0"/>
              <a:t>Accelerator Parameters time-dependencies</a:t>
            </a:r>
          </a:p>
        </p:txBody>
      </p:sp>
      <p:sp>
        <p:nvSpPr>
          <p:cNvPr id="5123" name="Footer Placeholder 2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00"/>
                </a:solidFill>
              </a:rPr>
              <a:t>L.G. Vorobiev, APC</a:t>
            </a: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00"/>
                </a:solidFill>
              </a:rPr>
              <a:t>Page   </a:t>
            </a:r>
            <a:fld id="{1F191E1B-FE92-4F06-83B2-95BF677D3BE7}" type="slidenum">
              <a:rPr lang="en-US">
                <a:solidFill>
                  <a:srgbClr val="000000"/>
                </a:solidFill>
              </a:rPr>
              <a:pPr/>
              <a:t>7</a:t>
            </a:fld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411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371600"/>
            <a:ext cx="411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685800"/>
          </a:xfrm>
        </p:spPr>
        <p:txBody>
          <a:bodyPr/>
          <a:lstStyle/>
          <a:p>
            <a:r>
              <a:rPr lang="en-US" dirty="0" smtClean="0"/>
              <a:t>Time-dependencies:  t (n)</a:t>
            </a:r>
          </a:p>
        </p:txBody>
      </p:sp>
      <p:sp>
        <p:nvSpPr>
          <p:cNvPr id="5123" name="Footer Placeholder 2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00"/>
                </a:solidFill>
              </a:rPr>
              <a:t>L.G. Vorobiev, APC</a:t>
            </a: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00"/>
                </a:solidFill>
              </a:rPr>
              <a:t>Page   </a:t>
            </a:r>
            <a:fld id="{1F191E1B-FE92-4F06-83B2-95BF677D3BE7}" type="slidenum">
              <a:rPr lang="en-US">
                <a:solidFill>
                  <a:srgbClr val="000000"/>
                </a:solidFill>
              </a:rPr>
              <a:pPr/>
              <a:t>8</a:t>
            </a:fld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295400"/>
            <a:ext cx="5634567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Time-dependency:  pc versus turn number</a:t>
            </a:r>
          </a:p>
        </p:txBody>
      </p:sp>
      <p:sp>
        <p:nvSpPr>
          <p:cNvPr id="6147" name="Footer Placeholder 2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00"/>
                </a:solidFill>
              </a:rPr>
              <a:t>L.G. Vorobiev, APC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00"/>
                </a:solidFill>
              </a:rPr>
              <a:t>Page   </a:t>
            </a:r>
            <a:fld id="{5779DB02-FAA5-48C0-95CC-9ECFF0E74914}" type="slidenum">
              <a:rPr lang="en-US">
                <a:solidFill>
                  <a:srgbClr val="000000"/>
                </a:solidFill>
              </a:rPr>
              <a:pPr/>
              <a:t>9</a:t>
            </a:fld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9700" y="2057400"/>
            <a:ext cx="58293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4805</TotalTime>
  <Words>509</Words>
  <Application>Microsoft Office PowerPoint</Application>
  <PresentationFormat>On-screen Show (4:3)</PresentationFormat>
  <Paragraphs>125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Longitudinal Dynamics Studies in Fermilab Booster for PIP</vt:lpstr>
      <vt:lpstr>Motivation</vt:lpstr>
      <vt:lpstr>Dynamics Simulation:</vt:lpstr>
      <vt:lpstr>Booster acceleration specs</vt:lpstr>
      <vt:lpstr>B field in dipoles</vt:lpstr>
      <vt:lpstr>Accelerator Parameters time-dependencies</vt:lpstr>
      <vt:lpstr>Accelerator Parameters time-dependencies</vt:lpstr>
      <vt:lpstr>Time-dependencies:  t (n)</vt:lpstr>
      <vt:lpstr>Time-dependency:  pc versus turn number</vt:lpstr>
      <vt:lpstr>Phase of synch. Particle vs turn</vt:lpstr>
      <vt:lpstr>Full-cycle acceleration, passing transition ET</vt:lpstr>
      <vt:lpstr>Full cycle, 3 bunches, passing transition ET</vt:lpstr>
      <vt:lpstr>Illustration: Beam Loading (from mu2e)</vt:lpstr>
      <vt:lpstr>Illustration: Beam Loading (from mu2e)</vt:lpstr>
      <vt:lpstr>Illustration: Injection from  Linac with Slippage from Project X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Booster:  0.4 – 8 GeV</dc:title>
  <dc:creator>Leonid G. Vorobiev x4870 14647N</dc:creator>
  <cp:lastModifiedBy>lgv</cp:lastModifiedBy>
  <cp:revision>346</cp:revision>
  <dcterms:created xsi:type="dcterms:W3CDTF">2006-08-16T00:00:00Z</dcterms:created>
  <dcterms:modified xsi:type="dcterms:W3CDTF">2012-12-06T21:19:00Z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