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983" r:id="rId2"/>
    <p:sldId id="1357" r:id="rId3"/>
    <p:sldId id="1358" r:id="rId4"/>
    <p:sldId id="1359" r:id="rId5"/>
    <p:sldId id="1354" r:id="rId6"/>
    <p:sldId id="1360" r:id="rId7"/>
    <p:sldId id="1355" r:id="rId8"/>
    <p:sldId id="1356" r:id="rId9"/>
    <p:sldId id="1340" r:id="rId10"/>
    <p:sldId id="1344" r:id="rId11"/>
    <p:sldId id="1352" r:id="rId12"/>
    <p:sldId id="1353" r:id="rId13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8614"/>
    <a:srgbClr val="FEFCAC"/>
    <a:srgbClr val="FFFFCC"/>
    <a:srgbClr val="CCFF66"/>
    <a:srgbClr val="CC0000"/>
    <a:srgbClr val="003300"/>
    <a:srgbClr val="000099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642" autoAdjust="0"/>
    <p:restoredTop sz="94224" autoAdjust="0"/>
  </p:normalViewPr>
  <p:slideViewPr>
    <p:cSldViewPr>
      <p:cViewPr>
        <p:scale>
          <a:sx n="100" d="100"/>
          <a:sy n="100" d="100"/>
        </p:scale>
        <p:origin x="204" y="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pPr>
              <a:defRPr/>
            </a:pPr>
            <a:fld id="{389D9739-3883-4B47-BABF-64E353BF4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fld id="{7DAED742-736B-4F47-B1CD-1CB77538C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60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381000" y="6248400"/>
            <a:ext cx="8382000" cy="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>
            <a:noFill/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 b="0"/>
            </a:lvl1pPr>
          </a:lstStyle>
          <a:p>
            <a:pPr>
              <a:defRPr/>
            </a:pPr>
            <a:r>
              <a:rPr lang="en-US"/>
              <a:t>May 18-19, 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 b="0"/>
            </a:lvl1pPr>
          </a:lstStyle>
          <a:p>
            <a:pPr>
              <a:defRPr/>
            </a:pPr>
            <a:r>
              <a:rPr lang="en-US"/>
              <a:t>DOE SRF 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2098520-7D6A-41BB-BD1A-4C9077A453E4}" type="slidenum">
              <a:rPr lang="en-US"/>
              <a:pPr>
                <a:defRPr/>
              </a:pPr>
              <a:t>‹#›</a:t>
            </a:fld>
            <a:endParaRPr lang="en-US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18-19, 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SRF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915EF-99E9-47A3-AFDD-AA962189B724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18-19, 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SRF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5CCE7-5F30-4FE7-ACCF-ECF9939A70B3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18-19, 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SRF Review     John Reid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20DCA-0B4D-4FF7-B0A1-277F7225AD4D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18-19, 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SRF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77991-70CD-470B-8C46-BD4D37D6CA7F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18-19, 2009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SRF Review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C3CA3-110C-445A-840E-0B47C4E2A232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18-19, 2009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SRF Review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7F5E5-A5F2-40DA-9162-EAFAE1465ECA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18-19, 2009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SRF Review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E311C-5A39-4E5F-A36E-6B03C4D7369C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18-19, 2009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SRF 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B7CF6-1E3E-4D99-9533-9CE7744F273E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18-19, 2009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SRF Review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E58EB-FA4E-47F6-AC4A-EEB6891C5835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18-19, 2009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SRF Review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64A43-09CB-48B5-903E-049DADE43AE9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701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51816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b="1">
                <a:solidFill>
                  <a:srgbClr val="800000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May 18-19, 2009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477000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1">
                <a:solidFill>
                  <a:srgbClr val="800000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DOE SRF Review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b="1">
                <a:solidFill>
                  <a:srgbClr val="800000"/>
                </a:solidFill>
                <a:latin typeface="+mj-lt"/>
              </a:defRPr>
            </a:lvl1pPr>
          </a:lstStyle>
          <a:p>
            <a:pPr>
              <a:defRPr/>
            </a:pPr>
            <a:fld id="{BFA80B3C-8D27-4747-B6B0-6B1296764CC1}" type="slidenum">
              <a:rPr lang="en-US"/>
              <a:pPr>
                <a:defRPr/>
              </a:pPr>
              <a:t>‹#›</a:t>
            </a:fld>
            <a:endParaRPr lang="en-US">
              <a:latin typeface="Times" pitchFamily="18" charset="0"/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81000" y="6477000"/>
            <a:ext cx="8382000" cy="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76200" y="838200"/>
            <a:ext cx="8458200" cy="76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81000" y="990600"/>
            <a:ext cx="8458200" cy="762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4" name="Text Box 13"/>
          <p:cNvSpPr txBox="1">
            <a:spLocks noChangeArrowheads="1"/>
          </p:cNvSpPr>
          <p:nvPr/>
        </p:nvSpPr>
        <p:spPr bwMode="auto">
          <a:xfrm>
            <a:off x="8305800" y="-228600"/>
            <a:ext cx="914400" cy="9763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4800" smtClean="0">
                <a:latin typeface="FermiLgo" pitchFamily="2" charset="0"/>
              </a:rPr>
              <a:t>f</a:t>
            </a:r>
          </a:p>
          <a:p>
            <a:pPr algn="ctr" eaLnBrk="1" hangingPunct="1">
              <a:defRPr/>
            </a:pPr>
            <a:r>
              <a:rPr lang="en-US" sz="1000" smtClean="0">
                <a:solidFill>
                  <a:srgbClr val="CC0000"/>
                </a:solidFill>
                <a:latin typeface="Arial Rounded MT Bold" pitchFamily="34" charset="0"/>
              </a:rPr>
              <a:t>Fermilab</a:t>
            </a:r>
          </a:p>
        </p:txBody>
      </p:sp>
      <p:pic>
        <p:nvPicPr>
          <p:cNvPr id="1035" name="Picture 15" descr="1024_greendot_divid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14400" y="685800"/>
            <a:ext cx="78486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rgbClr val="37861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57250" y="1600200"/>
            <a:ext cx="7010400" cy="1219200"/>
          </a:xfrm>
          <a:solidFill>
            <a:schemeClr val="bg1"/>
          </a:solidFill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600" b="0" smtClean="0">
                <a:solidFill>
                  <a:srgbClr val="008000"/>
                </a:solidFill>
                <a:latin typeface="Arial Black" pitchFamily="34" charset="0"/>
              </a:rPr>
              <a:t>Refurbished Booster RF</a:t>
            </a:r>
          </a:p>
          <a:p>
            <a:pPr>
              <a:spcBef>
                <a:spcPct val="0"/>
              </a:spcBef>
            </a:pPr>
            <a:endParaRPr lang="en-US" sz="3600" smtClean="0">
              <a:solidFill>
                <a:srgbClr val="3333CC"/>
              </a:solidFill>
              <a:latin typeface="Arial Black" pitchFamily="34" charset="0"/>
            </a:endParaRPr>
          </a:p>
        </p:txBody>
      </p:sp>
      <p:sp>
        <p:nvSpPr>
          <p:cNvPr id="13315" name="Text Box 16"/>
          <p:cNvSpPr txBox="1">
            <a:spLocks noChangeArrowheads="1"/>
          </p:cNvSpPr>
          <p:nvPr/>
        </p:nvSpPr>
        <p:spPr bwMode="auto">
          <a:xfrm>
            <a:off x="2470756" y="3200400"/>
            <a:ext cx="3781805" cy="156966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 dirty="0"/>
              <a:t>John Reid</a:t>
            </a:r>
          </a:p>
          <a:p>
            <a:pPr algn="ctr" eaLnBrk="0" hangingPunct="0"/>
            <a:endParaRPr lang="en-US" sz="3200" dirty="0"/>
          </a:p>
          <a:p>
            <a:pPr algn="ctr" eaLnBrk="0" hangingPunct="0"/>
            <a:r>
              <a:rPr lang="en-US" sz="3200" dirty="0" smtClean="0"/>
              <a:t>December 12, </a:t>
            </a:r>
            <a:r>
              <a:rPr lang="en-US" sz="3200" dirty="0"/>
              <a:t>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12,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  John Reid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5C7F6-9542-4845-915E-3779EB6C5813}" type="slidenum">
              <a:rPr lang="en-US" smtClean="0"/>
              <a:pPr>
                <a:defRPr/>
              </a:pPr>
              <a:t>10</a:t>
            </a:fld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  <p:pic>
        <p:nvPicPr>
          <p:cNvPr id="20486" name="Content Placeholder 7" descr="clip_image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066800"/>
            <a:ext cx="3657600" cy="2743200"/>
          </a:xfrm>
        </p:spPr>
      </p:pic>
      <p:pic>
        <p:nvPicPr>
          <p:cNvPr id="20487" name="Picture 8" descr="clip_image00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06680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9" descr="clip_image00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373380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9" name="TextBox 10"/>
          <p:cNvSpPr txBox="1">
            <a:spLocks noChangeArrowheads="1"/>
          </p:cNvSpPr>
          <p:nvPr/>
        </p:nvSpPr>
        <p:spPr bwMode="auto">
          <a:xfrm>
            <a:off x="304800" y="396240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Original cavity flange surface</a:t>
            </a:r>
          </a:p>
        </p:txBody>
      </p:sp>
      <p:sp>
        <p:nvSpPr>
          <p:cNvPr id="20490" name="TextBox 11"/>
          <p:cNvSpPr txBox="1">
            <a:spLocks noChangeArrowheads="1"/>
          </p:cNvSpPr>
          <p:nvPr/>
        </p:nvSpPr>
        <p:spPr bwMode="auto">
          <a:xfrm>
            <a:off x="6934200" y="1219200"/>
            <a:ext cx="220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Added weld material to flange area</a:t>
            </a:r>
          </a:p>
        </p:txBody>
      </p:sp>
      <p:sp>
        <p:nvSpPr>
          <p:cNvPr id="20491" name="TextBox 12"/>
          <p:cNvSpPr txBox="1">
            <a:spLocks noChangeArrowheads="1"/>
          </p:cNvSpPr>
          <p:nvPr/>
        </p:nvSpPr>
        <p:spPr bwMode="auto">
          <a:xfrm>
            <a:off x="6019800" y="5410200"/>
            <a:ext cx="1828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Finished flange after resurfacing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12,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   John Reid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556D8-31A5-4A63-A0FF-A26C90410379}" type="slidenum">
              <a:rPr lang="en-US" smtClean="0"/>
              <a:pPr>
                <a:defRPr/>
              </a:pPr>
              <a:t>11</a:t>
            </a:fld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  <p:pic>
        <p:nvPicPr>
          <p:cNvPr id="21510" name="Content Placeholder 7" descr="clip_image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143000"/>
            <a:ext cx="4876800" cy="3657600"/>
          </a:xfrm>
        </p:spPr>
      </p:pic>
      <p:pic>
        <p:nvPicPr>
          <p:cNvPr id="21511" name="Picture 8" descr="clip_image00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28194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TextBox 9"/>
          <p:cNvSpPr txBox="1">
            <a:spLocks noChangeArrowheads="1"/>
          </p:cNvSpPr>
          <p:nvPr/>
        </p:nvSpPr>
        <p:spPr bwMode="auto">
          <a:xfrm>
            <a:off x="5943600" y="2057400"/>
            <a:ext cx="2667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Finished mating Flange on </a:t>
            </a:r>
            <a:r>
              <a:rPr lang="en-US" dirty="0" smtClean="0"/>
              <a:t>Cavity</a:t>
            </a:r>
            <a:endParaRPr lang="en-US" dirty="0"/>
          </a:p>
        </p:txBody>
      </p:sp>
      <p:sp>
        <p:nvSpPr>
          <p:cNvPr id="21513" name="TextBox 10"/>
          <p:cNvSpPr txBox="1">
            <a:spLocks noChangeArrowheads="1"/>
          </p:cNvSpPr>
          <p:nvPr/>
        </p:nvSpPr>
        <p:spPr bwMode="auto">
          <a:xfrm>
            <a:off x="533400" y="5105400"/>
            <a:ext cx="2209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Finished tuner Flange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12,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   John Reid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B3C57F-BCB5-4918-93C7-73F89841AAA9}" type="slidenum">
              <a:rPr lang="en-US" smtClean="0"/>
              <a:pPr>
                <a:defRPr/>
              </a:pPr>
              <a:t>12</a:t>
            </a:fld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2534" name="Content Placeholder 6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5181600"/>
          </a:xfrm>
        </p:spPr>
        <p:txBody>
          <a:bodyPr/>
          <a:lstStyle/>
          <a:p>
            <a:r>
              <a:rPr lang="en-US" dirty="0" smtClean="0"/>
              <a:t>4 Cavities refurbished, tested, &amp; installed</a:t>
            </a:r>
          </a:p>
          <a:p>
            <a:r>
              <a:rPr lang="en-US" dirty="0" smtClean="0"/>
              <a:t>Between 50 % to 70 % of the cones had to be stripped and rebuilt due to burnt or damaged fingers.</a:t>
            </a:r>
          </a:p>
          <a:p>
            <a:r>
              <a:rPr lang="en-US" smtClean="0"/>
              <a:t>Cavities from stations 1 </a:t>
            </a:r>
            <a:r>
              <a:rPr lang="en-US" dirty="0" smtClean="0"/>
              <a:t>and 3 (which will be cavities 5 &amp; 6 to be refurbished) have been pulled from beam line and are waiting to </a:t>
            </a:r>
            <a:r>
              <a:rPr lang="en-US" smtClean="0"/>
              <a:t>be worked on.  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4 Booster Cavities  Refurbished to Date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400" dirty="0" smtClean="0"/>
              <a:t>S/N 2002 – Removed St 8 </a:t>
            </a:r>
            <a:r>
              <a:rPr lang="en-US" sz="1400" smtClean="0"/>
              <a:t>– </a:t>
            </a:r>
            <a:r>
              <a:rPr lang="en-US" sz="1400" smtClean="0"/>
              <a:t>August 2011 ?</a:t>
            </a:r>
            <a:endParaRPr lang="en-US" sz="1400" dirty="0" smtClean="0"/>
          </a:p>
          <a:p>
            <a:pPr lvl="2"/>
            <a:r>
              <a:rPr lang="en-US" sz="1400" dirty="0" smtClean="0"/>
              <a:t>Refurbishment started –  August 26, 2011</a:t>
            </a:r>
          </a:p>
          <a:p>
            <a:pPr lvl="2"/>
            <a:r>
              <a:rPr lang="en-US" sz="1400" dirty="0" smtClean="0"/>
              <a:t>Refurbishment completed –  February 2012</a:t>
            </a:r>
          </a:p>
          <a:p>
            <a:pPr lvl="2"/>
            <a:r>
              <a:rPr lang="en-US" sz="1400" dirty="0" smtClean="0"/>
              <a:t>Electrical testing completed – March 5, 2012</a:t>
            </a:r>
          </a:p>
          <a:p>
            <a:pPr lvl="2"/>
            <a:r>
              <a:rPr lang="en-US" sz="1400" dirty="0" smtClean="0"/>
              <a:t>Installed in tunnel – April 2, 20212</a:t>
            </a:r>
          </a:p>
          <a:p>
            <a:pPr lvl="1"/>
            <a:r>
              <a:rPr lang="en-US" sz="1400" dirty="0" smtClean="0"/>
              <a:t>S/N 1011 – Removed  St 7 – May 21, 2012</a:t>
            </a:r>
          </a:p>
          <a:p>
            <a:pPr lvl="2"/>
            <a:r>
              <a:rPr lang="en-US" sz="1400" dirty="0" smtClean="0"/>
              <a:t>Refurbishment started </a:t>
            </a:r>
          </a:p>
          <a:p>
            <a:pPr lvl="2"/>
            <a:r>
              <a:rPr lang="en-US" sz="1400" dirty="0" smtClean="0"/>
              <a:t>Refurbishment completed – June 6, 2012</a:t>
            </a:r>
          </a:p>
          <a:p>
            <a:pPr lvl="2"/>
            <a:r>
              <a:rPr lang="en-US" sz="1400" dirty="0" smtClean="0"/>
              <a:t>Electrical testing completed – July 18, 2012</a:t>
            </a:r>
          </a:p>
          <a:p>
            <a:pPr lvl="2"/>
            <a:r>
              <a:rPr lang="en-US" sz="1400" dirty="0" smtClean="0"/>
              <a:t>Installed in tunnel - </a:t>
            </a:r>
          </a:p>
          <a:p>
            <a:pPr lvl="1"/>
            <a:r>
              <a:rPr lang="en-US" sz="1400" dirty="0" smtClean="0"/>
              <a:t>S/N 1008 –Removed St 5 – June 14, 2012</a:t>
            </a:r>
          </a:p>
          <a:p>
            <a:pPr lvl="2"/>
            <a:r>
              <a:rPr lang="en-US" sz="1400" dirty="0" smtClean="0"/>
              <a:t>Refurbishment started June 2012</a:t>
            </a:r>
          </a:p>
          <a:p>
            <a:pPr lvl="2"/>
            <a:r>
              <a:rPr lang="en-US" sz="1400" dirty="0" smtClean="0"/>
              <a:t>Refurbishment completed Sept 6, 2012</a:t>
            </a:r>
          </a:p>
          <a:p>
            <a:pPr lvl="2"/>
            <a:r>
              <a:rPr lang="en-US" sz="1400" dirty="0" smtClean="0"/>
              <a:t>Electrical testing completed Sept 24, 2012</a:t>
            </a:r>
          </a:p>
          <a:p>
            <a:pPr lvl="2"/>
            <a:r>
              <a:rPr lang="en-US" sz="1400" dirty="0" smtClean="0"/>
              <a:t>Installed in tunnel – November 14, 2012</a:t>
            </a:r>
          </a:p>
          <a:p>
            <a:pPr lvl="1"/>
            <a:r>
              <a:rPr lang="en-US" sz="1400" dirty="0" smtClean="0"/>
              <a:t>S/N 1017 – Removed  St 6 – June 14, 2012</a:t>
            </a:r>
          </a:p>
          <a:p>
            <a:pPr lvl="2"/>
            <a:r>
              <a:rPr lang="en-US" sz="1400" dirty="0" smtClean="0"/>
              <a:t>Refurbishment started – September 17, 2012</a:t>
            </a:r>
          </a:p>
          <a:p>
            <a:pPr lvl="2"/>
            <a:r>
              <a:rPr lang="en-US" sz="1400" dirty="0" smtClean="0"/>
              <a:t>Refurbishment completed – October 29, 2012</a:t>
            </a:r>
          </a:p>
          <a:p>
            <a:pPr lvl="2"/>
            <a:r>
              <a:rPr lang="en-US" sz="1400" dirty="0" smtClean="0"/>
              <a:t>Electrical testing completed –  November 13, 2012</a:t>
            </a:r>
          </a:p>
          <a:p>
            <a:pPr lvl="2"/>
            <a:r>
              <a:rPr lang="en-US" sz="1400" dirty="0" smtClean="0"/>
              <a:t>Installed in tunnel – November 14, 2012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12,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John Reid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020DCA-0B4D-4FF7-B0A1-277F7225AD4D}" type="slidenum">
              <a:rPr lang="en-US" smtClean="0"/>
              <a:pPr>
                <a:defRPr/>
              </a:pPr>
              <a:t>2</a:t>
            </a:fld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2057400" y="2662237"/>
          <a:ext cx="5029199" cy="2341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287"/>
                <a:gridCol w="812287"/>
                <a:gridCol w="799595"/>
                <a:gridCol w="786903"/>
                <a:gridCol w="1018532"/>
                <a:gridCol w="799595"/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Cavity S/N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Radiation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Tin Shims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Rework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Cone Cooling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Vacuum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Class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0.005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Flanges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Config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Work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2002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Yes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No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Parallel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Yes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Yes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Series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No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1008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Yes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Series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No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Yes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Series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12,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John Reid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020DCA-0B4D-4FF7-B0A1-277F7225AD4D}" type="slidenum">
              <a:rPr lang="en-US" smtClean="0"/>
              <a:pPr>
                <a:defRPr/>
              </a:pPr>
              <a:t>3</a:t>
            </a:fld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Tuner Stem Temperatures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12,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  John Reid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020DCA-0B4D-4FF7-B0A1-277F7225AD4D}" type="slidenum">
              <a:rPr lang="en-US" smtClean="0"/>
              <a:pPr>
                <a:defRPr/>
              </a:pPr>
              <a:t>4</a:t>
            </a:fld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  <p:pic>
        <p:nvPicPr>
          <p:cNvPr id="204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400" y="3587520"/>
            <a:ext cx="1473200" cy="292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354476"/>
              </p:ext>
            </p:extLst>
          </p:nvPr>
        </p:nvGraphicFramePr>
        <p:xfrm>
          <a:off x="2209800" y="990600"/>
          <a:ext cx="4770112" cy="57717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5480"/>
                <a:gridCol w="851055"/>
                <a:gridCol w="669812"/>
                <a:gridCol w="630411"/>
                <a:gridCol w="898336"/>
                <a:gridCol w="985018"/>
              </a:tblGrid>
              <a:tr h="196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Cavity S/N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Cavity running on standard Booster curve at 15 Hz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657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Tuner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Anode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Anode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Anode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Anode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</a:tr>
              <a:tr h="16511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Stem Temp F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15 kV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18kV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21 kV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23.5 kV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</a:tr>
              <a:tr h="16511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</a:tr>
              <a:tr h="16511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Back - Label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</a:tr>
              <a:tr h="16511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Back - Probe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165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</a:tr>
              <a:tr h="16511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Bottom - Label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190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</a:tr>
              <a:tr h="16511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Bottom - Probe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143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170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</a:tr>
              <a:tr h="16511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Front - Label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</a:tr>
              <a:tr h="16511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Front Probe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163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</a:tr>
              <a:tr h="16511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1011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</a:tr>
              <a:tr h="16511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Back - Label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130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</a:tr>
              <a:tr h="16511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Back - Probe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</a:tr>
              <a:tr h="16511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Bottom - Label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</a:tr>
              <a:tr h="16511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Bottom - Probe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142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</a:tr>
              <a:tr h="16511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Front - Label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</a:tr>
              <a:tr h="16511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Front Probe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146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</a:tr>
              <a:tr h="16511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1008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</a:tr>
              <a:tr h="16511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Back - Label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</a:tr>
              <a:tr h="16511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Back - Probe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128.5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144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</a:tr>
              <a:tr h="16511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Bottom - Label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170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</a:tr>
              <a:tr h="16511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Bottom - Probe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124.5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142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</a:tr>
              <a:tr h="16511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Front - Label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170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</a:tr>
              <a:tr h="16511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Front Probe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148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</a:tr>
              <a:tr h="16511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1017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</a:tr>
              <a:tr h="16511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Back - Label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</a:tr>
              <a:tr h="16511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Back - Probe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</a:tr>
              <a:tr h="16511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Bottom - Label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</a:tr>
              <a:tr h="16511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Bottom - Probe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104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</a:tr>
              <a:tr h="16511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Front - Label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</a:tr>
              <a:tr h="16511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Front Probe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458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12,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  John Reid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6B3A-7CC1-48F1-804E-E68D8573518A}" type="slidenum">
              <a:rPr lang="en-US" smtClean="0"/>
              <a:pPr>
                <a:defRPr/>
              </a:pPr>
              <a:t>5</a:t>
            </a:fld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  <p:pic>
        <p:nvPicPr>
          <p:cNvPr id="16390" name="Content Placeholder 7" descr="clip_image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33600" y="1905000"/>
            <a:ext cx="4876800" cy="3657600"/>
          </a:xfrm>
        </p:spPr>
      </p:pic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2514600" y="5715000"/>
            <a:ext cx="411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Fitting stem to cavity center flange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12.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  John Reid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020DCA-0B4D-4FF7-B0A1-277F7225AD4D}" type="slidenum">
              <a:rPr lang="en-US" smtClean="0"/>
              <a:pPr>
                <a:defRPr/>
              </a:pPr>
              <a:t>6</a:t>
            </a:fld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666" y="2357609"/>
            <a:ext cx="3666667" cy="2752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6901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 </a:t>
            </a:r>
          </a:p>
        </p:txBody>
      </p:sp>
      <p:pic>
        <p:nvPicPr>
          <p:cNvPr id="17411" name="Content Placeholder 6" descr="clip_image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219200"/>
            <a:ext cx="4876800" cy="3657600"/>
          </a:xfrm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12,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John Reid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218C8A-B4A0-455A-B69F-AAE99B802777}" type="slidenum">
              <a:rPr lang="en-US" smtClean="0"/>
              <a:pPr>
                <a:defRPr/>
              </a:pPr>
              <a:t>7</a:t>
            </a:fld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  <p:pic>
        <p:nvPicPr>
          <p:cNvPr id="17415" name="Picture 7" descr="clip_image00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7432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Box 8"/>
          <p:cNvSpPr txBox="1">
            <a:spLocks noChangeArrowheads="1"/>
          </p:cNvSpPr>
          <p:nvPr/>
        </p:nvSpPr>
        <p:spPr bwMode="auto">
          <a:xfrm>
            <a:off x="533400" y="4953000"/>
            <a:ext cx="3048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Stem to cavity interface problem</a:t>
            </a:r>
          </a:p>
        </p:txBody>
      </p:sp>
      <p:sp>
        <p:nvSpPr>
          <p:cNvPr id="17417" name="TextBox 9"/>
          <p:cNvSpPr txBox="1">
            <a:spLocks noChangeArrowheads="1"/>
          </p:cNvSpPr>
          <p:nvPr/>
        </p:nvSpPr>
        <p:spPr bwMode="auto">
          <a:xfrm>
            <a:off x="5562600" y="1828800"/>
            <a:ext cx="228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Area marked where stem does not fully contact cavity surface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</a:t>
            </a:r>
          </a:p>
        </p:txBody>
      </p:sp>
      <p:pic>
        <p:nvPicPr>
          <p:cNvPr id="18435" name="Content Placeholder 6" descr="clip_image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295400"/>
            <a:ext cx="3657600" cy="2743200"/>
          </a:xfrm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12,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John Reid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33B7EC-E0AB-420F-9B7C-D8A17528D531}" type="slidenum">
              <a:rPr lang="en-US" smtClean="0"/>
              <a:pPr>
                <a:defRPr/>
              </a:pPr>
              <a:t>8</a:t>
            </a:fld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  <p:pic>
        <p:nvPicPr>
          <p:cNvPr id="18439" name="Picture 7" descr="clip_image00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29540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8" descr="clip_image00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3657600"/>
            <a:ext cx="36671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1" name="TextBox 9"/>
          <p:cNvSpPr txBox="1">
            <a:spLocks noChangeArrowheads="1"/>
          </p:cNvSpPr>
          <p:nvPr/>
        </p:nvSpPr>
        <p:spPr bwMode="auto">
          <a:xfrm>
            <a:off x="6096000" y="5334000"/>
            <a:ext cx="2362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Finished flange after resurfacing</a:t>
            </a:r>
          </a:p>
        </p:txBody>
      </p:sp>
      <p:sp>
        <p:nvSpPr>
          <p:cNvPr id="18442" name="TextBox 10"/>
          <p:cNvSpPr txBox="1">
            <a:spLocks noChangeArrowheads="1"/>
          </p:cNvSpPr>
          <p:nvPr/>
        </p:nvSpPr>
        <p:spPr bwMode="auto">
          <a:xfrm>
            <a:off x="6400800" y="4038600"/>
            <a:ext cx="2514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Partial flange facing</a:t>
            </a:r>
          </a:p>
        </p:txBody>
      </p:sp>
      <p:sp>
        <p:nvSpPr>
          <p:cNvPr id="18443" name="TextBox 11"/>
          <p:cNvSpPr txBox="1">
            <a:spLocks noChangeArrowheads="1"/>
          </p:cNvSpPr>
          <p:nvPr/>
        </p:nvSpPr>
        <p:spPr bwMode="auto">
          <a:xfrm>
            <a:off x="304800" y="4038600"/>
            <a:ext cx="220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Added weld material to  flange surface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12,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   John Reid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1C93C0-1223-48B2-98C5-8DCDEFD1BC97}" type="slidenum">
              <a:rPr lang="en-US" smtClean="0"/>
              <a:pPr>
                <a:defRPr/>
              </a:pPr>
              <a:t>9</a:t>
            </a:fld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  <p:pic>
        <p:nvPicPr>
          <p:cNvPr id="19462" name="Content Placeholder 6" descr="clip_image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066800"/>
            <a:ext cx="3657600" cy="2743200"/>
          </a:xfrm>
        </p:spPr>
      </p:pic>
      <p:pic>
        <p:nvPicPr>
          <p:cNvPr id="19463" name="Picture 7" descr="clip_image00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06680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8" descr="clip_image00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373380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5" name="TextBox 9"/>
          <p:cNvSpPr txBox="1">
            <a:spLocks noChangeArrowheads="1"/>
          </p:cNvSpPr>
          <p:nvPr/>
        </p:nvSpPr>
        <p:spPr bwMode="auto">
          <a:xfrm>
            <a:off x="381000" y="3733800"/>
            <a:ext cx="1828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Original cavity flange surface</a:t>
            </a:r>
          </a:p>
        </p:txBody>
      </p:sp>
      <p:sp>
        <p:nvSpPr>
          <p:cNvPr id="19466" name="TextBox 10"/>
          <p:cNvSpPr txBox="1">
            <a:spLocks noChangeArrowheads="1"/>
          </p:cNvSpPr>
          <p:nvPr/>
        </p:nvSpPr>
        <p:spPr bwMode="auto">
          <a:xfrm>
            <a:off x="6705600" y="373380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Added weld material to flange surface</a:t>
            </a:r>
          </a:p>
        </p:txBody>
      </p:sp>
      <p:sp>
        <p:nvSpPr>
          <p:cNvPr id="19467" name="TextBox 11"/>
          <p:cNvSpPr txBox="1">
            <a:spLocks noChangeArrowheads="1"/>
          </p:cNvSpPr>
          <p:nvPr/>
        </p:nvSpPr>
        <p:spPr bwMode="auto">
          <a:xfrm>
            <a:off x="6477000" y="4876800"/>
            <a:ext cx="2209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Finished</a:t>
            </a:r>
            <a:r>
              <a:rPr lang="en-US"/>
              <a:t>  </a:t>
            </a:r>
            <a:r>
              <a:rPr lang="en-US" sz="1600"/>
              <a:t>flange after resurfacing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DE TESLA 03-05">
  <a:themeElements>
    <a:clrScheme name="">
      <a:dk1>
        <a:srgbClr val="000000"/>
      </a:dk1>
      <a:lt1>
        <a:srgbClr val="FFFFF7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DE TESLA 03-05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DE TESLA 03-0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E TESLA 03-0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E TESLA 03-05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E TESLA 03-05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E TESLA 03-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E TESLA 03-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E TESLA 03-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GDE TESLA 03-05</Template>
  <TotalTime>16988</TotalTime>
  <Words>621</Words>
  <Application>Microsoft Office PowerPoint</Application>
  <PresentationFormat>Letter Paper (8.5x11 in)</PresentationFormat>
  <Paragraphs>255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GDE TESLA 03-05</vt:lpstr>
      <vt:lpstr>PowerPoint Presentation</vt:lpstr>
      <vt:lpstr>4 Booster Cavities  Refurbished to Date</vt:lpstr>
      <vt:lpstr>Summary</vt:lpstr>
      <vt:lpstr>Tuner Stem Temperatures</vt:lpstr>
      <vt:lpstr> </vt:lpstr>
      <vt:lpstr>PowerPoint Presentation</vt:lpstr>
      <vt:lpstr>   </vt:lpstr>
      <vt:lpstr> </vt:lpstr>
      <vt:lpstr> </vt:lpstr>
      <vt:lpstr> </vt:lpstr>
      <vt:lpstr> </vt:lpstr>
      <vt:lpstr>CONCLUSION </vt:lpstr>
    </vt:vector>
  </TitlesOfParts>
  <Company>Caltech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barish</dc:creator>
  <cp:lastModifiedBy>John S. Reid x4984 01512N</cp:lastModifiedBy>
  <cp:revision>616</cp:revision>
  <cp:lastPrinted>2001-03-27T18:51:47Z</cp:lastPrinted>
  <dcterms:created xsi:type="dcterms:W3CDTF">2005-04-13T22:51:01Z</dcterms:created>
  <dcterms:modified xsi:type="dcterms:W3CDTF">2012-12-12T16:39:07Z</dcterms:modified>
</cp:coreProperties>
</file>