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81"/>
  </p:notesMasterIdLst>
  <p:sldIdLst>
    <p:sldId id="256" r:id="rId3"/>
    <p:sldId id="318" r:id="rId4"/>
    <p:sldId id="319" r:id="rId5"/>
    <p:sldId id="320" r:id="rId6"/>
    <p:sldId id="266" r:id="rId7"/>
    <p:sldId id="332" r:id="rId8"/>
    <p:sldId id="269" r:id="rId9"/>
    <p:sldId id="283" r:id="rId10"/>
    <p:sldId id="277" r:id="rId11"/>
    <p:sldId id="278" r:id="rId12"/>
    <p:sldId id="279" r:id="rId13"/>
    <p:sldId id="280" r:id="rId14"/>
    <p:sldId id="289" r:id="rId15"/>
    <p:sldId id="284" r:id="rId16"/>
    <p:sldId id="270" r:id="rId17"/>
    <p:sldId id="271" r:id="rId18"/>
    <p:sldId id="272" r:id="rId19"/>
    <p:sldId id="357" r:id="rId20"/>
    <p:sldId id="290" r:id="rId21"/>
    <p:sldId id="358" r:id="rId22"/>
    <p:sldId id="359" r:id="rId23"/>
    <p:sldId id="257" r:id="rId24"/>
    <p:sldId id="260" r:id="rId25"/>
    <p:sldId id="258" r:id="rId26"/>
    <p:sldId id="344" r:id="rId27"/>
    <p:sldId id="345" r:id="rId28"/>
    <p:sldId id="347" r:id="rId29"/>
    <p:sldId id="346" r:id="rId30"/>
    <p:sldId id="349" r:id="rId31"/>
    <p:sldId id="285" r:id="rId32"/>
    <p:sldId id="291" r:id="rId33"/>
    <p:sldId id="292" r:id="rId34"/>
    <p:sldId id="303" r:id="rId35"/>
    <p:sldId id="294" r:id="rId36"/>
    <p:sldId id="295" r:id="rId37"/>
    <p:sldId id="297" r:id="rId38"/>
    <p:sldId id="360" r:id="rId39"/>
    <p:sldId id="296" r:id="rId40"/>
    <p:sldId id="304" r:id="rId41"/>
    <p:sldId id="355" r:id="rId42"/>
    <p:sldId id="307" r:id="rId43"/>
    <p:sldId id="305" r:id="rId44"/>
    <p:sldId id="356" r:id="rId45"/>
    <p:sldId id="306" r:id="rId46"/>
    <p:sldId id="351" r:id="rId47"/>
    <p:sldId id="353" r:id="rId48"/>
    <p:sldId id="354" r:id="rId49"/>
    <p:sldId id="308" r:id="rId50"/>
    <p:sldId id="333" r:id="rId51"/>
    <p:sldId id="334" r:id="rId52"/>
    <p:sldId id="335" r:id="rId53"/>
    <p:sldId id="342" r:id="rId54"/>
    <p:sldId id="298" r:id="rId55"/>
    <p:sldId id="299" r:id="rId56"/>
    <p:sldId id="300" r:id="rId57"/>
    <p:sldId id="301" r:id="rId58"/>
    <p:sldId id="350" r:id="rId59"/>
    <p:sldId id="341" r:id="rId60"/>
    <p:sldId id="309" r:id="rId61"/>
    <p:sldId id="316" r:id="rId62"/>
    <p:sldId id="311" r:id="rId63"/>
    <p:sldId id="312" r:id="rId64"/>
    <p:sldId id="313" r:id="rId65"/>
    <p:sldId id="314" r:id="rId66"/>
    <p:sldId id="315" r:id="rId67"/>
    <p:sldId id="317" r:id="rId68"/>
    <p:sldId id="328" r:id="rId69"/>
    <p:sldId id="321" r:id="rId70"/>
    <p:sldId id="322" r:id="rId71"/>
    <p:sldId id="323" r:id="rId72"/>
    <p:sldId id="324" r:id="rId73"/>
    <p:sldId id="325" r:id="rId74"/>
    <p:sldId id="326" r:id="rId75"/>
    <p:sldId id="329" r:id="rId76"/>
    <p:sldId id="340" r:id="rId77"/>
    <p:sldId id="336" r:id="rId78"/>
    <p:sldId id="338" r:id="rId79"/>
    <p:sldId id="339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5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onvery\Documents\ionchamber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/>
              <a:t>Start of AP2 line</a:t>
            </a:r>
          </a:p>
        </c:rich>
      </c:tx>
      <c:layout>
        <c:manualLayout>
          <c:xMode val="edge"/>
          <c:yMode val="edge"/>
          <c:x val="0.3628257887517146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66142812395364"/>
          <c:y val="8.4224628171478577E-2"/>
          <c:w val="0.79320739228584081"/>
          <c:h val="0.79979549431321084"/>
        </c:manualLayout>
      </c:layout>
      <c:lineChart>
        <c:grouping val="standard"/>
        <c:varyColors val="0"/>
        <c:ser>
          <c:idx val="4"/>
          <c:order val="0"/>
          <c:tx>
            <c:strRef>
              <c:f>Sheet3!$AD$1</c:f>
              <c:strCache>
                <c:ptCount val="1"/>
                <c:pt idx="0">
                  <c:v>total</c:v>
                </c:pt>
              </c:strCache>
            </c:strRef>
          </c:tx>
          <c:cat>
            <c:strRef>
              <c:f>Sheet3!$S$2:$S$5</c:f>
              <c:strCache>
                <c:ptCount val="4"/>
                <c:pt idx="0">
                  <c:v>120-&gt;8-</c:v>
                </c:pt>
                <c:pt idx="1">
                  <c:v>120-&gt;3-</c:v>
                </c:pt>
                <c:pt idx="2">
                  <c:v>8-&gt;3-</c:v>
                </c:pt>
                <c:pt idx="3">
                  <c:v>8-&gt;3+</c:v>
                </c:pt>
              </c:strCache>
            </c:strRef>
          </c:cat>
          <c:val>
            <c:numRef>
              <c:f>Sheet3!$AD$2:$AD$5</c:f>
              <c:numCache>
                <c:formatCode>0.00E+00</c:formatCode>
                <c:ptCount val="4"/>
                <c:pt idx="0">
                  <c:v>10050000000</c:v>
                </c:pt>
                <c:pt idx="1">
                  <c:v>5475000000</c:v>
                </c:pt>
                <c:pt idx="2">
                  <c:v>49750000</c:v>
                </c:pt>
                <c:pt idx="3" formatCode="General">
                  <c:v>222000000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Sheet3!$T$1</c:f>
              <c:strCache>
                <c:ptCount val="1"/>
                <c:pt idx="0">
                  <c:v>pi</c:v>
                </c:pt>
              </c:strCache>
            </c:strRef>
          </c:tx>
          <c:cat>
            <c:strRef>
              <c:f>Sheet3!$S$2:$S$5</c:f>
              <c:strCache>
                <c:ptCount val="4"/>
                <c:pt idx="0">
                  <c:v>120-&gt;8-</c:v>
                </c:pt>
                <c:pt idx="1">
                  <c:v>120-&gt;3-</c:v>
                </c:pt>
                <c:pt idx="2">
                  <c:v>8-&gt;3-</c:v>
                </c:pt>
                <c:pt idx="3">
                  <c:v>8-&gt;3+</c:v>
                </c:pt>
              </c:strCache>
            </c:strRef>
          </c:cat>
          <c:val>
            <c:numRef>
              <c:f>Sheet3!$T$2:$T$5</c:f>
              <c:numCache>
                <c:formatCode>0.00E+00</c:formatCode>
                <c:ptCount val="4"/>
                <c:pt idx="0">
                  <c:v>8256160000</c:v>
                </c:pt>
                <c:pt idx="1">
                  <c:v>2557650000</c:v>
                </c:pt>
                <c:pt idx="2">
                  <c:v>48112600</c:v>
                </c:pt>
                <c:pt idx="3" formatCode="General">
                  <c:v>99391200.000000015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Sheet3!$X$1</c:f>
              <c:strCache>
                <c:ptCount val="1"/>
                <c:pt idx="0">
                  <c:v>e</c:v>
                </c:pt>
              </c:strCache>
            </c:strRef>
          </c:tx>
          <c:cat>
            <c:strRef>
              <c:f>Sheet3!$S$2:$S$5</c:f>
              <c:strCache>
                <c:ptCount val="4"/>
                <c:pt idx="0">
                  <c:v>120-&gt;8-</c:v>
                </c:pt>
                <c:pt idx="1">
                  <c:v>120-&gt;3-</c:v>
                </c:pt>
                <c:pt idx="2">
                  <c:v>8-&gt;3-</c:v>
                </c:pt>
                <c:pt idx="3">
                  <c:v>8-&gt;3+</c:v>
                </c:pt>
              </c:strCache>
            </c:strRef>
          </c:cat>
          <c:val>
            <c:numRef>
              <c:f>Sheet3!$X$2:$X$5</c:f>
              <c:numCache>
                <c:formatCode>0.00E+00</c:formatCode>
                <c:ptCount val="4"/>
                <c:pt idx="0">
                  <c:v>1633570000</c:v>
                </c:pt>
                <c:pt idx="1">
                  <c:v>2858200000</c:v>
                </c:pt>
                <c:pt idx="2">
                  <c:v>657168.00000000012</c:v>
                </c:pt>
                <c:pt idx="3" formatCode="General">
                  <c:v>788358.00000000012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Sheet3!$Z$1</c:f>
              <c:strCache>
                <c:ptCount val="1"/>
                <c:pt idx="0">
                  <c:v>mu</c:v>
                </c:pt>
              </c:strCache>
            </c:strRef>
          </c:tx>
          <c:cat>
            <c:strRef>
              <c:f>Sheet3!$S$2:$S$5</c:f>
              <c:strCache>
                <c:ptCount val="4"/>
                <c:pt idx="0">
                  <c:v>120-&gt;8-</c:v>
                </c:pt>
                <c:pt idx="1">
                  <c:v>120-&gt;3-</c:v>
                </c:pt>
                <c:pt idx="2">
                  <c:v>8-&gt;3-</c:v>
                </c:pt>
                <c:pt idx="3">
                  <c:v>8-&gt;3+</c:v>
                </c:pt>
              </c:strCache>
            </c:strRef>
          </c:cat>
          <c:val>
            <c:numRef>
              <c:f>Sheet3!$Z$2:$Z$5</c:f>
              <c:numCache>
                <c:formatCode>0.00E+00</c:formatCode>
                <c:ptCount val="4"/>
                <c:pt idx="0">
                  <c:v>85013600</c:v>
                </c:pt>
                <c:pt idx="1">
                  <c:v>54502700.000000007</c:v>
                </c:pt>
                <c:pt idx="2">
                  <c:v>974816</c:v>
                </c:pt>
                <c:pt idx="3" formatCode="General">
                  <c:v>1741120</c:v>
                </c:pt>
              </c:numCache>
            </c:numRef>
          </c:val>
          <c:smooth val="0"/>
        </c:ser>
        <c:ser>
          <c:idx val="3"/>
          <c:order val="4"/>
          <c:tx>
            <c:strRef>
              <c:f>Sheet3!$AB$1</c:f>
              <c:strCache>
                <c:ptCount val="1"/>
                <c:pt idx="0">
                  <c:v>p</c:v>
                </c:pt>
              </c:strCache>
            </c:strRef>
          </c:tx>
          <c:cat>
            <c:strRef>
              <c:f>Sheet3!$S$2:$S$5</c:f>
              <c:strCache>
                <c:ptCount val="4"/>
                <c:pt idx="0">
                  <c:v>120-&gt;8-</c:v>
                </c:pt>
                <c:pt idx="1">
                  <c:v>120-&gt;3-</c:v>
                </c:pt>
                <c:pt idx="2">
                  <c:v>8-&gt;3-</c:v>
                </c:pt>
                <c:pt idx="3">
                  <c:v>8-&gt;3+</c:v>
                </c:pt>
              </c:strCache>
            </c:strRef>
          </c:cat>
          <c:val>
            <c:numRef>
              <c:f>Sheet3!$AB$2:$AB$5</c:f>
              <c:numCache>
                <c:formatCode>0.00E+00</c:formatCode>
                <c:ptCount val="4"/>
                <c:pt idx="0">
                  <c:v>73669900</c:v>
                </c:pt>
                <c:pt idx="1">
                  <c:v>4792810</c:v>
                </c:pt>
                <c:pt idx="2">
                  <c:v>1051</c:v>
                </c:pt>
                <c:pt idx="3" formatCode="General">
                  <c:v>120031000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675904"/>
        <c:axId val="161826688"/>
      </c:lineChart>
      <c:catAx>
        <c:axId val="1616759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61826688"/>
        <c:crosses val="autoZero"/>
        <c:auto val="1"/>
        <c:lblAlgn val="ctr"/>
        <c:lblOffset val="100"/>
        <c:noMultiLvlLbl val="0"/>
      </c:catAx>
      <c:valAx>
        <c:axId val="161826688"/>
        <c:scaling>
          <c:logBase val="10"/>
          <c:orientation val="minMax"/>
          <c:min val="1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number of particles</a:t>
                </a:r>
              </a:p>
            </c:rich>
          </c:tx>
          <c:layout>
            <c:manualLayout>
              <c:xMode val="edge"/>
              <c:yMode val="edge"/>
              <c:x val="0"/>
              <c:y val="0.2899899290898324"/>
            </c:manualLayout>
          </c:layout>
          <c:overlay val="0"/>
        </c:title>
        <c:numFmt formatCode="0.E+0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16759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7375068857133599"/>
          <c:y val="0.46694732440909359"/>
          <c:w val="0.13459555209919746"/>
          <c:h val="0.41858595800524934"/>
        </c:manualLayout>
      </c:layout>
      <c:overlay val="1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137B4-BD82-4B08-8DEA-96145D6345D0}" type="datetimeFigureOut">
              <a:rPr lang="en-US" smtClean="0"/>
              <a:t>1/7/2013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D5318-6067-4637-9C97-3C23FCD52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9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D5318-6067-4637-9C97-3C23FCD524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85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07271-9C1D-4120-8C9C-AA31E257D894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84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07271-9C1D-4120-8C9C-AA31E257D894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84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4538FF-5DB8-4F47-9C13-A0700BD33C08}" type="slidenum">
              <a:rPr lang="en-US"/>
              <a:pPr/>
              <a:t>27</a:t>
            </a:fld>
            <a:endParaRPr lang="en-US"/>
          </a:p>
        </p:txBody>
      </p:sp>
      <p:sp>
        <p:nvSpPr>
          <p:cNvPr id="317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2A5E97B1-B27F-45C5-976C-F4581D8D0241}" type="slidenum">
              <a:rPr lang="en-US" smtClean="0">
                <a:solidFill>
                  <a:prstClr val="black"/>
                </a:solidFill>
              </a:rPr>
              <a:pPr>
                <a:buFont typeface="Wingdings" pitchFamily="2" charset="2"/>
                <a:buNone/>
              </a:pPr>
              <a:t>31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43FC4EE-C2F8-1644-B739-5135C1B8FB5A}" type="slidenum">
              <a:rPr lang="en-US"/>
              <a:pPr/>
              <a:t>33</a:t>
            </a:fld>
            <a:endParaRPr lang="en-US"/>
          </a:p>
        </p:txBody>
      </p:sp>
      <p:sp>
        <p:nvSpPr>
          <p:cNvPr id="5632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632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07271-9C1D-4120-8C9C-AA31E257D894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84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C60F0FB-E2CA-0C44-A6C0-ABA8B7B7ED8B}" type="slidenum">
              <a:rPr lang="en-US"/>
              <a:pPr/>
              <a:t>44</a:t>
            </a:fld>
            <a:endParaRPr lang="en-US"/>
          </a:p>
        </p:txBody>
      </p:sp>
      <p:sp>
        <p:nvSpPr>
          <p:cNvPr id="11366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366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4538FF-5DB8-4F47-9C13-A0700BD33C08}" type="slidenum">
              <a:rPr lang="en-US"/>
              <a:pPr/>
              <a:t>76</a:t>
            </a:fld>
            <a:endParaRPr lang="en-US"/>
          </a:p>
        </p:txBody>
      </p:sp>
      <p:sp>
        <p:nvSpPr>
          <p:cNvPr id="317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Kiburg, UW 1/11/12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6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Kiburg, UW 1/11/12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73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Kiburg, UW 1/11/12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00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6856413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Kiburg, UW 1/11/12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43BD2-26D9-6F42-AD63-DAD5D52E2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66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1/12/12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Kiburg, UW 1/11/12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51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1/12/12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Kiburg, UW 1/11/12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74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1/12/12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Kiburg, UW 1/11/12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06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1/12/12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Kiburg, UW 1/11/12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35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1/12/12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Kiburg, UW 1/11/12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65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1/12/12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Kiburg, UW 1/11/12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1/12/12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Kiburg, UW 1/11/12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961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Kiburg, UW 1/11/12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fld id="{70E18779-AA97-448A-B6F7-C078F28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20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1/12/12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Kiburg, UW 1/11/12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89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1/12/12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Kiburg, UW 1/11/12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82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1/12/12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Kiburg, UW 1/11/12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885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1/12/12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Kiburg, UW 1/11/12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26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Kiburg, UW 1/11/12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03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Kiburg, UW 1/11/12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9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Kiburg, UW 1/11/12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76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Kiburg, UW 1/11/12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41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Kiburg, UW 1/11/12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34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Kiburg, UW 1/11/12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63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Kiburg, UW 1/11/12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25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37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1/12/12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37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Kiburg, UW 1/11/12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18779-AA97-448A-B6F7-C078F28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2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074"/>
            <a:ext cx="8229600" cy="81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9232" y="650072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1/12/12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6232" y="650072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Kiburg, UW 1/11/12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8852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7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3.png"/><Relationship Id="rId7" Type="http://schemas.openxmlformats.org/officeDocument/2006/relationships/image" Target="../media/image11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8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r="1308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Muon Campus Plans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Mary </a:t>
            </a:r>
            <a:r>
              <a:rPr lang="en-US" dirty="0" err="1" smtClean="0"/>
              <a:t>Convery</a:t>
            </a:r>
            <a:endParaRPr lang="en-US" dirty="0" smtClean="0"/>
          </a:p>
          <a:p>
            <a:r>
              <a:rPr lang="en-US" dirty="0" smtClean="0"/>
              <a:t>Accelerator Division, Muon Department</a:t>
            </a:r>
          </a:p>
          <a:p>
            <a:r>
              <a:rPr lang="en-US" dirty="0" smtClean="0"/>
              <a:t>1/10/13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Apparatus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292100" y="1143000"/>
            <a:ext cx="8547100" cy="4273550"/>
            <a:chOff x="292100" y="1143000"/>
            <a:chExt cx="8547100" cy="4273550"/>
          </a:xfrm>
        </p:grpSpPr>
        <p:grpSp>
          <p:nvGrpSpPr>
            <p:cNvPr id="8" name="Group 16"/>
            <p:cNvGrpSpPr>
              <a:grpSpLocks/>
            </p:cNvGrpSpPr>
            <p:nvPr/>
          </p:nvGrpSpPr>
          <p:grpSpPr bwMode="auto">
            <a:xfrm>
              <a:off x="292100" y="1143000"/>
              <a:ext cx="8547100" cy="4273550"/>
              <a:chOff x="292100" y="1143000"/>
              <a:chExt cx="8547100" cy="4273550"/>
            </a:xfrm>
          </p:grpSpPr>
          <p:pic>
            <p:nvPicPr>
              <p:cNvPr id="17" name="Picture 6" descr="mu2e-pic-v3.pn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92100" y="1143000"/>
                <a:ext cx="8547100" cy="4273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TextBox 7"/>
              <p:cNvSpPr txBox="1">
                <a:spLocks noChangeArrowheads="1"/>
              </p:cNvSpPr>
              <p:nvPr/>
            </p:nvSpPr>
            <p:spPr bwMode="auto">
              <a:xfrm>
                <a:off x="471623" y="1981200"/>
                <a:ext cx="1214169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800" dirty="0"/>
                  <a:t>Production</a:t>
                </a:r>
                <a:endParaRPr lang="en-US" sz="1800" dirty="0" smtClean="0"/>
              </a:p>
              <a:p>
                <a:pPr algn="ctr"/>
                <a:r>
                  <a:rPr lang="en-US" dirty="0"/>
                  <a:t>Solenoid</a:t>
                </a:r>
                <a:endParaRPr lang="en-US" dirty="0"/>
              </a:p>
            </p:txBody>
          </p:sp>
          <p:sp>
            <p:nvSpPr>
              <p:cNvPr id="19" name="TextBox 8"/>
              <p:cNvSpPr txBox="1">
                <a:spLocks noChangeArrowheads="1"/>
              </p:cNvSpPr>
              <p:nvPr/>
            </p:nvSpPr>
            <p:spPr bwMode="auto">
              <a:xfrm>
                <a:off x="3372654" y="2304365"/>
                <a:ext cx="1082348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800" dirty="0"/>
                  <a:t>Transport</a:t>
                </a:r>
                <a:endParaRPr lang="en-US" sz="1800" dirty="0" smtClean="0"/>
              </a:p>
              <a:p>
                <a:pPr algn="ctr"/>
                <a:r>
                  <a:rPr lang="en-US" dirty="0"/>
                  <a:t>Solenoid</a:t>
                </a:r>
                <a:endParaRPr lang="en-US" dirty="0"/>
              </a:p>
            </p:txBody>
          </p:sp>
          <p:sp>
            <p:nvSpPr>
              <p:cNvPr id="20" name="TextBox 9"/>
              <p:cNvSpPr txBox="1">
                <a:spLocks noChangeArrowheads="1"/>
              </p:cNvSpPr>
              <p:nvPr/>
            </p:nvSpPr>
            <p:spPr bwMode="auto">
              <a:xfrm>
                <a:off x="5522761" y="2024491"/>
                <a:ext cx="1010363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800" dirty="0"/>
                  <a:t>Detector</a:t>
                </a:r>
                <a:endParaRPr lang="en-US" sz="1800" dirty="0" smtClean="0"/>
              </a:p>
              <a:p>
                <a:pPr algn="ctr"/>
                <a:r>
                  <a:rPr lang="en-US" dirty="0" smtClean="0"/>
                  <a:t>Solenoid</a:t>
                </a:r>
                <a:endParaRPr lang="en-US" sz="1800" dirty="0"/>
              </a:p>
            </p:txBody>
          </p:sp>
        </p:grpSp>
        <p:sp>
          <p:nvSpPr>
            <p:cNvPr id="22" name="TextBox 25"/>
            <p:cNvSpPr txBox="1">
              <a:spLocks noChangeArrowheads="1"/>
            </p:cNvSpPr>
            <p:nvPr/>
          </p:nvSpPr>
          <p:spPr bwMode="auto">
            <a:xfrm>
              <a:off x="2531398" y="2024490"/>
              <a:ext cx="84125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Proton Beam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pic>
          <p:nvPicPr>
            <p:cNvPr id="23" name="Picture 25" descr="Mu2eDetectorPhoto-wPerson.jpg"/>
            <p:cNvPicPr>
              <a:picLocks noChangeAspect="1"/>
            </p:cNvPicPr>
            <p:nvPr/>
          </p:nvPicPr>
          <p:blipFill>
            <a:blip r:embed="rId3"/>
            <a:srcRect l="76147" t="61101" r="19037" b="18166"/>
            <a:stretch>
              <a:fillRect/>
            </a:stretch>
          </p:blipFill>
          <p:spPr bwMode="auto">
            <a:xfrm>
              <a:off x="8323263" y="3533775"/>
              <a:ext cx="363537" cy="645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1078707" y="3856314"/>
            <a:ext cx="12141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/>
              <a:t>Production</a:t>
            </a:r>
            <a:endParaRPr lang="en-US" sz="1800" dirty="0" smtClean="0"/>
          </a:p>
          <a:p>
            <a:pPr algn="ctr"/>
            <a:r>
              <a:rPr lang="en-US" dirty="0" smtClean="0"/>
              <a:t>Target</a:t>
            </a:r>
            <a:endParaRPr lang="en-US" sz="1800" dirty="0"/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5738695" y="3921306"/>
            <a:ext cx="10143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/>
              <a:t>Stopping</a:t>
            </a:r>
          </a:p>
          <a:p>
            <a:pPr algn="ctr"/>
            <a:r>
              <a:rPr lang="en-US" dirty="0" smtClean="0"/>
              <a:t>Target</a:t>
            </a:r>
            <a:endParaRPr lang="en-US" sz="1800" dirty="0"/>
          </a:p>
        </p:txBody>
      </p:sp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6836098" y="3994814"/>
            <a:ext cx="8586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/>
              <a:t>Tracker</a:t>
            </a:r>
            <a:endParaRPr lang="en-US" sz="1800" dirty="0"/>
          </a:p>
        </p:txBody>
      </p:sp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7675745" y="3994814"/>
            <a:ext cx="129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/>
              <a:t>Calorimeter</a:t>
            </a:r>
            <a:endParaRPr lang="en-US" sz="1800" dirty="0"/>
          </a:p>
        </p:txBody>
      </p:sp>
      <p:sp>
        <p:nvSpPr>
          <p:cNvPr id="28" name="TextBox 7"/>
          <p:cNvSpPr txBox="1">
            <a:spLocks noChangeArrowheads="1"/>
          </p:cNvSpPr>
          <p:nvPr/>
        </p:nvSpPr>
        <p:spPr bwMode="auto">
          <a:xfrm>
            <a:off x="2530849" y="4149076"/>
            <a:ext cx="12439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/>
              <a:t>Collimators</a:t>
            </a:r>
            <a:endParaRPr lang="en-US" sz="18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1097280" y="3310128"/>
            <a:ext cx="369093" cy="641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1975104" y="3408179"/>
            <a:ext cx="780154" cy="7713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933994" y="3533775"/>
            <a:ext cx="438660" cy="6695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234625" y="3856314"/>
            <a:ext cx="1413575" cy="38575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738695" y="3589899"/>
            <a:ext cx="369092" cy="45929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5" idx="0"/>
          </p:cNvCxnSpPr>
          <p:nvPr/>
        </p:nvCxnSpPr>
        <p:spPr>
          <a:xfrm flipH="1" flipV="1">
            <a:off x="7080901" y="3583254"/>
            <a:ext cx="184546" cy="4115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7728846" y="3364383"/>
            <a:ext cx="369093" cy="641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 noChangeAspect="1"/>
          </p:cNvCxnSpPr>
          <p:nvPr/>
        </p:nvCxnSpPr>
        <p:spPr>
          <a:xfrm flipH="1">
            <a:off x="2114978" y="2606040"/>
            <a:ext cx="687443" cy="27432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109628" y="5416550"/>
            <a:ext cx="72136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Proton Beam delivered </a:t>
            </a:r>
            <a:r>
              <a:rPr lang="en-US" sz="2000" dirty="0" smtClean="0">
                <a:solidFill>
                  <a:srgbClr val="FF0000"/>
                </a:solidFill>
              </a:rPr>
              <a:t>to  the production target via the former </a:t>
            </a:r>
            <a:r>
              <a:rPr lang="en-US" sz="2000" dirty="0" err="1" smtClean="0">
                <a:solidFill>
                  <a:srgbClr val="FF0000"/>
                </a:solidFill>
              </a:rPr>
              <a:t>Pbar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beamlines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followed by </a:t>
            </a:r>
            <a:r>
              <a:rPr lang="en-US" sz="2000" dirty="0" smtClean="0">
                <a:solidFill>
                  <a:srgbClr val="FF0000"/>
                </a:solidFill>
              </a:rPr>
              <a:t>an external </a:t>
            </a:r>
            <a:r>
              <a:rPr lang="en-US" sz="2000" dirty="0" err="1" smtClean="0">
                <a:solidFill>
                  <a:srgbClr val="FF0000"/>
                </a:solidFill>
              </a:rPr>
              <a:t>beamline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Apparatus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292100" y="1143000"/>
            <a:ext cx="8547100" cy="4273550"/>
            <a:chOff x="292100" y="1143000"/>
            <a:chExt cx="8547100" cy="4273550"/>
          </a:xfrm>
        </p:grpSpPr>
        <p:pic>
          <p:nvPicPr>
            <p:cNvPr id="17" name="Picture 6" descr="mu2e-pic-v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2100" y="1143000"/>
              <a:ext cx="8547100" cy="4273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Freeform 26"/>
            <p:cNvSpPr>
              <a:spLocks noChangeArrowheads="1"/>
            </p:cNvSpPr>
            <p:nvPr/>
          </p:nvSpPr>
          <p:spPr bwMode="auto">
            <a:xfrm>
              <a:off x="1574800" y="3036888"/>
              <a:ext cx="3987800" cy="703262"/>
            </a:xfrm>
            <a:custGeom>
              <a:avLst/>
              <a:gdLst>
                <a:gd name="T0" fmla="*/ 0 w 3987800"/>
                <a:gd name="T1" fmla="*/ 126871 h 702733"/>
                <a:gd name="T2" fmla="*/ 1117600 w 3987800"/>
                <a:gd name="T3" fmla="*/ 10751 h 702733"/>
                <a:gd name="T4" fmla="*/ 1752600 w 3987800"/>
                <a:gd name="T5" fmla="*/ 191384 h 702733"/>
                <a:gd name="T6" fmla="*/ 2120900 w 3987800"/>
                <a:gd name="T7" fmla="*/ 539745 h 702733"/>
                <a:gd name="T8" fmla="*/ 2679700 w 3987800"/>
                <a:gd name="T9" fmla="*/ 694573 h 702733"/>
                <a:gd name="T10" fmla="*/ 3314700 w 3987800"/>
                <a:gd name="T11" fmla="*/ 655865 h 702733"/>
                <a:gd name="T12" fmla="*/ 3987800 w 3987800"/>
                <a:gd name="T13" fmla="*/ 552647 h 702733"/>
                <a:gd name="T14" fmla="*/ 3987800 w 3987800"/>
                <a:gd name="T15" fmla="*/ 552647 h 7027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87800"/>
                <a:gd name="T25" fmla="*/ 0 h 702733"/>
                <a:gd name="T26" fmla="*/ 3987800 w 3987800"/>
                <a:gd name="T27" fmla="*/ 702733 h 7027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87800" h="702733">
                  <a:moveTo>
                    <a:pt x="0" y="124883"/>
                  </a:moveTo>
                  <a:cubicBezTo>
                    <a:pt x="412750" y="62441"/>
                    <a:pt x="825500" y="0"/>
                    <a:pt x="1117600" y="10583"/>
                  </a:cubicBezTo>
                  <a:cubicBezTo>
                    <a:pt x="1409700" y="21166"/>
                    <a:pt x="1585383" y="101600"/>
                    <a:pt x="1752600" y="188383"/>
                  </a:cubicBezTo>
                  <a:cubicBezTo>
                    <a:pt x="1919817" y="275166"/>
                    <a:pt x="1966383" y="448733"/>
                    <a:pt x="2120900" y="531283"/>
                  </a:cubicBezTo>
                  <a:cubicBezTo>
                    <a:pt x="2275417" y="613833"/>
                    <a:pt x="2480733" y="664633"/>
                    <a:pt x="2679700" y="683683"/>
                  </a:cubicBezTo>
                  <a:cubicBezTo>
                    <a:pt x="2878667" y="702733"/>
                    <a:pt x="3096684" y="668866"/>
                    <a:pt x="3314700" y="645583"/>
                  </a:cubicBezTo>
                  <a:cubicBezTo>
                    <a:pt x="3532716" y="622300"/>
                    <a:pt x="3987800" y="543983"/>
                    <a:pt x="3987800" y="543983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1" name="Picture 25" descr="Mu2eDetectorPhoto-wPerson.jpg"/>
            <p:cNvPicPr>
              <a:picLocks noChangeAspect="1"/>
            </p:cNvPicPr>
            <p:nvPr/>
          </p:nvPicPr>
          <p:blipFill>
            <a:blip r:embed="rId3"/>
            <a:srcRect l="76147" t="61101" r="19037" b="18166"/>
            <a:stretch>
              <a:fillRect/>
            </a:stretch>
          </p:blipFill>
          <p:spPr bwMode="auto">
            <a:xfrm>
              <a:off x="8323263" y="3533775"/>
              <a:ext cx="363537" cy="645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25"/>
          <p:cNvSpPr txBox="1">
            <a:spLocks noChangeArrowheads="1"/>
          </p:cNvSpPr>
          <p:nvPr/>
        </p:nvSpPr>
        <p:spPr bwMode="auto">
          <a:xfrm>
            <a:off x="2137059" y="2627531"/>
            <a:ext cx="694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800" dirty="0" smtClean="0">
                <a:solidFill>
                  <a:srgbClr val="FF0000"/>
                </a:solidFill>
              </a:rPr>
              <a:t>-, </a:t>
            </a:r>
            <a:r>
              <a:rPr lang="en-US" sz="1800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1800" dirty="0" smtClean="0">
                <a:solidFill>
                  <a:srgbClr val="FF0000"/>
                </a:solidFill>
              </a:rPr>
              <a:t>-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1078707" y="3856314"/>
            <a:ext cx="12141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/>
              <a:t>Production</a:t>
            </a:r>
            <a:endParaRPr lang="en-US" sz="1800" dirty="0" smtClean="0"/>
          </a:p>
          <a:p>
            <a:pPr algn="ctr"/>
            <a:r>
              <a:rPr lang="en-US" dirty="0" smtClean="0"/>
              <a:t>Target</a:t>
            </a:r>
            <a:endParaRPr lang="en-US" sz="1800" dirty="0"/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5738695" y="3921306"/>
            <a:ext cx="10143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/>
              <a:t>Stopping</a:t>
            </a:r>
          </a:p>
          <a:p>
            <a:pPr algn="ctr"/>
            <a:r>
              <a:rPr lang="en-US" dirty="0" smtClean="0"/>
              <a:t>Target</a:t>
            </a:r>
            <a:endParaRPr lang="en-US" sz="1800" dirty="0"/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6836098" y="3994814"/>
            <a:ext cx="8586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/>
              <a:t>Tracker</a:t>
            </a:r>
            <a:endParaRPr lang="en-US" sz="1800" dirty="0"/>
          </a:p>
        </p:txBody>
      </p:sp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7675745" y="3994814"/>
            <a:ext cx="129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/>
              <a:t>Calorimeter</a:t>
            </a:r>
            <a:endParaRPr lang="en-US" sz="1800" dirty="0"/>
          </a:p>
        </p:txBody>
      </p:sp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2530849" y="4149076"/>
            <a:ext cx="12439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/>
              <a:t>Collimators</a:t>
            </a:r>
            <a:endParaRPr lang="en-US" sz="1800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1097280" y="3310128"/>
            <a:ext cx="369093" cy="641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1975104" y="3408179"/>
            <a:ext cx="780154" cy="7713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933994" y="3533775"/>
            <a:ext cx="438660" cy="6695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3234625" y="3856314"/>
            <a:ext cx="1413575" cy="38575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5738695" y="3589899"/>
            <a:ext cx="369092" cy="45929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4" idx="0"/>
          </p:cNvCxnSpPr>
          <p:nvPr/>
        </p:nvCxnSpPr>
        <p:spPr>
          <a:xfrm flipH="1" flipV="1">
            <a:off x="7080901" y="3583254"/>
            <a:ext cx="184546" cy="4115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7728846" y="3364383"/>
            <a:ext cx="369093" cy="641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11</a:t>
            </a:fld>
            <a:endParaRPr lang="en-US"/>
          </a:p>
        </p:txBody>
      </p:sp>
      <p:sp>
        <p:nvSpPr>
          <p:cNvPr id="37" name="TextBox 7"/>
          <p:cNvSpPr txBox="1">
            <a:spLocks noChangeArrowheads="1"/>
          </p:cNvSpPr>
          <p:nvPr/>
        </p:nvSpPr>
        <p:spPr bwMode="auto">
          <a:xfrm>
            <a:off x="471623" y="1981200"/>
            <a:ext cx="12141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/>
              <a:t>Production</a:t>
            </a:r>
            <a:endParaRPr lang="en-US" sz="1800" dirty="0" smtClean="0"/>
          </a:p>
          <a:p>
            <a:pPr algn="ctr"/>
            <a:r>
              <a:rPr lang="en-US" dirty="0"/>
              <a:t>Solenoid</a:t>
            </a:r>
            <a:endParaRPr lang="en-US" dirty="0"/>
          </a:p>
        </p:txBody>
      </p:sp>
      <p:sp>
        <p:nvSpPr>
          <p:cNvPr id="38" name="TextBox 8"/>
          <p:cNvSpPr txBox="1">
            <a:spLocks noChangeArrowheads="1"/>
          </p:cNvSpPr>
          <p:nvPr/>
        </p:nvSpPr>
        <p:spPr bwMode="auto">
          <a:xfrm>
            <a:off x="3372654" y="2304365"/>
            <a:ext cx="10823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/>
              <a:t>Transport</a:t>
            </a:r>
            <a:endParaRPr lang="en-US" sz="1800" dirty="0" smtClean="0"/>
          </a:p>
          <a:p>
            <a:pPr algn="ctr"/>
            <a:r>
              <a:rPr lang="en-US" dirty="0"/>
              <a:t>Solenoid</a:t>
            </a:r>
            <a:endParaRPr lang="en-US" dirty="0"/>
          </a:p>
        </p:txBody>
      </p:sp>
      <p:sp>
        <p:nvSpPr>
          <p:cNvPr id="39" name="TextBox 9"/>
          <p:cNvSpPr txBox="1">
            <a:spLocks noChangeArrowheads="1"/>
          </p:cNvSpPr>
          <p:nvPr/>
        </p:nvSpPr>
        <p:spPr bwMode="auto">
          <a:xfrm>
            <a:off x="5522761" y="2024491"/>
            <a:ext cx="10103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/>
              <a:t>Detector</a:t>
            </a:r>
            <a:endParaRPr lang="en-US" sz="1800" dirty="0" smtClean="0"/>
          </a:p>
          <a:p>
            <a:pPr algn="ctr"/>
            <a:r>
              <a:rPr lang="en-US" dirty="0" smtClean="0"/>
              <a:t>Solenoid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4178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Apparatus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92100" y="1132144"/>
            <a:ext cx="8547100" cy="4273550"/>
            <a:chOff x="292100" y="1132144"/>
            <a:chExt cx="8547100" cy="4273550"/>
          </a:xfrm>
        </p:grpSpPr>
        <p:pic>
          <p:nvPicPr>
            <p:cNvPr id="17" name="Picture 6" descr="mu2e-pic-v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2100" y="1132144"/>
              <a:ext cx="8547100" cy="4273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5" descr="Mu2eDetectorPhoto-wPerson.jpg"/>
            <p:cNvPicPr>
              <a:picLocks noChangeAspect="1"/>
            </p:cNvPicPr>
            <p:nvPr/>
          </p:nvPicPr>
          <p:blipFill>
            <a:blip r:embed="rId3"/>
            <a:srcRect l="76147" t="61101" r="19037" b="18166"/>
            <a:stretch>
              <a:fillRect/>
            </a:stretch>
          </p:blipFill>
          <p:spPr bwMode="auto">
            <a:xfrm>
              <a:off x="8323263" y="3533775"/>
              <a:ext cx="363537" cy="645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5334000" y="3211513"/>
              <a:ext cx="428625" cy="369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buFont typeface="Wingdings" charset="2"/>
                <a:buNone/>
                <a:defRPr/>
              </a:pPr>
              <a:r>
                <a:rPr lang="en-US" sz="1800" dirty="0" err="1">
                  <a:solidFill>
                    <a:srgbClr val="FF0000"/>
                  </a:solidFill>
                  <a:latin typeface="+mn-lt"/>
                  <a:cs typeface="Symbol" charset="2"/>
                </a:rPr>
                <a:t>e</a:t>
              </a:r>
              <a:r>
                <a:rPr lang="en-US" sz="1800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-</a:t>
              </a:r>
            </a:p>
          </p:txBody>
        </p:sp>
        <p:sp>
          <p:nvSpPr>
            <p:cNvPr id="21" name="Freeform 25"/>
            <p:cNvSpPr>
              <a:spLocks noChangeArrowheads="1"/>
            </p:cNvSpPr>
            <p:nvPr/>
          </p:nvSpPr>
          <p:spPr bwMode="auto">
            <a:xfrm>
              <a:off x="5765800" y="2941638"/>
              <a:ext cx="1981200" cy="592137"/>
            </a:xfrm>
            <a:custGeom>
              <a:avLst/>
              <a:gdLst>
                <a:gd name="T0" fmla="*/ 0 w 1981200"/>
                <a:gd name="T1" fmla="*/ 571726 h 592397"/>
                <a:gd name="T2" fmla="*/ 12700 w 1981200"/>
                <a:gd name="T3" fmla="*/ 408140 h 592397"/>
                <a:gd name="T4" fmla="*/ 25400 w 1981200"/>
                <a:gd name="T5" fmla="*/ 370389 h 592397"/>
                <a:gd name="T6" fmla="*/ 76200 w 1981200"/>
                <a:gd name="T7" fmla="*/ 357808 h 592397"/>
                <a:gd name="T8" fmla="*/ 114300 w 1981200"/>
                <a:gd name="T9" fmla="*/ 345221 h 592397"/>
                <a:gd name="T10" fmla="*/ 254000 w 1981200"/>
                <a:gd name="T11" fmla="*/ 320054 h 592397"/>
                <a:gd name="T12" fmla="*/ 342900 w 1981200"/>
                <a:gd name="T13" fmla="*/ 332640 h 592397"/>
                <a:gd name="T14" fmla="*/ 381000 w 1981200"/>
                <a:gd name="T15" fmla="*/ 345221 h 592397"/>
                <a:gd name="T16" fmla="*/ 406400 w 1981200"/>
                <a:gd name="T17" fmla="*/ 420724 h 592397"/>
                <a:gd name="T18" fmla="*/ 431800 w 1981200"/>
                <a:gd name="T19" fmla="*/ 458474 h 592397"/>
                <a:gd name="T20" fmla="*/ 381000 w 1981200"/>
                <a:gd name="T21" fmla="*/ 584308 h 592397"/>
                <a:gd name="T22" fmla="*/ 317500 w 1981200"/>
                <a:gd name="T23" fmla="*/ 571726 h 592397"/>
                <a:gd name="T24" fmla="*/ 317500 w 1981200"/>
                <a:gd name="T25" fmla="*/ 395556 h 592397"/>
                <a:gd name="T26" fmla="*/ 355600 w 1981200"/>
                <a:gd name="T27" fmla="*/ 320054 h 592397"/>
                <a:gd name="T28" fmla="*/ 393700 w 1981200"/>
                <a:gd name="T29" fmla="*/ 294888 h 592397"/>
                <a:gd name="T30" fmla="*/ 469900 w 1981200"/>
                <a:gd name="T31" fmla="*/ 269723 h 592397"/>
                <a:gd name="T32" fmla="*/ 647700 w 1981200"/>
                <a:gd name="T33" fmla="*/ 282305 h 592397"/>
                <a:gd name="T34" fmla="*/ 660400 w 1981200"/>
                <a:gd name="T35" fmla="*/ 320054 h 592397"/>
                <a:gd name="T36" fmla="*/ 698500 w 1981200"/>
                <a:gd name="T37" fmla="*/ 395556 h 592397"/>
                <a:gd name="T38" fmla="*/ 685800 w 1981200"/>
                <a:gd name="T39" fmla="*/ 533975 h 592397"/>
                <a:gd name="T40" fmla="*/ 596900 w 1981200"/>
                <a:gd name="T41" fmla="*/ 521391 h 592397"/>
                <a:gd name="T42" fmla="*/ 609600 w 1981200"/>
                <a:gd name="T43" fmla="*/ 408140 h 592397"/>
                <a:gd name="T44" fmla="*/ 685800 w 1981200"/>
                <a:gd name="T45" fmla="*/ 357808 h 592397"/>
                <a:gd name="T46" fmla="*/ 723900 w 1981200"/>
                <a:gd name="T47" fmla="*/ 320054 h 592397"/>
                <a:gd name="T48" fmla="*/ 863600 w 1981200"/>
                <a:gd name="T49" fmla="*/ 282305 h 592397"/>
                <a:gd name="T50" fmla="*/ 901700 w 1981200"/>
                <a:gd name="T51" fmla="*/ 257138 h 592397"/>
                <a:gd name="T52" fmla="*/ 1117600 w 1981200"/>
                <a:gd name="T53" fmla="*/ 257138 h 592397"/>
                <a:gd name="T54" fmla="*/ 1117600 w 1981200"/>
                <a:gd name="T55" fmla="*/ 445891 h 592397"/>
                <a:gd name="T56" fmla="*/ 1041400 w 1981200"/>
                <a:gd name="T57" fmla="*/ 471058 h 592397"/>
                <a:gd name="T58" fmla="*/ 1003300 w 1981200"/>
                <a:gd name="T59" fmla="*/ 320054 h 592397"/>
                <a:gd name="T60" fmla="*/ 1079500 w 1981200"/>
                <a:gd name="T61" fmla="*/ 219388 h 592397"/>
                <a:gd name="T62" fmla="*/ 1219200 w 1981200"/>
                <a:gd name="T63" fmla="*/ 156471 h 592397"/>
                <a:gd name="T64" fmla="*/ 1371600 w 1981200"/>
                <a:gd name="T65" fmla="*/ 194220 h 592397"/>
                <a:gd name="T66" fmla="*/ 1397000 w 1981200"/>
                <a:gd name="T67" fmla="*/ 269723 h 592397"/>
                <a:gd name="T68" fmla="*/ 1384300 w 1981200"/>
                <a:gd name="T69" fmla="*/ 445891 h 592397"/>
                <a:gd name="T70" fmla="*/ 1270000 w 1981200"/>
                <a:gd name="T71" fmla="*/ 395556 h 592397"/>
                <a:gd name="T72" fmla="*/ 1282700 w 1981200"/>
                <a:gd name="T73" fmla="*/ 294888 h 592397"/>
                <a:gd name="T74" fmla="*/ 1308100 w 1981200"/>
                <a:gd name="T75" fmla="*/ 257138 h 592397"/>
                <a:gd name="T76" fmla="*/ 1422400 w 1981200"/>
                <a:gd name="T77" fmla="*/ 194220 h 592397"/>
                <a:gd name="T78" fmla="*/ 1460500 w 1981200"/>
                <a:gd name="T79" fmla="*/ 156471 h 592397"/>
                <a:gd name="T80" fmla="*/ 1739900 w 1981200"/>
                <a:gd name="T81" fmla="*/ 143888 h 592397"/>
                <a:gd name="T82" fmla="*/ 1778000 w 1981200"/>
                <a:gd name="T83" fmla="*/ 169054 h 592397"/>
                <a:gd name="T84" fmla="*/ 1790700 w 1981200"/>
                <a:gd name="T85" fmla="*/ 206806 h 592397"/>
                <a:gd name="T86" fmla="*/ 1816100 w 1981200"/>
                <a:gd name="T87" fmla="*/ 244555 h 592397"/>
                <a:gd name="T88" fmla="*/ 1803400 w 1981200"/>
                <a:gd name="T89" fmla="*/ 332640 h 592397"/>
                <a:gd name="T90" fmla="*/ 1727200 w 1981200"/>
                <a:gd name="T91" fmla="*/ 357808 h 592397"/>
                <a:gd name="T92" fmla="*/ 1574800 w 1981200"/>
                <a:gd name="T93" fmla="*/ 345221 h 592397"/>
                <a:gd name="T94" fmla="*/ 1600200 w 1981200"/>
                <a:gd name="T95" fmla="*/ 257138 h 592397"/>
                <a:gd name="T96" fmla="*/ 1612900 w 1981200"/>
                <a:gd name="T97" fmla="*/ 219388 h 592397"/>
                <a:gd name="T98" fmla="*/ 1701800 w 1981200"/>
                <a:gd name="T99" fmla="*/ 169054 h 592397"/>
                <a:gd name="T100" fmla="*/ 1739900 w 1981200"/>
                <a:gd name="T101" fmla="*/ 131302 h 592397"/>
                <a:gd name="T102" fmla="*/ 1778000 w 1981200"/>
                <a:gd name="T103" fmla="*/ 106133 h 592397"/>
                <a:gd name="T104" fmla="*/ 1803400 w 1981200"/>
                <a:gd name="T105" fmla="*/ 68390 h 592397"/>
                <a:gd name="T106" fmla="*/ 1879600 w 1981200"/>
                <a:gd name="T107" fmla="*/ 43221 h 592397"/>
                <a:gd name="T108" fmla="*/ 1905000 w 1981200"/>
                <a:gd name="T109" fmla="*/ 5478 h 592397"/>
                <a:gd name="T110" fmla="*/ 1955800 w 1981200"/>
                <a:gd name="T111" fmla="*/ 18052 h 592397"/>
                <a:gd name="T112" fmla="*/ 1981200 w 1981200"/>
                <a:gd name="T113" fmla="*/ 18052 h 5923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1200"/>
                <a:gd name="T172" fmla="*/ 0 h 592397"/>
                <a:gd name="T173" fmla="*/ 1981200 w 1981200"/>
                <a:gd name="T174" fmla="*/ 592397 h 5923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1200" h="592397">
                  <a:moveTo>
                    <a:pt x="0" y="577020"/>
                  </a:moveTo>
                  <a:cubicBezTo>
                    <a:pt x="4233" y="521987"/>
                    <a:pt x="5854" y="466690"/>
                    <a:pt x="12700" y="411920"/>
                  </a:cubicBezTo>
                  <a:cubicBezTo>
                    <a:pt x="14360" y="398636"/>
                    <a:pt x="14947" y="382183"/>
                    <a:pt x="25400" y="373820"/>
                  </a:cubicBezTo>
                  <a:cubicBezTo>
                    <a:pt x="39030" y="362916"/>
                    <a:pt x="59417" y="365915"/>
                    <a:pt x="76200" y="361120"/>
                  </a:cubicBezTo>
                  <a:cubicBezTo>
                    <a:pt x="89072" y="357442"/>
                    <a:pt x="101313" y="351667"/>
                    <a:pt x="114300" y="348420"/>
                  </a:cubicBezTo>
                  <a:cubicBezTo>
                    <a:pt x="149800" y="339545"/>
                    <a:pt x="220031" y="328681"/>
                    <a:pt x="254000" y="323020"/>
                  </a:cubicBezTo>
                  <a:cubicBezTo>
                    <a:pt x="283633" y="327253"/>
                    <a:pt x="313547" y="329849"/>
                    <a:pt x="342900" y="335720"/>
                  </a:cubicBezTo>
                  <a:cubicBezTo>
                    <a:pt x="356027" y="338345"/>
                    <a:pt x="373219" y="337527"/>
                    <a:pt x="381000" y="348420"/>
                  </a:cubicBezTo>
                  <a:cubicBezTo>
                    <a:pt x="396562" y="370207"/>
                    <a:pt x="391548" y="402343"/>
                    <a:pt x="406400" y="424620"/>
                  </a:cubicBezTo>
                  <a:lnTo>
                    <a:pt x="431800" y="462720"/>
                  </a:lnTo>
                  <a:cubicBezTo>
                    <a:pt x="427434" y="497644"/>
                    <a:pt x="442924" y="581979"/>
                    <a:pt x="381000" y="589720"/>
                  </a:cubicBezTo>
                  <a:cubicBezTo>
                    <a:pt x="359581" y="592397"/>
                    <a:pt x="338667" y="581253"/>
                    <a:pt x="317500" y="577020"/>
                  </a:cubicBezTo>
                  <a:cubicBezTo>
                    <a:pt x="291607" y="499340"/>
                    <a:pt x="298023" y="535558"/>
                    <a:pt x="317500" y="399220"/>
                  </a:cubicBezTo>
                  <a:cubicBezTo>
                    <a:pt x="320943" y="375118"/>
                    <a:pt x="338832" y="339788"/>
                    <a:pt x="355600" y="323020"/>
                  </a:cubicBezTo>
                  <a:cubicBezTo>
                    <a:pt x="366393" y="312227"/>
                    <a:pt x="379752" y="303819"/>
                    <a:pt x="393700" y="297620"/>
                  </a:cubicBezTo>
                  <a:cubicBezTo>
                    <a:pt x="418166" y="286746"/>
                    <a:pt x="469900" y="272220"/>
                    <a:pt x="469900" y="272220"/>
                  </a:cubicBezTo>
                  <a:cubicBezTo>
                    <a:pt x="529167" y="276453"/>
                    <a:pt x="590289" y="269610"/>
                    <a:pt x="647700" y="284920"/>
                  </a:cubicBezTo>
                  <a:cubicBezTo>
                    <a:pt x="660635" y="288369"/>
                    <a:pt x="654413" y="311046"/>
                    <a:pt x="660400" y="323020"/>
                  </a:cubicBezTo>
                  <a:cubicBezTo>
                    <a:pt x="709639" y="421497"/>
                    <a:pt x="666578" y="303455"/>
                    <a:pt x="698500" y="399220"/>
                  </a:cubicBezTo>
                  <a:cubicBezTo>
                    <a:pt x="694267" y="445787"/>
                    <a:pt x="715010" y="502408"/>
                    <a:pt x="685800" y="538920"/>
                  </a:cubicBezTo>
                  <a:cubicBezTo>
                    <a:pt x="667100" y="562295"/>
                    <a:pt x="612301" y="551888"/>
                    <a:pt x="596900" y="526220"/>
                  </a:cubicBezTo>
                  <a:cubicBezTo>
                    <a:pt x="577177" y="493348"/>
                    <a:pt x="591426" y="445672"/>
                    <a:pt x="609600" y="411920"/>
                  </a:cubicBezTo>
                  <a:cubicBezTo>
                    <a:pt x="624073" y="385042"/>
                    <a:pt x="664214" y="382706"/>
                    <a:pt x="685800" y="361120"/>
                  </a:cubicBezTo>
                  <a:cubicBezTo>
                    <a:pt x="698500" y="348420"/>
                    <a:pt x="708200" y="331742"/>
                    <a:pt x="723900" y="323020"/>
                  </a:cubicBezTo>
                  <a:cubicBezTo>
                    <a:pt x="760154" y="302879"/>
                    <a:pt x="822561" y="293128"/>
                    <a:pt x="863600" y="284920"/>
                  </a:cubicBezTo>
                  <a:cubicBezTo>
                    <a:pt x="876300" y="276453"/>
                    <a:pt x="888048" y="266346"/>
                    <a:pt x="901700" y="259520"/>
                  </a:cubicBezTo>
                  <a:cubicBezTo>
                    <a:pt x="968615" y="226062"/>
                    <a:pt x="1048742" y="254602"/>
                    <a:pt x="1117600" y="259520"/>
                  </a:cubicBezTo>
                  <a:cubicBezTo>
                    <a:pt x="1133320" y="322399"/>
                    <a:pt x="1154171" y="382102"/>
                    <a:pt x="1117600" y="450020"/>
                  </a:cubicBezTo>
                  <a:cubicBezTo>
                    <a:pt x="1104906" y="473594"/>
                    <a:pt x="1041400" y="475420"/>
                    <a:pt x="1041400" y="475420"/>
                  </a:cubicBezTo>
                  <a:cubicBezTo>
                    <a:pt x="950042" y="452581"/>
                    <a:pt x="976147" y="476885"/>
                    <a:pt x="1003300" y="323020"/>
                  </a:cubicBezTo>
                  <a:cubicBezTo>
                    <a:pt x="1020254" y="226948"/>
                    <a:pt x="1014958" y="260145"/>
                    <a:pt x="1079500" y="221420"/>
                  </a:cubicBezTo>
                  <a:cubicBezTo>
                    <a:pt x="1189354" y="155508"/>
                    <a:pt x="1114669" y="178826"/>
                    <a:pt x="1219200" y="157920"/>
                  </a:cubicBezTo>
                  <a:cubicBezTo>
                    <a:pt x="1238469" y="160061"/>
                    <a:pt x="1345482" y="154231"/>
                    <a:pt x="1371600" y="196020"/>
                  </a:cubicBezTo>
                  <a:cubicBezTo>
                    <a:pt x="1385790" y="218724"/>
                    <a:pt x="1397000" y="272220"/>
                    <a:pt x="1397000" y="272220"/>
                  </a:cubicBezTo>
                  <a:cubicBezTo>
                    <a:pt x="1392767" y="331487"/>
                    <a:pt x="1415441" y="399416"/>
                    <a:pt x="1384300" y="450020"/>
                  </a:cubicBezTo>
                  <a:cubicBezTo>
                    <a:pt x="1339130" y="523421"/>
                    <a:pt x="1282002" y="417223"/>
                    <a:pt x="1270000" y="399220"/>
                  </a:cubicBezTo>
                  <a:cubicBezTo>
                    <a:pt x="1274233" y="365353"/>
                    <a:pt x="1273720" y="330548"/>
                    <a:pt x="1282700" y="297620"/>
                  </a:cubicBezTo>
                  <a:cubicBezTo>
                    <a:pt x="1286716" y="282894"/>
                    <a:pt x="1296613" y="269571"/>
                    <a:pt x="1308100" y="259520"/>
                  </a:cubicBezTo>
                  <a:cubicBezTo>
                    <a:pt x="1361847" y="212492"/>
                    <a:pt x="1370071" y="213463"/>
                    <a:pt x="1422400" y="196020"/>
                  </a:cubicBezTo>
                  <a:cubicBezTo>
                    <a:pt x="1435100" y="183320"/>
                    <a:pt x="1444436" y="165952"/>
                    <a:pt x="1460500" y="157920"/>
                  </a:cubicBezTo>
                  <a:cubicBezTo>
                    <a:pt x="1553835" y="111253"/>
                    <a:pt x="1635853" y="138284"/>
                    <a:pt x="1739900" y="145220"/>
                  </a:cubicBezTo>
                  <a:cubicBezTo>
                    <a:pt x="1752600" y="153687"/>
                    <a:pt x="1768465" y="158701"/>
                    <a:pt x="1778000" y="170620"/>
                  </a:cubicBezTo>
                  <a:cubicBezTo>
                    <a:pt x="1786363" y="181073"/>
                    <a:pt x="1784713" y="196746"/>
                    <a:pt x="1790700" y="208720"/>
                  </a:cubicBezTo>
                  <a:cubicBezTo>
                    <a:pt x="1797526" y="222372"/>
                    <a:pt x="1807633" y="234120"/>
                    <a:pt x="1816100" y="246820"/>
                  </a:cubicBezTo>
                  <a:cubicBezTo>
                    <a:pt x="1811867" y="276453"/>
                    <a:pt x="1821778" y="312091"/>
                    <a:pt x="1803400" y="335720"/>
                  </a:cubicBezTo>
                  <a:cubicBezTo>
                    <a:pt x="1786962" y="356854"/>
                    <a:pt x="1727200" y="361120"/>
                    <a:pt x="1727200" y="361120"/>
                  </a:cubicBezTo>
                  <a:cubicBezTo>
                    <a:pt x="1676400" y="356887"/>
                    <a:pt x="1614606" y="380265"/>
                    <a:pt x="1574800" y="348420"/>
                  </a:cubicBezTo>
                  <a:cubicBezTo>
                    <a:pt x="1550734" y="329167"/>
                    <a:pt x="1591344" y="289039"/>
                    <a:pt x="1600200" y="259520"/>
                  </a:cubicBezTo>
                  <a:cubicBezTo>
                    <a:pt x="1604047" y="246698"/>
                    <a:pt x="1604330" y="231704"/>
                    <a:pt x="1612900" y="221420"/>
                  </a:cubicBezTo>
                  <a:cubicBezTo>
                    <a:pt x="1642472" y="185934"/>
                    <a:pt x="1663819" y="183280"/>
                    <a:pt x="1701800" y="170620"/>
                  </a:cubicBezTo>
                  <a:cubicBezTo>
                    <a:pt x="1714500" y="157920"/>
                    <a:pt x="1726102" y="144018"/>
                    <a:pt x="1739900" y="132520"/>
                  </a:cubicBezTo>
                  <a:cubicBezTo>
                    <a:pt x="1751626" y="122749"/>
                    <a:pt x="1767207" y="117913"/>
                    <a:pt x="1778000" y="107120"/>
                  </a:cubicBezTo>
                  <a:cubicBezTo>
                    <a:pt x="1788793" y="96327"/>
                    <a:pt x="1790457" y="77110"/>
                    <a:pt x="1803400" y="69020"/>
                  </a:cubicBezTo>
                  <a:cubicBezTo>
                    <a:pt x="1826104" y="54830"/>
                    <a:pt x="1879600" y="43620"/>
                    <a:pt x="1879600" y="43620"/>
                  </a:cubicBezTo>
                  <a:cubicBezTo>
                    <a:pt x="1888067" y="30920"/>
                    <a:pt x="1890520" y="10347"/>
                    <a:pt x="1905000" y="5520"/>
                  </a:cubicBezTo>
                  <a:cubicBezTo>
                    <a:pt x="1921559" y="0"/>
                    <a:pt x="1938583" y="15351"/>
                    <a:pt x="1955800" y="18220"/>
                  </a:cubicBezTo>
                  <a:cubicBezTo>
                    <a:pt x="1964151" y="19612"/>
                    <a:pt x="1972733" y="18220"/>
                    <a:pt x="1981200" y="1822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1078707" y="3856314"/>
            <a:ext cx="12141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/>
              <a:t>Production</a:t>
            </a:r>
            <a:endParaRPr lang="en-US" sz="1800" dirty="0" smtClean="0"/>
          </a:p>
          <a:p>
            <a:pPr algn="ctr"/>
            <a:r>
              <a:rPr lang="en-US" dirty="0" smtClean="0"/>
              <a:t>Target</a:t>
            </a:r>
            <a:endParaRPr lang="en-US" sz="1800" dirty="0"/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5738695" y="3921306"/>
            <a:ext cx="10143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/>
              <a:t>Stopping</a:t>
            </a:r>
          </a:p>
          <a:p>
            <a:pPr algn="ctr"/>
            <a:r>
              <a:rPr lang="en-US" dirty="0" smtClean="0"/>
              <a:t>Target</a:t>
            </a:r>
            <a:endParaRPr lang="en-US" sz="1800" dirty="0"/>
          </a:p>
        </p:txBody>
      </p:sp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6836098" y="3994814"/>
            <a:ext cx="8586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/>
              <a:t>Tracker</a:t>
            </a:r>
            <a:endParaRPr lang="en-US" sz="1800" dirty="0"/>
          </a:p>
        </p:txBody>
      </p:sp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7675745" y="3994814"/>
            <a:ext cx="129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/>
              <a:t>Calorimeter</a:t>
            </a:r>
            <a:endParaRPr lang="en-US" sz="1800" dirty="0"/>
          </a:p>
        </p:txBody>
      </p:sp>
      <p:sp>
        <p:nvSpPr>
          <p:cNvPr id="28" name="TextBox 7"/>
          <p:cNvSpPr txBox="1">
            <a:spLocks noChangeArrowheads="1"/>
          </p:cNvSpPr>
          <p:nvPr/>
        </p:nvSpPr>
        <p:spPr bwMode="auto">
          <a:xfrm>
            <a:off x="2530849" y="4149076"/>
            <a:ext cx="12439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/>
              <a:t>Collimators</a:t>
            </a:r>
            <a:endParaRPr lang="en-US" sz="18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1097280" y="3310128"/>
            <a:ext cx="369093" cy="641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1975104" y="3408179"/>
            <a:ext cx="780154" cy="7713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933994" y="3533775"/>
            <a:ext cx="438660" cy="6695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234625" y="3856314"/>
            <a:ext cx="1413575" cy="38575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738695" y="3589899"/>
            <a:ext cx="369092" cy="45929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5" idx="0"/>
          </p:cNvCxnSpPr>
          <p:nvPr/>
        </p:nvCxnSpPr>
        <p:spPr>
          <a:xfrm flipH="1" flipV="1">
            <a:off x="7080901" y="3583254"/>
            <a:ext cx="184546" cy="4115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7728846" y="3364383"/>
            <a:ext cx="369093" cy="641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12</a:t>
            </a:fld>
            <a:endParaRPr lang="en-US"/>
          </a:p>
        </p:txBody>
      </p:sp>
      <p:sp>
        <p:nvSpPr>
          <p:cNvPr id="26" name="TextBox 7"/>
          <p:cNvSpPr txBox="1">
            <a:spLocks noChangeArrowheads="1"/>
          </p:cNvSpPr>
          <p:nvPr/>
        </p:nvSpPr>
        <p:spPr bwMode="auto">
          <a:xfrm>
            <a:off x="471623" y="1981200"/>
            <a:ext cx="12141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/>
              <a:t>Production</a:t>
            </a:r>
            <a:endParaRPr lang="en-US" sz="1800" dirty="0" smtClean="0"/>
          </a:p>
          <a:p>
            <a:pPr algn="ctr"/>
            <a:r>
              <a:rPr lang="en-US" dirty="0"/>
              <a:t>Solenoid</a:t>
            </a:r>
            <a:endParaRPr lang="en-US" dirty="0"/>
          </a:p>
        </p:txBody>
      </p:sp>
      <p:sp>
        <p:nvSpPr>
          <p:cNvPr id="36" name="TextBox 8"/>
          <p:cNvSpPr txBox="1">
            <a:spLocks noChangeArrowheads="1"/>
          </p:cNvSpPr>
          <p:nvPr/>
        </p:nvSpPr>
        <p:spPr bwMode="auto">
          <a:xfrm>
            <a:off x="3372654" y="2304365"/>
            <a:ext cx="10823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/>
              <a:t>Transport</a:t>
            </a:r>
            <a:endParaRPr lang="en-US" sz="1800" dirty="0" smtClean="0"/>
          </a:p>
          <a:p>
            <a:pPr algn="ctr"/>
            <a:r>
              <a:rPr lang="en-US" dirty="0"/>
              <a:t>Solenoid</a:t>
            </a:r>
            <a:endParaRPr lang="en-US" dirty="0"/>
          </a:p>
        </p:txBody>
      </p:sp>
      <p:sp>
        <p:nvSpPr>
          <p:cNvPr id="37" name="TextBox 9"/>
          <p:cNvSpPr txBox="1">
            <a:spLocks noChangeArrowheads="1"/>
          </p:cNvSpPr>
          <p:nvPr/>
        </p:nvSpPr>
        <p:spPr bwMode="auto">
          <a:xfrm>
            <a:off x="5522761" y="2024491"/>
            <a:ext cx="10103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/>
              <a:t>Detector</a:t>
            </a:r>
            <a:endParaRPr lang="en-US" sz="1800" dirty="0" smtClean="0"/>
          </a:p>
          <a:p>
            <a:pPr algn="ctr"/>
            <a:r>
              <a:rPr lang="en-US" dirty="0" smtClean="0"/>
              <a:t>Solenoid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6346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s</a:t>
            </a:r>
            <a:r>
              <a:rPr lang="en-US" dirty="0" smtClean="0"/>
              <a:t>chedule</a:t>
            </a:r>
            <a:endParaRPr lang="en-US" dirty="0"/>
          </a:p>
        </p:txBody>
      </p:sp>
      <p:pic>
        <p:nvPicPr>
          <p:cNvPr id="38" name="Picture 37" descr="Screen shot 2012-01-05 at 1.13.02 PM   Jan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46" y="990601"/>
            <a:ext cx="8073654" cy="542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3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g-2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4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anomolous</a:t>
            </a:r>
            <a:r>
              <a:rPr lang="en-US" dirty="0"/>
              <a:t> magnetic </a:t>
            </a:r>
            <a:r>
              <a:rPr lang="en-US" dirty="0" smtClean="0"/>
              <a:t>moment and </a:t>
            </a:r>
            <a:r>
              <a:rPr lang="en-US" dirty="0"/>
              <a:t>g-2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</a:t>
            </a:r>
            <a:r>
              <a:rPr lang="en-US" dirty="0" smtClean="0">
                <a:sym typeface="Symbol"/>
              </a:rPr>
              <a:t></a:t>
            </a:r>
            <a:r>
              <a:rPr lang="en-US" dirty="0" smtClean="0"/>
              <a:t>2 but higher-order corrections</a:t>
            </a:r>
          </a:p>
          <a:p>
            <a:pPr lvl="1"/>
            <a:r>
              <a:rPr lang="en-US" dirty="0" smtClean="0"/>
              <a:t>QED, EW, </a:t>
            </a:r>
            <a:r>
              <a:rPr lang="en-US" dirty="0" err="1" smtClean="0"/>
              <a:t>hadronic</a:t>
            </a:r>
            <a:r>
              <a:rPr lang="en-US" dirty="0" smtClean="0"/>
              <a:t>, new physics?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E0A7-5560-41C7-9AE1-2A4CD3D2B8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47" y="2057400"/>
            <a:ext cx="5610225" cy="4639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5455044" y="2123209"/>
            <a:ext cx="221119" cy="38169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proposed exp. precision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5349240" y="912090"/>
            <a:ext cx="2806099" cy="1145310"/>
            <a:chOff x="3209052" y="2662303"/>
            <a:chExt cx="2806099" cy="114531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9052" y="2662303"/>
              <a:ext cx="2678401" cy="1145310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5715276" y="3281255"/>
              <a:ext cx="299875" cy="229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2" name="Content Placeholder 2"/>
          <p:cNvSpPr txBox="1">
            <a:spLocks/>
          </p:cNvSpPr>
          <p:nvPr/>
        </p:nvSpPr>
        <p:spPr>
          <a:xfrm>
            <a:off x="6317472" y="2123208"/>
            <a:ext cx="2521728" cy="4429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</a:rPr>
              <a:t>Currently ~3</a:t>
            </a:r>
            <a:r>
              <a:rPr lang="en-US" dirty="0" smtClean="0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en-US" dirty="0" smtClean="0">
                <a:solidFill>
                  <a:prstClr val="black"/>
                </a:solidFill>
              </a:rPr>
              <a:t> discrepancy between theory and experiment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New muon g-2 experiment at Fermilab expected precision could yield ~5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</a:rPr>
              <a:t>s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47800" y="6231757"/>
                <a:ext cx="1261884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rgbClr val="C0504D"/>
                          </a:solidFill>
                          <a:latin typeface="Cambria Math"/>
                        </a:rPr>
                        <m:t>𝒂</m:t>
                      </m:r>
                      <m:r>
                        <a:rPr lang="en-US" b="1" i="1">
                          <a:solidFill>
                            <a:srgbClr val="C0504D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𝒈</m:t>
                          </m:r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6231757"/>
                <a:ext cx="1261884" cy="61093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061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g-2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0600"/>
                <a:ext cx="7848600" cy="5715000"/>
              </a:xfrm>
            </p:spPr>
            <p:txBody>
              <a:bodyPr>
                <a:normAutofit/>
              </a:bodyPr>
              <a:lstStyle/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US" sz="2400" dirty="0" smtClean="0"/>
                  <a:t>Polarized </a:t>
                </a:r>
                <a:r>
                  <a:rPr lang="en-US" sz="2400" dirty="0"/>
                  <a:t>muons in magnetic </a:t>
                </a:r>
                <a:r>
                  <a:rPr lang="en-US" sz="2400" dirty="0" smtClean="0"/>
                  <a:t>field </a:t>
                </a:r>
                <a:r>
                  <a:rPr lang="en-US" sz="2400" dirty="0" err="1" smtClean="0"/>
                  <a:t>precess</a:t>
                </a:r>
                <a:r>
                  <a:rPr lang="en-US" sz="2400" dirty="0" smtClean="0"/>
                  <a:t> with </a:t>
                </a:r>
                <a:r>
                  <a:rPr lang="en-US" sz="2400" dirty="0" err="1" smtClean="0"/>
                  <a:t>Larmor</a:t>
                </a:r>
                <a:r>
                  <a:rPr lang="en-US" sz="2400" dirty="0" smtClean="0"/>
                  <a:t> spin precession frequency </a:t>
                </a:r>
              </a:p>
              <a:p>
                <a:pPr marL="0" lvl="1" indent="0">
                  <a:buNone/>
                </a:pPr>
                <a:endParaRPr lang="en-US" sz="2400" dirty="0" smtClean="0"/>
              </a:p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US" sz="2400" dirty="0" smtClean="0"/>
                  <a:t>Measure g-2 using cyclotron</a:t>
                </a:r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en-US" sz="2400" dirty="0"/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en-US" sz="2400" dirty="0" smtClean="0"/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en-US" sz="2400" dirty="0"/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en-US" sz="2400" dirty="0" smtClean="0"/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en-US" sz="2400" dirty="0"/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en-US" sz="2400" dirty="0" smtClean="0"/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en-US" sz="2400" dirty="0" smtClean="0"/>
              </a:p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US" sz="2400" dirty="0" smtClean="0"/>
                  <a:t>Requires precise measurements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𝒂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2400" dirty="0" smtClean="0"/>
                  <a:t> and of the magnetic field</a:t>
                </a:r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0600"/>
                <a:ext cx="7848600" cy="5715000"/>
              </a:xfrm>
              <a:blipFill rotWithShape="1">
                <a:blip r:embed="rId2"/>
                <a:stretch>
                  <a:fillRect l="-1009" t="-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E0A7-5560-41C7-9AE1-2A4CD3D2B8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2435" y="2932324"/>
            <a:ext cx="4722666" cy="2177530"/>
            <a:chOff x="457200" y="3959129"/>
            <a:chExt cx="4722666" cy="21775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3959129"/>
              <a:ext cx="2287221" cy="217753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93768" y="4021089"/>
              <a:ext cx="2286098" cy="21126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285985" y="4892731"/>
              <a:ext cx="629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g = 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21992" y="4880418"/>
              <a:ext cx="629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g &gt; 2 </a:t>
              </a:r>
            </a:p>
          </p:txBody>
        </p:sp>
      </p:grpSp>
      <p:pic>
        <p:nvPicPr>
          <p:cNvPr id="13" name="Picture 12" descr="magnetictop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340" y="1028147"/>
            <a:ext cx="1143610" cy="1353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148923" y="1473190"/>
                <a:ext cx="2492926" cy="654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i="1">
                                  <a:solidFill>
                                    <a:srgbClr val="C0504D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C0504D"/>
                                  </a:solidFill>
                                  <a:latin typeface="Cambria Math"/>
                                  <a:ea typeface="Cambria Math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𝒔</m:t>
                          </m:r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a:rPr lang="en-US" b="1" i="1">
                          <a:solidFill>
                            <a:srgbClr val="C0504D"/>
                          </a:solidFill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i="1" dirty="0">
                              <a:solidFill>
                                <a:srgbClr val="C0504D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 dirty="0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𝒆</m:t>
                          </m:r>
                          <m:r>
                            <a:rPr lang="en-US" b="1" i="1" dirty="0" smtClean="0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𝑩</m:t>
                          </m:r>
                        </m:num>
                        <m:den>
                          <m:r>
                            <a:rPr lang="en-US" i="1" dirty="0">
                              <a:solidFill>
                                <a:srgbClr val="C0504D"/>
                              </a:solidFill>
                              <a:latin typeface="Cambria Math"/>
                              <a:ea typeface="Cambria Math"/>
                            </a:rPr>
                            <m:t>𝜸</m:t>
                          </m:r>
                          <m:r>
                            <a:rPr lang="en-US" b="1" i="1" dirty="0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𝒎𝒄</m:t>
                          </m:r>
                        </m:den>
                      </m:f>
                      <m:r>
                        <a:rPr lang="en-US" dirty="0">
                          <a:solidFill>
                            <a:srgbClr val="C0504D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𝒆</m:t>
                          </m:r>
                        </m:num>
                        <m:den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𝒎𝒄</m:t>
                          </m:r>
                        </m:den>
                      </m:f>
                      <m:r>
                        <a:rPr lang="en-US" b="1" i="1">
                          <a:solidFill>
                            <a:srgbClr val="C0504D"/>
                          </a:solidFill>
                          <a:latin typeface="Cambria Math"/>
                        </a:rPr>
                        <m:t>𝒂</m:t>
                      </m:r>
                      <m:acc>
                        <m:accPr>
                          <m:chr m:val="⃑"/>
                          <m:ctrlP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𝑩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C0504D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923" y="1473190"/>
                <a:ext cx="2492926" cy="65428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723585" y="1472184"/>
                <a:ext cx="1261884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rgbClr val="C0504D"/>
                          </a:solidFill>
                          <a:latin typeface="Cambria Math"/>
                        </a:rPr>
                        <m:t>𝒂</m:t>
                      </m:r>
                      <m:r>
                        <a:rPr lang="en-US" b="1" i="1">
                          <a:solidFill>
                            <a:srgbClr val="C0504D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𝒈</m:t>
                          </m:r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3585" y="1472184"/>
                <a:ext cx="1261884" cy="61093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715000" y="3027161"/>
                <a:ext cx="1534330" cy="7516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i="1">
                                  <a:solidFill>
                                    <a:srgbClr val="C0504D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C0504D"/>
                                  </a:solidFill>
                                  <a:latin typeface="Cambria Math"/>
                                  <a:ea typeface="Cambria Math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𝒄</m:t>
                          </m:r>
                        </m:sub>
                      </m:sSub>
                      <m:r>
                        <a:rPr lang="en-US" dirty="0">
                          <a:solidFill>
                            <a:srgbClr val="C0504D"/>
                          </a:solidFill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i="1" dirty="0">
                              <a:solidFill>
                                <a:srgbClr val="C0504D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 dirty="0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𝒆</m:t>
                          </m:r>
                          <m:acc>
                            <m:accPr>
                              <m:chr m:val="⃑"/>
                              <m:ctrlPr>
                                <a:rPr lang="en-US" b="1" i="1" dirty="0">
                                  <a:solidFill>
                                    <a:srgbClr val="C0504D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 dirty="0">
                                  <a:solidFill>
                                    <a:srgbClr val="C0504D"/>
                                  </a:solidFill>
                                  <a:latin typeface="Cambria Math"/>
                                </a:rPr>
                                <m:t>𝑩</m:t>
                              </m:r>
                            </m:e>
                          </m:acc>
                        </m:num>
                        <m:den>
                          <m:r>
                            <a:rPr lang="en-US" i="1" dirty="0">
                              <a:solidFill>
                                <a:srgbClr val="C0504D"/>
                              </a:solidFill>
                              <a:latin typeface="Cambria Math"/>
                              <a:ea typeface="Cambria Math"/>
                            </a:rPr>
                            <m:t>𝜸</m:t>
                          </m:r>
                          <m:r>
                            <a:rPr lang="en-US" b="1" i="1" dirty="0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𝒎𝒄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C0504D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3027161"/>
                <a:ext cx="1534330" cy="75168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715000" y="3789062"/>
                <a:ext cx="3496277" cy="708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i="1">
                                  <a:solidFill>
                                    <a:srgbClr val="C0504D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C0504D"/>
                                  </a:solidFill>
                                  <a:latin typeface="Cambria Math"/>
                                  <a:ea typeface="Cambria Math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𝒂</m:t>
                          </m:r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=</m:t>
                          </m:r>
                          <m:acc>
                            <m:accPr>
                              <m:chr m:val="⃑"/>
                              <m:ctrlPr>
                                <a:rPr lang="en-US" b="1" i="1">
                                  <a:solidFill>
                                    <a:srgbClr val="C0504D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C0504D"/>
                                  </a:solidFill>
                                  <a:latin typeface="Cambria Math"/>
                                  <a:ea typeface="Cambria Math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𝒔</m:t>
                          </m:r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−</m:t>
                          </m:r>
                          <m:acc>
                            <m:accPr>
                              <m:chr m:val="⃑"/>
                              <m:ctrlPr>
                                <a:rPr lang="en-US" i="1">
                                  <a:solidFill>
                                    <a:srgbClr val="C0504D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C0504D"/>
                                  </a:solidFill>
                                  <a:latin typeface="Cambria Math"/>
                                  <a:ea typeface="Cambria Math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𝒄</m:t>
                          </m:r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a:rPr lang="en-US" b="1" i="1">
                          <a:solidFill>
                            <a:srgbClr val="C0504D"/>
                          </a:solidFill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𝒆</m:t>
                          </m:r>
                          <m:acc>
                            <m:accPr>
                              <m:chr m:val="⃑"/>
                              <m:ctrlPr>
                                <a:rPr lang="en-US" b="1" i="1">
                                  <a:solidFill>
                                    <a:srgbClr val="C0504D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C0504D"/>
                                  </a:solidFill>
                                  <a:latin typeface="Cambria Math"/>
                                </a:rPr>
                                <m:t>𝑩</m:t>
                              </m:r>
                            </m:e>
                          </m:acc>
                        </m:num>
                        <m:den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𝟐</m:t>
                          </m:r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𝒎𝒄</m:t>
                          </m:r>
                        </m:den>
                      </m:f>
                      <m:r>
                        <a:rPr lang="en-US" b="1" i="1">
                          <a:solidFill>
                            <a:srgbClr val="C0504D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1" i="1">
                          <a:solidFill>
                            <a:srgbClr val="C0504D"/>
                          </a:solidFill>
                          <a:latin typeface="Cambria Math"/>
                        </a:rPr>
                        <m:t>𝒈</m:t>
                      </m:r>
                      <m:r>
                        <a:rPr lang="en-US" b="1" i="1">
                          <a:solidFill>
                            <a:srgbClr val="C0504D"/>
                          </a:solidFill>
                          <a:latin typeface="Cambria Math"/>
                        </a:rPr>
                        <m:t>−</m:t>
                      </m:r>
                      <m:r>
                        <a:rPr lang="en-US" b="1" i="1">
                          <a:solidFill>
                            <a:srgbClr val="C0504D"/>
                          </a:solidFill>
                          <a:latin typeface="Cambria Math"/>
                        </a:rPr>
                        <m:t>𝟐</m:t>
                      </m:r>
                      <m:r>
                        <a:rPr lang="en-US" b="1" i="1">
                          <a:solidFill>
                            <a:srgbClr val="C0504D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504D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3789062"/>
                <a:ext cx="3496277" cy="70827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35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7" t="38803" r="8734" b="18644"/>
          <a:stretch/>
        </p:blipFill>
        <p:spPr bwMode="auto">
          <a:xfrm>
            <a:off x="533400" y="3827380"/>
            <a:ext cx="4343400" cy="303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E3AFC-C8EB-4513-8801-28DAF9C1452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639" name="Rectangle 47"/>
              <p:cNvSpPr>
                <a:spLocks noGrp="1" noChangeArrowheads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Measuring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en-US" b="0" i="1">
                            <a:latin typeface="Cambria Math"/>
                          </a:rPr>
                          <m:t>𝑎</m:t>
                        </m:r>
                        <m:r>
                          <a:rPr lang="en-US" b="0" i="1"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110639" name="Rectangle 4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b="-1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641" name="Rectangle 49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534400" cy="5715000"/>
          </a:xfrm>
        </p:spPr>
        <p:txBody>
          <a:bodyPr/>
          <a:lstStyle/>
          <a:p>
            <a:r>
              <a:rPr lang="en-US" dirty="0" smtClean="0"/>
              <a:t>One more trick:</a:t>
            </a:r>
          </a:p>
          <a:p>
            <a:pPr lvl="1"/>
            <a:r>
              <a:rPr lang="en-US" dirty="0" smtClean="0"/>
              <a:t>Polarized muons in storage ring with vertical focusing by electrical </a:t>
            </a:r>
            <a:r>
              <a:rPr lang="en-US" dirty="0" err="1" smtClean="0"/>
              <a:t>quadrupole</a:t>
            </a:r>
            <a:r>
              <a:rPr lang="en-US" dirty="0" smtClean="0"/>
              <a:t> field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At magic momentum p</a:t>
            </a:r>
            <a:r>
              <a:rPr lang="en-US" baseline="-25000" dirty="0" smtClean="0">
                <a:latin typeface="Symbol" pitchFamily="18" charset="2"/>
              </a:rPr>
              <a:t>m</a:t>
            </a:r>
            <a:r>
              <a:rPr lang="en-US" dirty="0" smtClean="0"/>
              <a:t> = 3.094 </a:t>
            </a:r>
            <a:r>
              <a:rPr lang="en-US" dirty="0" err="1" smtClean="0"/>
              <a:t>GeV</a:t>
            </a:r>
            <a:r>
              <a:rPr lang="en-US" dirty="0" smtClean="0"/>
              <a:t>/c (</a:t>
            </a:r>
            <a:r>
              <a:rPr lang="en-US" dirty="0" smtClean="0">
                <a:latin typeface="Symbol" pitchFamily="18" charset="2"/>
              </a:rPr>
              <a:t>g </a:t>
            </a:r>
            <a:r>
              <a:rPr lang="en-US" dirty="0" smtClean="0"/>
              <a:t>= 29.3), g-2 precession frequency </a:t>
            </a:r>
            <a:r>
              <a:rPr lang="en-US" dirty="0" err="1" smtClean="0">
                <a:latin typeface="Symbol" pitchFamily="18" charset="2"/>
              </a:rPr>
              <a:t>w</a:t>
            </a:r>
            <a:r>
              <a:rPr lang="en-US" baseline="-25000" dirty="0" err="1" smtClean="0"/>
              <a:t>a</a:t>
            </a:r>
            <a:r>
              <a:rPr lang="en-US" dirty="0" smtClean="0"/>
              <a:t> independent of electric field</a:t>
            </a:r>
          </a:p>
          <a:p>
            <a:r>
              <a:rPr lang="en-US" dirty="0" smtClean="0"/>
              <a:t>Distribution of decay electrons as function of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2227628" y="1981200"/>
                <a:ext cx="4141968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i="1">
                                  <a:solidFill>
                                    <a:srgbClr val="C0504D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C0504D"/>
                                  </a:solidFill>
                                  <a:latin typeface="Cambria Math"/>
                                  <a:ea typeface="Cambria Math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𝒂</m:t>
                          </m:r>
                        </m:sub>
                      </m:sSub>
                      <m:r>
                        <a:rPr lang="en-US" dirty="0">
                          <a:solidFill>
                            <a:srgbClr val="C0504D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i="1" dirty="0">
                          <a:solidFill>
                            <a:srgbClr val="C0504D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i="1" dirty="0">
                              <a:solidFill>
                                <a:srgbClr val="C0504D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 dirty="0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𝒆</m:t>
                          </m:r>
                        </m:num>
                        <m:den>
                          <m:r>
                            <a:rPr lang="en-US" b="1" i="1" dirty="0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𝒎𝒄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solidFill>
                                <a:srgbClr val="C0504D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dirty="0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𝒂</m:t>
                          </m:r>
                          <m:acc>
                            <m:accPr>
                              <m:chr m:val="⃑"/>
                              <m:ctrlPr>
                                <a:rPr lang="en-US" i="1" dirty="0">
                                  <a:solidFill>
                                    <a:srgbClr val="C0504D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 dirty="0">
                                  <a:solidFill>
                                    <a:srgbClr val="C0504D"/>
                                  </a:solidFill>
                                  <a:latin typeface="Cambria Math"/>
                                </a:rPr>
                                <m:t>𝑩</m:t>
                              </m:r>
                            </m:e>
                          </m:acc>
                          <m:r>
                            <a:rPr lang="en-US" b="1" i="1" dirty="0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504D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504D"/>
                                  </a:solidFill>
                                  <a:latin typeface="Cambria Math"/>
                                </a:rPr>
                                <m:t>𝒂</m:t>
                              </m:r>
                              <m:r>
                                <a:rPr lang="en-US" i="1">
                                  <a:solidFill>
                                    <a:srgbClr val="C0504D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box>
                                <m:boxPr>
                                  <m:ctrlPr>
                                    <a:rPr lang="en-US" i="1">
                                      <a:solidFill>
                                        <a:srgbClr val="C0504D"/>
                                      </a:solidFill>
                                      <a:latin typeface="Cambria Math"/>
                                    </a:rPr>
                                  </m:ctrlPr>
                                </m:box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C0504D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srgbClr val="C0504D"/>
                                          </a:solidFill>
                                          <a:latin typeface="Cambria Math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C0504D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0504D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𝜸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C0504D"/>
                                              </a:solidFill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solidFill>
                                            <a:srgbClr val="C0504D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solidFill>
                                            <a:srgbClr val="C0504D"/>
                                          </a:solidFill>
                                          <a:latin typeface="Cambria Math"/>
                                        </a:rPr>
                                        <m:t>𝟏</m:t>
                                      </m:r>
                                    </m:den>
                                  </m:f>
                                </m:e>
                              </m:box>
                            </m:e>
                          </m:d>
                          <m:acc>
                            <m:accPr>
                              <m:chr m:val="⃑"/>
                              <m:ctrlPr>
                                <a:rPr lang="en-US" i="1">
                                  <a:solidFill>
                                    <a:srgbClr val="C0504D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C0504D"/>
                                  </a:solidFill>
                                  <a:latin typeface="Cambria Math"/>
                                  <a:ea typeface="Cambria Math"/>
                                </a:rPr>
                                <m:t>𝜷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rgbClr val="C0504D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⃑"/>
                              <m:ctrlPr>
                                <a:rPr lang="en-US" i="1">
                                  <a:solidFill>
                                    <a:srgbClr val="C0504D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C0504D"/>
                                  </a:solidFill>
                                  <a:latin typeface="Cambria Math"/>
                                  <a:ea typeface="Cambria Math"/>
                                </a:rPr>
                                <m:t>𝑬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solidFill>
                    <a:srgbClr val="C0504D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7628" y="1981200"/>
                <a:ext cx="4141968" cy="7146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103728" y="3999828"/>
                <a:ext cx="4040272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rgbClr val="C0504D"/>
                          </a:solidFill>
                          <a:latin typeface="Cambria Math"/>
                        </a:rPr>
                        <m:t>𝑵</m:t>
                      </m:r>
                      <m:d>
                        <m:dPr>
                          <m:ctrlP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C0504D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US" dirty="0">
                          <a:solidFill>
                            <a:srgbClr val="C0504D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1" dirty="0">
                          <a:solidFill>
                            <a:srgbClr val="C0504D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en-US" b="1" i="1" dirty="0">
                              <a:solidFill>
                                <a:srgbClr val="C0504D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solidFill>
                                <a:srgbClr val="C0504D"/>
                              </a:solidFill>
                              <a:latin typeface="Cambria Math"/>
                              <a:ea typeface="Cambria Math"/>
                            </a:rPr>
                            <m:t>𝑵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rgbClr val="C0504D"/>
                              </a:solidFill>
                              <a:latin typeface="Cambria Math"/>
                              <a:ea typeface="Cambria Math"/>
                            </a:rPr>
                            <m:t>𝟎</m:t>
                          </m:r>
                        </m:sub>
                      </m:sSub>
                      <m:sSup>
                        <m:sSupPr>
                          <m:ctrlPr>
                            <a:rPr lang="en-US" b="1" i="1" dirty="0">
                              <a:solidFill>
                                <a:srgbClr val="C0504D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1" i="1" dirty="0">
                              <a:solidFill>
                                <a:srgbClr val="C0504D"/>
                              </a:solidFill>
                              <a:latin typeface="Cambria Math"/>
                              <a:ea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b="1" i="1" dirty="0">
                              <a:solidFill>
                                <a:srgbClr val="C0504D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b="1" i="1" dirty="0">
                              <a:solidFill>
                                <a:srgbClr val="C0504D"/>
                              </a:solidFill>
                              <a:latin typeface="Cambria Math"/>
                              <a:ea typeface="Cambria Math"/>
                            </a:rPr>
                            <m:t>𝒕</m:t>
                          </m:r>
                          <m:r>
                            <a:rPr lang="en-US" b="1" i="1" dirty="0">
                              <a:solidFill>
                                <a:srgbClr val="C0504D"/>
                              </a:solidFill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b="1" i="1" dirty="0">
                              <a:solidFill>
                                <a:srgbClr val="C0504D"/>
                              </a:solidFill>
                              <a:latin typeface="Cambria Math"/>
                              <a:ea typeface="Cambria Math"/>
                            </a:rPr>
                            <m:t>𝜸𝝉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b="1" i="1" dirty="0">
                              <a:solidFill>
                                <a:srgbClr val="C0504D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1" i="1" dirty="0">
                              <a:solidFill>
                                <a:srgbClr val="C0504D"/>
                              </a:solidFill>
                              <a:latin typeface="Cambria Math"/>
                              <a:ea typeface="Cambria Math"/>
                            </a:rPr>
                            <m:t>𝟏</m:t>
                          </m:r>
                          <m:r>
                            <a:rPr lang="en-US" b="1" i="1" dirty="0">
                              <a:solidFill>
                                <a:srgbClr val="C0504D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b="1" i="1" dirty="0">
                              <a:solidFill>
                                <a:srgbClr val="C0504D"/>
                              </a:solidFill>
                              <a:latin typeface="Cambria Math"/>
                              <a:ea typeface="Cambria Math"/>
                            </a:rPr>
                            <m:t>𝑨</m:t>
                          </m:r>
                          <m:func>
                            <m:funcPr>
                              <m:ctrlPr>
                                <a:rPr lang="en-US" b="1" i="1" dirty="0">
                                  <a:solidFill>
                                    <a:srgbClr val="C0504D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dirty="0">
                                  <a:solidFill>
                                    <a:srgbClr val="C0504D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rgbClr val="C0504D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C0504D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C0504D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C0504D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rgbClr val="C0504D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  <m:r>
                                    <a:rPr lang="en-US" i="1" dirty="0">
                                      <a:solidFill>
                                        <a:srgbClr val="C0504D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i="1" dirty="0">
                                      <a:solidFill>
                                        <a:srgbClr val="C0504D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3728" y="3999828"/>
                <a:ext cx="4040272" cy="379656"/>
              </a:xfrm>
              <a:prstGeom prst="rect">
                <a:avLst/>
              </a:prstGeom>
              <a:blipFill rotWithShape="1">
                <a:blip r:embed="rId5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2971800" y="4379484"/>
            <a:ext cx="16764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606230" y="4010152"/>
                <a:ext cx="5725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𝝎</m:t>
                          </m:r>
                        </m:e>
                        <m:sub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𝒂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230" y="4010152"/>
                <a:ext cx="572529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/>
          <p:cNvSpPr/>
          <p:nvPr/>
        </p:nvSpPr>
        <p:spPr>
          <a:xfrm rot="16200000">
            <a:off x="2406396" y="4902707"/>
            <a:ext cx="73152" cy="6400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132571" y="4518184"/>
                <a:ext cx="5725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𝝎</m:t>
                          </m:r>
                        </m:e>
                        <m:sub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𝒄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571" y="4518184"/>
                <a:ext cx="572529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876800" y="5348782"/>
            <a:ext cx="4343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Intensity at a single detector station shortly after injection</a:t>
            </a:r>
          </a:p>
          <a:p>
            <a:r>
              <a:rPr lang="en-US" dirty="0">
                <a:solidFill>
                  <a:prstClr val="black"/>
                </a:solidFill>
              </a:rPr>
              <a:t>Phys. Rev. D73 (2006) 072003</a:t>
            </a:r>
          </a:p>
        </p:txBody>
      </p:sp>
    </p:spTree>
    <p:extLst>
      <p:ext uri="{BB962C8B-B14F-4D97-AF65-F5344CB8AC3E}">
        <p14:creationId xmlns:p14="http://schemas.microsoft.com/office/powerpoint/2010/main" val="18334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g-2 apparatus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Reusing storage ring from BNL g-2 experiment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New calorimeters and straw-tube tracking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" t="24910" r="4428" b="46727"/>
          <a:stretch/>
        </p:blipFill>
        <p:spPr bwMode="auto">
          <a:xfrm>
            <a:off x="2209800" y="5412659"/>
            <a:ext cx="6386513" cy="1456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" t="12071" r="2504" b="5099"/>
          <a:stretch/>
        </p:blipFill>
        <p:spPr bwMode="auto">
          <a:xfrm>
            <a:off x="0" y="1524001"/>
            <a:ext cx="4038600" cy="2652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9" t="22182" r="5532" b="33091"/>
          <a:stretch/>
        </p:blipFill>
        <p:spPr bwMode="auto">
          <a:xfrm>
            <a:off x="6408696" y="1524000"/>
            <a:ext cx="273530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307" t="2700" b="21007"/>
          <a:stretch/>
        </p:blipFill>
        <p:spPr>
          <a:xfrm>
            <a:off x="4038600" y="1524000"/>
            <a:ext cx="2621154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9" y="152400"/>
            <a:ext cx="9144000" cy="820783"/>
          </a:xfrm>
        </p:spPr>
        <p:txBody>
          <a:bodyPr>
            <a:normAutofit/>
          </a:bodyPr>
          <a:lstStyle/>
          <a:p>
            <a:r>
              <a:rPr lang="en-US" dirty="0" smtClean="0"/>
              <a:t>Planned </a:t>
            </a:r>
            <a:r>
              <a:rPr lang="en-US" dirty="0" smtClean="0"/>
              <a:t>improvements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Rebunch</a:t>
            </a:r>
            <a:r>
              <a:rPr lang="en-US" dirty="0" smtClean="0"/>
              <a:t> high-intensity beam into multiple bunches to lower </a:t>
            </a:r>
            <a:r>
              <a:rPr lang="en-US" dirty="0"/>
              <a:t>the instantaneous </a:t>
            </a:r>
            <a:r>
              <a:rPr lang="en-US" dirty="0" smtClean="0"/>
              <a:t>rate</a:t>
            </a:r>
          </a:p>
          <a:p>
            <a:r>
              <a:rPr lang="en-US" dirty="0"/>
              <a:t>Increase the detector segmentation to reduce the instantaneous rate in a given </a:t>
            </a:r>
            <a:r>
              <a:rPr lang="en-US" dirty="0" smtClean="0"/>
              <a:t>cell</a:t>
            </a:r>
            <a:endParaRPr lang="en-US" dirty="0"/>
          </a:p>
          <a:p>
            <a:r>
              <a:rPr lang="en-US" dirty="0" smtClean="0"/>
              <a:t>Modify secondary </a:t>
            </a:r>
            <a:r>
              <a:rPr lang="en-US" dirty="0" err="1"/>
              <a:t>beamlines</a:t>
            </a:r>
            <a:r>
              <a:rPr lang="en-US" dirty="0"/>
              <a:t> to store as many muons from pion decays as possible</a:t>
            </a:r>
          </a:p>
          <a:p>
            <a:r>
              <a:rPr lang="en-US" dirty="0"/>
              <a:t>Remove pions and protons from muon beam to prevent </a:t>
            </a:r>
            <a:r>
              <a:rPr lang="en-US" dirty="0" err="1"/>
              <a:t>hadronic</a:t>
            </a:r>
            <a:r>
              <a:rPr lang="en-US" dirty="0"/>
              <a:t> flash in calorimeters</a:t>
            </a:r>
          </a:p>
          <a:p>
            <a:pPr lvl="1"/>
            <a:r>
              <a:rPr lang="en-US" sz="2200" dirty="0"/>
              <a:t>Allows analysis of more (earlier) </a:t>
            </a:r>
            <a:r>
              <a:rPr lang="en-US" sz="2200" dirty="0" smtClean="0"/>
              <a:t>decay e+</a:t>
            </a:r>
            <a:endParaRPr lang="en-US" sz="2200" dirty="0"/>
          </a:p>
          <a:p>
            <a:pPr lvl="1"/>
            <a:r>
              <a:rPr lang="en-US" sz="2200" dirty="0"/>
              <a:t>Longer </a:t>
            </a:r>
            <a:r>
              <a:rPr lang="en-US" sz="2200" dirty="0" err="1"/>
              <a:t>beamline</a:t>
            </a:r>
            <a:r>
              <a:rPr lang="en-US" sz="2200" dirty="0"/>
              <a:t> for pion decay</a:t>
            </a:r>
          </a:p>
          <a:p>
            <a:pPr lvl="1"/>
            <a:r>
              <a:rPr lang="en-US" sz="2200" dirty="0"/>
              <a:t>Let heavier protons separate in time from pions/muons and kick them </a:t>
            </a:r>
            <a:r>
              <a:rPr lang="en-US" sz="2200" dirty="0" smtClean="0"/>
              <a:t>out</a:t>
            </a:r>
            <a:endParaRPr lang="en-US" sz="2200" dirty="0"/>
          </a:p>
          <a:p>
            <a:r>
              <a:rPr lang="en-US" dirty="0" smtClean="0"/>
              <a:t>Improve beam </a:t>
            </a:r>
            <a:r>
              <a:rPr lang="en-US" dirty="0"/>
              <a:t>dynamics </a:t>
            </a:r>
            <a:r>
              <a:rPr lang="en-US" dirty="0" smtClean="0"/>
              <a:t>in storage ring</a:t>
            </a:r>
            <a:endParaRPr lang="en-US" dirty="0"/>
          </a:p>
          <a:p>
            <a:r>
              <a:rPr lang="en-US" dirty="0" smtClean="0"/>
              <a:t>Improve </a:t>
            </a:r>
            <a:r>
              <a:rPr lang="en-US" dirty="0"/>
              <a:t>storage ring </a:t>
            </a:r>
            <a:r>
              <a:rPr lang="en-US" dirty="0" smtClean="0"/>
              <a:t>field </a:t>
            </a:r>
            <a:r>
              <a:rPr lang="en-US" dirty="0"/>
              <a:t>uniformity </a:t>
            </a:r>
            <a:r>
              <a:rPr lang="en-US" dirty="0" smtClean="0"/>
              <a:t>and the </a:t>
            </a:r>
            <a:r>
              <a:rPr lang="en-US" dirty="0"/>
              <a:t>measurement and calibration </a:t>
            </a:r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E0A7-5560-41C7-9AE1-2A4CD3D2B8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3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1066800"/>
            <a:ext cx="9140371" cy="506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Campus layout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5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g-2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Preparing for CD1 review this spring</a:t>
            </a:r>
          </a:p>
          <a:p>
            <a:r>
              <a:rPr lang="en-US" dirty="0" smtClean="0"/>
              <a:t>MC1 building complete early FY14</a:t>
            </a:r>
          </a:p>
          <a:p>
            <a:r>
              <a:rPr lang="en-US" dirty="0" smtClean="0"/>
              <a:t>g-2 storage ring ships early FY14</a:t>
            </a:r>
          </a:p>
          <a:p>
            <a:r>
              <a:rPr lang="en-US" dirty="0" smtClean="0"/>
              <a:t>Ring reassembly starting FY14</a:t>
            </a:r>
          </a:p>
          <a:p>
            <a:r>
              <a:rPr lang="en-US" dirty="0" err="1" smtClean="0"/>
              <a:t>Cryo</a:t>
            </a:r>
            <a:r>
              <a:rPr lang="en-US" dirty="0" smtClean="0"/>
              <a:t> ready to cool ring early FY15</a:t>
            </a:r>
          </a:p>
          <a:p>
            <a:r>
              <a:rPr lang="en-US" dirty="0" smtClean="0"/>
              <a:t>Ring magnetic field shimming starting mid FY15</a:t>
            </a:r>
          </a:p>
          <a:p>
            <a:r>
              <a:rPr lang="en-US" dirty="0" smtClean="0"/>
              <a:t>Recycler and Muon </a:t>
            </a:r>
            <a:r>
              <a:rPr lang="en-US" dirty="0" err="1" smtClean="0"/>
              <a:t>beamline</a:t>
            </a:r>
            <a:r>
              <a:rPr lang="en-US" dirty="0" smtClean="0"/>
              <a:t> work FY14-15</a:t>
            </a:r>
          </a:p>
          <a:p>
            <a:r>
              <a:rPr lang="en-US" dirty="0" smtClean="0"/>
              <a:t>New </a:t>
            </a:r>
            <a:r>
              <a:rPr lang="en-US" dirty="0" err="1" smtClean="0"/>
              <a:t>beamline</a:t>
            </a:r>
            <a:r>
              <a:rPr lang="en-US" dirty="0" smtClean="0"/>
              <a:t> enclosure beneficial occupancy mid FY15</a:t>
            </a:r>
          </a:p>
          <a:p>
            <a:r>
              <a:rPr lang="en-US" dirty="0" smtClean="0"/>
              <a:t>Beam to g-2 early 2016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8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375" y="228600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latin typeface="+mj-lt"/>
              </a:rPr>
              <a:t>Beam to Mu2e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143000"/>
            <a:ext cx="4040188" cy="53340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Primary (8 </a:t>
            </a:r>
            <a:r>
              <a:rPr lang="en-US" sz="2200" dirty="0" err="1" smtClean="0"/>
              <a:t>GeV</a:t>
            </a:r>
            <a:r>
              <a:rPr lang="en-US" sz="2200" dirty="0" smtClean="0"/>
              <a:t>) proton </a:t>
            </a:r>
            <a:r>
              <a:rPr lang="en-US" sz="2200" dirty="0"/>
              <a:t>beam resonantly-extracted from </a:t>
            </a:r>
            <a:r>
              <a:rPr lang="en-US" sz="2200" dirty="0" err="1"/>
              <a:t>Debuncher</a:t>
            </a:r>
            <a:endParaRPr lang="en-US" sz="2200" dirty="0"/>
          </a:p>
          <a:p>
            <a:r>
              <a:rPr lang="en-US" sz="2200" dirty="0" smtClean="0"/>
              <a:t>Extinction </a:t>
            </a:r>
            <a:r>
              <a:rPr lang="en-US" sz="2200" dirty="0"/>
              <a:t>of out-of-time </a:t>
            </a:r>
            <a:r>
              <a:rPr lang="en-US" sz="2200" dirty="0" smtClean="0"/>
              <a:t>beam</a:t>
            </a:r>
            <a:endParaRPr lang="en-US" sz="2200" dirty="0"/>
          </a:p>
          <a:p>
            <a:r>
              <a:rPr lang="en-US" sz="2200" dirty="0" smtClean="0"/>
              <a:t>Original </a:t>
            </a:r>
            <a:r>
              <a:rPr lang="en-US" sz="2200" dirty="0"/>
              <a:t>plan for increased flux involved “threading” Mu2e batches between </a:t>
            </a:r>
            <a:r>
              <a:rPr lang="en-US" sz="2200" dirty="0" err="1" smtClean="0"/>
              <a:t>NO</a:t>
            </a:r>
            <a:r>
              <a:rPr lang="en-US" sz="2200" dirty="0" err="1" smtClean="0">
                <a:latin typeface="Symbol" pitchFamily="18" charset="2"/>
              </a:rPr>
              <a:t>n</a:t>
            </a:r>
            <a:r>
              <a:rPr lang="en-US" sz="2200" dirty="0" err="1" smtClean="0"/>
              <a:t>A</a:t>
            </a:r>
            <a:r>
              <a:rPr lang="en-US" sz="2200" dirty="0" smtClean="0"/>
              <a:t> </a:t>
            </a:r>
            <a:r>
              <a:rPr lang="en-US" sz="2200" dirty="0"/>
              <a:t>batches, stacking proton bunches in Accumulator, and </a:t>
            </a:r>
            <a:r>
              <a:rPr lang="en-US" sz="2200" dirty="0" err="1"/>
              <a:t>rebunching</a:t>
            </a:r>
            <a:r>
              <a:rPr lang="en-US" sz="2200" dirty="0"/>
              <a:t> / resonant-extraction in </a:t>
            </a:r>
            <a:r>
              <a:rPr lang="en-US" sz="2200" dirty="0" err="1" smtClean="0"/>
              <a:t>Debuncher</a:t>
            </a:r>
            <a:endParaRPr lang="en-US" sz="2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28600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latin typeface="+mj-lt"/>
              </a:rPr>
              <a:t>Beam to g-2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143000"/>
            <a:ext cx="4041775" cy="53340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Rebunch</a:t>
            </a:r>
            <a:r>
              <a:rPr lang="en-US" dirty="0" smtClean="0"/>
              <a:t> </a:t>
            </a:r>
            <a:r>
              <a:rPr lang="en-US" dirty="0"/>
              <a:t>primary </a:t>
            </a:r>
            <a:r>
              <a:rPr lang="en-US" dirty="0" smtClean="0"/>
              <a:t>(8 </a:t>
            </a:r>
            <a:r>
              <a:rPr lang="en-US" dirty="0" err="1" smtClean="0"/>
              <a:t>GeV</a:t>
            </a:r>
            <a:r>
              <a:rPr lang="en-US" dirty="0" smtClean="0"/>
              <a:t>) protons </a:t>
            </a:r>
            <a:r>
              <a:rPr lang="en-US" dirty="0"/>
              <a:t>so that rate in detectors is not too high, bunch length &lt; ring revolution time of 147ns</a:t>
            </a:r>
          </a:p>
          <a:p>
            <a:r>
              <a:rPr lang="en-US" dirty="0" smtClean="0"/>
              <a:t>Create 3.1 </a:t>
            </a:r>
            <a:r>
              <a:rPr lang="en-US" dirty="0" err="1"/>
              <a:t>GeV</a:t>
            </a:r>
            <a:r>
              <a:rPr lang="en-US" dirty="0"/>
              <a:t> secondary pions off a target</a:t>
            </a:r>
          </a:p>
          <a:p>
            <a:r>
              <a:rPr lang="en-US" dirty="0" err="1" smtClean="0"/>
              <a:t>Beamline</a:t>
            </a:r>
            <a:r>
              <a:rPr lang="en-US" dirty="0" smtClean="0"/>
              <a:t> </a:t>
            </a:r>
            <a:r>
              <a:rPr lang="en-US" dirty="0"/>
              <a:t>long enough for ~all pions to decay</a:t>
            </a:r>
          </a:p>
          <a:p>
            <a:r>
              <a:rPr lang="en-US" dirty="0" smtClean="0"/>
              <a:t>Capture </a:t>
            </a:r>
            <a:r>
              <a:rPr lang="en-US" dirty="0"/>
              <a:t>3.094 </a:t>
            </a:r>
            <a:r>
              <a:rPr lang="en-US" dirty="0" err="1"/>
              <a:t>GeV</a:t>
            </a:r>
            <a:r>
              <a:rPr lang="en-US" dirty="0"/>
              <a:t> (“magic momentum” muons)</a:t>
            </a:r>
          </a:p>
          <a:p>
            <a:pPr lvl="1"/>
            <a:r>
              <a:rPr lang="en-US" dirty="0"/>
              <a:t>aim for 40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dirty="0"/>
              <a:t> </a:t>
            </a:r>
            <a:r>
              <a:rPr lang="en-US" dirty="0" smtClean="0"/>
              <a:t>acceptance</a:t>
            </a:r>
            <a:endParaRPr lang="en-US" dirty="0"/>
          </a:p>
          <a:p>
            <a:r>
              <a:rPr lang="en-US" dirty="0" smtClean="0"/>
              <a:t>Limit </a:t>
            </a:r>
            <a:r>
              <a:rPr lang="en-US" dirty="0"/>
              <a:t>secondary pions and protons making it into g-2 storage ring </a:t>
            </a:r>
            <a:r>
              <a:rPr lang="en-US" dirty="0" smtClean="0"/>
              <a:t>(cause </a:t>
            </a:r>
            <a:r>
              <a:rPr lang="en-US" dirty="0"/>
              <a:t>“</a:t>
            </a:r>
            <a:r>
              <a:rPr lang="en-US" dirty="0" err="1"/>
              <a:t>hadronic</a:t>
            </a:r>
            <a:r>
              <a:rPr lang="en-US" dirty="0"/>
              <a:t> flash” in </a:t>
            </a:r>
            <a:r>
              <a:rPr lang="en-US" dirty="0" smtClean="0"/>
              <a:t>calorimeters)</a:t>
            </a:r>
            <a:endParaRPr lang="en-US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21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3" t="22562" r="11507" b="43595"/>
          <a:stretch/>
        </p:blipFill>
        <p:spPr bwMode="auto">
          <a:xfrm>
            <a:off x="1142999" y="5105399"/>
            <a:ext cx="2537617" cy="175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56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3" name="Picture 136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4"/>
          <a:stretch/>
        </p:blipFill>
        <p:spPr>
          <a:xfrm>
            <a:off x="228600" y="1125317"/>
            <a:ext cx="3557064" cy="556123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Original Mu2e and g-2 plans for former </a:t>
            </a:r>
            <a:r>
              <a:rPr lang="en-US" dirty="0" err="1" smtClean="0"/>
              <a:t>Pbar</a:t>
            </a:r>
            <a:r>
              <a:rPr lang="en-US" dirty="0" smtClean="0"/>
              <a:t> </a:t>
            </a:r>
            <a:r>
              <a:rPr lang="en-US" dirty="0" err="1" smtClean="0"/>
              <a:t>beamlines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94747" y="5758463"/>
            <a:ext cx="2934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2870"/>
            <a:r>
              <a:rPr lang="en-US" dirty="0" smtClean="0">
                <a:solidFill>
                  <a:srgbClr val="C00000"/>
                </a:solidFill>
              </a:rPr>
              <a:t>8 </a:t>
            </a:r>
            <a:r>
              <a:rPr lang="en-US" dirty="0" err="1">
                <a:solidFill>
                  <a:srgbClr val="C00000"/>
                </a:solidFill>
              </a:rPr>
              <a:t>GeV</a:t>
            </a:r>
            <a:r>
              <a:rPr lang="en-US" dirty="0">
                <a:solidFill>
                  <a:srgbClr val="C00000"/>
                </a:solidFill>
              </a:rPr>
              <a:t> protons </a:t>
            </a:r>
            <a:r>
              <a:rPr lang="en-US" dirty="0" smtClean="0">
                <a:solidFill>
                  <a:srgbClr val="C00000"/>
                </a:solidFill>
              </a:rPr>
              <a:t>bypass </a:t>
            </a:r>
            <a:r>
              <a:rPr lang="en-US" dirty="0">
                <a:solidFill>
                  <a:srgbClr val="C00000"/>
                </a:solidFill>
              </a:rPr>
              <a:t>target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2914" y="3418118"/>
            <a:ext cx="662807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Abort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4519" y="4493507"/>
            <a:ext cx="1805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8 </a:t>
            </a:r>
            <a:r>
              <a:rPr lang="en-US" dirty="0" err="1">
                <a:solidFill>
                  <a:srgbClr val="C00000"/>
                </a:solidFill>
              </a:rPr>
              <a:t>GeV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protons </a:t>
            </a:r>
            <a:r>
              <a:rPr lang="en-US" dirty="0">
                <a:solidFill>
                  <a:srgbClr val="C00000"/>
                </a:solidFill>
              </a:rPr>
              <a:t>to Accumulator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33396" y="3299854"/>
            <a:ext cx="1912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AP3 line connects to Accumulator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0535" y="832584"/>
            <a:ext cx="4323981" cy="59904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6565232" y="6531344"/>
            <a:ext cx="2133600" cy="365125"/>
          </a:xfrm>
        </p:spPr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61" name="TextBox 1360"/>
          <p:cNvSpPr txBox="1"/>
          <p:nvPr/>
        </p:nvSpPr>
        <p:spPr>
          <a:xfrm>
            <a:off x="646523" y="829160"/>
            <a:ext cx="2813935" cy="553998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stacked proton bunch </a:t>
            </a:r>
            <a:r>
              <a:rPr lang="en-US" dirty="0">
                <a:solidFill>
                  <a:srgbClr val="7030A0"/>
                </a:solidFill>
              </a:rPr>
              <a:t>to </a:t>
            </a:r>
            <a:r>
              <a:rPr lang="en-US" dirty="0" err="1" smtClean="0">
                <a:solidFill>
                  <a:srgbClr val="7030A0"/>
                </a:solidFill>
              </a:rPr>
              <a:t>Debuncher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62" name="TextBox 1361"/>
          <p:cNvSpPr txBox="1"/>
          <p:nvPr/>
        </p:nvSpPr>
        <p:spPr>
          <a:xfrm rot="600000">
            <a:off x="1101460" y="1643663"/>
            <a:ext cx="1805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9933"/>
                </a:solidFill>
              </a:rPr>
              <a:t>stacking of          p bunches in Accumulator</a:t>
            </a:r>
            <a:endParaRPr lang="en-US" dirty="0">
              <a:solidFill>
                <a:srgbClr val="FF9933"/>
              </a:solidFill>
            </a:endParaRPr>
          </a:p>
        </p:txBody>
      </p:sp>
      <p:cxnSp>
        <p:nvCxnSpPr>
          <p:cNvPr id="1365" name="Straight Connector 1364"/>
          <p:cNvCxnSpPr/>
          <p:nvPr/>
        </p:nvCxnSpPr>
        <p:spPr>
          <a:xfrm flipV="1">
            <a:off x="2233396" y="2329463"/>
            <a:ext cx="641304" cy="762000"/>
          </a:xfrm>
          <a:prstGeom prst="line">
            <a:avLst/>
          </a:prstGeom>
          <a:ln w="254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7" name="Straight Connector 1366"/>
          <p:cNvCxnSpPr/>
          <p:nvPr/>
        </p:nvCxnSpPr>
        <p:spPr>
          <a:xfrm>
            <a:off x="1495721" y="1491263"/>
            <a:ext cx="1232352" cy="228600"/>
          </a:xfrm>
          <a:prstGeom prst="line">
            <a:avLst/>
          </a:prstGeom>
          <a:ln w="254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9" name="Straight Connector 1368"/>
          <p:cNvCxnSpPr/>
          <p:nvPr/>
        </p:nvCxnSpPr>
        <p:spPr>
          <a:xfrm flipH="1" flipV="1">
            <a:off x="1035011" y="1948463"/>
            <a:ext cx="410454" cy="1143000"/>
          </a:xfrm>
          <a:prstGeom prst="line">
            <a:avLst/>
          </a:prstGeom>
          <a:ln w="254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4" name="Straight Connector 1373"/>
          <p:cNvCxnSpPr/>
          <p:nvPr/>
        </p:nvCxnSpPr>
        <p:spPr>
          <a:xfrm flipH="1">
            <a:off x="1654519" y="2939063"/>
            <a:ext cx="707681" cy="98688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8" name="Straight Connector 1377"/>
          <p:cNvCxnSpPr/>
          <p:nvPr/>
        </p:nvCxnSpPr>
        <p:spPr>
          <a:xfrm flipH="1" flipV="1">
            <a:off x="1654520" y="1406183"/>
            <a:ext cx="707680" cy="23748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0" name="Picture 137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>
          <a:xfrm>
            <a:off x="5364846" y="1145553"/>
            <a:ext cx="3531815" cy="5561233"/>
          </a:xfrm>
          <a:prstGeom prst="rect">
            <a:avLst/>
          </a:prstGeom>
        </p:spPr>
      </p:pic>
      <p:cxnSp>
        <p:nvCxnSpPr>
          <p:cNvPr id="1382" name="Straight Connector 1381"/>
          <p:cNvCxnSpPr/>
          <p:nvPr/>
        </p:nvCxnSpPr>
        <p:spPr>
          <a:xfrm flipH="1">
            <a:off x="6203047" y="3946185"/>
            <a:ext cx="533400" cy="1527714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4" name="Arc 1383"/>
          <p:cNvSpPr/>
          <p:nvPr/>
        </p:nvSpPr>
        <p:spPr>
          <a:xfrm>
            <a:off x="2086770" y="1643663"/>
            <a:ext cx="830180" cy="923330"/>
          </a:xfrm>
          <a:prstGeom prst="arc">
            <a:avLst>
              <a:gd name="adj1" fmla="val 17645383"/>
              <a:gd name="adj2" fmla="val 1991047"/>
            </a:avLst>
          </a:prstGeom>
          <a:ln w="254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Arc 1384"/>
          <p:cNvSpPr/>
          <p:nvPr/>
        </p:nvSpPr>
        <p:spPr>
          <a:xfrm rot="6000000">
            <a:off x="1417320" y="2408497"/>
            <a:ext cx="830180" cy="923330"/>
          </a:xfrm>
          <a:prstGeom prst="arc">
            <a:avLst>
              <a:gd name="adj1" fmla="val 17460995"/>
              <a:gd name="adj2" fmla="val 2988940"/>
            </a:avLst>
          </a:prstGeom>
          <a:ln w="254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6" name="Arc 1385"/>
          <p:cNvSpPr/>
          <p:nvPr/>
        </p:nvSpPr>
        <p:spPr>
          <a:xfrm>
            <a:off x="1035011" y="1486798"/>
            <a:ext cx="830180" cy="923330"/>
          </a:xfrm>
          <a:prstGeom prst="arc">
            <a:avLst>
              <a:gd name="adj1" fmla="val 10432174"/>
              <a:gd name="adj2" fmla="val 16769914"/>
            </a:avLst>
          </a:prstGeom>
          <a:ln w="254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8" name="TextBox 1387"/>
          <p:cNvSpPr txBox="1"/>
          <p:nvPr/>
        </p:nvSpPr>
        <p:spPr>
          <a:xfrm>
            <a:off x="5883456" y="6148030"/>
            <a:ext cx="2498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/>
            <a:r>
              <a:rPr lang="en-US" dirty="0" smtClean="0">
                <a:solidFill>
                  <a:srgbClr val="FF00FF"/>
                </a:solidFill>
              </a:rPr>
              <a:t>8 </a:t>
            </a:r>
            <a:r>
              <a:rPr lang="en-US" dirty="0" err="1">
                <a:solidFill>
                  <a:srgbClr val="FF00FF"/>
                </a:solidFill>
              </a:rPr>
              <a:t>GeV</a:t>
            </a:r>
            <a:r>
              <a:rPr lang="en-US" dirty="0">
                <a:solidFill>
                  <a:srgbClr val="FF00FF"/>
                </a:solidFill>
              </a:rPr>
              <a:t> protons </a:t>
            </a:r>
            <a:r>
              <a:rPr lang="en-US" dirty="0" smtClean="0">
                <a:solidFill>
                  <a:srgbClr val="FF00FF"/>
                </a:solidFill>
              </a:rPr>
              <a:t>to </a:t>
            </a:r>
            <a:r>
              <a:rPr lang="en-US" dirty="0" smtClean="0">
                <a:solidFill>
                  <a:srgbClr val="FF00FF"/>
                </a:solidFill>
              </a:rPr>
              <a:t>target (</a:t>
            </a:r>
            <a:r>
              <a:rPr lang="en-US" dirty="0" err="1" smtClean="0">
                <a:solidFill>
                  <a:srgbClr val="FF00FF"/>
                </a:solidFill>
              </a:rPr>
              <a:t>rebunched</a:t>
            </a:r>
            <a:r>
              <a:rPr lang="en-US" dirty="0" smtClean="0">
                <a:solidFill>
                  <a:srgbClr val="FF00FF"/>
                </a:solidFill>
              </a:rPr>
              <a:t> in Recycler)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1389" name="TextBox 1388"/>
          <p:cNvSpPr txBox="1"/>
          <p:nvPr/>
        </p:nvSpPr>
        <p:spPr>
          <a:xfrm>
            <a:off x="4663440" y="3862780"/>
            <a:ext cx="2088247" cy="147732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3.1 </a:t>
            </a:r>
            <a:r>
              <a:rPr lang="en-US" dirty="0" err="1" smtClean="0">
                <a:solidFill>
                  <a:srgbClr val="00B0F0"/>
                </a:solidFill>
              </a:rPr>
              <a:t>GeV</a:t>
            </a:r>
            <a:r>
              <a:rPr lang="en-US" dirty="0" smtClean="0">
                <a:solidFill>
                  <a:srgbClr val="00B0F0"/>
                </a:solidFill>
              </a:rPr>
              <a:t> secondaries to </a:t>
            </a:r>
            <a:r>
              <a:rPr lang="en-US" dirty="0" err="1" smtClean="0">
                <a:solidFill>
                  <a:srgbClr val="00B0F0"/>
                </a:solidFill>
              </a:rPr>
              <a:t>Debuncher</a:t>
            </a:r>
            <a:r>
              <a:rPr lang="en-US" dirty="0" smtClean="0">
                <a:solidFill>
                  <a:srgbClr val="00B0F0"/>
                </a:solidFill>
              </a:rPr>
              <a:t> (need high quad density   to capture decay muons)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390" name="TextBox 1389"/>
          <p:cNvSpPr txBox="1"/>
          <p:nvPr/>
        </p:nvSpPr>
        <p:spPr>
          <a:xfrm>
            <a:off x="7422025" y="3090672"/>
            <a:ext cx="1676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new connection </a:t>
            </a:r>
            <a:r>
              <a:rPr lang="en-US" dirty="0" err="1" smtClean="0">
                <a:solidFill>
                  <a:srgbClr val="C00000"/>
                </a:solidFill>
              </a:rPr>
              <a:t>Debuncher</a:t>
            </a:r>
            <a:r>
              <a:rPr lang="en-US" dirty="0" smtClean="0">
                <a:solidFill>
                  <a:srgbClr val="C00000"/>
                </a:solidFill>
              </a:rPr>
              <a:t> to AP3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91" name="Rectangle 1390"/>
          <p:cNvSpPr/>
          <p:nvPr/>
        </p:nvSpPr>
        <p:spPr>
          <a:xfrm>
            <a:off x="4495800" y="847324"/>
            <a:ext cx="4512143" cy="59904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93" name="Straight Connector 1392"/>
          <p:cNvCxnSpPr>
            <a:cxnSpLocks noChangeAspect="1"/>
          </p:cNvCxnSpPr>
          <p:nvPr/>
        </p:nvCxnSpPr>
        <p:spPr>
          <a:xfrm flipH="1">
            <a:off x="5954342" y="4269351"/>
            <a:ext cx="721146" cy="187868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2" name="TextBox 1401"/>
          <p:cNvSpPr txBox="1"/>
          <p:nvPr/>
        </p:nvSpPr>
        <p:spPr>
          <a:xfrm>
            <a:off x="6270198" y="5301024"/>
            <a:ext cx="2347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bring 40</a:t>
            </a:r>
            <a:r>
              <a:rPr lang="en-US" dirty="0" smtClean="0">
                <a:solidFill>
                  <a:srgbClr val="C00000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rgbClr val="C00000"/>
                </a:solidFill>
              </a:rPr>
              <a:t> beam back thru target bypass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07" name="TextBox 1406"/>
          <p:cNvSpPr txBox="1"/>
          <p:nvPr/>
        </p:nvSpPr>
        <p:spPr>
          <a:xfrm>
            <a:off x="4921290" y="5747510"/>
            <a:ext cx="887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to g-2 ring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08" name="Oval 1407"/>
          <p:cNvSpPr/>
          <p:nvPr/>
        </p:nvSpPr>
        <p:spPr>
          <a:xfrm>
            <a:off x="762000" y="3342381"/>
            <a:ext cx="892520" cy="4450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/>
          <p:cNvSpPr/>
          <p:nvPr/>
        </p:nvSpPr>
        <p:spPr>
          <a:xfrm>
            <a:off x="6314915" y="3432507"/>
            <a:ext cx="421532" cy="410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0" name="Oval 1409"/>
          <p:cNvSpPr/>
          <p:nvPr/>
        </p:nvSpPr>
        <p:spPr>
          <a:xfrm>
            <a:off x="7211259" y="2861320"/>
            <a:ext cx="421532" cy="410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/>
          <p:cNvSpPr/>
          <p:nvPr/>
        </p:nvSpPr>
        <p:spPr>
          <a:xfrm>
            <a:off x="2111897" y="2870162"/>
            <a:ext cx="421532" cy="410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2" name="Oval 1411"/>
          <p:cNvSpPr/>
          <p:nvPr/>
        </p:nvSpPr>
        <p:spPr>
          <a:xfrm>
            <a:off x="6017555" y="5281181"/>
            <a:ext cx="2600553" cy="6619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3" name="Oval 1412"/>
          <p:cNvSpPr/>
          <p:nvPr/>
        </p:nvSpPr>
        <p:spPr>
          <a:xfrm>
            <a:off x="4545694" y="4462272"/>
            <a:ext cx="1924053" cy="323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>
            <a:cxnSpLocks noChangeAspect="1"/>
          </p:cNvCxnSpPr>
          <p:nvPr/>
        </p:nvCxnSpPr>
        <p:spPr>
          <a:xfrm flipV="1">
            <a:off x="6164047" y="4993221"/>
            <a:ext cx="106573" cy="284564"/>
          </a:xfrm>
          <a:prstGeom prst="straightConnector1">
            <a:avLst/>
          </a:prstGeom>
          <a:ln w="127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 noChangeAspect="1"/>
          </p:cNvCxnSpPr>
          <p:nvPr/>
        </p:nvCxnSpPr>
        <p:spPr>
          <a:xfrm flipV="1">
            <a:off x="6566423" y="4532108"/>
            <a:ext cx="106573" cy="284564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 noChangeAspect="1"/>
          </p:cNvCxnSpPr>
          <p:nvPr/>
        </p:nvCxnSpPr>
        <p:spPr>
          <a:xfrm flipH="1" flipV="1">
            <a:off x="6270619" y="3074550"/>
            <a:ext cx="104532" cy="284564"/>
          </a:xfrm>
          <a:prstGeom prst="straightConnector1">
            <a:avLst/>
          </a:prstGeom>
          <a:ln w="127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cxnSpLocks noChangeAspect="1"/>
          </p:cNvCxnSpPr>
          <p:nvPr/>
        </p:nvCxnSpPr>
        <p:spPr>
          <a:xfrm flipV="1">
            <a:off x="6196930" y="5481907"/>
            <a:ext cx="106573" cy="284564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/>
          </p:cNvCxnSpPr>
          <p:nvPr/>
        </p:nvCxnSpPr>
        <p:spPr>
          <a:xfrm flipV="1">
            <a:off x="7130753" y="3383183"/>
            <a:ext cx="187079" cy="284564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cxnSpLocks/>
          </p:cNvCxnSpPr>
          <p:nvPr/>
        </p:nvCxnSpPr>
        <p:spPr>
          <a:xfrm flipV="1">
            <a:off x="5507720" y="6148032"/>
            <a:ext cx="429022" cy="184665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/>
          </p:cNvCxnSpPr>
          <p:nvPr/>
        </p:nvCxnSpPr>
        <p:spPr>
          <a:xfrm flipV="1">
            <a:off x="2223760" y="2566993"/>
            <a:ext cx="187079" cy="284564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cxnSpLocks/>
          </p:cNvCxnSpPr>
          <p:nvPr/>
        </p:nvCxnSpPr>
        <p:spPr>
          <a:xfrm flipH="1" flipV="1">
            <a:off x="6934200" y="1367724"/>
            <a:ext cx="457090" cy="76918"/>
          </a:xfrm>
          <a:prstGeom prst="straightConnector1">
            <a:avLst/>
          </a:prstGeom>
          <a:ln w="12700">
            <a:solidFill>
              <a:srgbClr val="0066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244761" y="1319634"/>
            <a:ext cx="1139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resonant extraction to Mu2e target</a:t>
            </a:r>
          </a:p>
        </p:txBody>
      </p:sp>
    </p:spTree>
    <p:extLst>
      <p:ext uri="{BB962C8B-B14F-4D97-AF65-F5344CB8AC3E}">
        <p14:creationId xmlns:p14="http://schemas.microsoft.com/office/powerpoint/2010/main" val="422524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8" grpId="0" animBg="1"/>
      <p:bldP spid="1409" grpId="0" animBg="1"/>
      <p:bldP spid="1410" grpId="0" animBg="1"/>
      <p:bldP spid="1411" grpId="0" animBg="1"/>
      <p:bldP spid="1412" grpId="0" animBg="1"/>
      <p:bldP spid="14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g-2 near Mu2e in “Muon Campus”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Locating g-2 experiment near Mu2e has advantages</a:t>
            </a:r>
          </a:p>
          <a:p>
            <a:pPr lvl="1"/>
            <a:r>
              <a:rPr lang="en-US" dirty="0" smtClean="0"/>
              <a:t>Both g-2 and Mu2e circulate in same direction</a:t>
            </a:r>
          </a:p>
          <a:p>
            <a:pPr lvl="2"/>
            <a:r>
              <a:rPr lang="en-US" dirty="0" smtClean="0"/>
              <a:t>No need to switch polarity, just energy</a:t>
            </a:r>
          </a:p>
          <a:p>
            <a:pPr lvl="2"/>
            <a:r>
              <a:rPr lang="en-US" dirty="0" smtClean="0"/>
              <a:t>Frees some magnets in AP2 line for reuse, no conflict with Mu2e plans for primary beam abort in AP2</a:t>
            </a:r>
          </a:p>
          <a:p>
            <a:pPr lvl="2"/>
            <a:r>
              <a:rPr lang="en-US" dirty="0" smtClean="0"/>
              <a:t>Can use Mu2e abort to remove proton contamination from g-2 secondary beam</a:t>
            </a:r>
          </a:p>
          <a:p>
            <a:pPr lvl="1"/>
            <a:r>
              <a:rPr lang="en-US" dirty="0" smtClean="0"/>
              <a:t>New building location also much better</a:t>
            </a:r>
          </a:p>
          <a:p>
            <a:pPr lvl="2"/>
            <a:r>
              <a:rPr lang="en-US" dirty="0" smtClean="0"/>
              <a:t>Old location jammed between road and berm</a:t>
            </a:r>
          </a:p>
          <a:p>
            <a:pPr lvl="2"/>
            <a:r>
              <a:rPr lang="en-US" dirty="0" smtClean="0"/>
              <a:t>Utility corridor to be rerouted</a:t>
            </a:r>
          </a:p>
          <a:p>
            <a:pPr lvl="2"/>
            <a:r>
              <a:rPr lang="en-US" dirty="0" smtClean="0"/>
              <a:t>Don’t have to pass g-2 secondary beam back through AP0</a:t>
            </a:r>
          </a:p>
          <a:p>
            <a:pPr lvl="1"/>
            <a:r>
              <a:rPr lang="en-US" dirty="0" smtClean="0"/>
              <a:t>Can share </a:t>
            </a:r>
            <a:r>
              <a:rPr lang="en-US" dirty="0" err="1" smtClean="0"/>
              <a:t>cryo</a:t>
            </a:r>
            <a:r>
              <a:rPr lang="en-US" dirty="0" smtClean="0"/>
              <a:t> and other infrastructure</a:t>
            </a:r>
          </a:p>
          <a:p>
            <a:pPr lvl="1"/>
            <a:r>
              <a:rPr lang="en-US" dirty="0" smtClean="0"/>
              <a:t>Time-dependent stray magnetic fields at g-2 ring smaller near Booster than near Main Injector</a:t>
            </a:r>
          </a:p>
          <a:p>
            <a:pPr lvl="1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2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1176868" y="914400"/>
            <a:ext cx="2590800" cy="1981200"/>
            <a:chOff x="1219200" y="4724400"/>
            <a:chExt cx="2590800" cy="1981200"/>
          </a:xfrm>
          <a:solidFill>
            <a:srgbClr val="FFFF00"/>
          </a:solidFill>
        </p:grpSpPr>
        <p:sp>
          <p:nvSpPr>
            <p:cNvPr id="40" name="Down Arrow Callout 39"/>
            <p:cNvSpPr/>
            <p:nvPr/>
          </p:nvSpPr>
          <p:spPr bwMode="auto">
            <a:xfrm>
              <a:off x="1219200" y="4724400"/>
              <a:ext cx="1524000" cy="1981200"/>
            </a:xfrm>
            <a:prstGeom prst="downArrowCallout">
              <a:avLst>
                <a:gd name="adj1" fmla="val 25000"/>
                <a:gd name="adj2" fmla="val 25000"/>
                <a:gd name="adj3" fmla="val 29060"/>
                <a:gd name="adj4" fmla="val 64977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 sz="2400">
                <a:solidFill>
                  <a:srgbClr val="EAEAEA"/>
                </a:solidFill>
              </a:endParaRPr>
            </a:p>
          </p:txBody>
        </p:sp>
        <p:sp>
          <p:nvSpPr>
            <p:cNvPr id="41" name="Right Arrow Callout 40"/>
            <p:cNvSpPr/>
            <p:nvPr/>
          </p:nvSpPr>
          <p:spPr bwMode="auto">
            <a:xfrm>
              <a:off x="1219200" y="4724400"/>
              <a:ext cx="2590800" cy="1295400"/>
            </a:xfrm>
            <a:prstGeom prst="rightArrowCallout">
              <a:avLst>
                <a:gd name="adj1" fmla="val 25000"/>
                <a:gd name="adj2" fmla="val 24074"/>
                <a:gd name="adj3" fmla="val 37963"/>
                <a:gd name="adj4" fmla="val 57199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 sz="2400">
                <a:solidFill>
                  <a:srgbClr val="EAEAEA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428149" y="990600"/>
            <a:ext cx="917111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2"/>
              <a:buNone/>
            </a:pPr>
            <a:r>
              <a:rPr lang="en-US" dirty="0" smtClean="0">
                <a:solidFill>
                  <a:srgbClr val="000054"/>
                </a:solidFill>
              </a:rPr>
              <a:t>6 </a:t>
            </a:r>
            <a:r>
              <a:rPr lang="en-US" dirty="0" smtClean="0">
                <a:solidFill>
                  <a:srgbClr val="000054"/>
                </a:solidFill>
                <a:sym typeface="Symbol"/>
              </a:rPr>
              <a:t></a:t>
            </a:r>
            <a:r>
              <a:rPr lang="en-US" dirty="0" smtClean="0">
                <a:solidFill>
                  <a:srgbClr val="000054"/>
                </a:solidFill>
              </a:rPr>
              <a:t> </a:t>
            </a:r>
            <a:r>
              <a:rPr lang="en-US" dirty="0">
                <a:solidFill>
                  <a:srgbClr val="000054"/>
                </a:solidFill>
              </a:rPr>
              <a:t>2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2"/>
              <a:buNone/>
            </a:pPr>
            <a:r>
              <a:rPr lang="en-US" dirty="0">
                <a:solidFill>
                  <a:srgbClr val="000054"/>
                </a:solidFill>
              </a:rPr>
              <a:t>Booster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2"/>
              <a:buNone/>
            </a:pPr>
            <a:r>
              <a:rPr lang="en-US" dirty="0">
                <a:solidFill>
                  <a:srgbClr val="000054"/>
                </a:solidFill>
              </a:rPr>
              <a:t>Batches</a:t>
            </a:r>
          </a:p>
        </p:txBody>
      </p:sp>
      <p:sp>
        <p:nvSpPr>
          <p:cNvPr id="50" name="Down Arrow Callout 49"/>
          <p:cNvSpPr/>
          <p:nvPr/>
        </p:nvSpPr>
        <p:spPr bwMode="auto">
          <a:xfrm>
            <a:off x="6739468" y="914400"/>
            <a:ext cx="1524000" cy="1981200"/>
          </a:xfrm>
          <a:prstGeom prst="downArrowCallout">
            <a:avLst>
              <a:gd name="adj1" fmla="val 25000"/>
              <a:gd name="adj2" fmla="val 25000"/>
              <a:gd name="adj3" fmla="val 29060"/>
              <a:gd name="adj4" fmla="val 64977"/>
            </a:avLst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 sz="2400">
              <a:solidFill>
                <a:srgbClr val="EAEAEA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3920068" y="914400"/>
            <a:ext cx="2590800" cy="1981200"/>
            <a:chOff x="1219200" y="4724400"/>
            <a:chExt cx="2590800" cy="1981200"/>
          </a:xfrm>
          <a:solidFill>
            <a:srgbClr val="FFFF00"/>
          </a:solidFill>
        </p:grpSpPr>
        <p:sp>
          <p:nvSpPr>
            <p:cNvPr id="47" name="Down Arrow Callout 46"/>
            <p:cNvSpPr/>
            <p:nvPr/>
          </p:nvSpPr>
          <p:spPr bwMode="auto">
            <a:xfrm>
              <a:off x="1219200" y="4724400"/>
              <a:ext cx="1524000" cy="1981200"/>
            </a:xfrm>
            <a:prstGeom prst="downArrowCallout">
              <a:avLst>
                <a:gd name="adj1" fmla="val 25000"/>
                <a:gd name="adj2" fmla="val 25000"/>
                <a:gd name="adj3" fmla="val 29060"/>
                <a:gd name="adj4" fmla="val 64977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 sz="2400">
                <a:solidFill>
                  <a:srgbClr val="EAEAEA"/>
                </a:solidFill>
              </a:endParaRPr>
            </a:p>
          </p:txBody>
        </p:sp>
        <p:sp>
          <p:nvSpPr>
            <p:cNvPr id="48" name="Right Arrow Callout 47"/>
            <p:cNvSpPr/>
            <p:nvPr/>
          </p:nvSpPr>
          <p:spPr bwMode="auto">
            <a:xfrm>
              <a:off x="1219200" y="4724400"/>
              <a:ext cx="2590800" cy="1295400"/>
            </a:xfrm>
            <a:prstGeom prst="rightArrowCallout">
              <a:avLst>
                <a:gd name="adj1" fmla="val 25000"/>
                <a:gd name="adj2" fmla="val 24074"/>
                <a:gd name="adj3" fmla="val 37963"/>
                <a:gd name="adj4" fmla="val 57199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 sz="2400">
                <a:solidFill>
                  <a:srgbClr val="EAEAEA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Accelerator Task Force Cost Savings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72468" y="1219200"/>
            <a:ext cx="1185541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2"/>
              <a:buNone/>
            </a:pPr>
            <a:r>
              <a:rPr lang="en-US" dirty="0">
                <a:solidFill>
                  <a:srgbClr val="000054"/>
                </a:solidFill>
              </a:rPr>
              <a:t>Re-bunch 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2"/>
              <a:buNone/>
            </a:pPr>
            <a:r>
              <a:rPr lang="en-US" dirty="0">
                <a:solidFill>
                  <a:srgbClr val="000054"/>
                </a:solidFill>
              </a:rPr>
              <a:t>in RR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01975" y="1066800"/>
            <a:ext cx="1661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2"/>
              <a:buNone/>
            </a:pPr>
            <a:r>
              <a:rPr lang="en-US" dirty="0">
                <a:solidFill>
                  <a:srgbClr val="000054"/>
                </a:solidFill>
              </a:rPr>
              <a:t>Bypass Accumulator Ring</a:t>
            </a:r>
          </a:p>
        </p:txBody>
      </p:sp>
      <p:sp>
        <p:nvSpPr>
          <p:cNvPr id="32" name="Process 31"/>
          <p:cNvSpPr/>
          <p:nvPr/>
        </p:nvSpPr>
        <p:spPr bwMode="auto">
          <a:xfrm>
            <a:off x="838200" y="2971800"/>
            <a:ext cx="1066800" cy="2209800"/>
          </a:xfrm>
          <a:prstGeom prst="flowChartProcess">
            <a:avLst/>
          </a:prstGeom>
          <a:gradFill flip="none" rotWithShape="1">
            <a:gsLst>
              <a:gs pos="0">
                <a:srgbClr val="FF6600"/>
              </a:gs>
              <a:gs pos="99000">
                <a:srgbClr val="FFFFFF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2437" y="311527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2"/>
              <a:buNone/>
            </a:pPr>
            <a:r>
              <a:rPr lang="en-US" dirty="0"/>
              <a:t>Reduced Shielding</a:t>
            </a:r>
          </a:p>
        </p:txBody>
      </p:sp>
      <p:sp>
        <p:nvSpPr>
          <p:cNvPr id="36" name="Process 35"/>
          <p:cNvSpPr/>
          <p:nvPr/>
        </p:nvSpPr>
        <p:spPr bwMode="auto">
          <a:xfrm>
            <a:off x="1981200" y="2971800"/>
            <a:ext cx="1066800" cy="2209800"/>
          </a:xfrm>
          <a:prstGeom prst="flowChartProcess">
            <a:avLst/>
          </a:prstGeom>
          <a:gradFill flip="none" rotWithShape="1">
            <a:gsLst>
              <a:gs pos="0">
                <a:srgbClr val="FF6600"/>
              </a:gs>
              <a:gs pos="99000">
                <a:srgbClr val="FFFFFF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86704" y="3115270"/>
            <a:ext cx="13136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2"/>
              <a:buNone/>
            </a:pPr>
            <a:r>
              <a:rPr lang="en-US" dirty="0"/>
              <a:t>Relaxed timing specs, no threading between NOvA batches</a:t>
            </a:r>
          </a:p>
        </p:txBody>
      </p:sp>
      <p:sp>
        <p:nvSpPr>
          <p:cNvPr id="37" name="Process 36"/>
          <p:cNvSpPr/>
          <p:nvPr/>
        </p:nvSpPr>
        <p:spPr bwMode="auto">
          <a:xfrm>
            <a:off x="4191000" y="2971800"/>
            <a:ext cx="1066800" cy="2209800"/>
          </a:xfrm>
          <a:prstGeom prst="flowChartProcess">
            <a:avLst/>
          </a:prstGeom>
          <a:gradFill flip="none" rotWithShape="1">
            <a:gsLst>
              <a:gs pos="0">
                <a:srgbClr val="FF6600"/>
              </a:gs>
              <a:gs pos="99000">
                <a:srgbClr val="FFFFFF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72468" y="3087469"/>
            <a:ext cx="133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2"/>
              <a:buNone/>
            </a:pPr>
            <a:r>
              <a:rPr lang="en-US" dirty="0"/>
              <a:t>Synergy with g-2</a:t>
            </a:r>
          </a:p>
        </p:txBody>
      </p:sp>
      <p:sp>
        <p:nvSpPr>
          <p:cNvPr id="52" name="Process 51"/>
          <p:cNvSpPr/>
          <p:nvPr/>
        </p:nvSpPr>
        <p:spPr bwMode="auto">
          <a:xfrm>
            <a:off x="6400800" y="2971800"/>
            <a:ext cx="1066800" cy="2209800"/>
          </a:xfrm>
          <a:prstGeom prst="flowChartProcess">
            <a:avLst/>
          </a:prstGeom>
          <a:gradFill flip="none" rotWithShape="1">
            <a:gsLst>
              <a:gs pos="0">
                <a:srgbClr val="FF6600"/>
              </a:gs>
              <a:gs pos="99000">
                <a:srgbClr val="FFFFFF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58468" y="2971800"/>
            <a:ext cx="1143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2"/>
              <a:buNone/>
            </a:pPr>
            <a:r>
              <a:rPr lang="en-US" dirty="0"/>
              <a:t>Eliminate kickers, RF, power, cooling loads</a:t>
            </a:r>
          </a:p>
        </p:txBody>
      </p:sp>
      <p:sp>
        <p:nvSpPr>
          <p:cNvPr id="54" name="Process 53"/>
          <p:cNvSpPr/>
          <p:nvPr/>
        </p:nvSpPr>
        <p:spPr bwMode="auto">
          <a:xfrm>
            <a:off x="7543800" y="2971800"/>
            <a:ext cx="1066800" cy="2209800"/>
          </a:xfrm>
          <a:prstGeom prst="flowChartProcess">
            <a:avLst/>
          </a:prstGeom>
          <a:gradFill flip="none" rotWithShape="1">
            <a:gsLst>
              <a:gs pos="0">
                <a:srgbClr val="FF6600"/>
              </a:gs>
              <a:gs pos="99000">
                <a:srgbClr val="FFFFFF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315200" y="29718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2"/>
              <a:buNone/>
            </a:pPr>
            <a:r>
              <a:rPr lang="en-US" dirty="0"/>
              <a:t>Reuse magnets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457200" y="5486400"/>
            <a:ext cx="838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eaLnBrk="0" fontAlgn="base" hangingPunct="0">
              <a:spcBef>
                <a:spcPts val="200"/>
              </a:spcBef>
              <a:spcAft>
                <a:spcPct val="0"/>
              </a:spcAft>
              <a:buSzPct val="90000"/>
              <a:buFont typeface="Arial"/>
              <a:buChar char="•"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Trade Mu2e rate for run time (3 </a:t>
            </a:r>
            <a:r>
              <a:rPr lang="en-US" sz="2000" kern="0" dirty="0" smtClean="0">
                <a:latin typeface="+mn-lt"/>
                <a:ea typeface="ＭＳ Ｐゴシック" charset="-128"/>
              </a:rPr>
              <a:t>yrs running </a:t>
            </a:r>
            <a:r>
              <a:rPr lang="en-US" sz="2000" kern="0" dirty="0" err="1" smtClean="0">
                <a:latin typeface="+mn-lt"/>
                <a:ea typeface="ＭＳ Ｐゴシック" charset="-128"/>
              </a:rPr>
              <a:t>vs</a:t>
            </a:r>
            <a:r>
              <a:rPr lang="en-US" sz="2000" kern="0" dirty="0" smtClean="0">
                <a:latin typeface="+mn-lt"/>
                <a:ea typeface="ＭＳ Ｐゴシック" charset="-128"/>
              </a:rPr>
              <a:t> 1 yr)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285750" indent="-285750" eaLnBrk="0" fontAlgn="base" hangingPunct="0">
              <a:spcBef>
                <a:spcPts val="200"/>
              </a:spcBef>
              <a:spcAft>
                <a:spcPct val="0"/>
              </a:spcAft>
              <a:buSzPct val="90000"/>
              <a:buFont typeface="Arial"/>
              <a:buChar char="•"/>
              <a:defRPr/>
            </a:pPr>
            <a:r>
              <a:rPr lang="en-US" sz="2000" kern="0" dirty="0" smtClean="0">
                <a:latin typeface="+mn-lt"/>
                <a:ea typeface="ＭＳ Ｐゴシック" charset="-128"/>
              </a:rPr>
              <a:t>Elimination of </a:t>
            </a:r>
            <a:r>
              <a:rPr lang="en-US" sz="2000" kern="0" dirty="0" smtClean="0">
                <a:latin typeface="+mn-lt"/>
                <a:ea typeface="ＭＳ Ｐゴシック" charset="-128"/>
              </a:rPr>
              <a:t>Accumulator </a:t>
            </a:r>
            <a:r>
              <a:rPr lang="en-US" sz="2000" kern="0" dirty="0" smtClean="0">
                <a:latin typeface="+mn-lt"/>
                <a:ea typeface="ＭＳ Ｐゴシック" charset="-128"/>
              </a:rPr>
              <a:t>removes almost every g-2/Mu2e conflict</a:t>
            </a:r>
          </a:p>
          <a:p>
            <a:pPr marL="285750" indent="-285750" eaLnBrk="0" fontAlgn="base" hangingPunct="0">
              <a:spcBef>
                <a:spcPts val="200"/>
              </a:spcBef>
              <a:spcAft>
                <a:spcPct val="0"/>
              </a:spcAft>
              <a:buSzPct val="90000"/>
              <a:buFont typeface="Arial"/>
              <a:buChar char="•"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Over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 $100M in savings in the combined program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7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Muon Campus </a:t>
            </a:r>
            <a:r>
              <a:rPr lang="en-US" dirty="0" err="1" smtClean="0"/>
              <a:t>beamline</a:t>
            </a:r>
            <a:r>
              <a:rPr lang="en-US" dirty="0" smtClean="0"/>
              <a:t> plan for Mu2e and g-2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4188" y="838202"/>
            <a:ext cx="3588726" cy="6019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2365266" y="3907401"/>
            <a:ext cx="1958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(where M2 line joins M3 line not yet </a:t>
            </a:r>
            <a:r>
              <a:rPr lang="en-US" dirty="0" smtClean="0">
                <a:solidFill>
                  <a:srgbClr val="00B0F0"/>
                </a:solidFill>
              </a:rPr>
              <a:t>finalized</a:t>
            </a:r>
            <a:r>
              <a:rPr lang="en-US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99127" y="3604692"/>
            <a:ext cx="2701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3 </a:t>
            </a:r>
            <a:r>
              <a:rPr lang="en-US" dirty="0" err="1">
                <a:solidFill>
                  <a:srgbClr val="C00000"/>
                </a:solidFill>
              </a:rPr>
              <a:t>GeV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p,</a:t>
            </a:r>
            <a:r>
              <a:rPr lang="en-US" dirty="0" err="1">
                <a:solidFill>
                  <a:srgbClr val="C00000"/>
                </a:solidFill>
                <a:latin typeface="Symbol" pitchFamily="18" charset="2"/>
              </a:rPr>
              <a:t>p</a:t>
            </a:r>
            <a:r>
              <a:rPr lang="en-US" dirty="0" err="1">
                <a:solidFill>
                  <a:srgbClr val="C00000"/>
                </a:solidFill>
              </a:rPr>
              <a:t>+,</a:t>
            </a:r>
            <a:r>
              <a:rPr lang="en-US" dirty="0" err="1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dirty="0">
                <a:solidFill>
                  <a:srgbClr val="C00000"/>
                </a:solidFill>
              </a:rPr>
              <a:t>+ to Delivery Ring for g-2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i="1" dirty="0">
                <a:solidFill>
                  <a:srgbClr val="C00000"/>
                </a:solidFill>
              </a:rPr>
              <a:t>8 </a:t>
            </a:r>
            <a:r>
              <a:rPr lang="en-US" i="1" dirty="0" err="1">
                <a:solidFill>
                  <a:srgbClr val="C00000"/>
                </a:solidFill>
              </a:rPr>
              <a:t>GeV</a:t>
            </a:r>
            <a:r>
              <a:rPr lang="en-US" i="1" dirty="0">
                <a:solidFill>
                  <a:srgbClr val="C00000"/>
                </a:solidFill>
              </a:rPr>
              <a:t> protons to          Delivery Ring for Mu2e (target station bypass)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24880" y="4962854"/>
            <a:ext cx="2116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3 </a:t>
            </a:r>
            <a:r>
              <a:rPr lang="en-US" dirty="0" err="1">
                <a:solidFill>
                  <a:srgbClr val="00B0F0"/>
                </a:solidFill>
              </a:rPr>
              <a:t>GeV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p,</a:t>
            </a:r>
            <a:r>
              <a:rPr lang="en-US" dirty="0" err="1">
                <a:solidFill>
                  <a:srgbClr val="00B0F0"/>
                </a:solidFill>
                <a:latin typeface="Symbol" pitchFamily="18" charset="2"/>
              </a:rPr>
              <a:t>p</a:t>
            </a:r>
            <a:r>
              <a:rPr lang="en-US" dirty="0" err="1">
                <a:solidFill>
                  <a:srgbClr val="00B0F0"/>
                </a:solidFill>
              </a:rPr>
              <a:t>+,</a:t>
            </a:r>
            <a:r>
              <a:rPr lang="en-US" dirty="0" err="1">
                <a:solidFill>
                  <a:srgbClr val="00B0F0"/>
                </a:solidFill>
                <a:latin typeface="Symbol" pitchFamily="18" charset="2"/>
              </a:rPr>
              <a:t>m</a:t>
            </a:r>
            <a:r>
              <a:rPr lang="en-US" dirty="0">
                <a:solidFill>
                  <a:srgbClr val="00B0F0"/>
                </a:solidFill>
              </a:rPr>
              <a:t>+ to M3 line for g-2    (“</a:t>
            </a:r>
            <a:r>
              <a:rPr lang="en-US" dirty="0">
                <a:solidFill>
                  <a:srgbClr val="00B0F0"/>
                </a:solidFill>
                <a:latin typeface="Symbol" pitchFamily="18" charset="2"/>
              </a:rPr>
              <a:t>p</a:t>
            </a:r>
            <a:r>
              <a:rPr lang="en-US" dirty="0">
                <a:solidFill>
                  <a:srgbClr val="00B0F0"/>
                </a:solidFill>
              </a:rPr>
              <a:t> decay line”)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07375" y="6122247"/>
            <a:ext cx="3715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182880">
              <a:buFont typeface="Arial" pitchFamily="34" charset="0"/>
              <a:buChar char="•"/>
            </a:pPr>
            <a:r>
              <a:rPr lang="en-US" dirty="0">
                <a:solidFill>
                  <a:srgbClr val="9900FF"/>
                </a:solidFill>
              </a:rPr>
              <a:t>8 </a:t>
            </a:r>
            <a:r>
              <a:rPr lang="en-US" dirty="0" err="1">
                <a:solidFill>
                  <a:srgbClr val="9900FF"/>
                </a:solidFill>
              </a:rPr>
              <a:t>GeV</a:t>
            </a:r>
            <a:r>
              <a:rPr lang="en-US" dirty="0">
                <a:solidFill>
                  <a:srgbClr val="9900FF"/>
                </a:solidFill>
              </a:rPr>
              <a:t> protons to target for g-2</a:t>
            </a:r>
          </a:p>
          <a:p>
            <a:pPr marL="285750" indent="-182880">
              <a:buFont typeface="Arial" pitchFamily="34" charset="0"/>
              <a:buChar char="•"/>
            </a:pPr>
            <a:r>
              <a:rPr lang="en-US" i="1" dirty="0">
                <a:solidFill>
                  <a:srgbClr val="9900FF"/>
                </a:solidFill>
              </a:rPr>
              <a:t>8 </a:t>
            </a:r>
            <a:r>
              <a:rPr lang="en-US" i="1" dirty="0" err="1">
                <a:solidFill>
                  <a:srgbClr val="9900FF"/>
                </a:solidFill>
              </a:rPr>
              <a:t>GeV</a:t>
            </a:r>
            <a:r>
              <a:rPr lang="en-US" i="1" dirty="0">
                <a:solidFill>
                  <a:srgbClr val="9900FF"/>
                </a:solidFill>
              </a:rPr>
              <a:t> protons to M3 line for Mu2e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69749" y="2712326"/>
            <a:ext cx="2786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M3 line connects to Delivery Ring (</a:t>
            </a:r>
            <a:r>
              <a:rPr lang="en-US" dirty="0" err="1">
                <a:solidFill>
                  <a:srgbClr val="C00000"/>
                </a:solidFill>
              </a:rPr>
              <a:t>Debuncher</a:t>
            </a:r>
            <a:r>
              <a:rPr lang="en-US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05000" y="1461898"/>
            <a:ext cx="1769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dirty="0">
                <a:solidFill>
                  <a:srgbClr val="9BBB59">
                    <a:lumMod val="75000"/>
                  </a:srgbClr>
                </a:solidFill>
              </a:rPr>
              <a:t>After </a:t>
            </a:r>
            <a:r>
              <a:rPr lang="en-US" dirty="0" smtClean="0">
                <a:solidFill>
                  <a:srgbClr val="9BBB59">
                    <a:lumMod val="75000"/>
                  </a:srgbClr>
                </a:solidFill>
              </a:rPr>
              <a:t>~5 </a:t>
            </a:r>
            <a:r>
              <a:rPr lang="en-US" dirty="0">
                <a:solidFill>
                  <a:srgbClr val="9BBB59">
                    <a:lumMod val="75000"/>
                  </a:srgbClr>
                </a:solidFill>
              </a:rPr>
              <a:t>turns, p separated in time from </a:t>
            </a:r>
            <a:r>
              <a:rPr lang="en-US" dirty="0">
                <a:solidFill>
                  <a:srgbClr val="9BBB59">
                    <a:lumMod val="75000"/>
                  </a:srgbClr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rgbClr val="9BBB59">
                    <a:lumMod val="75000"/>
                  </a:srgbClr>
                </a:solidFill>
              </a:rPr>
              <a:t>+, kick </a:t>
            </a:r>
            <a:r>
              <a:rPr lang="en-US" dirty="0">
                <a:solidFill>
                  <a:srgbClr val="9BBB59">
                    <a:lumMod val="75000"/>
                  </a:srgbClr>
                </a:solidFill>
              </a:rPr>
              <a:t>into </a:t>
            </a:r>
            <a:r>
              <a:rPr lang="en-US" dirty="0" smtClean="0">
                <a:solidFill>
                  <a:srgbClr val="9BBB59">
                    <a:lumMod val="75000"/>
                  </a:srgbClr>
                </a:solidFill>
              </a:rPr>
              <a:t>abort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i="1" dirty="0" smtClean="0">
                <a:solidFill>
                  <a:srgbClr val="9BBB59">
                    <a:lumMod val="75000"/>
                  </a:srgbClr>
                </a:solidFill>
              </a:rPr>
              <a:t>Primary abort for Mu2e</a:t>
            </a:r>
            <a:endParaRPr lang="en-US" i="1" dirty="0">
              <a:solidFill>
                <a:srgbClr val="9BBB59">
                  <a:lumMod val="75000"/>
                </a:srgb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3827096" y="3895594"/>
            <a:ext cx="604458" cy="1528925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129325" y="1966994"/>
            <a:ext cx="302229" cy="567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1245" y="1438136"/>
            <a:ext cx="1751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dirty="0">
                <a:solidFill>
                  <a:srgbClr val="006600"/>
                </a:solidFill>
              </a:rPr>
              <a:t>3 </a:t>
            </a:r>
            <a:r>
              <a:rPr lang="en-US" dirty="0" err="1">
                <a:solidFill>
                  <a:srgbClr val="006600"/>
                </a:solidFill>
              </a:rPr>
              <a:t>GeV</a:t>
            </a:r>
            <a:r>
              <a:rPr lang="en-US" dirty="0">
                <a:solidFill>
                  <a:srgbClr val="006600"/>
                </a:solidFill>
              </a:rPr>
              <a:t> </a:t>
            </a:r>
            <a:r>
              <a:rPr lang="en-US" dirty="0" err="1">
                <a:solidFill>
                  <a:srgbClr val="006600"/>
                </a:solidFill>
              </a:rPr>
              <a:t>p,</a:t>
            </a:r>
            <a:r>
              <a:rPr lang="en-US" dirty="0" err="1">
                <a:solidFill>
                  <a:srgbClr val="006600"/>
                </a:solidFill>
                <a:latin typeface="Symbol" pitchFamily="18" charset="2"/>
              </a:rPr>
              <a:t>p</a:t>
            </a:r>
            <a:r>
              <a:rPr lang="en-US" dirty="0" err="1">
                <a:solidFill>
                  <a:srgbClr val="006600"/>
                </a:solidFill>
              </a:rPr>
              <a:t>+,</a:t>
            </a:r>
            <a:r>
              <a:rPr lang="en-US" dirty="0" err="1">
                <a:solidFill>
                  <a:srgbClr val="006600"/>
                </a:solidFill>
                <a:latin typeface="Symbol" pitchFamily="18" charset="2"/>
              </a:rPr>
              <a:t>m</a:t>
            </a:r>
            <a:r>
              <a:rPr lang="en-US" dirty="0">
                <a:solidFill>
                  <a:srgbClr val="006600"/>
                </a:solidFill>
              </a:rPr>
              <a:t>+ 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dirty="0">
                <a:solidFill>
                  <a:srgbClr val="006600"/>
                </a:solidFill>
              </a:rPr>
              <a:t>After </a:t>
            </a:r>
            <a:r>
              <a:rPr lang="en-US" dirty="0" smtClean="0">
                <a:solidFill>
                  <a:srgbClr val="006600"/>
                </a:solidFill>
              </a:rPr>
              <a:t>~5 </a:t>
            </a:r>
            <a:r>
              <a:rPr lang="en-US" dirty="0">
                <a:solidFill>
                  <a:srgbClr val="006600"/>
                </a:solidFill>
              </a:rPr>
              <a:t>turns </a:t>
            </a:r>
            <a:r>
              <a:rPr lang="en-US" dirty="0" smtClean="0">
                <a:solidFill>
                  <a:srgbClr val="006600"/>
                </a:solidFill>
              </a:rPr>
              <a:t>essentially </a:t>
            </a:r>
            <a:r>
              <a:rPr lang="en-US" dirty="0">
                <a:solidFill>
                  <a:srgbClr val="006600"/>
                </a:solidFill>
              </a:rPr>
              <a:t>all </a:t>
            </a:r>
            <a:r>
              <a:rPr lang="en-US" dirty="0">
                <a:solidFill>
                  <a:srgbClr val="006600"/>
                </a:solidFill>
                <a:latin typeface="Symbol" pitchFamily="18" charset="2"/>
              </a:rPr>
              <a:t>p</a:t>
            </a:r>
            <a:r>
              <a:rPr lang="en-US" dirty="0">
                <a:solidFill>
                  <a:srgbClr val="006600"/>
                </a:solidFill>
              </a:rPr>
              <a:t>+ decayed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41778" y="791805"/>
            <a:ext cx="1137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dirty="0">
                <a:solidFill>
                  <a:srgbClr val="FF6600"/>
                </a:solidFill>
                <a:latin typeface="Symbol" pitchFamily="18" charset="2"/>
              </a:rPr>
              <a:t>m</a:t>
            </a:r>
            <a:r>
              <a:rPr lang="en-US" dirty="0">
                <a:solidFill>
                  <a:srgbClr val="FF6600"/>
                </a:solidFill>
              </a:rPr>
              <a:t>+ to  g-2 ring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81975" y="1788996"/>
            <a:ext cx="2237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Extract </a:t>
            </a:r>
            <a:r>
              <a:rPr lang="en-US" dirty="0">
                <a:solidFill>
                  <a:srgbClr val="FFC000"/>
                </a:solidFill>
                <a:latin typeface="Symbol" pitchFamily="18" charset="2"/>
              </a:rPr>
              <a:t>m</a:t>
            </a:r>
            <a:r>
              <a:rPr lang="en-US" dirty="0">
                <a:solidFill>
                  <a:srgbClr val="FFC000"/>
                </a:solidFill>
              </a:rPr>
              <a:t>+ for </a:t>
            </a:r>
            <a:r>
              <a:rPr lang="en-US" dirty="0" smtClean="0">
                <a:solidFill>
                  <a:srgbClr val="FFC000"/>
                </a:solidFill>
              </a:rPr>
              <a:t>g-2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i="1" dirty="0" smtClean="0">
                <a:solidFill>
                  <a:srgbClr val="FFC000"/>
                </a:solidFill>
              </a:rPr>
              <a:t>Resonant extraction for Mu2e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63375" y="621792"/>
            <a:ext cx="1337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i="1" dirty="0" smtClean="0">
                <a:solidFill>
                  <a:srgbClr val="FFC000"/>
                </a:solidFill>
              </a:rPr>
              <a:t>p to Mu2e target</a:t>
            </a:r>
            <a:endParaRPr lang="en-US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19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867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Any </a:t>
            </a:r>
            <a:r>
              <a:rPr lang="en-US" dirty="0" smtClean="0"/>
              <a:t>shared infrastructure needs to be ready in time for g-2</a:t>
            </a:r>
          </a:p>
          <a:p>
            <a:pPr lvl="1"/>
            <a:r>
              <a:rPr lang="en-US" dirty="0"/>
              <a:t>Make use of Accelerator Improvement Projects </a:t>
            </a:r>
            <a:r>
              <a:rPr lang="en-US" dirty="0" smtClean="0"/>
              <a:t>(AIPs) and </a:t>
            </a:r>
            <a:r>
              <a:rPr lang="en-US" dirty="0"/>
              <a:t>General Plant </a:t>
            </a:r>
            <a:r>
              <a:rPr lang="en-US" dirty="0" smtClean="0"/>
              <a:t>Projects (GPPs)</a:t>
            </a:r>
            <a:endParaRPr lang="en-US" dirty="0"/>
          </a:p>
          <a:p>
            <a:pPr lvl="1"/>
            <a:r>
              <a:rPr lang="en-US" dirty="0" smtClean="0"/>
              <a:t>MC-1 </a:t>
            </a:r>
            <a:r>
              <a:rPr lang="en-US" dirty="0" smtClean="0"/>
              <a:t>building houses </a:t>
            </a:r>
            <a:r>
              <a:rPr lang="en-US" dirty="0" err="1" smtClean="0"/>
              <a:t>cryo</a:t>
            </a:r>
            <a:r>
              <a:rPr lang="en-US" dirty="0" smtClean="0"/>
              <a:t> refrigerators and </a:t>
            </a:r>
            <a:r>
              <a:rPr lang="en-US" dirty="0" err="1" smtClean="0"/>
              <a:t>beamline</a:t>
            </a:r>
            <a:r>
              <a:rPr lang="en-US" dirty="0" smtClean="0"/>
              <a:t> power supplies in addition to g-2 storage </a:t>
            </a:r>
            <a:r>
              <a:rPr lang="en-US" dirty="0" smtClean="0"/>
              <a:t>ring / future </a:t>
            </a:r>
            <a:r>
              <a:rPr lang="en-US" dirty="0" err="1" smtClean="0"/>
              <a:t>expts</a:t>
            </a:r>
            <a:r>
              <a:rPr lang="en-US" dirty="0" smtClean="0"/>
              <a:t> </a:t>
            </a:r>
            <a:r>
              <a:rPr lang="en-US" dirty="0" smtClean="0"/>
              <a:t>(GPP)</a:t>
            </a:r>
          </a:p>
          <a:p>
            <a:pPr lvl="1"/>
            <a:r>
              <a:rPr lang="en-US" dirty="0" err="1" smtClean="0"/>
              <a:t>Cryo</a:t>
            </a:r>
            <a:r>
              <a:rPr lang="en-US" dirty="0" smtClean="0"/>
              <a:t> work moves to AIP</a:t>
            </a:r>
          </a:p>
          <a:p>
            <a:pPr lvl="1"/>
            <a:r>
              <a:rPr lang="en-US" dirty="0" smtClean="0"/>
              <a:t>Extraction-line tunnel moves from Mu2e to GPP</a:t>
            </a:r>
          </a:p>
          <a:p>
            <a:pPr lvl="1"/>
            <a:r>
              <a:rPr lang="en-US" dirty="0" smtClean="0"/>
              <a:t>First part of extraction line moves from Mu2e to g-2</a:t>
            </a:r>
          </a:p>
          <a:p>
            <a:pPr lvl="1"/>
            <a:r>
              <a:rPr lang="en-US" dirty="0" smtClean="0"/>
              <a:t>Recycler work was on g-2 project (g-2 drives specs), later moved to AIP at recommendation of Mu2e CD-1 review committee</a:t>
            </a:r>
          </a:p>
          <a:p>
            <a:pPr lvl="1"/>
            <a:r>
              <a:rPr lang="en-US" dirty="0" smtClean="0"/>
              <a:t>Proton abort and other Delivery-Ring work moved to AIP</a:t>
            </a:r>
          </a:p>
          <a:p>
            <a:pPr lvl="1"/>
            <a:r>
              <a:rPr lang="en-US" dirty="0" smtClean="0"/>
              <a:t>P1, P2, M1 line 8-GeV </a:t>
            </a:r>
            <a:r>
              <a:rPr lang="en-US" dirty="0" smtClean="0"/>
              <a:t>aperture improvements moved to AIP</a:t>
            </a:r>
          </a:p>
          <a:p>
            <a:pPr lvl="1"/>
            <a:r>
              <a:rPr lang="en-US" dirty="0" smtClean="0"/>
              <a:t>Controls and common instrumentation(?) on g-2 </a:t>
            </a:r>
            <a:r>
              <a:rPr lang="en-US" dirty="0" smtClean="0"/>
              <a:t>project</a:t>
            </a:r>
            <a:endParaRPr lang="en-US" dirty="0"/>
          </a:p>
          <a:p>
            <a:r>
              <a:rPr lang="en-US" dirty="0" smtClean="0"/>
              <a:t>Yes, partly this makes Mu2e </a:t>
            </a:r>
            <a:r>
              <a:rPr lang="en-US" dirty="0" smtClean="0"/>
              <a:t>look </a:t>
            </a:r>
            <a:r>
              <a:rPr lang="en-US" dirty="0" smtClean="0"/>
              <a:t>less expensive, but there is also a </a:t>
            </a:r>
            <a:r>
              <a:rPr lang="en-US" dirty="0" smtClean="0"/>
              <a:t>limit </a:t>
            </a:r>
            <a:r>
              <a:rPr lang="en-US" dirty="0" smtClean="0"/>
              <a:t>on the total cost of the Muon campus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3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1"/>
          <p:cNvSpPr txBox="1">
            <a:spLocks noChangeArrowheads="1"/>
          </p:cNvSpPr>
          <p:nvPr/>
        </p:nvSpPr>
        <p:spPr bwMode="auto">
          <a:xfrm>
            <a:off x="1066800" y="269875"/>
            <a:ext cx="716280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Recent modifications to Muon Campus plan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9" name="Picture 8" descr="MC Org Cha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2400"/>
            <a:ext cx="5237753" cy="67056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2613997" y="4580948"/>
            <a:ext cx="1481972" cy="1401263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1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068727" y="2601665"/>
            <a:ext cx="2833181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45678" y="1834474"/>
            <a:ext cx="10984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98870" y="2305430"/>
            <a:ext cx="841897" cy="5924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Program </a:t>
            </a:r>
          </a:p>
          <a:p>
            <a:pPr algn="ctr"/>
            <a:r>
              <a:rPr lang="en-US" sz="1050" dirty="0" smtClean="0"/>
              <a:t>Coordinator</a:t>
            </a:r>
            <a:endParaRPr lang="en-US" sz="1100" dirty="0" smtClean="0"/>
          </a:p>
          <a:p>
            <a:pPr algn="ctr"/>
            <a:r>
              <a:rPr lang="en-US" sz="1100" dirty="0" smtClean="0"/>
              <a:t>M </a:t>
            </a:r>
            <a:r>
              <a:rPr lang="en-US" sz="1100" dirty="0" err="1" smtClean="0"/>
              <a:t>Convery</a:t>
            </a:r>
            <a:endParaRPr lang="en-US" sz="11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066800" y="5281579"/>
            <a:ext cx="1547197" cy="2810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1000" y="5095877"/>
            <a:ext cx="1047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likely scope change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068726" y="4724400"/>
            <a:ext cx="2833181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01907" y="4401234"/>
            <a:ext cx="1992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 additional AIP to cover costs?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998870" y="5100936"/>
            <a:ext cx="1908407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AIP’s and GPP’s have hard cap at $10M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666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Packaging into AIPs/GPPs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Actually the packaging of the work is still in flux</a:t>
            </a:r>
          </a:p>
          <a:p>
            <a:pPr lvl="1"/>
            <a:r>
              <a:rPr lang="en-US" dirty="0" smtClean="0"/>
              <a:t>Except for MC1 building GPP which is already </a:t>
            </a:r>
            <a:r>
              <a:rPr lang="en-US" dirty="0" smtClean="0"/>
              <a:t>in progress</a:t>
            </a:r>
            <a:endParaRPr lang="en-US" dirty="0" smtClean="0"/>
          </a:p>
          <a:p>
            <a:r>
              <a:rPr lang="en-US" dirty="0" smtClean="0"/>
              <a:t>DOE recommendation resulted in acceleration of Mu2e civil construction schedule, had to shuffle work between Mu2e and other Muon Campus projects</a:t>
            </a:r>
          </a:p>
          <a:p>
            <a:r>
              <a:rPr lang="en-US" dirty="0" smtClean="0"/>
              <a:t>AIPs and GPPs have a hard cap of $10M, don’t include conceptual design</a:t>
            </a:r>
          </a:p>
          <a:p>
            <a:pPr lvl="1"/>
            <a:r>
              <a:rPr lang="en-US" dirty="0" smtClean="0"/>
              <a:t>As designs are becoming more mature and in some cases work is pushed later, cost estimates indicate that the work may not fit in the </a:t>
            </a:r>
            <a:r>
              <a:rPr lang="en-US" dirty="0" smtClean="0"/>
              <a:t>planned </a:t>
            </a:r>
            <a:r>
              <a:rPr lang="en-US" dirty="0" smtClean="0"/>
              <a:t>packages</a:t>
            </a:r>
          </a:p>
          <a:p>
            <a:r>
              <a:rPr lang="en-US" dirty="0" smtClean="0"/>
              <a:t>Internal AD review later this month to make sure nothing is missing between all these packages and to look for ways to reduce costs</a:t>
            </a:r>
          </a:p>
          <a:p>
            <a:r>
              <a:rPr lang="en-US" dirty="0" smtClean="0"/>
              <a:t>Following the review, </a:t>
            </a:r>
            <a:r>
              <a:rPr lang="en-US" dirty="0" smtClean="0"/>
              <a:t>we will propose how to package </a:t>
            </a:r>
            <a:r>
              <a:rPr lang="en-US" dirty="0" smtClean="0"/>
              <a:t>the individual pieces </a:t>
            </a:r>
            <a:r>
              <a:rPr lang="en-US" dirty="0" smtClean="0"/>
              <a:t>into AIPs and GPPs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6" t="28314" r="9441" b="6628"/>
          <a:stretch/>
        </p:blipFill>
        <p:spPr bwMode="auto">
          <a:xfrm>
            <a:off x="1925304" y="1042416"/>
            <a:ext cx="7200900" cy="4498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 funding plan for GPPs and AIPs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5715000"/>
            <a:ext cx="8229600" cy="859536"/>
          </a:xfrm>
        </p:spPr>
        <p:txBody>
          <a:bodyPr/>
          <a:lstStyle/>
          <a:p>
            <a:r>
              <a:rPr lang="en-US" sz="2000" dirty="0" smtClean="0"/>
              <a:t>The additional site power feeder that was part of site-prep GPP ($1M) is not included here, may be needed in 2017 or 2018</a:t>
            </a:r>
            <a:endParaRPr lang="en-US" sz="20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374D6-08DB-804C-94FA-968005829EA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906" y="1399985"/>
            <a:ext cx="1904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on critical path for g-2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2403" y="3713417"/>
            <a:ext cx="1904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on critical path for g-2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-39624" y="3100769"/>
            <a:ext cx="2004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longer lead time for RF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5079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" y="990600"/>
            <a:ext cx="8304213" cy="5409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toward the Muon Rings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Protons to the Muon Campus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Protons </a:t>
            </a:r>
            <a:r>
              <a:rPr lang="en-US" dirty="0" smtClean="0"/>
              <a:t>available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524" y="5892533"/>
            <a:ext cx="8229600" cy="762000"/>
          </a:xfrm>
        </p:spPr>
        <p:txBody>
          <a:bodyPr/>
          <a:lstStyle/>
          <a:p>
            <a:r>
              <a:rPr lang="en-US" dirty="0" smtClean="0"/>
              <a:t>(Mu2e and g-2 cannot run simultaneously)</a:t>
            </a:r>
            <a:endParaRPr lang="en-US" dirty="0"/>
          </a:p>
        </p:txBody>
      </p:sp>
      <p:sp>
        <p:nvSpPr>
          <p:cNvPr id="8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E0A7-5560-41C7-9AE1-2A4CD3D2B8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29649" y="1443366"/>
            <a:ext cx="8397875" cy="4453930"/>
            <a:chOff x="441325" y="2170113"/>
            <a:chExt cx="8397875" cy="4453930"/>
          </a:xfrm>
        </p:grpSpPr>
        <p:sp>
          <p:nvSpPr>
            <p:cNvPr id="35844" name="Line 7"/>
            <p:cNvSpPr>
              <a:spLocks noChangeShapeType="1"/>
            </p:cNvSpPr>
            <p:nvPr/>
          </p:nvSpPr>
          <p:spPr bwMode="auto">
            <a:xfrm>
              <a:off x="914400" y="4114800"/>
              <a:ext cx="792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45" name="Rectangle 8"/>
            <p:cNvSpPr>
              <a:spLocks noChangeArrowheads="1"/>
            </p:cNvSpPr>
            <p:nvPr/>
          </p:nvSpPr>
          <p:spPr bwMode="auto">
            <a:xfrm>
              <a:off x="12192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46" name="Rectangle 9"/>
            <p:cNvSpPr>
              <a:spLocks noChangeArrowheads="1"/>
            </p:cNvSpPr>
            <p:nvPr/>
          </p:nvSpPr>
          <p:spPr bwMode="auto">
            <a:xfrm>
              <a:off x="13716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47" name="Rectangle 10"/>
            <p:cNvSpPr>
              <a:spLocks noChangeArrowheads="1"/>
            </p:cNvSpPr>
            <p:nvPr/>
          </p:nvSpPr>
          <p:spPr bwMode="auto">
            <a:xfrm>
              <a:off x="15240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48" name="Rectangle 11"/>
            <p:cNvSpPr>
              <a:spLocks noChangeArrowheads="1"/>
            </p:cNvSpPr>
            <p:nvPr/>
          </p:nvSpPr>
          <p:spPr bwMode="auto">
            <a:xfrm>
              <a:off x="16764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49" name="Rectangle 12"/>
            <p:cNvSpPr>
              <a:spLocks noChangeArrowheads="1"/>
            </p:cNvSpPr>
            <p:nvPr/>
          </p:nvSpPr>
          <p:spPr bwMode="auto">
            <a:xfrm>
              <a:off x="18288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50" name="Rectangle 13"/>
            <p:cNvSpPr>
              <a:spLocks noChangeArrowheads="1"/>
            </p:cNvSpPr>
            <p:nvPr/>
          </p:nvSpPr>
          <p:spPr bwMode="auto">
            <a:xfrm>
              <a:off x="19812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51" name="Rectangle 14"/>
            <p:cNvSpPr>
              <a:spLocks noChangeArrowheads="1"/>
            </p:cNvSpPr>
            <p:nvPr/>
          </p:nvSpPr>
          <p:spPr bwMode="auto">
            <a:xfrm>
              <a:off x="21336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52" name="Rectangle 15"/>
            <p:cNvSpPr>
              <a:spLocks noChangeArrowheads="1"/>
            </p:cNvSpPr>
            <p:nvPr/>
          </p:nvSpPr>
          <p:spPr bwMode="auto">
            <a:xfrm>
              <a:off x="22860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53" name="Rectangle 16"/>
            <p:cNvSpPr>
              <a:spLocks noChangeArrowheads="1"/>
            </p:cNvSpPr>
            <p:nvPr/>
          </p:nvSpPr>
          <p:spPr bwMode="auto">
            <a:xfrm>
              <a:off x="24384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54" name="Rectangle 17"/>
            <p:cNvSpPr>
              <a:spLocks noChangeArrowheads="1"/>
            </p:cNvSpPr>
            <p:nvPr/>
          </p:nvSpPr>
          <p:spPr bwMode="auto">
            <a:xfrm>
              <a:off x="25908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55" name="Rectangle 18"/>
            <p:cNvSpPr>
              <a:spLocks noChangeArrowheads="1"/>
            </p:cNvSpPr>
            <p:nvPr/>
          </p:nvSpPr>
          <p:spPr bwMode="auto">
            <a:xfrm>
              <a:off x="27432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56" name="Rectangle 19"/>
            <p:cNvSpPr>
              <a:spLocks noChangeArrowheads="1"/>
            </p:cNvSpPr>
            <p:nvPr/>
          </p:nvSpPr>
          <p:spPr bwMode="auto">
            <a:xfrm>
              <a:off x="28956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57" name="Rectangle 20"/>
            <p:cNvSpPr>
              <a:spLocks noChangeArrowheads="1"/>
            </p:cNvSpPr>
            <p:nvPr/>
          </p:nvSpPr>
          <p:spPr bwMode="auto">
            <a:xfrm>
              <a:off x="3048000" y="4114800"/>
              <a:ext cx="76200" cy="381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58" name="Rectangle 21"/>
            <p:cNvSpPr>
              <a:spLocks noChangeArrowheads="1"/>
            </p:cNvSpPr>
            <p:nvPr/>
          </p:nvSpPr>
          <p:spPr bwMode="auto">
            <a:xfrm>
              <a:off x="3200400" y="4114800"/>
              <a:ext cx="76200" cy="381000"/>
            </a:xfrm>
            <a:prstGeom prst="rect">
              <a:avLst/>
            </a:prstGeom>
            <a:solidFill>
              <a:srgbClr val="EBFC1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59" name="Rectangle 22"/>
            <p:cNvSpPr>
              <a:spLocks noChangeArrowheads="1"/>
            </p:cNvSpPr>
            <p:nvPr/>
          </p:nvSpPr>
          <p:spPr bwMode="auto">
            <a:xfrm>
              <a:off x="3352800" y="4114800"/>
              <a:ext cx="76200" cy="381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60" name="Rectangle 23"/>
            <p:cNvSpPr>
              <a:spLocks noChangeArrowheads="1"/>
            </p:cNvSpPr>
            <p:nvPr/>
          </p:nvSpPr>
          <p:spPr bwMode="auto">
            <a:xfrm>
              <a:off x="3505200" y="4114800"/>
              <a:ext cx="76200" cy="381000"/>
            </a:xfrm>
            <a:prstGeom prst="rect">
              <a:avLst/>
            </a:prstGeom>
            <a:solidFill>
              <a:srgbClr val="EBFC1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61" name="Rectangle 24"/>
            <p:cNvSpPr>
              <a:spLocks noChangeArrowheads="1"/>
            </p:cNvSpPr>
            <p:nvPr/>
          </p:nvSpPr>
          <p:spPr bwMode="auto">
            <a:xfrm>
              <a:off x="3657600" y="4114800"/>
              <a:ext cx="76200" cy="381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62" name="Rectangle 25"/>
            <p:cNvSpPr>
              <a:spLocks noChangeArrowheads="1"/>
            </p:cNvSpPr>
            <p:nvPr/>
          </p:nvSpPr>
          <p:spPr bwMode="auto">
            <a:xfrm>
              <a:off x="3810000" y="4114800"/>
              <a:ext cx="76200" cy="381000"/>
            </a:xfrm>
            <a:prstGeom prst="rect">
              <a:avLst/>
            </a:prstGeom>
            <a:solidFill>
              <a:srgbClr val="EBFC1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63" name="Rectangle 26"/>
            <p:cNvSpPr>
              <a:spLocks noChangeArrowheads="1"/>
            </p:cNvSpPr>
            <p:nvPr/>
          </p:nvSpPr>
          <p:spPr bwMode="auto">
            <a:xfrm>
              <a:off x="3962400" y="4114800"/>
              <a:ext cx="76200" cy="381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64" name="Rectangle 27"/>
            <p:cNvSpPr>
              <a:spLocks noChangeArrowheads="1"/>
            </p:cNvSpPr>
            <p:nvPr/>
          </p:nvSpPr>
          <p:spPr bwMode="auto">
            <a:xfrm>
              <a:off x="4114800" y="4114800"/>
              <a:ext cx="76200" cy="381000"/>
            </a:xfrm>
            <a:prstGeom prst="rect">
              <a:avLst/>
            </a:prstGeom>
            <a:solidFill>
              <a:srgbClr val="EBFC1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65" name="Rectangle 28"/>
            <p:cNvSpPr>
              <a:spLocks noChangeArrowheads="1"/>
            </p:cNvSpPr>
            <p:nvPr/>
          </p:nvSpPr>
          <p:spPr bwMode="auto">
            <a:xfrm>
              <a:off x="42672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66" name="Rectangle 29"/>
            <p:cNvSpPr>
              <a:spLocks noChangeArrowheads="1"/>
            </p:cNvSpPr>
            <p:nvPr/>
          </p:nvSpPr>
          <p:spPr bwMode="auto">
            <a:xfrm>
              <a:off x="44196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67" name="Rectangle 30"/>
            <p:cNvSpPr>
              <a:spLocks noChangeArrowheads="1"/>
            </p:cNvSpPr>
            <p:nvPr/>
          </p:nvSpPr>
          <p:spPr bwMode="auto">
            <a:xfrm>
              <a:off x="45720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68" name="Rectangle 31"/>
            <p:cNvSpPr>
              <a:spLocks noChangeArrowheads="1"/>
            </p:cNvSpPr>
            <p:nvPr/>
          </p:nvSpPr>
          <p:spPr bwMode="auto">
            <a:xfrm>
              <a:off x="47244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69" name="Rectangle 32"/>
            <p:cNvSpPr>
              <a:spLocks noChangeArrowheads="1"/>
            </p:cNvSpPr>
            <p:nvPr/>
          </p:nvSpPr>
          <p:spPr bwMode="auto">
            <a:xfrm>
              <a:off x="48768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70" name="Rectangle 33"/>
            <p:cNvSpPr>
              <a:spLocks noChangeArrowheads="1"/>
            </p:cNvSpPr>
            <p:nvPr/>
          </p:nvSpPr>
          <p:spPr bwMode="auto">
            <a:xfrm>
              <a:off x="50292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71" name="Rectangle 34"/>
            <p:cNvSpPr>
              <a:spLocks noChangeArrowheads="1"/>
            </p:cNvSpPr>
            <p:nvPr/>
          </p:nvSpPr>
          <p:spPr bwMode="auto">
            <a:xfrm>
              <a:off x="51816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72" name="Rectangle 35"/>
            <p:cNvSpPr>
              <a:spLocks noChangeArrowheads="1"/>
            </p:cNvSpPr>
            <p:nvPr/>
          </p:nvSpPr>
          <p:spPr bwMode="auto">
            <a:xfrm>
              <a:off x="53340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73" name="Rectangle 36"/>
            <p:cNvSpPr>
              <a:spLocks noChangeArrowheads="1"/>
            </p:cNvSpPr>
            <p:nvPr/>
          </p:nvSpPr>
          <p:spPr bwMode="auto">
            <a:xfrm>
              <a:off x="54864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74" name="Rectangle 37"/>
            <p:cNvSpPr>
              <a:spLocks noChangeArrowheads="1"/>
            </p:cNvSpPr>
            <p:nvPr/>
          </p:nvSpPr>
          <p:spPr bwMode="auto">
            <a:xfrm>
              <a:off x="56388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75" name="Rectangle 38"/>
            <p:cNvSpPr>
              <a:spLocks noChangeArrowheads="1"/>
            </p:cNvSpPr>
            <p:nvPr/>
          </p:nvSpPr>
          <p:spPr bwMode="auto">
            <a:xfrm>
              <a:off x="57912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76" name="Rectangle 39"/>
            <p:cNvSpPr>
              <a:spLocks noChangeArrowheads="1"/>
            </p:cNvSpPr>
            <p:nvPr/>
          </p:nvSpPr>
          <p:spPr bwMode="auto">
            <a:xfrm>
              <a:off x="59436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77" name="Rectangle 40"/>
            <p:cNvSpPr>
              <a:spLocks noChangeArrowheads="1"/>
            </p:cNvSpPr>
            <p:nvPr/>
          </p:nvSpPr>
          <p:spPr bwMode="auto">
            <a:xfrm>
              <a:off x="6096000" y="4114800"/>
              <a:ext cx="76200" cy="381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78" name="Rectangle 41"/>
            <p:cNvSpPr>
              <a:spLocks noChangeArrowheads="1"/>
            </p:cNvSpPr>
            <p:nvPr/>
          </p:nvSpPr>
          <p:spPr bwMode="auto">
            <a:xfrm>
              <a:off x="6248400" y="4114800"/>
              <a:ext cx="76200" cy="381000"/>
            </a:xfrm>
            <a:prstGeom prst="rect">
              <a:avLst/>
            </a:prstGeom>
            <a:solidFill>
              <a:srgbClr val="EBFC1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79" name="Rectangle 42"/>
            <p:cNvSpPr>
              <a:spLocks noChangeArrowheads="1"/>
            </p:cNvSpPr>
            <p:nvPr/>
          </p:nvSpPr>
          <p:spPr bwMode="auto">
            <a:xfrm>
              <a:off x="6400800" y="4114800"/>
              <a:ext cx="76200" cy="381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80" name="Rectangle 43"/>
            <p:cNvSpPr>
              <a:spLocks noChangeArrowheads="1"/>
            </p:cNvSpPr>
            <p:nvPr/>
          </p:nvSpPr>
          <p:spPr bwMode="auto">
            <a:xfrm>
              <a:off x="6553200" y="4114800"/>
              <a:ext cx="76200" cy="381000"/>
            </a:xfrm>
            <a:prstGeom prst="rect">
              <a:avLst/>
            </a:prstGeom>
            <a:solidFill>
              <a:srgbClr val="EBFC1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81" name="Rectangle 44"/>
            <p:cNvSpPr>
              <a:spLocks noChangeArrowheads="1"/>
            </p:cNvSpPr>
            <p:nvPr/>
          </p:nvSpPr>
          <p:spPr bwMode="auto">
            <a:xfrm>
              <a:off x="6705600" y="4114800"/>
              <a:ext cx="76200" cy="381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82" name="Rectangle 45"/>
            <p:cNvSpPr>
              <a:spLocks noChangeArrowheads="1"/>
            </p:cNvSpPr>
            <p:nvPr/>
          </p:nvSpPr>
          <p:spPr bwMode="auto">
            <a:xfrm>
              <a:off x="6858000" y="4114800"/>
              <a:ext cx="76200" cy="381000"/>
            </a:xfrm>
            <a:prstGeom prst="rect">
              <a:avLst/>
            </a:prstGeom>
            <a:solidFill>
              <a:srgbClr val="EBFC1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83" name="Rectangle 46"/>
            <p:cNvSpPr>
              <a:spLocks noChangeArrowheads="1"/>
            </p:cNvSpPr>
            <p:nvPr/>
          </p:nvSpPr>
          <p:spPr bwMode="auto">
            <a:xfrm>
              <a:off x="7010400" y="4114800"/>
              <a:ext cx="76200" cy="381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84" name="Rectangle 47"/>
            <p:cNvSpPr>
              <a:spLocks noChangeArrowheads="1"/>
            </p:cNvSpPr>
            <p:nvPr/>
          </p:nvSpPr>
          <p:spPr bwMode="auto">
            <a:xfrm>
              <a:off x="7162800" y="4114800"/>
              <a:ext cx="76200" cy="381000"/>
            </a:xfrm>
            <a:prstGeom prst="rect">
              <a:avLst/>
            </a:prstGeom>
            <a:solidFill>
              <a:srgbClr val="EBFC1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85" name="Rectangle 48"/>
            <p:cNvSpPr>
              <a:spLocks noChangeArrowheads="1"/>
            </p:cNvSpPr>
            <p:nvPr/>
          </p:nvSpPr>
          <p:spPr bwMode="auto">
            <a:xfrm>
              <a:off x="73152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86" name="Rectangle 49"/>
            <p:cNvSpPr>
              <a:spLocks noChangeArrowheads="1"/>
            </p:cNvSpPr>
            <p:nvPr/>
          </p:nvSpPr>
          <p:spPr bwMode="auto">
            <a:xfrm>
              <a:off x="74676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87" name="Rectangle 50"/>
            <p:cNvSpPr>
              <a:spLocks noChangeArrowheads="1"/>
            </p:cNvSpPr>
            <p:nvPr/>
          </p:nvSpPr>
          <p:spPr bwMode="auto">
            <a:xfrm>
              <a:off x="76200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88" name="Rectangle 51"/>
            <p:cNvSpPr>
              <a:spLocks noChangeArrowheads="1"/>
            </p:cNvSpPr>
            <p:nvPr/>
          </p:nvSpPr>
          <p:spPr bwMode="auto">
            <a:xfrm>
              <a:off x="77724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89" name="Rectangle 52"/>
            <p:cNvSpPr>
              <a:spLocks noChangeArrowheads="1"/>
            </p:cNvSpPr>
            <p:nvPr/>
          </p:nvSpPr>
          <p:spPr bwMode="auto">
            <a:xfrm>
              <a:off x="79248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90" name="Rectangle 53"/>
            <p:cNvSpPr>
              <a:spLocks noChangeArrowheads="1"/>
            </p:cNvSpPr>
            <p:nvPr/>
          </p:nvSpPr>
          <p:spPr bwMode="auto">
            <a:xfrm>
              <a:off x="80772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91" name="Rectangle 54"/>
            <p:cNvSpPr>
              <a:spLocks noChangeArrowheads="1"/>
            </p:cNvSpPr>
            <p:nvPr/>
          </p:nvSpPr>
          <p:spPr bwMode="auto">
            <a:xfrm>
              <a:off x="82296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92" name="Rectangle 55"/>
            <p:cNvSpPr>
              <a:spLocks noChangeArrowheads="1"/>
            </p:cNvSpPr>
            <p:nvPr/>
          </p:nvSpPr>
          <p:spPr bwMode="auto">
            <a:xfrm>
              <a:off x="83820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93" name="Line 56"/>
            <p:cNvSpPr>
              <a:spLocks noChangeShapeType="1"/>
            </p:cNvSpPr>
            <p:nvPr/>
          </p:nvSpPr>
          <p:spPr bwMode="auto">
            <a:xfrm flipV="1">
              <a:off x="3048000" y="2514600"/>
              <a:ext cx="1981200" cy="1371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94" name="Line 57"/>
            <p:cNvSpPr>
              <a:spLocks noChangeShapeType="1"/>
            </p:cNvSpPr>
            <p:nvPr/>
          </p:nvSpPr>
          <p:spPr bwMode="auto">
            <a:xfrm>
              <a:off x="5029200" y="25146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95" name="Line 58"/>
            <p:cNvSpPr>
              <a:spLocks noChangeShapeType="1"/>
            </p:cNvSpPr>
            <p:nvPr/>
          </p:nvSpPr>
          <p:spPr bwMode="auto">
            <a:xfrm>
              <a:off x="5257800" y="2514600"/>
              <a:ext cx="685800" cy="1371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96" name="Line 59"/>
            <p:cNvSpPr>
              <a:spLocks noChangeShapeType="1"/>
            </p:cNvSpPr>
            <p:nvPr/>
          </p:nvSpPr>
          <p:spPr bwMode="auto">
            <a:xfrm>
              <a:off x="5943600" y="388620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97" name="Line 60"/>
            <p:cNvSpPr>
              <a:spLocks noChangeShapeType="1"/>
            </p:cNvSpPr>
            <p:nvPr/>
          </p:nvSpPr>
          <p:spPr bwMode="auto">
            <a:xfrm flipV="1">
              <a:off x="6096000" y="2514600"/>
              <a:ext cx="1981200" cy="1371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98" name="Line 61"/>
            <p:cNvSpPr>
              <a:spLocks noChangeShapeType="1"/>
            </p:cNvSpPr>
            <p:nvPr/>
          </p:nvSpPr>
          <p:spPr bwMode="auto">
            <a:xfrm>
              <a:off x="8077200" y="25146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99" name="Line 62"/>
            <p:cNvSpPr>
              <a:spLocks noChangeShapeType="1"/>
            </p:cNvSpPr>
            <p:nvPr/>
          </p:nvSpPr>
          <p:spPr bwMode="auto">
            <a:xfrm>
              <a:off x="8305800" y="2514600"/>
              <a:ext cx="3048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900" name="Line 63"/>
            <p:cNvSpPr>
              <a:spLocks noChangeShapeType="1"/>
            </p:cNvSpPr>
            <p:nvPr/>
          </p:nvSpPr>
          <p:spPr bwMode="auto">
            <a:xfrm flipV="1">
              <a:off x="762000" y="2514600"/>
              <a:ext cx="12192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901" name="Line 64"/>
            <p:cNvSpPr>
              <a:spLocks noChangeShapeType="1"/>
            </p:cNvSpPr>
            <p:nvPr/>
          </p:nvSpPr>
          <p:spPr bwMode="auto">
            <a:xfrm>
              <a:off x="1981200" y="25146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902" name="Line 65"/>
            <p:cNvSpPr>
              <a:spLocks noChangeShapeType="1"/>
            </p:cNvSpPr>
            <p:nvPr/>
          </p:nvSpPr>
          <p:spPr bwMode="auto">
            <a:xfrm>
              <a:off x="2209800" y="2514600"/>
              <a:ext cx="685800" cy="1371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903" name="Line 66"/>
            <p:cNvSpPr>
              <a:spLocks noChangeShapeType="1"/>
            </p:cNvSpPr>
            <p:nvPr/>
          </p:nvSpPr>
          <p:spPr bwMode="auto">
            <a:xfrm>
              <a:off x="2895600" y="388620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904" name="Line 67"/>
            <p:cNvSpPr>
              <a:spLocks noChangeShapeType="1"/>
            </p:cNvSpPr>
            <p:nvPr/>
          </p:nvSpPr>
          <p:spPr bwMode="auto">
            <a:xfrm flipV="1">
              <a:off x="2971800" y="3886200"/>
              <a:ext cx="0" cy="228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905" name="Line 68"/>
            <p:cNvSpPr>
              <a:spLocks noChangeShapeType="1"/>
            </p:cNvSpPr>
            <p:nvPr/>
          </p:nvSpPr>
          <p:spPr bwMode="auto">
            <a:xfrm flipV="1">
              <a:off x="6019800" y="3886200"/>
              <a:ext cx="0" cy="228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906" name="Text Box 69"/>
            <p:cNvSpPr txBox="1">
              <a:spLocks noChangeArrowheads="1"/>
            </p:cNvSpPr>
            <p:nvPr/>
          </p:nvSpPr>
          <p:spPr bwMode="auto">
            <a:xfrm>
              <a:off x="517525" y="2170113"/>
              <a:ext cx="14922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</a:rPr>
                <a:t>Main Injector</a:t>
              </a:r>
            </a:p>
            <a:p>
              <a:r>
                <a:rPr lang="en-US">
                  <a:solidFill>
                    <a:prstClr val="black"/>
                  </a:solidFill>
                </a:rPr>
                <a:t>Energy</a:t>
              </a:r>
            </a:p>
          </p:txBody>
        </p:sp>
        <p:sp>
          <p:nvSpPr>
            <p:cNvPr id="35907" name="Text Box 70"/>
            <p:cNvSpPr txBox="1">
              <a:spLocks noChangeArrowheads="1"/>
            </p:cNvSpPr>
            <p:nvPr/>
          </p:nvSpPr>
          <p:spPr bwMode="auto">
            <a:xfrm>
              <a:off x="441325" y="4608513"/>
              <a:ext cx="9715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</a:rPr>
                <a:t>Booster</a:t>
              </a:r>
            </a:p>
            <a:p>
              <a:r>
                <a:rPr lang="en-US">
                  <a:solidFill>
                    <a:prstClr val="black"/>
                  </a:solidFill>
                </a:rPr>
                <a:t>Cycles</a:t>
              </a:r>
            </a:p>
          </p:txBody>
        </p:sp>
        <p:sp>
          <p:nvSpPr>
            <p:cNvPr id="35908" name="Text Box 71"/>
            <p:cNvSpPr txBox="1">
              <a:spLocks noChangeArrowheads="1"/>
            </p:cNvSpPr>
            <p:nvPr/>
          </p:nvSpPr>
          <p:spPr bwMode="auto">
            <a:xfrm>
              <a:off x="4343400" y="5257800"/>
              <a:ext cx="1898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</a:rPr>
                <a:t>Protons to NOvA</a:t>
              </a:r>
            </a:p>
          </p:txBody>
        </p:sp>
        <p:sp>
          <p:nvSpPr>
            <p:cNvPr id="35909" name="Line 72"/>
            <p:cNvSpPr>
              <a:spLocks noChangeShapeType="1"/>
            </p:cNvSpPr>
            <p:nvPr/>
          </p:nvSpPr>
          <p:spPr bwMode="auto">
            <a:xfrm flipH="1" flipV="1">
              <a:off x="4343400" y="4572000"/>
              <a:ext cx="6858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910" name="Line 73"/>
            <p:cNvSpPr>
              <a:spLocks noChangeShapeType="1"/>
            </p:cNvSpPr>
            <p:nvPr/>
          </p:nvSpPr>
          <p:spPr bwMode="auto">
            <a:xfrm flipV="1">
              <a:off x="5181600" y="4572000"/>
              <a:ext cx="7620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911" name="Text Box 74"/>
            <p:cNvSpPr txBox="1">
              <a:spLocks noChangeArrowheads="1"/>
            </p:cNvSpPr>
            <p:nvPr/>
          </p:nvSpPr>
          <p:spPr bwMode="auto">
            <a:xfrm>
              <a:off x="1905000" y="5334000"/>
              <a:ext cx="150855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</a:rPr>
                <a:t>Protons to g-2</a:t>
              </a:r>
            </a:p>
          </p:txBody>
        </p:sp>
        <p:sp>
          <p:nvSpPr>
            <p:cNvPr id="35912" name="Line 75"/>
            <p:cNvSpPr>
              <a:spLocks noChangeShapeType="1"/>
            </p:cNvSpPr>
            <p:nvPr/>
          </p:nvSpPr>
          <p:spPr bwMode="auto">
            <a:xfrm flipV="1">
              <a:off x="2743200" y="4572000"/>
              <a:ext cx="342900" cy="7620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913" name="Line 76"/>
            <p:cNvSpPr>
              <a:spLocks noChangeShapeType="1"/>
            </p:cNvSpPr>
            <p:nvPr/>
          </p:nvSpPr>
          <p:spPr bwMode="auto">
            <a:xfrm flipV="1">
              <a:off x="2743200" y="4572000"/>
              <a:ext cx="609600" cy="7620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914" name="Line 77"/>
            <p:cNvSpPr>
              <a:spLocks noChangeShapeType="1"/>
            </p:cNvSpPr>
            <p:nvPr/>
          </p:nvSpPr>
          <p:spPr bwMode="auto">
            <a:xfrm flipV="1">
              <a:off x="2743200" y="4572000"/>
              <a:ext cx="914400" cy="7620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915" name="Line 78"/>
            <p:cNvSpPr>
              <a:spLocks noChangeShapeType="1"/>
            </p:cNvSpPr>
            <p:nvPr/>
          </p:nvSpPr>
          <p:spPr bwMode="auto">
            <a:xfrm flipV="1">
              <a:off x="2743200" y="4572000"/>
              <a:ext cx="1219200" cy="7620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916" name="Text Box 79"/>
            <p:cNvSpPr txBox="1">
              <a:spLocks noChangeArrowheads="1"/>
            </p:cNvSpPr>
            <p:nvPr/>
          </p:nvSpPr>
          <p:spPr bwMode="auto">
            <a:xfrm>
              <a:off x="6248400" y="5715000"/>
              <a:ext cx="2571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</a:rPr>
                <a:t>Protons to MicroBooNE</a:t>
              </a:r>
            </a:p>
          </p:txBody>
        </p:sp>
        <p:sp>
          <p:nvSpPr>
            <p:cNvPr id="35917" name="Line 80"/>
            <p:cNvSpPr>
              <a:spLocks noChangeShapeType="1"/>
            </p:cNvSpPr>
            <p:nvPr/>
          </p:nvSpPr>
          <p:spPr bwMode="auto">
            <a:xfrm flipH="1" flipV="1">
              <a:off x="6324600" y="4572000"/>
              <a:ext cx="106680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918" name="Line 81"/>
            <p:cNvSpPr>
              <a:spLocks noChangeShapeType="1"/>
            </p:cNvSpPr>
            <p:nvPr/>
          </p:nvSpPr>
          <p:spPr bwMode="auto">
            <a:xfrm flipH="1" flipV="1">
              <a:off x="6629400" y="4572000"/>
              <a:ext cx="76200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919" name="Line 82"/>
            <p:cNvSpPr>
              <a:spLocks noChangeShapeType="1"/>
            </p:cNvSpPr>
            <p:nvPr/>
          </p:nvSpPr>
          <p:spPr bwMode="auto">
            <a:xfrm flipH="1" flipV="1">
              <a:off x="6934200" y="4572000"/>
              <a:ext cx="45720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920" name="Line 83"/>
            <p:cNvSpPr>
              <a:spLocks noChangeShapeType="1"/>
            </p:cNvSpPr>
            <p:nvPr/>
          </p:nvSpPr>
          <p:spPr bwMode="auto">
            <a:xfrm flipH="1" flipV="1">
              <a:off x="7239000" y="4572000"/>
              <a:ext cx="15240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rot="16200000">
              <a:off x="3919858" y="4325112"/>
              <a:ext cx="2904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{</a:t>
              </a:r>
            </a:p>
          </p:txBody>
        </p:sp>
        <p:cxnSp>
          <p:nvCxnSpPr>
            <p:cNvPr id="6" name="Curved Connector 5"/>
            <p:cNvCxnSpPr>
              <a:stCxn id="4" idx="1"/>
            </p:cNvCxnSpPr>
            <p:nvPr/>
          </p:nvCxnSpPr>
          <p:spPr>
            <a:xfrm rot="5400000">
              <a:off x="3354435" y="5004343"/>
              <a:ext cx="1013823" cy="407491"/>
            </a:xfrm>
            <a:prstGeom prst="curvedConnector3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200400" y="5700713"/>
              <a:ext cx="243323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Need 2 Booster cycles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to manipulate g-2 beam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in Recycler</a:t>
              </a:r>
            </a:p>
          </p:txBody>
        </p:sp>
      </p:grpSp>
      <p:sp>
        <p:nvSpPr>
          <p:cNvPr id="85" name="Text Box 84"/>
          <p:cNvSpPr txBox="1">
            <a:spLocks noChangeArrowheads="1"/>
          </p:cNvSpPr>
          <p:nvPr/>
        </p:nvSpPr>
        <p:spPr bwMode="auto">
          <a:xfrm>
            <a:off x="3124200" y="1178253"/>
            <a:ext cx="1763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Protons to Mu2e</a:t>
            </a:r>
          </a:p>
        </p:txBody>
      </p:sp>
      <p:sp>
        <p:nvSpPr>
          <p:cNvPr id="87" name="Line 85"/>
          <p:cNvSpPr>
            <a:spLocks noChangeShapeType="1"/>
          </p:cNvSpPr>
          <p:nvPr/>
        </p:nvSpPr>
        <p:spPr bwMode="auto">
          <a:xfrm flipH="1">
            <a:off x="3124200" y="1635453"/>
            <a:ext cx="838200" cy="167640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" name="Line 86"/>
          <p:cNvSpPr>
            <a:spLocks noChangeShapeType="1"/>
          </p:cNvSpPr>
          <p:nvPr/>
        </p:nvSpPr>
        <p:spPr bwMode="auto">
          <a:xfrm flipH="1">
            <a:off x="3657600" y="1635453"/>
            <a:ext cx="304800" cy="167640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Rectangle 20"/>
          <p:cNvSpPr>
            <a:spLocks noChangeArrowheads="1"/>
          </p:cNvSpPr>
          <p:nvPr/>
        </p:nvSpPr>
        <p:spPr bwMode="auto">
          <a:xfrm>
            <a:off x="3036324" y="3392424"/>
            <a:ext cx="76200" cy="381000"/>
          </a:xfrm>
          <a:prstGeom prst="rect">
            <a:avLst/>
          </a:prstGeom>
          <a:gradFill rotWithShape="1">
            <a:gsLst>
              <a:gs pos="0">
                <a:srgbClr val="003399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" name="Rectangle 24"/>
          <p:cNvSpPr>
            <a:spLocks noChangeArrowheads="1"/>
          </p:cNvSpPr>
          <p:nvPr/>
        </p:nvSpPr>
        <p:spPr bwMode="auto">
          <a:xfrm>
            <a:off x="3645924" y="3392424"/>
            <a:ext cx="76200" cy="381000"/>
          </a:xfrm>
          <a:prstGeom prst="rect">
            <a:avLst/>
          </a:prstGeom>
          <a:gradFill rotWithShape="1">
            <a:gsLst>
              <a:gs pos="0">
                <a:srgbClr val="003399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Rectangle 40"/>
          <p:cNvSpPr>
            <a:spLocks noChangeArrowheads="1"/>
          </p:cNvSpPr>
          <p:nvPr/>
        </p:nvSpPr>
        <p:spPr bwMode="auto">
          <a:xfrm>
            <a:off x="6084324" y="3392424"/>
            <a:ext cx="76200" cy="381000"/>
          </a:xfrm>
          <a:prstGeom prst="rect">
            <a:avLst/>
          </a:prstGeom>
          <a:gradFill rotWithShape="1">
            <a:gsLst>
              <a:gs pos="0">
                <a:srgbClr val="003399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Rectangle 44"/>
          <p:cNvSpPr>
            <a:spLocks noChangeArrowheads="1"/>
          </p:cNvSpPr>
          <p:nvPr/>
        </p:nvSpPr>
        <p:spPr bwMode="auto">
          <a:xfrm>
            <a:off x="6693924" y="3392424"/>
            <a:ext cx="76200" cy="381000"/>
          </a:xfrm>
          <a:prstGeom prst="rect">
            <a:avLst/>
          </a:prstGeom>
          <a:gradFill rotWithShape="1">
            <a:gsLst>
              <a:gs pos="0">
                <a:srgbClr val="003399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8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Re-bunching beam in Recycler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611" y="838200"/>
            <a:ext cx="5148263" cy="6019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/>
              <a:t>53 MHz bunches (4x10</a:t>
            </a:r>
            <a:r>
              <a:rPr lang="en-US" baseline="30000" dirty="0" smtClean="0"/>
              <a:t>12</a:t>
            </a:r>
            <a:r>
              <a:rPr lang="en-US" dirty="0" smtClean="0"/>
              <a:t> protons) reformed into 4 bunches (1x10</a:t>
            </a:r>
            <a:r>
              <a:rPr lang="en-US" baseline="30000" dirty="0" smtClean="0"/>
              <a:t>12</a:t>
            </a:r>
            <a:r>
              <a:rPr lang="en-US" dirty="0" smtClean="0"/>
              <a:t> </a:t>
            </a:r>
            <a:r>
              <a:rPr lang="en-US" dirty="0"/>
              <a:t>protons) at </a:t>
            </a:r>
            <a:r>
              <a:rPr lang="en-US" dirty="0" smtClean="0"/>
              <a:t>2.5 MHz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dirty="0" smtClean="0"/>
              <a:t>Reduce pile-up in detector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dirty="0"/>
              <a:t>Build new cavities for 2.5MHz system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/>
              <a:t>g-2 n</a:t>
            </a:r>
            <a:r>
              <a:rPr lang="en-US" dirty="0" smtClean="0"/>
              <a:t>eeds </a:t>
            </a:r>
            <a:r>
              <a:rPr lang="en-US" dirty="0"/>
              <a:t>beam pulses out of Recycler not longer than ~100ns </a:t>
            </a:r>
            <a:endParaRPr lang="en-US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dirty="0" smtClean="0"/>
              <a:t>Muon </a:t>
            </a:r>
            <a:r>
              <a:rPr lang="en-US" sz="2200" dirty="0"/>
              <a:t>storage ring revolution time </a:t>
            </a:r>
            <a:r>
              <a:rPr lang="en-US" sz="2200" dirty="0" smtClean="0"/>
              <a:t>147ns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dirty="0"/>
              <a:t>Balance efficiency, momentum spread, and longitudinal extent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dirty="0"/>
              <a:t>Achieve pulses with 95% of beam within </a:t>
            </a:r>
            <a:r>
              <a:rPr lang="en-US" sz="2200" dirty="0" smtClean="0"/>
              <a:t>120ns</a:t>
            </a:r>
            <a:endParaRPr lang="en-US" sz="2200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/>
              <a:t>Beam pulses should be separated by ~10ms for the muons to decay in the g-2 storage ring and data to be </a:t>
            </a:r>
            <a:r>
              <a:rPr lang="en-US" dirty="0" smtClean="0"/>
              <a:t>recorded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/>
              <a:t>Mu2e specs are less stringent than g-2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E0A7-5560-41C7-9AE1-2A4CD3D2B8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05463" y="990600"/>
            <a:ext cx="3538537" cy="5029200"/>
            <a:chOff x="5605463" y="990600"/>
            <a:chExt cx="3538537" cy="50292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4" r="49200"/>
            <a:stretch>
              <a:fillRect/>
            </a:stretch>
          </p:blipFill>
          <p:spPr bwMode="auto">
            <a:xfrm>
              <a:off x="5605463" y="990600"/>
              <a:ext cx="3538537" cy="5029200"/>
            </a:xfrm>
            <a:prstGeom prst="rect">
              <a:avLst/>
            </a:prstGeom>
            <a:noFill/>
            <a:ln w="1908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AutoShape 3"/>
            <p:cNvSpPr>
              <a:spLocks noChangeArrowheads="1"/>
            </p:cNvSpPr>
            <p:nvPr/>
          </p:nvSpPr>
          <p:spPr bwMode="auto">
            <a:xfrm>
              <a:off x="7764463" y="1252538"/>
              <a:ext cx="403225" cy="403225"/>
            </a:xfrm>
            <a:custGeom>
              <a:avLst/>
              <a:gdLst>
                <a:gd name="T0" fmla="*/ 0 w 381000"/>
                <a:gd name="T1" fmla="*/ 3076 h 381000"/>
                <a:gd name="T2" fmla="*/ 901 w 381000"/>
                <a:gd name="T3" fmla="*/ 901 h 381000"/>
                <a:gd name="T4" fmla="*/ 3076 w 381000"/>
                <a:gd name="T5" fmla="*/ 0 h 381000"/>
                <a:gd name="T6" fmla="*/ 5248 w 381000"/>
                <a:gd name="T7" fmla="*/ 901 h 381000"/>
                <a:gd name="T8" fmla="*/ 6150 w 381000"/>
                <a:gd name="T9" fmla="*/ 3076 h 381000"/>
                <a:gd name="T10" fmla="*/ 5248 w 381000"/>
                <a:gd name="T11" fmla="*/ 5248 h 381000"/>
                <a:gd name="T12" fmla="*/ 3076 w 381000"/>
                <a:gd name="T13" fmla="*/ 6150 h 381000"/>
                <a:gd name="T14" fmla="*/ 901 w 381000"/>
                <a:gd name="T15" fmla="*/ 5248 h 381000"/>
                <a:gd name="T16" fmla="*/ 0 w 381000"/>
                <a:gd name="T17" fmla="*/ 3076 h 381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1000"/>
                <a:gd name="T28" fmla="*/ 0 h 381000"/>
                <a:gd name="T29" fmla="*/ 381000 w 381000"/>
                <a:gd name="T30" fmla="*/ 381000 h 381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1000" h="381000">
                  <a:moveTo>
                    <a:pt x="0" y="190500"/>
                  </a:moveTo>
                  <a:cubicBezTo>
                    <a:pt x="0" y="139976"/>
                    <a:pt x="20071" y="91522"/>
                    <a:pt x="55796" y="55796"/>
                  </a:cubicBezTo>
                  <a:cubicBezTo>
                    <a:pt x="91522" y="20070"/>
                    <a:pt x="139976" y="0"/>
                    <a:pt x="190500" y="0"/>
                  </a:cubicBezTo>
                  <a:cubicBezTo>
                    <a:pt x="241024" y="0"/>
                    <a:pt x="289478" y="20071"/>
                    <a:pt x="325204" y="55796"/>
                  </a:cubicBezTo>
                  <a:cubicBezTo>
                    <a:pt x="360930" y="91522"/>
                    <a:pt x="381000" y="139976"/>
                    <a:pt x="381000" y="190500"/>
                  </a:cubicBezTo>
                  <a:cubicBezTo>
                    <a:pt x="381000" y="241024"/>
                    <a:pt x="360930" y="289478"/>
                    <a:pt x="325204" y="325204"/>
                  </a:cubicBezTo>
                  <a:cubicBezTo>
                    <a:pt x="289478" y="360930"/>
                    <a:pt x="241024" y="381000"/>
                    <a:pt x="190500" y="381000"/>
                  </a:cubicBezTo>
                  <a:cubicBezTo>
                    <a:pt x="139976" y="381000"/>
                    <a:pt x="91522" y="360929"/>
                    <a:pt x="55796" y="325204"/>
                  </a:cubicBezTo>
                  <a:cubicBezTo>
                    <a:pt x="20070" y="289478"/>
                    <a:pt x="0" y="241024"/>
                    <a:pt x="0" y="190500"/>
                  </a:cubicBezTo>
                  <a:close/>
                </a:path>
              </a:pathLst>
            </a:custGeom>
            <a:noFill/>
            <a:ln w="273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AutoShape 4"/>
            <p:cNvSpPr>
              <a:spLocks noChangeArrowheads="1"/>
            </p:cNvSpPr>
            <p:nvPr/>
          </p:nvSpPr>
          <p:spPr bwMode="auto">
            <a:xfrm>
              <a:off x="6462713" y="1390650"/>
              <a:ext cx="1533525" cy="1724025"/>
            </a:xfrm>
            <a:custGeom>
              <a:avLst/>
              <a:gdLst>
                <a:gd name="T0" fmla="*/ 1294428 w 1533912"/>
                <a:gd name="T1" fmla="*/ 0 h 1784195"/>
                <a:gd name="T2" fmla="*/ 1368395 w 1533912"/>
                <a:gd name="T3" fmla="*/ 207712 h 1784195"/>
                <a:gd name="T4" fmla="*/ 1468249 w 1533912"/>
                <a:gd name="T5" fmla="*/ 341566 h 1784195"/>
                <a:gd name="T6" fmla="*/ 1508932 w 1533912"/>
                <a:gd name="T7" fmla="*/ 528505 h 1784195"/>
                <a:gd name="T8" fmla="*/ 1471948 w 1533912"/>
                <a:gd name="T9" fmla="*/ 731601 h 1784195"/>
                <a:gd name="T10" fmla="*/ 1183476 w 1533912"/>
                <a:gd name="T11" fmla="*/ 890846 h 1784195"/>
                <a:gd name="T12" fmla="*/ 835830 w 1533912"/>
                <a:gd name="T13" fmla="*/ 983159 h 1784195"/>
                <a:gd name="T14" fmla="*/ 591739 w 1533912"/>
                <a:gd name="T15" fmla="*/ 1008547 h 1784195"/>
                <a:gd name="T16" fmla="*/ 462294 w 1533912"/>
                <a:gd name="T17" fmla="*/ 1017777 h 1784195"/>
                <a:gd name="T18" fmla="*/ 306961 w 1533912"/>
                <a:gd name="T19" fmla="*/ 1029317 h 1784195"/>
                <a:gd name="T20" fmla="*/ 0 w 1533912"/>
                <a:gd name="T21" fmla="*/ 1107786 h 178419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33912"/>
                <a:gd name="T34" fmla="*/ 0 h 1784195"/>
                <a:gd name="T35" fmla="*/ 1533912 w 1533912"/>
                <a:gd name="T36" fmla="*/ 1784195 h 178419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33912" h="1784195">
                  <a:moveTo>
                    <a:pt x="1300976" y="0"/>
                  </a:moveTo>
                  <a:cubicBezTo>
                    <a:pt x="1323588" y="121424"/>
                    <a:pt x="1346200" y="242848"/>
                    <a:pt x="1375317" y="334536"/>
                  </a:cubicBezTo>
                  <a:cubicBezTo>
                    <a:pt x="1404434" y="426224"/>
                    <a:pt x="1452137" y="464014"/>
                    <a:pt x="1475678" y="550126"/>
                  </a:cubicBezTo>
                  <a:cubicBezTo>
                    <a:pt x="1499219" y="636238"/>
                    <a:pt x="1515947" y="746511"/>
                    <a:pt x="1516566" y="851209"/>
                  </a:cubicBezTo>
                  <a:cubicBezTo>
                    <a:pt x="1517185" y="955907"/>
                    <a:pt x="1533912" y="1081049"/>
                    <a:pt x="1479395" y="1178312"/>
                  </a:cubicBezTo>
                  <a:cubicBezTo>
                    <a:pt x="1424878" y="1275575"/>
                    <a:pt x="1296019" y="1367263"/>
                    <a:pt x="1189463" y="1434790"/>
                  </a:cubicBezTo>
                  <a:cubicBezTo>
                    <a:pt x="1082907" y="1502317"/>
                    <a:pt x="939181" y="1551878"/>
                    <a:pt x="840059" y="1583473"/>
                  </a:cubicBezTo>
                  <a:cubicBezTo>
                    <a:pt x="740937" y="1615068"/>
                    <a:pt x="657303" y="1615068"/>
                    <a:pt x="594732" y="1624361"/>
                  </a:cubicBezTo>
                  <a:cubicBezTo>
                    <a:pt x="532161" y="1633654"/>
                    <a:pt x="464634" y="1639229"/>
                    <a:pt x="464634" y="1639229"/>
                  </a:cubicBezTo>
                  <a:cubicBezTo>
                    <a:pt x="416932" y="1644804"/>
                    <a:pt x="385956" y="1633653"/>
                    <a:pt x="308517" y="1657814"/>
                  </a:cubicBezTo>
                  <a:cubicBezTo>
                    <a:pt x="231078" y="1681975"/>
                    <a:pt x="54517" y="1695605"/>
                    <a:pt x="0" y="1784195"/>
                  </a:cubicBezTo>
                </a:path>
              </a:pathLst>
            </a:custGeom>
            <a:noFill/>
            <a:ln w="273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Oval 5"/>
            <p:cNvSpPr>
              <a:spLocks noChangeArrowheads="1"/>
            </p:cNvSpPr>
            <p:nvPr/>
          </p:nvSpPr>
          <p:spPr bwMode="auto">
            <a:xfrm rot="-2400000">
              <a:off x="6151563" y="2800350"/>
              <a:ext cx="2546350" cy="3122613"/>
            </a:xfrm>
            <a:prstGeom prst="ellips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r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sz="2400">
                <a:solidFill>
                  <a:prstClr val="white"/>
                </a:solidFill>
                <a:ea typeface="MS Gothic" pitchFamily="49" charset="-128"/>
              </a:endParaRPr>
            </a:p>
          </p:txBody>
        </p:sp>
      </p:grpSp>
      <p:sp>
        <p:nvSpPr>
          <p:cNvPr id="10" name="Oval 13"/>
          <p:cNvSpPr>
            <a:spLocks noChangeArrowheads="1"/>
          </p:cNvSpPr>
          <p:nvPr/>
        </p:nvSpPr>
        <p:spPr bwMode="auto">
          <a:xfrm>
            <a:off x="6000750" y="3527425"/>
            <a:ext cx="152400" cy="11430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algn="r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>
              <a:solidFill>
                <a:prstClr val="white"/>
              </a:solidFill>
              <a:ea typeface="MS Gothic" pitchFamily="49" charset="-128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234113" y="4938591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algn="r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>
              <a:solidFill>
                <a:prstClr val="white"/>
              </a:solidFill>
              <a:ea typeface="MS Gothic" pitchFamily="49" charset="-128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486525" y="5264028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algn="r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>
              <a:solidFill>
                <a:prstClr val="white"/>
              </a:solidFill>
              <a:ea typeface="MS Gothic" pitchFamily="49" charset="-128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846888" y="5516441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algn="r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>
              <a:solidFill>
                <a:prstClr val="white"/>
              </a:solidFill>
              <a:ea typeface="MS Gothic" pitchFamily="49" charset="-128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7242175" y="5659316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algn="r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>
              <a:solidFill>
                <a:prstClr val="white"/>
              </a:solidFill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059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0375" y="838200"/>
            <a:ext cx="8382000" cy="5848350"/>
          </a:xfrm>
        </p:spPr>
        <p:txBody>
          <a:bodyPr>
            <a:normAutofit/>
          </a:bodyPr>
          <a:lstStyle/>
          <a:p>
            <a:r>
              <a:rPr lang="en-US" dirty="0"/>
              <a:t>Allows 8 </a:t>
            </a:r>
            <a:r>
              <a:rPr lang="en-US" dirty="0" err="1"/>
              <a:t>GeV</a:t>
            </a:r>
            <a:r>
              <a:rPr lang="en-US" dirty="0"/>
              <a:t> proton beam to be </a:t>
            </a:r>
            <a:r>
              <a:rPr lang="en-US" dirty="0" err="1"/>
              <a:t>rebunched</a:t>
            </a:r>
            <a:r>
              <a:rPr lang="en-US" dirty="0"/>
              <a:t> in the Recycler and extracted to the P1 line for transport to experimental areas</a:t>
            </a:r>
          </a:p>
          <a:p>
            <a:pPr lvl="1"/>
            <a:r>
              <a:rPr lang="en-US" sz="2000" dirty="0"/>
              <a:t>2.5 MHz RF for re-bunching beam</a:t>
            </a:r>
          </a:p>
          <a:p>
            <a:pPr lvl="1"/>
            <a:r>
              <a:rPr lang="en-US" sz="2000" dirty="0"/>
              <a:t>Extraction kickers</a:t>
            </a:r>
          </a:p>
          <a:p>
            <a:pPr lvl="1"/>
            <a:r>
              <a:rPr lang="en-US" sz="2000" dirty="0" err="1"/>
              <a:t>Beamline</a:t>
            </a:r>
            <a:r>
              <a:rPr lang="en-US" sz="2000" dirty="0"/>
              <a:t> connection from Recycler to P1 line</a:t>
            </a:r>
          </a:p>
          <a:p>
            <a:pPr lvl="1"/>
            <a:r>
              <a:rPr lang="en-US" sz="2000" dirty="0"/>
              <a:t>MI52 building extension for kickers (civil – move to separate FESS project</a:t>
            </a:r>
            <a:r>
              <a:rPr lang="en-US" sz="2000" dirty="0" smtClean="0"/>
              <a:t>?)</a:t>
            </a:r>
          </a:p>
          <a:p>
            <a:r>
              <a:rPr lang="en-US" dirty="0"/>
              <a:t>RF cavity production</a:t>
            </a:r>
          </a:p>
          <a:p>
            <a:pPr lvl="1"/>
            <a:r>
              <a:rPr lang="en-US" sz="2000" dirty="0"/>
              <a:t>Cavities must have active cooling</a:t>
            </a:r>
          </a:p>
          <a:p>
            <a:pPr lvl="1"/>
            <a:r>
              <a:rPr lang="en-US" sz="2000" dirty="0"/>
              <a:t>Reuse ferrites from MI coalescing </a:t>
            </a:r>
            <a:r>
              <a:rPr lang="en-US" sz="2000" dirty="0" smtClean="0"/>
              <a:t>                                                          cavities</a:t>
            </a:r>
            <a:endParaRPr lang="en-US" sz="2000" dirty="0"/>
          </a:p>
          <a:p>
            <a:pPr lvl="1"/>
            <a:r>
              <a:rPr lang="en-US" sz="2000" dirty="0"/>
              <a:t>Labor intensive</a:t>
            </a:r>
          </a:p>
          <a:p>
            <a:pPr lvl="1"/>
            <a:r>
              <a:rPr lang="en-US" sz="2000" dirty="0"/>
              <a:t>7 RF systems (cavities + PA’s) for </a:t>
            </a:r>
            <a:r>
              <a:rPr lang="en-US" sz="2000" dirty="0" smtClean="0"/>
              <a:t>                                                                Recycler</a:t>
            </a:r>
            <a:endParaRPr lang="en-US" sz="2000" dirty="0"/>
          </a:p>
          <a:p>
            <a:pPr lvl="1"/>
            <a:r>
              <a:rPr lang="en-US" sz="2000" dirty="0"/>
              <a:t>2 cavities for Mu2e to be installed </a:t>
            </a:r>
            <a:r>
              <a:rPr lang="en-US" sz="2000" dirty="0" smtClean="0"/>
              <a:t>                                                                                     </a:t>
            </a:r>
            <a:r>
              <a:rPr lang="en-US" sz="2000" dirty="0"/>
              <a:t>in the Delivery </a:t>
            </a:r>
            <a:r>
              <a:rPr lang="en-US" sz="2000" dirty="0" smtClean="0"/>
              <a:t>Ring</a:t>
            </a:r>
          </a:p>
        </p:txBody>
      </p:sp>
      <p:sp>
        <p:nvSpPr>
          <p:cNvPr id="55313" name="Text Box 15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E2E3958-7F7A-AE45-B1E7-FFE52B6E2B48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" name="AutoShape 4" descr="imap://convery@email.fnal.gov:993/fetch%3EUID%3E/INBOX%3E449305?part=1.2&amp;type=image/jpeg&amp;filename=Coalescing%20vaciti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" t="3668" r="2518" b="7185"/>
          <a:stretch/>
        </p:blipFill>
        <p:spPr bwMode="auto">
          <a:xfrm>
            <a:off x="4896280" y="3469480"/>
            <a:ext cx="4090558" cy="293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Recycler AIP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496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of </a:t>
            </a:r>
            <a:r>
              <a:rPr lang="en-US" dirty="0" err="1" smtClean="0"/>
              <a:t>rebunched</a:t>
            </a:r>
            <a:r>
              <a:rPr lang="en-US" dirty="0" smtClean="0"/>
              <a:t> beam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7932" y="6380668"/>
            <a:ext cx="2133600" cy="365125"/>
          </a:xfrm>
        </p:spPr>
        <p:txBody>
          <a:bodyPr/>
          <a:lstStyle/>
          <a:p>
            <a:fld id="{6D4FE0A7-5560-41C7-9AE1-2A4CD3D2B8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516443" y="1558982"/>
            <a:ext cx="3927237" cy="3426298"/>
            <a:chOff x="1097727" y="1271754"/>
            <a:chExt cx="6551162" cy="571552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00" t="30820" r="22191" b="6596"/>
            <a:stretch/>
          </p:blipFill>
          <p:spPr bwMode="auto">
            <a:xfrm>
              <a:off x="1887189" y="1400908"/>
              <a:ext cx="5013620" cy="5072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510512" y="3698350"/>
              <a:ext cx="1687843" cy="513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E-E0 (MeV)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6309362" y="3647858"/>
              <a:ext cx="2165640" cy="513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RF voltage (kV)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26718" y="3816785"/>
              <a:ext cx="460469" cy="513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68207" y="2620107"/>
              <a:ext cx="612886" cy="513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20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26718" y="1400908"/>
              <a:ext cx="612886" cy="513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40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97676" y="6283732"/>
              <a:ext cx="703803" cy="513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-40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97676" y="5077264"/>
              <a:ext cx="703803" cy="513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-20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60776" y="5990427"/>
              <a:ext cx="2254825" cy="4364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bIns="0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95% contour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12616" y="1271754"/>
              <a:ext cx="612886" cy="513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96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83574" y="6154580"/>
              <a:ext cx="703803" cy="513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-96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61681" y="3719898"/>
              <a:ext cx="460469" cy="513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55708" y="6473866"/>
              <a:ext cx="5463570" cy="513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 -4             -2                0               2                4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03577" y="1659915"/>
            <a:ext cx="3407319" cy="3325365"/>
            <a:chOff x="4061936" y="1636406"/>
            <a:chExt cx="3407320" cy="3348875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95" t="31408" r="18970" b="6319"/>
            <a:stretch/>
          </p:blipFill>
          <p:spPr bwMode="auto">
            <a:xfrm>
              <a:off x="4267200" y="1636406"/>
              <a:ext cx="3174608" cy="30810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5053882" y="4379817"/>
              <a:ext cx="1590663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>
              <a:spLocks noChangeAspect="1"/>
            </p:cNvSpPr>
            <p:nvPr/>
          </p:nvSpPr>
          <p:spPr>
            <a:xfrm>
              <a:off x="5506759" y="4388641"/>
              <a:ext cx="747424" cy="309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120 ns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94000" y="4677504"/>
              <a:ext cx="32752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 -4             -2                0               2                4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3581709" y="3003066"/>
              <a:ext cx="126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Counts per bin</a:t>
              </a:r>
            </a:p>
          </p:txBody>
        </p:sp>
      </p:grpSp>
      <p:sp>
        <p:nvSpPr>
          <p:cNvPr id="24" name="Content Placeholder 4"/>
          <p:cNvSpPr>
            <a:spLocks noGrp="1"/>
          </p:cNvSpPr>
          <p:nvPr>
            <p:ph idx="1"/>
          </p:nvPr>
        </p:nvSpPr>
        <p:spPr>
          <a:xfrm>
            <a:off x="457200" y="5354612"/>
            <a:ext cx="8229600" cy="1046188"/>
          </a:xfrm>
        </p:spPr>
        <p:txBody>
          <a:bodyPr/>
          <a:lstStyle/>
          <a:p>
            <a:r>
              <a:rPr lang="en-US" dirty="0" smtClean="0"/>
              <a:t>95% capture efficiency, 95% of captured beam w/in 120ns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32733" y="4937760"/>
            <a:ext cx="1728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phase (1 </a:t>
            </a:r>
            <a:r>
              <a:rPr lang="en-US" sz="1400" b="1" dirty="0" err="1" smtClean="0"/>
              <a:t>deg</a:t>
            </a:r>
            <a:r>
              <a:rPr lang="en-US" sz="1400" b="1" dirty="0" smtClean="0"/>
              <a:t> = </a:t>
            </a:r>
            <a:r>
              <a:rPr lang="en-US" sz="1400" b="1" dirty="0"/>
              <a:t>31 </a:t>
            </a:r>
            <a:r>
              <a:rPr lang="en-US" sz="1400" b="1" dirty="0" smtClean="0"/>
              <a:t>ns)</a:t>
            </a:r>
            <a:endParaRPr lang="en-US" sz="1400" b="1" dirty="0"/>
          </a:p>
        </p:txBody>
      </p:sp>
      <p:sp>
        <p:nvSpPr>
          <p:cNvPr id="29" name="Rectangle 28"/>
          <p:cNvSpPr/>
          <p:nvPr/>
        </p:nvSpPr>
        <p:spPr>
          <a:xfrm>
            <a:off x="2266869" y="4937760"/>
            <a:ext cx="1728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phase (1 </a:t>
            </a:r>
            <a:r>
              <a:rPr lang="en-US" sz="1400" b="1" dirty="0" err="1" smtClean="0"/>
              <a:t>deg</a:t>
            </a:r>
            <a:r>
              <a:rPr lang="en-US" sz="1400" b="1" dirty="0" smtClean="0"/>
              <a:t> = </a:t>
            </a:r>
            <a:r>
              <a:rPr lang="en-US" sz="1400" b="1" dirty="0"/>
              <a:t>31 </a:t>
            </a:r>
            <a:r>
              <a:rPr lang="en-US" sz="1400" b="1" dirty="0" smtClean="0"/>
              <a:t>ns)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84387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Beam distributions </a:t>
            </a:r>
            <a:r>
              <a:rPr lang="en-US" dirty="0" smtClean="0"/>
              <a:t>from test in </a:t>
            </a:r>
            <a:r>
              <a:rPr lang="en-US" dirty="0" smtClean="0"/>
              <a:t>Main Injector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E0A7-5560-41C7-9AE1-2A4CD3D2B8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905000"/>
          </a:xfrm>
        </p:spPr>
        <p:txBody>
          <a:bodyPr>
            <a:normAutofit/>
          </a:bodyPr>
          <a:lstStyle/>
          <a:p>
            <a:r>
              <a:rPr lang="en-US" dirty="0" smtClean="0"/>
              <a:t>Very </a:t>
            </a:r>
            <a:r>
              <a:rPr lang="en-US" dirty="0"/>
              <a:t>good agreement </a:t>
            </a:r>
            <a:r>
              <a:rPr lang="en-US" dirty="0" smtClean="0"/>
              <a:t>between </a:t>
            </a:r>
            <a:r>
              <a:rPr lang="en-US" dirty="0"/>
              <a:t>simulations and </a:t>
            </a:r>
            <a:r>
              <a:rPr lang="en-US" dirty="0" smtClean="0"/>
              <a:t>beam </a:t>
            </a:r>
            <a:r>
              <a:rPr lang="en-US" dirty="0"/>
              <a:t>data at low </a:t>
            </a:r>
            <a:r>
              <a:rPr lang="en-US" dirty="0" smtClean="0"/>
              <a:t>intensities </a:t>
            </a:r>
          </a:p>
          <a:p>
            <a:r>
              <a:rPr lang="en-US" dirty="0" smtClean="0"/>
              <a:t>Beam </a:t>
            </a:r>
            <a:r>
              <a:rPr lang="en-US" dirty="0"/>
              <a:t>loading </a:t>
            </a:r>
            <a:r>
              <a:rPr lang="en-US" dirty="0" smtClean="0"/>
              <a:t>will be </a:t>
            </a:r>
            <a:r>
              <a:rPr lang="en-US" dirty="0"/>
              <a:t>much less of an </a:t>
            </a:r>
            <a:r>
              <a:rPr lang="en-US" dirty="0" smtClean="0"/>
              <a:t>issue </a:t>
            </a:r>
            <a:r>
              <a:rPr lang="en-US" dirty="0"/>
              <a:t>in </a:t>
            </a:r>
            <a:r>
              <a:rPr lang="en-US" dirty="0" smtClean="0"/>
              <a:t>Recycler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2" t="22562" r="6913" b="11316"/>
          <a:stretch/>
        </p:blipFill>
        <p:spPr bwMode="auto">
          <a:xfrm>
            <a:off x="381001" y="914401"/>
            <a:ext cx="3957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7" t="20366" r="8323" b="3271"/>
          <a:stretch/>
        </p:blipFill>
        <p:spPr bwMode="auto">
          <a:xfrm>
            <a:off x="4941921" y="914401"/>
            <a:ext cx="3597681" cy="358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7800" y="1038272"/>
            <a:ext cx="1582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10 Booster batches</a:t>
            </a:r>
          </a:p>
          <a:p>
            <a:r>
              <a:rPr lang="en-US" sz="1400" dirty="0">
                <a:solidFill>
                  <a:prstClr val="black"/>
                </a:solidFill>
              </a:rPr>
              <a:t>~4x10</a:t>
            </a:r>
            <a:r>
              <a:rPr lang="en-US" sz="1400" baseline="30000" dirty="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1038273"/>
            <a:ext cx="1331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1 Booster batch</a:t>
            </a:r>
          </a:p>
          <a:p>
            <a:r>
              <a:rPr lang="en-US" sz="1400" dirty="0">
                <a:solidFill>
                  <a:prstClr val="black"/>
                </a:solidFill>
              </a:rPr>
              <a:t>~0.4x10</a:t>
            </a:r>
            <a:r>
              <a:rPr lang="en-US" sz="1400" baseline="30000" dirty="0">
                <a:solidFill>
                  <a:prstClr val="black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35097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581399"/>
            <a:ext cx="8416892" cy="3082379"/>
          </a:xfrm>
        </p:spPr>
        <p:txBody>
          <a:bodyPr>
            <a:normAutofit/>
          </a:bodyPr>
          <a:lstStyle/>
          <a:p>
            <a:r>
              <a:rPr lang="en-US" dirty="0" smtClean="0"/>
              <a:t>2 </a:t>
            </a:r>
            <a:r>
              <a:rPr lang="en-US" dirty="0"/>
              <a:t>new kicker magnets of the new RKB style designed for ANU</a:t>
            </a:r>
          </a:p>
          <a:p>
            <a:r>
              <a:rPr lang="en-US" dirty="0"/>
              <a:t>Re-use the beam tubes from the recently decommissioned Recycler kicker magnets</a:t>
            </a:r>
          </a:p>
          <a:p>
            <a:r>
              <a:rPr lang="en-US" dirty="0"/>
              <a:t>Re-use the PFLs from the Recycler kickers</a:t>
            </a:r>
          </a:p>
          <a:p>
            <a:r>
              <a:rPr lang="en-US" dirty="0"/>
              <a:t>Build two new 25 Ohm loads capable of up to 250 W </a:t>
            </a:r>
            <a:r>
              <a:rPr lang="en-US" dirty="0" err="1"/>
              <a:t>ave</a:t>
            </a:r>
            <a:r>
              <a:rPr lang="en-US" dirty="0"/>
              <a:t> power </a:t>
            </a:r>
          </a:p>
          <a:p>
            <a:r>
              <a:rPr lang="en-US" dirty="0" err="1"/>
              <a:t>Fluorinert</a:t>
            </a:r>
            <a:r>
              <a:rPr lang="en-US" dirty="0"/>
              <a:t> cooling skid to cool the </a:t>
            </a:r>
            <a:r>
              <a:rPr lang="en-US" dirty="0" smtClean="0"/>
              <a:t>loads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Extend existing building at MI-52 for kicker power </a:t>
            </a:r>
            <a:r>
              <a:rPr lang="en-US" dirty="0" smtClean="0">
                <a:latin typeface="Calibri" pitchFamily="34" charset="0"/>
              </a:rPr>
              <a:t>supplies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E0A7-5560-41C7-9AE1-2A4CD3D2B8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" name="Content Placeholder 5" descr="RKBMag1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2600" y="824180"/>
            <a:ext cx="3048000" cy="2362200"/>
          </a:xfrm>
          <a:prstGeom prst="rect">
            <a:avLst/>
          </a:prstGeom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633382"/>
              </p:ext>
            </p:extLst>
          </p:nvPr>
        </p:nvGraphicFramePr>
        <p:xfrm>
          <a:off x="685800" y="457200"/>
          <a:ext cx="41910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500"/>
                <a:gridCol w="2095500"/>
              </a:tblGrid>
              <a:tr h="304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dirty="0" smtClean="0"/>
                        <a:t>Kicker angle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1.37  </a:t>
                      </a:r>
                      <a:r>
                        <a:rPr lang="en-US" dirty="0" err="1" smtClean="0"/>
                        <a:t>mrad</a:t>
                      </a:r>
                      <a:endParaRPr lang="en-US" dirty="0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dirty="0" smtClean="0"/>
                        <a:t>Flattop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 </a:t>
                      </a:r>
                      <a:r>
                        <a:rPr lang="en-US" dirty="0" err="1" smtClean="0"/>
                        <a:t>nsec</a:t>
                      </a:r>
                      <a:endParaRPr lang="en-US" dirty="0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dirty="0" smtClean="0"/>
                        <a:t>Field Rise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120 </a:t>
                      </a:r>
                      <a:r>
                        <a:rPr lang="en-US" dirty="0" err="1" smtClean="0"/>
                        <a:t>nsec</a:t>
                      </a:r>
                      <a:endParaRPr lang="en-US" dirty="0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dirty="0" smtClean="0"/>
                        <a:t>Field</a:t>
                      </a:r>
                      <a:r>
                        <a:rPr lang="en-US" baseline="0" dirty="0" smtClean="0"/>
                        <a:t> Fall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400 </a:t>
                      </a:r>
                      <a:r>
                        <a:rPr lang="en-US" dirty="0" err="1" smtClean="0"/>
                        <a:t>nsec</a:t>
                      </a:r>
                      <a:endParaRPr lang="en-US" dirty="0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dirty="0" smtClean="0"/>
                        <a:t>Average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 Hz</a:t>
                      </a:r>
                      <a:endParaRPr lang="en-US" dirty="0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dirty="0" smtClean="0"/>
                        <a:t>Burst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 Hz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715000" y="3225135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ANU RKB Kicker Magnet</a:t>
            </a:r>
            <a:endParaRPr lang="en-US" sz="1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Recycler extraction kicker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8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Transporting p</a:t>
            </a:r>
            <a:r>
              <a:rPr lang="en-US" dirty="0" smtClean="0"/>
              <a:t>roton </a:t>
            </a:r>
            <a:r>
              <a:rPr lang="en-US" dirty="0" smtClean="0"/>
              <a:t>beam to </a:t>
            </a:r>
            <a:r>
              <a:rPr lang="en-US" dirty="0" smtClean="0"/>
              <a:t>Muon Campus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108" y="1066800"/>
            <a:ext cx="8416892" cy="2133600"/>
          </a:xfrm>
        </p:spPr>
        <p:txBody>
          <a:bodyPr>
            <a:normAutofit/>
          </a:bodyPr>
          <a:lstStyle/>
          <a:p>
            <a:r>
              <a:rPr lang="en-US" dirty="0" smtClean="0"/>
              <a:t>New </a:t>
            </a:r>
            <a:r>
              <a:rPr lang="en-US" dirty="0"/>
              <a:t>connection from Recycler to P1 </a:t>
            </a:r>
            <a:r>
              <a:rPr lang="en-US" dirty="0" smtClean="0"/>
              <a:t>line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E0A7-5560-41C7-9AE1-2A4CD3D2B8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882" y="2514600"/>
            <a:ext cx="9153916" cy="272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85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MI-52 Extraction </a:t>
            </a:r>
            <a:r>
              <a:rPr lang="en-US" dirty="0" smtClean="0"/>
              <a:t>Region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E0A7-5560-41C7-9AE1-2A4CD3D2B8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066800" y="770462"/>
            <a:ext cx="6781800" cy="5967984"/>
            <a:chOff x="838200" y="3124200"/>
            <a:chExt cx="3810000" cy="3352800"/>
          </a:xfrm>
        </p:grpSpPr>
        <p:pic>
          <p:nvPicPr>
            <p:cNvPr id="7" name="Picture 3" descr="G:\MI-52 Pictures\IMG_0438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3124200"/>
              <a:ext cx="3810000" cy="33528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520950" y="4876800"/>
              <a:ext cx="908050" cy="233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P1 Line</a:t>
              </a:r>
              <a:endParaRPr lang="en-US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38400" y="5791200"/>
              <a:ext cx="609600" cy="233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MI</a:t>
              </a:r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45971" y="3276600"/>
              <a:ext cx="892629" cy="233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2"/>
                  </a:solidFill>
                </a:rPr>
                <a:t>RR 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98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Muon Campus </a:t>
            </a:r>
            <a:r>
              <a:rPr lang="en-US" dirty="0" err="1" smtClean="0"/>
              <a:t>beamlines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799"/>
            <a:ext cx="8077200" cy="526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from Wilson Hall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2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Mu2e and g-2 plans for former </a:t>
            </a:r>
            <a:r>
              <a:rPr lang="en-US" dirty="0" err="1" smtClean="0"/>
              <a:t>Pbar</a:t>
            </a:r>
            <a:r>
              <a:rPr lang="en-US" dirty="0" smtClean="0"/>
              <a:t> </a:t>
            </a:r>
            <a:r>
              <a:rPr lang="en-US" dirty="0" err="1" smtClean="0"/>
              <a:t>beamlines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4188" y="838202"/>
            <a:ext cx="3588726" cy="6019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2365266" y="3907401"/>
            <a:ext cx="1958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(where M2 line joins M3 line not yet </a:t>
            </a:r>
            <a:r>
              <a:rPr lang="en-US" dirty="0" smtClean="0">
                <a:solidFill>
                  <a:srgbClr val="00B0F0"/>
                </a:solidFill>
              </a:rPr>
              <a:t>finalized</a:t>
            </a:r>
            <a:r>
              <a:rPr lang="en-US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99127" y="3604692"/>
            <a:ext cx="2701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3 </a:t>
            </a:r>
            <a:r>
              <a:rPr lang="en-US" dirty="0" err="1">
                <a:solidFill>
                  <a:srgbClr val="C00000"/>
                </a:solidFill>
              </a:rPr>
              <a:t>GeV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p,</a:t>
            </a:r>
            <a:r>
              <a:rPr lang="en-US" dirty="0" err="1">
                <a:solidFill>
                  <a:srgbClr val="C00000"/>
                </a:solidFill>
                <a:latin typeface="Symbol" pitchFamily="18" charset="2"/>
              </a:rPr>
              <a:t>p</a:t>
            </a:r>
            <a:r>
              <a:rPr lang="en-US" dirty="0" err="1">
                <a:solidFill>
                  <a:srgbClr val="C00000"/>
                </a:solidFill>
              </a:rPr>
              <a:t>+,</a:t>
            </a:r>
            <a:r>
              <a:rPr lang="en-US" dirty="0" err="1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dirty="0">
                <a:solidFill>
                  <a:srgbClr val="C00000"/>
                </a:solidFill>
              </a:rPr>
              <a:t>+ to Delivery Ring for g-2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i="1" dirty="0">
                <a:solidFill>
                  <a:srgbClr val="C00000"/>
                </a:solidFill>
              </a:rPr>
              <a:t>8 </a:t>
            </a:r>
            <a:r>
              <a:rPr lang="en-US" i="1" dirty="0" err="1">
                <a:solidFill>
                  <a:srgbClr val="C00000"/>
                </a:solidFill>
              </a:rPr>
              <a:t>GeV</a:t>
            </a:r>
            <a:r>
              <a:rPr lang="en-US" i="1" dirty="0">
                <a:solidFill>
                  <a:srgbClr val="C00000"/>
                </a:solidFill>
              </a:rPr>
              <a:t> protons to          Delivery Ring for Mu2e (target station bypass)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24880" y="4962854"/>
            <a:ext cx="2116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3 </a:t>
            </a:r>
            <a:r>
              <a:rPr lang="en-US" dirty="0" err="1">
                <a:solidFill>
                  <a:srgbClr val="00B0F0"/>
                </a:solidFill>
              </a:rPr>
              <a:t>GeV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p,</a:t>
            </a:r>
            <a:r>
              <a:rPr lang="en-US" dirty="0" err="1">
                <a:solidFill>
                  <a:srgbClr val="00B0F0"/>
                </a:solidFill>
                <a:latin typeface="Symbol" pitchFamily="18" charset="2"/>
              </a:rPr>
              <a:t>p</a:t>
            </a:r>
            <a:r>
              <a:rPr lang="en-US" dirty="0" err="1">
                <a:solidFill>
                  <a:srgbClr val="00B0F0"/>
                </a:solidFill>
              </a:rPr>
              <a:t>+,</a:t>
            </a:r>
            <a:r>
              <a:rPr lang="en-US" dirty="0" err="1">
                <a:solidFill>
                  <a:srgbClr val="00B0F0"/>
                </a:solidFill>
                <a:latin typeface="Symbol" pitchFamily="18" charset="2"/>
              </a:rPr>
              <a:t>m</a:t>
            </a:r>
            <a:r>
              <a:rPr lang="en-US" dirty="0">
                <a:solidFill>
                  <a:srgbClr val="00B0F0"/>
                </a:solidFill>
              </a:rPr>
              <a:t>+ to M3 line for g-2    (“</a:t>
            </a:r>
            <a:r>
              <a:rPr lang="en-US" dirty="0">
                <a:solidFill>
                  <a:srgbClr val="00B0F0"/>
                </a:solidFill>
                <a:latin typeface="Symbol" pitchFamily="18" charset="2"/>
              </a:rPr>
              <a:t>p</a:t>
            </a:r>
            <a:r>
              <a:rPr lang="en-US" dirty="0">
                <a:solidFill>
                  <a:srgbClr val="00B0F0"/>
                </a:solidFill>
              </a:rPr>
              <a:t> decay line”)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07375" y="6122247"/>
            <a:ext cx="3715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182880">
              <a:buFont typeface="Arial" pitchFamily="34" charset="0"/>
              <a:buChar char="•"/>
            </a:pPr>
            <a:r>
              <a:rPr lang="en-US" dirty="0">
                <a:solidFill>
                  <a:srgbClr val="9900FF"/>
                </a:solidFill>
              </a:rPr>
              <a:t>8 </a:t>
            </a:r>
            <a:r>
              <a:rPr lang="en-US" dirty="0" err="1">
                <a:solidFill>
                  <a:srgbClr val="9900FF"/>
                </a:solidFill>
              </a:rPr>
              <a:t>GeV</a:t>
            </a:r>
            <a:r>
              <a:rPr lang="en-US" dirty="0">
                <a:solidFill>
                  <a:srgbClr val="9900FF"/>
                </a:solidFill>
              </a:rPr>
              <a:t> protons to target for g-2</a:t>
            </a:r>
          </a:p>
          <a:p>
            <a:pPr marL="285750" indent="-182880">
              <a:buFont typeface="Arial" pitchFamily="34" charset="0"/>
              <a:buChar char="•"/>
            </a:pPr>
            <a:r>
              <a:rPr lang="en-US" i="1" dirty="0">
                <a:solidFill>
                  <a:srgbClr val="9900FF"/>
                </a:solidFill>
              </a:rPr>
              <a:t>8 </a:t>
            </a:r>
            <a:r>
              <a:rPr lang="en-US" i="1" dirty="0" err="1">
                <a:solidFill>
                  <a:srgbClr val="9900FF"/>
                </a:solidFill>
              </a:rPr>
              <a:t>GeV</a:t>
            </a:r>
            <a:r>
              <a:rPr lang="en-US" i="1" dirty="0">
                <a:solidFill>
                  <a:srgbClr val="9900FF"/>
                </a:solidFill>
              </a:rPr>
              <a:t> protons to M3 line for Mu2e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69749" y="2712326"/>
            <a:ext cx="2786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M3 line connects to Delivery Ring (</a:t>
            </a:r>
            <a:r>
              <a:rPr lang="en-US" dirty="0" err="1">
                <a:solidFill>
                  <a:srgbClr val="C00000"/>
                </a:solidFill>
              </a:rPr>
              <a:t>Debuncher</a:t>
            </a:r>
            <a:r>
              <a:rPr lang="en-US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05000" y="1461898"/>
            <a:ext cx="1769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dirty="0">
                <a:solidFill>
                  <a:srgbClr val="9BBB59">
                    <a:lumMod val="75000"/>
                  </a:srgbClr>
                </a:solidFill>
              </a:rPr>
              <a:t>After </a:t>
            </a:r>
            <a:r>
              <a:rPr lang="en-US" dirty="0" smtClean="0">
                <a:solidFill>
                  <a:srgbClr val="9BBB59">
                    <a:lumMod val="75000"/>
                  </a:srgbClr>
                </a:solidFill>
              </a:rPr>
              <a:t>~5 </a:t>
            </a:r>
            <a:r>
              <a:rPr lang="en-US" dirty="0">
                <a:solidFill>
                  <a:srgbClr val="9BBB59">
                    <a:lumMod val="75000"/>
                  </a:srgbClr>
                </a:solidFill>
              </a:rPr>
              <a:t>turns, p separated in time from </a:t>
            </a:r>
            <a:r>
              <a:rPr lang="en-US" dirty="0">
                <a:solidFill>
                  <a:srgbClr val="9BBB59">
                    <a:lumMod val="75000"/>
                  </a:srgbClr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rgbClr val="9BBB59">
                    <a:lumMod val="75000"/>
                  </a:srgbClr>
                </a:solidFill>
              </a:rPr>
              <a:t>+, kick </a:t>
            </a:r>
            <a:r>
              <a:rPr lang="en-US" dirty="0">
                <a:solidFill>
                  <a:srgbClr val="9BBB59">
                    <a:lumMod val="75000"/>
                  </a:srgbClr>
                </a:solidFill>
              </a:rPr>
              <a:t>into </a:t>
            </a:r>
            <a:r>
              <a:rPr lang="en-US" dirty="0" smtClean="0">
                <a:solidFill>
                  <a:srgbClr val="9BBB59">
                    <a:lumMod val="75000"/>
                  </a:srgbClr>
                </a:solidFill>
              </a:rPr>
              <a:t>abort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i="1" dirty="0" smtClean="0">
                <a:solidFill>
                  <a:srgbClr val="9BBB59">
                    <a:lumMod val="75000"/>
                  </a:srgbClr>
                </a:solidFill>
              </a:rPr>
              <a:t>Primary abort for Mu2e</a:t>
            </a:r>
            <a:endParaRPr lang="en-US" i="1" dirty="0">
              <a:solidFill>
                <a:srgbClr val="9BBB59">
                  <a:lumMod val="75000"/>
                </a:srgb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3827096" y="3895594"/>
            <a:ext cx="604458" cy="1528925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129325" y="1966994"/>
            <a:ext cx="302229" cy="567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1245" y="1438136"/>
            <a:ext cx="1751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dirty="0">
                <a:solidFill>
                  <a:srgbClr val="006600"/>
                </a:solidFill>
              </a:rPr>
              <a:t>3 </a:t>
            </a:r>
            <a:r>
              <a:rPr lang="en-US" dirty="0" err="1">
                <a:solidFill>
                  <a:srgbClr val="006600"/>
                </a:solidFill>
              </a:rPr>
              <a:t>GeV</a:t>
            </a:r>
            <a:r>
              <a:rPr lang="en-US" dirty="0">
                <a:solidFill>
                  <a:srgbClr val="006600"/>
                </a:solidFill>
              </a:rPr>
              <a:t> </a:t>
            </a:r>
            <a:r>
              <a:rPr lang="en-US" dirty="0" err="1">
                <a:solidFill>
                  <a:srgbClr val="006600"/>
                </a:solidFill>
              </a:rPr>
              <a:t>p,</a:t>
            </a:r>
            <a:r>
              <a:rPr lang="en-US" dirty="0" err="1">
                <a:solidFill>
                  <a:srgbClr val="006600"/>
                </a:solidFill>
                <a:latin typeface="Symbol" pitchFamily="18" charset="2"/>
              </a:rPr>
              <a:t>p</a:t>
            </a:r>
            <a:r>
              <a:rPr lang="en-US" dirty="0" err="1">
                <a:solidFill>
                  <a:srgbClr val="006600"/>
                </a:solidFill>
              </a:rPr>
              <a:t>+,</a:t>
            </a:r>
            <a:r>
              <a:rPr lang="en-US" dirty="0" err="1">
                <a:solidFill>
                  <a:srgbClr val="006600"/>
                </a:solidFill>
                <a:latin typeface="Symbol" pitchFamily="18" charset="2"/>
              </a:rPr>
              <a:t>m</a:t>
            </a:r>
            <a:r>
              <a:rPr lang="en-US" dirty="0">
                <a:solidFill>
                  <a:srgbClr val="006600"/>
                </a:solidFill>
              </a:rPr>
              <a:t>+ 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dirty="0">
                <a:solidFill>
                  <a:srgbClr val="006600"/>
                </a:solidFill>
              </a:rPr>
              <a:t>After </a:t>
            </a:r>
            <a:r>
              <a:rPr lang="en-US" dirty="0" smtClean="0">
                <a:solidFill>
                  <a:srgbClr val="006600"/>
                </a:solidFill>
              </a:rPr>
              <a:t>~5 turns </a:t>
            </a:r>
            <a:r>
              <a:rPr lang="en-US" dirty="0" smtClean="0">
                <a:solidFill>
                  <a:srgbClr val="006600"/>
                </a:solidFill>
              </a:rPr>
              <a:t>essentially </a:t>
            </a:r>
            <a:r>
              <a:rPr lang="en-US" dirty="0">
                <a:solidFill>
                  <a:srgbClr val="006600"/>
                </a:solidFill>
              </a:rPr>
              <a:t>all </a:t>
            </a:r>
            <a:r>
              <a:rPr lang="en-US" dirty="0">
                <a:solidFill>
                  <a:srgbClr val="006600"/>
                </a:solidFill>
                <a:latin typeface="Symbol" pitchFamily="18" charset="2"/>
              </a:rPr>
              <a:t>p</a:t>
            </a:r>
            <a:r>
              <a:rPr lang="en-US" dirty="0">
                <a:solidFill>
                  <a:srgbClr val="006600"/>
                </a:solidFill>
              </a:rPr>
              <a:t>+ decayed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41778" y="791805"/>
            <a:ext cx="1137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dirty="0">
                <a:solidFill>
                  <a:srgbClr val="FF6600"/>
                </a:solidFill>
                <a:latin typeface="Symbol" pitchFamily="18" charset="2"/>
              </a:rPr>
              <a:t>m</a:t>
            </a:r>
            <a:r>
              <a:rPr lang="en-US" dirty="0">
                <a:solidFill>
                  <a:srgbClr val="FF6600"/>
                </a:solidFill>
              </a:rPr>
              <a:t>+ to  g-2 ring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81975" y="1788996"/>
            <a:ext cx="2237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Extract </a:t>
            </a:r>
            <a:r>
              <a:rPr lang="en-US" dirty="0">
                <a:solidFill>
                  <a:srgbClr val="FFC000"/>
                </a:solidFill>
                <a:latin typeface="Symbol" pitchFamily="18" charset="2"/>
              </a:rPr>
              <a:t>m</a:t>
            </a:r>
            <a:r>
              <a:rPr lang="en-US" dirty="0">
                <a:solidFill>
                  <a:srgbClr val="FFC000"/>
                </a:solidFill>
              </a:rPr>
              <a:t>+ for </a:t>
            </a:r>
            <a:r>
              <a:rPr lang="en-US" dirty="0" smtClean="0">
                <a:solidFill>
                  <a:srgbClr val="FFC000"/>
                </a:solidFill>
              </a:rPr>
              <a:t>g-2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i="1" dirty="0" smtClean="0">
                <a:solidFill>
                  <a:srgbClr val="FFC000"/>
                </a:solidFill>
              </a:rPr>
              <a:t>Resonant extraction for Mu2e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63375" y="621792"/>
            <a:ext cx="1337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i="1" dirty="0" smtClean="0">
                <a:solidFill>
                  <a:srgbClr val="FFC000"/>
                </a:solidFill>
              </a:rPr>
              <a:t>p to Mu2e target</a:t>
            </a:r>
            <a:endParaRPr lang="en-US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10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/>
          <a:srcRect t="6806"/>
          <a:stretch/>
        </p:blipFill>
        <p:spPr bwMode="auto">
          <a:xfrm>
            <a:off x="533400" y="3645408"/>
            <a:ext cx="7924800" cy="321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/>
          <a:srcRect t="6955"/>
          <a:stretch/>
        </p:blipFill>
        <p:spPr bwMode="auto">
          <a:xfrm>
            <a:off x="533400" y="451104"/>
            <a:ext cx="7924800" cy="319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90600" y="1952625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120 GeV Pbar production</a:t>
            </a:r>
          </a:p>
          <a:p>
            <a:r>
              <a:rPr lang="en-US" dirty="0" smtClean="0"/>
              <a:t>     MI to Target Station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90600" y="51054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smtClean="0"/>
              <a:t>protons</a:t>
            </a:r>
            <a:endParaRPr lang="en-US" dirty="0" smtClean="0"/>
          </a:p>
          <a:p>
            <a:r>
              <a:rPr lang="en-US" dirty="0" smtClean="0"/>
              <a:t>    RR to Target Station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972628" y="5629463"/>
            <a:ext cx="1376" cy="244535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3581686" y="5751885"/>
            <a:ext cx="38386" cy="264829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6394639" y="5719959"/>
            <a:ext cx="1376" cy="237124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7010400" y="5642681"/>
            <a:ext cx="23991" cy="304954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038689" y="5629463"/>
            <a:ext cx="285607" cy="288904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974997" y="5751730"/>
            <a:ext cx="192734" cy="465039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09562" y="6023353"/>
            <a:ext cx="1717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MI-52 Lam. / V701 C-magnets (?)</a:t>
            </a:r>
            <a:endParaRPr lang="en-US" sz="1000" dirty="0"/>
          </a:p>
        </p:txBody>
      </p:sp>
      <p:sp>
        <p:nvSpPr>
          <p:cNvPr id="40" name="TextBox 39"/>
          <p:cNvSpPr txBox="1"/>
          <p:nvPr/>
        </p:nvSpPr>
        <p:spPr>
          <a:xfrm>
            <a:off x="2424336" y="6016714"/>
            <a:ext cx="924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V714 C-magnets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499690" y="6016714"/>
            <a:ext cx="1122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Tev</a:t>
            </a:r>
            <a:r>
              <a:rPr lang="en-US" sz="1000" dirty="0" smtClean="0"/>
              <a:t>. F0 Lambertsons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319935" y="6216769"/>
            <a:ext cx="924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F-17 C-Magnets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085651" y="6093144"/>
            <a:ext cx="858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HV100 dipoles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572064" y="6121689"/>
            <a:ext cx="924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HV102 dipoles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7687262" y="5702094"/>
            <a:ext cx="14395" cy="272854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352493" y="6142675"/>
            <a:ext cx="8586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HT105 trim</a:t>
            </a:r>
          </a:p>
        </p:txBody>
      </p:sp>
      <p:sp>
        <p:nvSpPr>
          <p:cNvPr id="59" name="Oval 58"/>
          <p:cNvSpPr/>
          <p:nvPr/>
        </p:nvSpPr>
        <p:spPr>
          <a:xfrm>
            <a:off x="7687262" y="3886200"/>
            <a:ext cx="770938" cy="762000"/>
          </a:xfrm>
          <a:prstGeom prst="ellipse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8381999" y="4114799"/>
            <a:ext cx="8382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need </a:t>
            </a:r>
            <a:r>
              <a:rPr lang="en-US" sz="1400" dirty="0" smtClean="0">
                <a:solidFill>
                  <a:srgbClr val="0000FF"/>
                </a:solidFill>
              </a:rPr>
              <a:t>changes </a:t>
            </a:r>
            <a:r>
              <a:rPr lang="en-US" sz="1400" dirty="0" smtClean="0">
                <a:solidFill>
                  <a:srgbClr val="0000FF"/>
                </a:solidFill>
              </a:rPr>
              <a:t>to final </a:t>
            </a:r>
            <a:r>
              <a:rPr lang="en-US" sz="1400" dirty="0" smtClean="0">
                <a:solidFill>
                  <a:srgbClr val="0000FF"/>
                </a:solidFill>
              </a:rPr>
              <a:t>focus for g-2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62" name="Title 61"/>
          <p:cNvSpPr>
            <a:spLocks noGrp="1"/>
          </p:cNvSpPr>
          <p:nvPr>
            <p:ph type="title"/>
          </p:nvPr>
        </p:nvSpPr>
        <p:spPr>
          <a:xfrm>
            <a:off x="457200" y="17417"/>
            <a:ext cx="8229600" cy="4336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Aperture improvements in </a:t>
            </a:r>
            <a:r>
              <a:rPr lang="en-US" dirty="0" smtClean="0"/>
              <a:t>P1, P2, M1 lines</a:t>
            </a:r>
            <a:endParaRPr lang="en-US" dirty="0"/>
          </a:p>
        </p:txBody>
      </p:sp>
      <p:sp>
        <p:nvSpPr>
          <p:cNvPr id="6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E0A7-5560-41C7-9AE1-2A4CD3D2B87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72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M2 and M3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839200" cy="5791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M2 line</a:t>
            </a:r>
            <a:endParaRPr lang="en-US" dirty="0" smtClean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Secondary </a:t>
            </a:r>
            <a:r>
              <a:rPr lang="en-US" dirty="0" err="1" smtClean="0"/>
              <a:t>beamline</a:t>
            </a:r>
            <a:r>
              <a:rPr lang="en-US" dirty="0" smtClean="0"/>
              <a:t> for g-2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Add </a:t>
            </a:r>
            <a:r>
              <a:rPr lang="en-US" dirty="0" err="1" smtClean="0"/>
              <a:t>quadrupoles</a:t>
            </a:r>
            <a:r>
              <a:rPr lang="en-US" dirty="0" smtClean="0"/>
              <a:t> </a:t>
            </a:r>
            <a:r>
              <a:rPr lang="en-US" dirty="0" smtClean="0"/>
              <a:t>to </a:t>
            </a:r>
            <a:r>
              <a:rPr lang="en-US" dirty="0" smtClean="0"/>
              <a:t>create a regular lattice with smaller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 functions to capture </a:t>
            </a:r>
            <a:r>
              <a:rPr lang="en-US" dirty="0"/>
              <a:t>more muons from </a:t>
            </a:r>
            <a:r>
              <a:rPr lang="en-US" dirty="0" smtClean="0"/>
              <a:t>decays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err="1" smtClean="0"/>
              <a:t>Beamline</a:t>
            </a:r>
            <a:r>
              <a:rPr lang="en-US" dirty="0" smtClean="0"/>
              <a:t> magnets from BNL g-2 experiment, also from Accumulator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M3 line (target bypass section)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Acceptable for Mu2e as is but must match to incoming M2 line for g-2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M2 </a:t>
            </a:r>
            <a:r>
              <a:rPr lang="en-US" dirty="0"/>
              <a:t>to M3 connection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Need connection </a:t>
            </a:r>
            <a:r>
              <a:rPr lang="en-US" dirty="0"/>
              <a:t>that </a:t>
            </a:r>
            <a:r>
              <a:rPr lang="en-US" dirty="0" smtClean="0"/>
              <a:t>accommodates </a:t>
            </a:r>
            <a:r>
              <a:rPr lang="en-US" dirty="0"/>
              <a:t>Mu2e </a:t>
            </a:r>
            <a:r>
              <a:rPr lang="en-US" dirty="0" smtClean="0"/>
              <a:t>8 </a:t>
            </a:r>
            <a:r>
              <a:rPr lang="en-US" dirty="0" err="1" smtClean="0"/>
              <a:t>GeV</a:t>
            </a:r>
            <a:r>
              <a:rPr lang="en-US" dirty="0" smtClean="0"/>
              <a:t> proton </a:t>
            </a:r>
            <a:r>
              <a:rPr lang="en-US" dirty="0"/>
              <a:t>beam down M3 while preserving small β functions for </a:t>
            </a:r>
            <a:r>
              <a:rPr lang="en-US" dirty="0" smtClean="0"/>
              <a:t>g-2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E0A7-5560-41C7-9AE1-2A4CD3D2B8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4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rossover close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060" y="2858729"/>
            <a:ext cx="4524772" cy="396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M3 line into Delivery 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991600" cy="5791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New connection to Delivery Ring</a:t>
            </a:r>
          </a:p>
          <a:p>
            <a:pPr lvl="1"/>
            <a:r>
              <a:rPr lang="en-US" dirty="0" smtClean="0"/>
              <a:t>Two </a:t>
            </a:r>
            <a:r>
              <a:rPr lang="en-US" dirty="0"/>
              <a:t>elevation changes and a 5</a:t>
            </a:r>
            <a:r>
              <a:rPr lang="en-US" dirty="0">
                <a:sym typeface="Symbol"/>
              </a:rPr>
              <a:t> horizontal bend</a:t>
            </a:r>
          </a:p>
          <a:p>
            <a:pPr lvl="1"/>
            <a:r>
              <a:rPr lang="en-US" dirty="0">
                <a:sym typeface="Symbol"/>
              </a:rPr>
              <a:t>Confined area for magnet supports in area over Delivery </a:t>
            </a:r>
            <a:r>
              <a:rPr lang="en-US" dirty="0" smtClean="0">
                <a:sym typeface="Symbol"/>
              </a:rPr>
              <a:t>Ring</a:t>
            </a:r>
          </a:p>
          <a:p>
            <a:pPr lvl="1"/>
            <a:r>
              <a:rPr lang="en-US" dirty="0" smtClean="0">
                <a:sym typeface="Symbol"/>
              </a:rPr>
              <a:t>Need enough room between DR </a:t>
            </a:r>
            <a:r>
              <a:rPr lang="en-US" dirty="0">
                <a:sym typeface="Symbol"/>
              </a:rPr>
              <a:t>and M3 to allow use of existing </a:t>
            </a:r>
            <a:r>
              <a:rPr lang="en-US" dirty="0" err="1">
                <a:sym typeface="Symbol"/>
              </a:rPr>
              <a:t>pbar</a:t>
            </a:r>
            <a:r>
              <a:rPr lang="en-US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magnets</a:t>
            </a:r>
          </a:p>
          <a:p>
            <a:pPr lvl="1"/>
            <a:r>
              <a:rPr lang="en-US" dirty="0" smtClean="0">
                <a:sym typeface="Symbol"/>
              </a:rPr>
              <a:t>Match injection into DR and </a:t>
            </a:r>
            <a:r>
              <a:rPr lang="en-US" dirty="0"/>
              <a:t>acceptance must be at least </a:t>
            </a:r>
            <a:r>
              <a:rPr lang="en-US" dirty="0" smtClean="0"/>
              <a:t>40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/>
              <a:t> for g-2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E0A7-5560-41C7-9AE1-2A4CD3D2B8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0" y="3352800"/>
            <a:ext cx="876202" cy="276999"/>
          </a:xfrm>
          <a:prstGeom prst="rect">
            <a:avLst/>
          </a:prstGeom>
          <a:solidFill>
            <a:schemeClr val="bg1"/>
          </a:solidFill>
        </p:spPr>
        <p:txBody>
          <a:bodyPr wrap="none" lIns="45720" tIns="0" rIns="45720" bIns="0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AP3 line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8011" y="6248400"/>
            <a:ext cx="1140697" cy="276999"/>
          </a:xfrm>
          <a:prstGeom prst="rect">
            <a:avLst/>
          </a:prstGeom>
          <a:solidFill>
            <a:schemeClr val="bg1"/>
          </a:solidFill>
        </p:spPr>
        <p:txBody>
          <a:bodyPr wrap="none" lIns="45720" tIns="0" rIns="45720" bIns="0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Debuncher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Crossover looking 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763" y="2840386"/>
            <a:ext cx="4572000" cy="398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4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Delivery Ring </a:t>
            </a:r>
            <a:r>
              <a:rPr lang="en-US" dirty="0" smtClean="0"/>
              <a:t>Modifications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05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DR </a:t>
            </a:r>
            <a:r>
              <a:rPr lang="en-US" dirty="0"/>
              <a:t>aperture improvements</a:t>
            </a:r>
          </a:p>
          <a:p>
            <a:pPr lvl="1"/>
            <a:r>
              <a:rPr lang="en-US" dirty="0"/>
              <a:t>Removal of unneeded devices </a:t>
            </a:r>
            <a:r>
              <a:rPr lang="en-US" dirty="0" smtClean="0"/>
              <a:t>such </a:t>
            </a:r>
            <a:r>
              <a:rPr lang="en-US" dirty="0"/>
              <a:t>as stochastic cooling tanks</a:t>
            </a:r>
          </a:p>
          <a:p>
            <a:r>
              <a:rPr lang="en-US" dirty="0"/>
              <a:t>DR abort</a:t>
            </a:r>
          </a:p>
          <a:p>
            <a:pPr lvl="1"/>
            <a:r>
              <a:rPr lang="en-US" dirty="0"/>
              <a:t>Beam abort for Mu2e</a:t>
            </a:r>
          </a:p>
          <a:p>
            <a:pPr lvl="1"/>
            <a:r>
              <a:rPr lang="en-US" dirty="0"/>
              <a:t>Proton removal for </a:t>
            </a:r>
            <a:r>
              <a:rPr lang="en-US" dirty="0" smtClean="0"/>
              <a:t>g-2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Need </a:t>
            </a:r>
            <a:r>
              <a:rPr lang="en-US" dirty="0"/>
              <a:t>a fast-rise kicker</a:t>
            </a:r>
          </a:p>
          <a:p>
            <a:r>
              <a:rPr lang="en-US" dirty="0" smtClean="0"/>
              <a:t>Electrical infrastructure                                                       improvements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8"/>
          <a:stretch/>
        </p:blipFill>
        <p:spPr bwMode="auto">
          <a:xfrm>
            <a:off x="4724400" y="2057400"/>
            <a:ext cx="4099746" cy="286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6528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Delivery-Ring </a:t>
            </a:r>
            <a:r>
              <a:rPr lang="en-US" dirty="0" smtClean="0"/>
              <a:t>injection/extraction strategy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838200"/>
            <a:ext cx="8382000" cy="5791200"/>
          </a:xfrm>
        </p:spPr>
        <p:txBody>
          <a:bodyPr>
            <a:noAutofit/>
          </a:bodyPr>
          <a:lstStyle/>
          <a:p>
            <a:r>
              <a:rPr lang="en-US" dirty="0"/>
              <a:t>Keep injection and extraction regions separated </a:t>
            </a:r>
            <a:r>
              <a:rPr lang="en-US" dirty="0" smtClean="0"/>
              <a:t>(D30 straight)</a:t>
            </a:r>
          </a:p>
          <a:p>
            <a:r>
              <a:rPr lang="en-US" sz="2400" dirty="0" smtClean="0"/>
              <a:t>Maximum </a:t>
            </a:r>
            <a:r>
              <a:rPr lang="en-US" sz="2400" dirty="0"/>
              <a:t>flexibility between </a:t>
            </a:r>
            <a:r>
              <a:rPr lang="en-US" sz="2400" dirty="0" smtClean="0"/>
              <a:t>g-2 and Mu2e </a:t>
            </a:r>
            <a:r>
              <a:rPr lang="en-US" sz="2400" dirty="0"/>
              <a:t>at least </a:t>
            </a:r>
            <a:r>
              <a:rPr lang="en-US" sz="2400" dirty="0" smtClean="0"/>
              <a:t>expense</a:t>
            </a:r>
          </a:p>
          <a:p>
            <a:pPr lvl="1"/>
            <a:r>
              <a:rPr lang="en-US" dirty="0"/>
              <a:t>Reuse existing equipment</a:t>
            </a:r>
          </a:p>
          <a:p>
            <a:pPr lvl="1"/>
            <a:r>
              <a:rPr lang="en-US" dirty="0"/>
              <a:t>New devices should be based on existing </a:t>
            </a:r>
            <a:r>
              <a:rPr lang="en-US" dirty="0" smtClean="0"/>
              <a:t>designs where practical</a:t>
            </a:r>
            <a:endParaRPr lang="en-US" sz="2000" dirty="0" smtClean="0"/>
          </a:p>
          <a:p>
            <a:r>
              <a:rPr lang="en-US" dirty="0" smtClean="0"/>
              <a:t>Work </a:t>
            </a:r>
            <a:r>
              <a:rPr lang="en-US" dirty="0"/>
              <a:t>around Mu2e extraction </a:t>
            </a:r>
            <a:r>
              <a:rPr lang="en-US" dirty="0" smtClean="0"/>
              <a:t>devices</a:t>
            </a:r>
          </a:p>
          <a:p>
            <a:pPr lvl="1"/>
            <a:r>
              <a:rPr lang="en-US" dirty="0"/>
              <a:t>Resonant extraction more difficult to design</a:t>
            </a:r>
          </a:p>
          <a:p>
            <a:pPr lvl="1"/>
            <a:r>
              <a:rPr lang="en-US" dirty="0" smtClean="0"/>
              <a:t>Requires use of </a:t>
            </a:r>
            <a:r>
              <a:rPr lang="en-US" dirty="0" err="1" smtClean="0"/>
              <a:t>Lambertson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Placement </a:t>
            </a:r>
            <a:r>
              <a:rPr lang="en-US" dirty="0"/>
              <a:t>of extraction channel defined by resonantly extracted </a:t>
            </a:r>
            <a:r>
              <a:rPr lang="en-US" dirty="0" smtClean="0"/>
              <a:t>beam</a:t>
            </a:r>
          </a:p>
          <a:p>
            <a:pPr lvl="1"/>
            <a:r>
              <a:rPr lang="en-US" dirty="0"/>
              <a:t>Electrostatic septa added for Mu2e </a:t>
            </a:r>
            <a:r>
              <a:rPr lang="en-US" dirty="0" smtClean="0"/>
              <a:t>operation</a:t>
            </a:r>
            <a:endParaRPr lang="en-US" dirty="0" smtClean="0"/>
          </a:p>
          <a:p>
            <a:r>
              <a:rPr lang="en-US" dirty="0"/>
              <a:t>Maximizing acceptance for </a:t>
            </a:r>
            <a:r>
              <a:rPr lang="en-US" dirty="0" smtClean="0"/>
              <a:t>g-2 (40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Kicker placement</a:t>
            </a:r>
            <a:endParaRPr lang="en-US" dirty="0"/>
          </a:p>
          <a:p>
            <a:pPr lvl="1"/>
            <a:r>
              <a:rPr lang="en-US" dirty="0"/>
              <a:t>Large </a:t>
            </a:r>
            <a:r>
              <a:rPr lang="en-US" dirty="0" smtClean="0"/>
              <a:t>vertical(horizontal) </a:t>
            </a:r>
            <a:r>
              <a:rPr lang="en-US" dirty="0"/>
              <a:t>bump across </a:t>
            </a:r>
            <a:r>
              <a:rPr lang="en-US" dirty="0" smtClean="0"/>
              <a:t>injection(extraction) </a:t>
            </a:r>
            <a:r>
              <a:rPr lang="en-US" dirty="0"/>
              <a:t>region</a:t>
            </a:r>
          </a:p>
          <a:p>
            <a:pPr lvl="2"/>
            <a:r>
              <a:rPr lang="en-US" dirty="0" smtClean="0"/>
              <a:t>Motorized </a:t>
            </a:r>
            <a:r>
              <a:rPr lang="en-US" dirty="0" err="1"/>
              <a:t>quadrupoles</a:t>
            </a:r>
            <a:r>
              <a:rPr lang="en-US" dirty="0"/>
              <a:t> (</a:t>
            </a:r>
            <a:r>
              <a:rPr lang="en-US" dirty="0" smtClean="0"/>
              <a:t>existing) </a:t>
            </a:r>
            <a:r>
              <a:rPr lang="en-US" dirty="0"/>
              <a:t>used to create </a:t>
            </a:r>
            <a:r>
              <a:rPr lang="en-US" dirty="0" smtClean="0"/>
              <a:t>bump for g-2</a:t>
            </a:r>
            <a:endParaRPr lang="en-US" dirty="0"/>
          </a:p>
          <a:p>
            <a:pPr lvl="1"/>
            <a:r>
              <a:rPr lang="en-US" dirty="0" smtClean="0"/>
              <a:t>C-magnet </a:t>
            </a:r>
            <a:r>
              <a:rPr lang="en-US" dirty="0"/>
              <a:t>used </a:t>
            </a:r>
            <a:r>
              <a:rPr lang="en-US" dirty="0" smtClean="0"/>
              <a:t>in addition to magnetic septum(</a:t>
            </a:r>
            <a:r>
              <a:rPr lang="en-US" dirty="0" err="1" smtClean="0"/>
              <a:t>Lambertson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Some specialized large aperture quads (existing)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2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1074461" y="6282810"/>
            <a:ext cx="7026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g-2 operation and Mu2e commissioning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-44572" y="0"/>
            <a:ext cx="9154801" cy="6477000"/>
            <a:chOff x="381000" y="438912"/>
            <a:chExt cx="8420510" cy="573328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457200"/>
              <a:ext cx="8410575" cy="5669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 rot="1620000">
              <a:off x="7576764" y="4483436"/>
              <a:ext cx="173225" cy="809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24600" y="17526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   Horizontal bend (5</a:t>
              </a:r>
              <a:r>
                <a:rPr lang="en-US" b="1" dirty="0" smtClean="0">
                  <a:solidFill>
                    <a:srgbClr val="FF0000"/>
                  </a:solidFill>
                  <a:sym typeface="Symbol"/>
                </a:rPr>
                <a:t>)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7468395" y="2209800"/>
              <a:ext cx="194981" cy="216809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6376998" y="2209800"/>
              <a:ext cx="709603" cy="152400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800600" y="1676400"/>
              <a:ext cx="1905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Injection kickers</a:t>
              </a:r>
              <a:endParaRPr lang="en-US" b="1" dirty="0"/>
            </a:p>
          </p:txBody>
        </p:sp>
        <p:cxnSp>
          <p:nvCxnSpPr>
            <p:cNvPr id="19" name="Straight Arrow Connector 18"/>
            <p:cNvCxnSpPr>
              <a:stCxn id="18" idx="1"/>
            </p:cNvCxnSpPr>
            <p:nvPr/>
          </p:nvCxnSpPr>
          <p:spPr>
            <a:xfrm flipH="1">
              <a:off x="3886200" y="1866901"/>
              <a:ext cx="914400" cy="4953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438401" y="3886200"/>
              <a:ext cx="1663833" cy="572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</a:rPr>
                <a:t>Injection Septum</a:t>
              </a:r>
            </a:p>
            <a:p>
              <a:r>
                <a:rPr lang="en-US" b="1" dirty="0">
                  <a:solidFill>
                    <a:schemeClr val="tx2"/>
                  </a:solidFill>
                </a:rPr>
                <a:t>a</a:t>
              </a:r>
              <a:r>
                <a:rPr lang="en-US" b="1" dirty="0" smtClean="0">
                  <a:solidFill>
                    <a:schemeClr val="tx2"/>
                  </a:solidFill>
                </a:rPr>
                <a:t>nd C-magnet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744047">
              <a:off x="5560384" y="3424446"/>
              <a:ext cx="182880" cy="8458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1744047">
              <a:off x="4609771" y="2901152"/>
              <a:ext cx="191308" cy="77917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 rot="1744047">
              <a:off x="4915588" y="3061811"/>
              <a:ext cx="217763" cy="9955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 rot="1528977">
              <a:off x="8246304" y="4787844"/>
              <a:ext cx="155448" cy="8458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rot="1528977">
              <a:off x="8646062" y="4957819"/>
              <a:ext cx="155448" cy="8458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 rot="1744047">
              <a:off x="5469866" y="3346325"/>
              <a:ext cx="74441" cy="8139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 rot="1500000">
              <a:off x="6829378" y="4083662"/>
              <a:ext cx="117748" cy="1019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 rot="1500000">
              <a:off x="7859389" y="4593587"/>
              <a:ext cx="100927" cy="8903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 rot="1500000">
              <a:off x="8473620" y="4880003"/>
              <a:ext cx="100927" cy="8903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rot="1744047">
              <a:off x="1833496" y="1299307"/>
              <a:ext cx="170640" cy="103144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 rot="1744047">
              <a:off x="2149161" y="1468504"/>
              <a:ext cx="146304" cy="10199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 rot="1744047">
              <a:off x="1671577" y="1160930"/>
              <a:ext cx="36576" cy="1019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45" idx="1"/>
            </p:cNvCxnSpPr>
            <p:nvPr/>
          </p:nvCxnSpPr>
          <p:spPr>
            <a:xfrm rot="10800000">
              <a:off x="381001" y="457200"/>
              <a:ext cx="1102701" cy="6379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 rot="1744047">
              <a:off x="1472184" y="1097280"/>
              <a:ext cx="182880" cy="8458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 rot="1744047">
              <a:off x="1165472" y="877824"/>
              <a:ext cx="36576" cy="1019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rot="1744047">
              <a:off x="784471" y="649224"/>
              <a:ext cx="36576" cy="1019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 rot="1744047">
              <a:off x="403471" y="438912"/>
              <a:ext cx="36576" cy="1019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33400" y="3581400"/>
              <a:ext cx="2167071" cy="572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</a:rPr>
                <a:t>Extraction Lambertson</a:t>
              </a:r>
            </a:p>
            <a:p>
              <a:r>
                <a:rPr lang="en-US" b="1" dirty="0">
                  <a:solidFill>
                    <a:schemeClr val="tx2"/>
                  </a:solidFill>
                </a:rPr>
                <a:t>a</a:t>
              </a:r>
              <a:r>
                <a:rPr lang="en-US" b="1" dirty="0" smtClean="0">
                  <a:solidFill>
                    <a:schemeClr val="tx2"/>
                  </a:solidFill>
                </a:rPr>
                <a:t>nd C-magnet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 rot="1747016">
              <a:off x="3725876" y="2387145"/>
              <a:ext cx="118872" cy="457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6600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 rot="1747016">
              <a:off x="3868856" y="2464851"/>
              <a:ext cx="118872" cy="457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6600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 rot="1747016">
              <a:off x="3397863" y="2197747"/>
              <a:ext cx="109337" cy="457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6600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890964" y="1111274"/>
              <a:ext cx="2286000" cy="32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Extraction kickers</a:t>
              </a:r>
              <a:endParaRPr lang="en-US" b="1" dirty="0"/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 flipH="1">
              <a:off x="3511850" y="1294780"/>
              <a:ext cx="1392324" cy="82715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10800000">
              <a:off x="2286000" y="2057400"/>
              <a:ext cx="4343400" cy="19812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5791200" y="4038600"/>
              <a:ext cx="2590800" cy="182880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endCxn id="7" idx="1"/>
            </p:cNvCxnSpPr>
            <p:nvPr/>
          </p:nvCxnSpPr>
          <p:spPr>
            <a:xfrm rot="10800000">
              <a:off x="6190174" y="3784182"/>
              <a:ext cx="269894" cy="1546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 rot="1680000">
              <a:off x="6190174" y="3784182"/>
              <a:ext cx="176829" cy="834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/>
            <p:cNvCxnSpPr/>
            <p:nvPr/>
          </p:nvCxnSpPr>
          <p:spPr>
            <a:xfrm rot="16200000" flipH="1">
              <a:off x="8382000" y="5867400"/>
              <a:ext cx="304800" cy="304800"/>
            </a:xfrm>
            <a:prstGeom prst="line">
              <a:avLst/>
            </a:prstGeom>
            <a:ln w="203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rot="10800000">
              <a:off x="2133600" y="1981200"/>
              <a:ext cx="3657600" cy="205740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rot="10800000">
              <a:off x="2362200" y="1981200"/>
              <a:ext cx="3657600" cy="205740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10800000">
              <a:off x="2590800" y="1981200"/>
              <a:ext cx="3657600" cy="205740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3733800" y="3124200"/>
              <a:ext cx="990600" cy="76200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381000" y="1219200"/>
              <a:ext cx="1905000" cy="83820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609600" y="1219200"/>
              <a:ext cx="1905000" cy="83820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 flipH="1" flipV="1">
              <a:off x="914400" y="2438400"/>
              <a:ext cx="2057400" cy="22860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 rot="1744047">
            <a:off x="5226459" y="3138253"/>
            <a:ext cx="80932" cy="9194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 rot="1680000">
            <a:off x="5799588" y="3467437"/>
            <a:ext cx="109728" cy="100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 rot="1680000">
            <a:off x="6124874" y="3660340"/>
            <a:ext cx="109728" cy="100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 rot="1620000">
            <a:off x="6618650" y="3952948"/>
            <a:ext cx="182881" cy="115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 rot="1620000">
            <a:off x="7405034" y="4364428"/>
            <a:ext cx="182881" cy="115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5178314" y="5540956"/>
            <a:ext cx="1808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Vertical bends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 flipH="1" flipV="1">
            <a:off x="5655071" y="3526366"/>
            <a:ext cx="271434" cy="201459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6657083" y="4998706"/>
            <a:ext cx="1772079" cy="673776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6657083" y="5232362"/>
            <a:ext cx="2222505" cy="493261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-45626" y="2767890"/>
            <a:ext cx="1808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Vertical bend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554859" y="873287"/>
            <a:ext cx="673888" cy="1952363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 rot="1747016">
            <a:off x="3075765" y="1895548"/>
            <a:ext cx="129238" cy="516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46</a:t>
            </a:fld>
            <a:endParaRPr lang="en-US"/>
          </a:p>
        </p:txBody>
      </p:sp>
      <p:sp>
        <p:nvSpPr>
          <p:cNvPr id="70" name="Rectangle 69"/>
          <p:cNvSpPr/>
          <p:nvPr/>
        </p:nvSpPr>
        <p:spPr>
          <a:xfrm rot="1500000">
            <a:off x="7173662" y="4227268"/>
            <a:ext cx="128016" cy="115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3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1074461" y="6282810"/>
            <a:ext cx="7026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Dual running mode configuration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-43849" y="4711"/>
            <a:ext cx="9154801" cy="6477000"/>
            <a:chOff x="381000" y="438912"/>
            <a:chExt cx="8420510" cy="573328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457200"/>
              <a:ext cx="8410575" cy="5669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 rot="1620000">
              <a:off x="7576764" y="4483436"/>
              <a:ext cx="173225" cy="809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24600" y="17526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   Horizontal bend (5</a:t>
              </a:r>
              <a:r>
                <a:rPr lang="en-US" b="1" dirty="0" smtClean="0">
                  <a:solidFill>
                    <a:srgbClr val="FF0000"/>
                  </a:solidFill>
                  <a:sym typeface="Symbol"/>
                </a:rPr>
                <a:t>)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7468395" y="2209800"/>
              <a:ext cx="194981" cy="216809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6376998" y="2209800"/>
              <a:ext cx="709603" cy="152400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800600" y="1676400"/>
              <a:ext cx="1905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Injection kickers</a:t>
              </a:r>
              <a:endParaRPr lang="en-US" b="1" dirty="0"/>
            </a:p>
          </p:txBody>
        </p:sp>
        <p:cxnSp>
          <p:nvCxnSpPr>
            <p:cNvPr id="19" name="Straight Arrow Connector 18"/>
            <p:cNvCxnSpPr>
              <a:stCxn id="18" idx="1"/>
            </p:cNvCxnSpPr>
            <p:nvPr/>
          </p:nvCxnSpPr>
          <p:spPr>
            <a:xfrm flipH="1">
              <a:off x="3886200" y="1866901"/>
              <a:ext cx="914400" cy="4953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438401" y="3886200"/>
              <a:ext cx="1663833" cy="572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</a:rPr>
                <a:t>Injection Septum</a:t>
              </a:r>
            </a:p>
            <a:p>
              <a:r>
                <a:rPr lang="en-US" b="1" dirty="0">
                  <a:solidFill>
                    <a:schemeClr val="tx2"/>
                  </a:solidFill>
                </a:rPr>
                <a:t>a</a:t>
              </a:r>
              <a:r>
                <a:rPr lang="en-US" b="1" dirty="0" smtClean="0">
                  <a:solidFill>
                    <a:schemeClr val="tx2"/>
                  </a:solidFill>
                </a:rPr>
                <a:t>nd C-magnet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744047">
              <a:off x="5560384" y="3424446"/>
              <a:ext cx="182880" cy="8458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1744047">
              <a:off x="4609771" y="2901152"/>
              <a:ext cx="191308" cy="77917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 rot="1744047">
              <a:off x="4915588" y="3061811"/>
              <a:ext cx="217763" cy="9955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 rot="1528977">
              <a:off x="8246304" y="4787844"/>
              <a:ext cx="155448" cy="8458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rot="1528977">
              <a:off x="8646062" y="4957819"/>
              <a:ext cx="155448" cy="8458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 rot="1744047">
              <a:off x="5469866" y="3346325"/>
              <a:ext cx="74441" cy="8139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 rot="1500000">
              <a:off x="6829378" y="4083662"/>
              <a:ext cx="117748" cy="1019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 rot="1500000">
              <a:off x="7859389" y="4593587"/>
              <a:ext cx="100927" cy="8903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 rot="1500000">
              <a:off x="8473620" y="4880003"/>
              <a:ext cx="100927" cy="8903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rot="1744047">
              <a:off x="1833496" y="1299307"/>
              <a:ext cx="170640" cy="103144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 rot="1744047">
              <a:off x="2149161" y="1468504"/>
              <a:ext cx="146304" cy="10199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 rot="1744047">
              <a:off x="1671577" y="1160930"/>
              <a:ext cx="36576" cy="1019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45" idx="1"/>
            </p:cNvCxnSpPr>
            <p:nvPr/>
          </p:nvCxnSpPr>
          <p:spPr>
            <a:xfrm rot="10800000">
              <a:off x="381001" y="457200"/>
              <a:ext cx="1102701" cy="6379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 rot="1744047">
              <a:off x="1472184" y="1097280"/>
              <a:ext cx="182880" cy="8458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 rot="1744047">
              <a:off x="1165472" y="877824"/>
              <a:ext cx="36576" cy="1019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rot="1744047">
              <a:off x="784471" y="649224"/>
              <a:ext cx="36576" cy="1019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 rot="1744047">
              <a:off x="403471" y="438912"/>
              <a:ext cx="36576" cy="1019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33400" y="3581400"/>
              <a:ext cx="2167071" cy="572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</a:rPr>
                <a:t>Extraction Lambertson</a:t>
              </a:r>
            </a:p>
            <a:p>
              <a:r>
                <a:rPr lang="en-US" b="1" dirty="0">
                  <a:solidFill>
                    <a:schemeClr val="tx2"/>
                  </a:solidFill>
                </a:rPr>
                <a:t>a</a:t>
              </a:r>
              <a:r>
                <a:rPr lang="en-US" b="1" dirty="0" smtClean="0">
                  <a:solidFill>
                    <a:schemeClr val="tx2"/>
                  </a:solidFill>
                </a:rPr>
                <a:t>nd C-magnet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 rot="1747016">
              <a:off x="3725876" y="2387145"/>
              <a:ext cx="118872" cy="457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6600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 rot="1747016">
              <a:off x="3868856" y="2464851"/>
              <a:ext cx="118872" cy="457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6600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 rot="1747016">
              <a:off x="3397863" y="2197747"/>
              <a:ext cx="109337" cy="457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6600"/>
                </a:solidFill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>
            <a:xfrm rot="10800000">
              <a:off x="2286000" y="2057400"/>
              <a:ext cx="4343400" cy="19812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5791200" y="4038600"/>
              <a:ext cx="2590800" cy="182880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endCxn id="7" idx="1"/>
            </p:cNvCxnSpPr>
            <p:nvPr/>
          </p:nvCxnSpPr>
          <p:spPr>
            <a:xfrm rot="10800000">
              <a:off x="6190174" y="3784182"/>
              <a:ext cx="269894" cy="1546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 rot="1680000">
              <a:off x="6190174" y="3784182"/>
              <a:ext cx="176829" cy="834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/>
            <p:cNvCxnSpPr/>
            <p:nvPr/>
          </p:nvCxnSpPr>
          <p:spPr>
            <a:xfrm rot="16200000" flipH="1">
              <a:off x="8382000" y="5867400"/>
              <a:ext cx="304800" cy="304800"/>
            </a:xfrm>
            <a:prstGeom prst="line">
              <a:avLst/>
            </a:prstGeom>
            <a:ln w="203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rot="10800000">
              <a:off x="2133600" y="1981200"/>
              <a:ext cx="3657600" cy="205740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rot="10800000">
              <a:off x="2362200" y="1981200"/>
              <a:ext cx="3657600" cy="205740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10800000">
              <a:off x="2590800" y="1981200"/>
              <a:ext cx="3657600" cy="205740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3733800" y="3124200"/>
              <a:ext cx="990600" cy="76200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381000" y="1219200"/>
              <a:ext cx="1905000" cy="83820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609600" y="1219200"/>
              <a:ext cx="1905000" cy="83820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 flipH="1" flipV="1">
              <a:off x="914400" y="2438400"/>
              <a:ext cx="2057400" cy="22860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 rot="1744047">
            <a:off x="5227182" y="3142964"/>
            <a:ext cx="80932" cy="9194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 rot="1680000">
            <a:off x="5800311" y="3472148"/>
            <a:ext cx="109728" cy="100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 rot="1680000">
            <a:off x="6125597" y="3665051"/>
            <a:ext cx="109728" cy="100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 rot="1620000">
            <a:off x="6619373" y="3957659"/>
            <a:ext cx="182881" cy="115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 rot="1620000">
            <a:off x="7405757" y="4369139"/>
            <a:ext cx="182881" cy="115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5179037" y="5545667"/>
            <a:ext cx="1808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Vertical bends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 flipH="1" flipV="1">
            <a:off x="5655794" y="3531077"/>
            <a:ext cx="271434" cy="201459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6657806" y="5003417"/>
            <a:ext cx="1772079" cy="673776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6657806" y="5237073"/>
            <a:ext cx="2222505" cy="493261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-44903" y="2772601"/>
            <a:ext cx="1808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Vertical bend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555582" y="877998"/>
            <a:ext cx="673888" cy="1952363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 rot="1747016">
            <a:off x="3076488" y="1900259"/>
            <a:ext cx="129238" cy="516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47</a:t>
            </a:fld>
            <a:endParaRPr lang="en-US"/>
          </a:p>
        </p:txBody>
      </p:sp>
      <p:sp>
        <p:nvSpPr>
          <p:cNvPr id="70" name="Rectangle 69"/>
          <p:cNvSpPr/>
          <p:nvPr/>
        </p:nvSpPr>
        <p:spPr>
          <a:xfrm rot="1500000">
            <a:off x="7174385" y="4231979"/>
            <a:ext cx="128016" cy="115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 rot="1747016">
            <a:off x="3019686" y="1885174"/>
            <a:ext cx="218710" cy="51651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3435635" y="25371"/>
            <a:ext cx="2816725" cy="417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Extraction septa (Mu2e)</a:t>
            </a:r>
            <a:endParaRPr lang="en-US" b="1" dirty="0">
              <a:solidFill>
                <a:srgbClr val="006600"/>
              </a:solidFill>
            </a:endParaRPr>
          </a:p>
        </p:txBody>
      </p:sp>
      <p:cxnSp>
        <p:nvCxnSpPr>
          <p:cNvPr id="137" name="Straight Arrow Connector 136"/>
          <p:cNvCxnSpPr/>
          <p:nvPr/>
        </p:nvCxnSpPr>
        <p:spPr>
          <a:xfrm flipH="1">
            <a:off x="3187100" y="385711"/>
            <a:ext cx="1036251" cy="1361351"/>
          </a:xfrm>
          <a:prstGeom prst="straightConnector1">
            <a:avLst/>
          </a:prstGeom>
          <a:ln w="190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37"/>
          <p:cNvSpPr/>
          <p:nvPr/>
        </p:nvSpPr>
        <p:spPr>
          <a:xfrm rot="1747016">
            <a:off x="2653579" y="1678194"/>
            <a:ext cx="218710" cy="51651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 rot="1747016">
            <a:off x="3269945" y="2008759"/>
            <a:ext cx="129238" cy="516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4512618" y="627963"/>
            <a:ext cx="2485345" cy="417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Extraction kicker (g-2)</a:t>
            </a:r>
            <a:endParaRPr lang="en-US" b="1" dirty="0"/>
          </a:p>
        </p:txBody>
      </p:sp>
      <p:cxnSp>
        <p:nvCxnSpPr>
          <p:cNvPr id="141" name="Straight Arrow Connector 140"/>
          <p:cNvCxnSpPr/>
          <p:nvPr/>
        </p:nvCxnSpPr>
        <p:spPr>
          <a:xfrm flipH="1">
            <a:off x="3435636" y="971601"/>
            <a:ext cx="1438121" cy="94763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flipH="1">
            <a:off x="2896203" y="364067"/>
            <a:ext cx="1295400" cy="1215068"/>
          </a:xfrm>
          <a:prstGeom prst="straightConnector1">
            <a:avLst/>
          </a:prstGeom>
          <a:ln w="190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14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Extraction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M4 and g-2 </a:t>
            </a:r>
            <a:r>
              <a:rPr lang="en-US" dirty="0" err="1" smtClean="0"/>
              <a:t>beamline</a:t>
            </a:r>
            <a:r>
              <a:rPr lang="en-US" dirty="0" smtClean="0"/>
              <a:t> design in progress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2000" dirty="0" smtClean="0"/>
              <a:t>g-2 </a:t>
            </a:r>
            <a:r>
              <a:rPr lang="en-US" sz="2000" dirty="0"/>
              <a:t>line splits from M4 line in the middle of the left bends</a:t>
            </a:r>
          </a:p>
          <a:p>
            <a:r>
              <a:rPr lang="en-US" sz="2000" dirty="0"/>
              <a:t>Momentum collimation will be integrated into Left Bend</a:t>
            </a:r>
          </a:p>
          <a:p>
            <a:r>
              <a:rPr lang="en-US" sz="2000" dirty="0"/>
              <a:t>g-2 line is roughly 50 m long</a:t>
            </a:r>
          </a:p>
          <a:p>
            <a:r>
              <a:rPr lang="en-US" sz="2000" dirty="0"/>
              <a:t>Vertical dogleg will make elevation change to </a:t>
            </a:r>
            <a:r>
              <a:rPr lang="en-US" sz="2000" dirty="0" smtClean="0"/>
              <a:t>g-2 storage ring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/>
              <a:t>BNL magnets and other components will populate most of the g-2 </a:t>
            </a:r>
            <a:r>
              <a:rPr lang="en-US" dirty="0" smtClean="0"/>
              <a:t>line</a:t>
            </a:r>
            <a:endParaRPr lang="en-US" sz="2000" dirty="0"/>
          </a:p>
          <a:p>
            <a:r>
              <a:rPr lang="en-US" sz="2000" dirty="0"/>
              <a:t>Final focus and matching to Storage Ring will be designed in collaboration with Ring Team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509587" y="1647337"/>
            <a:ext cx="5715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Split between the M4 and g-2 lines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" y="2133600"/>
            <a:ext cx="6348115" cy="202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6" t="-1" r="13555" b="33922"/>
          <a:stretch/>
        </p:blipFill>
        <p:spPr bwMode="auto">
          <a:xfrm>
            <a:off x="6224587" y="672884"/>
            <a:ext cx="2919413" cy="329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16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Beamline</a:t>
            </a:r>
            <a:r>
              <a:rPr lang="en-US" dirty="0" smtClean="0"/>
              <a:t> enclosure and site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6172200"/>
            <a:ext cx="8229600" cy="609600"/>
          </a:xfrm>
        </p:spPr>
        <p:txBody>
          <a:bodyPr/>
          <a:lstStyle/>
          <a:p>
            <a:r>
              <a:rPr lang="en-US" dirty="0" smtClean="0"/>
              <a:t>Details depend on </a:t>
            </a:r>
            <a:r>
              <a:rPr lang="en-US" dirty="0" err="1" smtClean="0"/>
              <a:t>beamline</a:t>
            </a:r>
            <a:r>
              <a:rPr lang="en-US" dirty="0" smtClean="0"/>
              <a:t> lattice which is not complete yet</a:t>
            </a:r>
            <a:endParaRPr lang="en-US" dirty="0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77" y="914400"/>
            <a:ext cx="7362645" cy="5257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8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and disclaimers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Thanks in advance to everyone I “borrowed” content </a:t>
            </a:r>
            <a:r>
              <a:rPr lang="en-US" dirty="0" smtClean="0"/>
              <a:t>from </a:t>
            </a:r>
          </a:p>
          <a:p>
            <a:pPr lvl="1"/>
            <a:r>
              <a:rPr lang="en-US" sz="2200" dirty="0" smtClean="0"/>
              <a:t>including Russ </a:t>
            </a:r>
            <a:r>
              <a:rPr lang="en-US" sz="2200" dirty="0" err="1" smtClean="0"/>
              <a:t>Alber</a:t>
            </a:r>
            <a:r>
              <a:rPr lang="en-US" sz="2200" dirty="0" smtClean="0"/>
              <a:t>, Jerry </a:t>
            </a:r>
            <a:r>
              <a:rPr lang="en-US" sz="2200" dirty="0" err="1" smtClean="0"/>
              <a:t>Annala</a:t>
            </a:r>
            <a:r>
              <a:rPr lang="en-US" sz="2200" dirty="0" smtClean="0"/>
              <a:t>, </a:t>
            </a:r>
            <a:r>
              <a:rPr lang="en-US" sz="2200" dirty="0" smtClean="0"/>
              <a:t>Brendan </a:t>
            </a:r>
            <a:r>
              <a:rPr lang="en-US" sz="2200" dirty="0"/>
              <a:t>C</a:t>
            </a:r>
            <a:r>
              <a:rPr lang="en-US" sz="2200" dirty="0" smtClean="0"/>
              <a:t>asey, Brian </a:t>
            </a:r>
            <a:r>
              <a:rPr lang="en-US" sz="2200" dirty="0" err="1" smtClean="0"/>
              <a:t>Drendel</a:t>
            </a:r>
            <a:r>
              <a:rPr lang="en-US" sz="2200" dirty="0" smtClean="0"/>
              <a:t>, Doug </a:t>
            </a:r>
            <a:r>
              <a:rPr lang="en-US" sz="2200" dirty="0" err="1" smtClean="0"/>
              <a:t>Glenzinski</a:t>
            </a:r>
            <a:r>
              <a:rPr lang="en-US" sz="2200" dirty="0" smtClean="0"/>
              <a:t>, </a:t>
            </a:r>
            <a:r>
              <a:rPr lang="en-US" sz="2200" dirty="0" err="1" smtClean="0"/>
              <a:t>Arkadiy</a:t>
            </a:r>
            <a:r>
              <a:rPr lang="en-US" sz="2200" dirty="0" smtClean="0"/>
              <a:t> </a:t>
            </a:r>
            <a:r>
              <a:rPr lang="en-US" sz="2200" dirty="0" err="1" smtClean="0"/>
              <a:t>Klebaner</a:t>
            </a:r>
            <a:r>
              <a:rPr lang="en-US" sz="2200" dirty="0" smtClean="0"/>
              <a:t>, </a:t>
            </a:r>
            <a:r>
              <a:rPr lang="en-US" sz="2200" dirty="0" err="1" smtClean="0"/>
              <a:t>Ioanis</a:t>
            </a:r>
            <a:r>
              <a:rPr lang="en-US" sz="2200" dirty="0" smtClean="0"/>
              <a:t> </a:t>
            </a:r>
            <a:r>
              <a:rPr lang="en-US" sz="2200" dirty="0" err="1" smtClean="0"/>
              <a:t>Kourbanis</a:t>
            </a:r>
            <a:r>
              <a:rPr lang="en-US" sz="2200" dirty="0" smtClean="0"/>
              <a:t>, Tom </a:t>
            </a:r>
            <a:r>
              <a:rPr lang="en-US" sz="2200" dirty="0" err="1" smtClean="0"/>
              <a:t>Lackowski</a:t>
            </a:r>
            <a:r>
              <a:rPr lang="en-US" sz="2200" dirty="0" smtClean="0"/>
              <a:t>, Nikolai </a:t>
            </a:r>
            <a:r>
              <a:rPr lang="en-US" sz="2200" dirty="0" err="1" smtClean="0"/>
              <a:t>Mokov</a:t>
            </a:r>
            <a:r>
              <a:rPr lang="en-US" sz="2200" dirty="0" smtClean="0"/>
              <a:t>, Jim </a:t>
            </a:r>
            <a:r>
              <a:rPr lang="en-US" sz="2200" dirty="0" smtClean="0"/>
              <a:t>Morgan, </a:t>
            </a:r>
            <a:r>
              <a:rPr lang="en-US" sz="2200" dirty="0" smtClean="0"/>
              <a:t>Hogan Nguyen, Chris </a:t>
            </a:r>
            <a:r>
              <a:rPr lang="en-US" sz="2200" dirty="0" smtClean="0"/>
              <a:t>Polly, Ron Ray, </a:t>
            </a:r>
            <a:r>
              <a:rPr lang="en-US" sz="2200" dirty="0" smtClean="0"/>
              <a:t>Dean Still, Steve </a:t>
            </a:r>
            <a:r>
              <a:rPr lang="en-US" sz="2200" dirty="0" err="1" smtClean="0"/>
              <a:t>Werkema</a:t>
            </a:r>
            <a:r>
              <a:rPr lang="en-US" sz="2200" dirty="0" smtClean="0"/>
              <a:t>, …</a:t>
            </a:r>
          </a:p>
          <a:p>
            <a:endParaRPr lang="en-US" dirty="0"/>
          </a:p>
          <a:p>
            <a:r>
              <a:rPr lang="en-US" dirty="0" smtClean="0"/>
              <a:t>I have been involved with g-2 for a little over a year, and the broader Muon Campus planning for about 2 months</a:t>
            </a:r>
          </a:p>
          <a:p>
            <a:pPr lvl="1"/>
            <a:r>
              <a:rPr lang="en-US" dirty="0" smtClean="0"/>
              <a:t>I am not at all an expert on </a:t>
            </a:r>
            <a:r>
              <a:rPr lang="en-US" dirty="0" smtClean="0"/>
              <a:t>Mu2e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r="11889" b="11680"/>
          <a:stretch/>
        </p:blipFill>
        <p:spPr>
          <a:xfrm>
            <a:off x="4338637" y="1524000"/>
            <a:ext cx="4800600" cy="36661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</a:t>
            </a:r>
            <a:r>
              <a:rPr lang="en-US" dirty="0" err="1" smtClean="0"/>
              <a:t>beamline</a:t>
            </a:r>
            <a:r>
              <a:rPr lang="en-US" dirty="0" smtClean="0"/>
              <a:t> e</a:t>
            </a:r>
            <a:r>
              <a:rPr lang="en-US" dirty="0" smtClean="0"/>
              <a:t>nclosure design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170" y="762000"/>
            <a:ext cx="8627534" cy="6477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Main Injector type enclosure</a:t>
            </a:r>
          </a:p>
          <a:p>
            <a:pPr lvl="1"/>
            <a:r>
              <a:rPr lang="en-US" dirty="0" smtClean="0"/>
              <a:t>10 feet wide x 8 feet high (typical except near MC-1 where higher ceiling will be required.</a:t>
            </a:r>
          </a:p>
          <a:p>
            <a:pPr lvl="1"/>
            <a:r>
              <a:rPr lang="en-US" dirty="0" smtClean="0"/>
              <a:t>Painted walls and ceiling, </a:t>
            </a:r>
            <a:r>
              <a:rPr lang="en-US" dirty="0" smtClean="0"/>
              <a:t>                                                                             sealed </a:t>
            </a:r>
            <a:r>
              <a:rPr lang="en-US" dirty="0" smtClean="0"/>
              <a:t>floor.  Floor to have 3” </a:t>
            </a:r>
            <a:r>
              <a:rPr lang="en-US" dirty="0" smtClean="0"/>
              <a:t>                                                                            cover </a:t>
            </a:r>
            <a:r>
              <a:rPr lang="en-US" dirty="0" smtClean="0"/>
              <a:t>over rebar to enable </a:t>
            </a:r>
            <a:r>
              <a:rPr lang="en-US" dirty="0" smtClean="0"/>
              <a:t>                                                                                    stand </a:t>
            </a:r>
            <a:r>
              <a:rPr lang="en-US" dirty="0" smtClean="0"/>
              <a:t>anchorage.</a:t>
            </a:r>
          </a:p>
          <a:p>
            <a:pPr lvl="1"/>
            <a:r>
              <a:rPr lang="en-US" dirty="0" smtClean="0"/>
              <a:t>Channel inserts walls and </a:t>
            </a:r>
            <a:r>
              <a:rPr lang="en-US" dirty="0" smtClean="0"/>
              <a:t>                                                                                  ceiling </a:t>
            </a:r>
            <a:r>
              <a:rPr lang="en-US" dirty="0" smtClean="0"/>
              <a:t>@ 8’ o/c.  (no inserts 5’ </a:t>
            </a:r>
            <a:r>
              <a:rPr lang="en-US" dirty="0" smtClean="0"/>
              <a:t>                                                                           from </a:t>
            </a:r>
            <a:r>
              <a:rPr lang="en-US" dirty="0" smtClean="0"/>
              <a:t>floor on aisle side)</a:t>
            </a:r>
          </a:p>
          <a:p>
            <a:r>
              <a:rPr lang="en-US" dirty="0" smtClean="0"/>
              <a:t>Shielding</a:t>
            </a:r>
          </a:p>
          <a:p>
            <a:pPr lvl="1"/>
            <a:r>
              <a:rPr lang="en-US" dirty="0" smtClean="0"/>
              <a:t>16 feet of earth/concrete for </a:t>
            </a:r>
            <a:r>
              <a:rPr lang="en-US" dirty="0" smtClean="0"/>
              <a:t>                                                                                    M4 </a:t>
            </a:r>
            <a:r>
              <a:rPr lang="en-US" dirty="0" smtClean="0"/>
              <a:t>beamline. (w/ beamline 4’ </a:t>
            </a:r>
            <a:r>
              <a:rPr lang="en-US" dirty="0" smtClean="0"/>
              <a:t>                                                                                  from </a:t>
            </a:r>
            <a:r>
              <a:rPr lang="en-US" dirty="0" smtClean="0"/>
              <a:t>clg.)</a:t>
            </a:r>
          </a:p>
          <a:p>
            <a:pPr lvl="1"/>
            <a:r>
              <a:rPr lang="en-US" dirty="0" smtClean="0"/>
              <a:t>6 to 9 feet for g-2 beamline.  Shielding needed within enclosure between MC-1 building and </a:t>
            </a:r>
            <a:r>
              <a:rPr lang="en-US" dirty="0" smtClean="0"/>
              <a:t>M4 </a:t>
            </a:r>
            <a:r>
              <a:rPr lang="en-US" dirty="0" smtClean="0"/>
              <a:t>/ Delivery Ring.</a:t>
            </a:r>
          </a:p>
          <a:p>
            <a:r>
              <a:rPr lang="en-US" dirty="0" smtClean="0"/>
              <a:t>Access for magnets is provided directly from Ring enclosure; lift provided for magnet installation.  Shielded hatch provided for magnet installation / replacement.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74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Beamline</a:t>
            </a:r>
            <a:r>
              <a:rPr lang="en-US" dirty="0" smtClean="0"/>
              <a:t> enclosure timeline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79" y="914400"/>
            <a:ext cx="8121395" cy="55626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37376" y="4279392"/>
            <a:ext cx="182691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CUMULATIVE   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3589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g-2 target station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0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g-2 t</a:t>
            </a:r>
            <a:r>
              <a:rPr lang="en-US" dirty="0" smtClean="0"/>
              <a:t>arget </a:t>
            </a:r>
            <a:r>
              <a:rPr lang="en-US" dirty="0" smtClean="0"/>
              <a:t>station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562600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Use existing </a:t>
            </a:r>
            <a:r>
              <a:rPr lang="en-US" dirty="0" err="1" smtClean="0"/>
              <a:t>Pbar</a:t>
            </a:r>
            <a:r>
              <a:rPr lang="en-US" dirty="0" smtClean="0"/>
              <a:t> target station at AP0</a:t>
            </a:r>
            <a:endParaRPr lang="en-US" dirty="0" smtClean="0"/>
          </a:p>
          <a:p>
            <a:pPr>
              <a:spcAft>
                <a:spcPts val="1200"/>
              </a:spcAft>
            </a:pPr>
            <a:r>
              <a:rPr lang="en-US" dirty="0" smtClean="0"/>
              <a:t>Fermilab expertise, existing spares, and radioactivity of target vault make it desirable to maintain current setup as much as possible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/>
              <a:t>Rotating, air-cooled target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/>
              <a:t>Lithium lens for focusing 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Pulsed magnet for momentum </a:t>
            </a:r>
            <a:r>
              <a:rPr lang="en-US" sz="2400" dirty="0" smtClean="0"/>
              <a:t>selection                                 </a:t>
            </a:r>
          </a:p>
          <a:p>
            <a:pPr lvl="1">
              <a:spcAft>
                <a:spcPts val="1200"/>
              </a:spcAft>
            </a:pPr>
            <a:endParaRPr lang="en-US" sz="2400" dirty="0"/>
          </a:p>
          <a:p>
            <a:pPr lvl="0">
              <a:spcAft>
                <a:spcPts val="1200"/>
              </a:spcAft>
            </a:pPr>
            <a:r>
              <a:rPr lang="en-US" dirty="0" smtClean="0">
                <a:solidFill>
                  <a:prstClr val="black"/>
                </a:solidFill>
              </a:rPr>
              <a:t>Simulations </a:t>
            </a:r>
            <a:r>
              <a:rPr lang="en-US" dirty="0">
                <a:solidFill>
                  <a:prstClr val="black"/>
                </a:solidFill>
              </a:rPr>
              <a:t>indicate that the current setup can deliver the desired </a:t>
            </a:r>
            <a:r>
              <a:rPr lang="en-US" dirty="0" smtClean="0">
                <a:solidFill>
                  <a:prstClr val="black"/>
                </a:solidFill>
              </a:rPr>
              <a:t>yield of ~10</a:t>
            </a:r>
            <a:r>
              <a:rPr lang="en-US" baseline="30000" dirty="0" smtClean="0">
                <a:solidFill>
                  <a:prstClr val="black"/>
                </a:solidFill>
              </a:rPr>
              <a:t>-5</a:t>
            </a:r>
            <a:r>
              <a:rPr lang="en-US" dirty="0" smtClean="0">
                <a:solidFill>
                  <a:prstClr val="black"/>
                </a:solidFill>
              </a:rPr>
              <a:t> pion/POT</a:t>
            </a:r>
            <a:endParaRPr lang="en-US" dirty="0"/>
          </a:p>
          <a:p>
            <a:pPr lvl="1">
              <a:spcAft>
                <a:spcPts val="120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Conducted beam </a:t>
            </a:r>
            <a:r>
              <a:rPr lang="en-US" sz="2400" dirty="0">
                <a:solidFill>
                  <a:prstClr val="black"/>
                </a:solidFill>
              </a:rPr>
              <a:t>tests to </a:t>
            </a:r>
            <a:r>
              <a:rPr lang="en-US" sz="2400" dirty="0" smtClean="0">
                <a:solidFill>
                  <a:prstClr val="black"/>
                </a:solidFill>
              </a:rPr>
              <a:t>confirm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E0A7-5560-41C7-9AE1-2A4CD3D2B8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68"/>
          <a:stretch/>
        </p:blipFill>
        <p:spPr bwMode="auto">
          <a:xfrm>
            <a:off x="6476999" y="2438400"/>
            <a:ext cx="2342407" cy="240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19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g-2 b</a:t>
            </a:r>
            <a:r>
              <a:rPr lang="en-US" dirty="0" smtClean="0"/>
              <a:t>eam </a:t>
            </a:r>
            <a:r>
              <a:rPr lang="en-US" dirty="0" smtClean="0"/>
              <a:t>tests and simulations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621792"/>
            <a:ext cx="4040188" cy="639762"/>
          </a:xfrm>
        </p:spPr>
        <p:txBody>
          <a:bodyPr/>
          <a:lstStyle/>
          <a:p>
            <a:r>
              <a:rPr lang="en-US" dirty="0" smtClean="0"/>
              <a:t>Study plan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5" y="685800"/>
            <a:ext cx="4041775" cy="762000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 smtClean="0"/>
              <a:t>Expected number of particles</a:t>
            </a:r>
          </a:p>
          <a:p>
            <a:r>
              <a:rPr lang="en-US" dirty="0"/>
              <a:t>for </a:t>
            </a:r>
            <a:r>
              <a:rPr lang="en-US" dirty="0" smtClean="0"/>
              <a:t>1x10</a:t>
            </a:r>
            <a:r>
              <a:rPr lang="en-US" baseline="30000" dirty="0" smtClean="0"/>
              <a:t>12</a:t>
            </a:r>
            <a:r>
              <a:rPr lang="en-US" dirty="0" smtClean="0"/>
              <a:t> </a:t>
            </a:r>
            <a:r>
              <a:rPr lang="en-US" dirty="0"/>
              <a:t>protons on target (g-2 single pulse)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645025" y="1447800"/>
            <a:ext cx="4498975" cy="19812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MARS simulation </a:t>
            </a:r>
            <a:r>
              <a:rPr lang="en-US" sz="2200" dirty="0"/>
              <a:t>of target station</a:t>
            </a:r>
          </a:p>
          <a:p>
            <a:pPr lvl="1"/>
            <a:r>
              <a:rPr lang="en-US" dirty="0" smtClean="0"/>
              <a:t>g-2 mode: yield </a:t>
            </a:r>
            <a:r>
              <a:rPr lang="en-US" dirty="0"/>
              <a:t>per POT: ~10</a:t>
            </a:r>
            <a:r>
              <a:rPr lang="en-US" baseline="30000" dirty="0"/>
              <a:t>-5</a:t>
            </a:r>
            <a:r>
              <a:rPr lang="en-US" dirty="0"/>
              <a:t> 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dirty="0"/>
              <a:t>+, ~2x as many protons, ~10</a:t>
            </a:r>
            <a:r>
              <a:rPr lang="en-US" baseline="30000" dirty="0"/>
              <a:t>-8</a:t>
            </a:r>
            <a:r>
              <a:rPr lang="en-US" dirty="0"/>
              <a:t>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+</a:t>
            </a:r>
          </a:p>
          <a:p>
            <a:r>
              <a:rPr lang="en-US" sz="2200" dirty="0"/>
              <a:t>G4beamline simulation of start of </a:t>
            </a:r>
            <a:r>
              <a:rPr lang="en-US" sz="2200" dirty="0" smtClean="0"/>
              <a:t>pion decay </a:t>
            </a:r>
            <a:r>
              <a:rPr lang="en-US" sz="2200" dirty="0" smtClean="0"/>
              <a:t>line </a:t>
            </a:r>
            <a:r>
              <a:rPr lang="en-US" sz="1400" dirty="0" smtClean="0"/>
              <a:t>(C Yoshikawa, Muons </a:t>
            </a:r>
            <a:r>
              <a:rPr lang="en-US" sz="1400" dirty="0" err="1" smtClean="0"/>
              <a:t>Inc</a:t>
            </a:r>
            <a:r>
              <a:rPr lang="en-US" sz="1400" dirty="0" smtClean="0"/>
              <a:t>)</a:t>
            </a:r>
            <a:endParaRPr lang="en-US" sz="1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134696"/>
              </p:ext>
            </p:extLst>
          </p:nvPr>
        </p:nvGraphicFramePr>
        <p:xfrm>
          <a:off x="228600" y="1524000"/>
          <a:ext cx="3886200" cy="3418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3400"/>
                <a:gridCol w="533400"/>
                <a:gridCol w="228600"/>
                <a:gridCol w="2590800"/>
              </a:tblGrid>
              <a:tr h="8280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Stacking mode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Change magnet strengths in secondary </a:t>
                      </a:r>
                      <a:r>
                        <a:rPr lang="en-US" dirty="0" err="1" smtClean="0"/>
                        <a:t>beamlines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“reverse proton” mode beam to target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+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Change polarity of lens,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magnets in secondary </a:t>
                      </a:r>
                      <a:r>
                        <a:rPr lang="en-US" dirty="0" err="1" smtClean="0"/>
                        <a:t>beamline</a:t>
                      </a:r>
                      <a:r>
                        <a:rPr lang="en-US" dirty="0" smtClean="0"/>
                        <a:t>;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g-2 mode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Content Placeholder 10"/>
          <p:cNvSpPr>
            <a:spLocks noGrp="1"/>
          </p:cNvSpPr>
          <p:nvPr>
            <p:ph sz="quarter" idx="4"/>
          </p:nvPr>
        </p:nvSpPr>
        <p:spPr>
          <a:xfrm>
            <a:off x="152400" y="1152144"/>
            <a:ext cx="4346575" cy="7620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Step from stacking to g-2 mode</a:t>
            </a:r>
            <a:endParaRPr lang="en-US" sz="2200" dirty="0"/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89588" y="5029200"/>
            <a:ext cx="4689912" cy="1828800"/>
            <a:chOff x="533400" y="2057400"/>
            <a:chExt cx="7539938" cy="2940149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9" t="54096" r="14218" b="10010"/>
            <a:stretch/>
          </p:blipFill>
          <p:spPr bwMode="auto">
            <a:xfrm>
              <a:off x="533400" y="2057400"/>
              <a:ext cx="7539938" cy="2940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3" t="32315" r="15614" b="49481"/>
            <a:stretch/>
          </p:blipFill>
          <p:spPr bwMode="auto">
            <a:xfrm>
              <a:off x="1901952" y="2286000"/>
              <a:ext cx="6077243" cy="1491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222324" y="2360710"/>
              <a:ext cx="1449133" cy="4503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prstClr val="black"/>
                  </a:solidFill>
                  <a:latin typeface="Comic Sans MS" pitchFamily="66" charset="0"/>
                </a:rPr>
                <a:t>collimator</a:t>
              </a:r>
              <a:endParaRPr lang="en-US" sz="1400" b="1" dirty="0">
                <a:solidFill>
                  <a:prstClr val="black"/>
                </a:solidFill>
                <a:latin typeface="Comic Sans MS" pitchFamily="66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67928" y="2269140"/>
              <a:ext cx="3221937" cy="4205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prstClr val="black"/>
                  </a:solidFill>
                  <a:latin typeface="Comic Sans MS" pitchFamily="66" charset="0"/>
                </a:rPr>
                <a:t>momentum-selection dipole</a:t>
              </a:r>
              <a:endParaRPr lang="en-US" sz="1400" b="1" dirty="0">
                <a:solidFill>
                  <a:prstClr val="black"/>
                </a:solidFill>
                <a:latin typeface="Comic Sans MS" pitchFamily="66" charset="0"/>
              </a:endParaRPr>
            </a:p>
          </p:txBody>
        </p:sp>
      </p:grp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6104957"/>
              </p:ext>
            </p:extLst>
          </p:nvPr>
        </p:nvGraphicFramePr>
        <p:xfrm>
          <a:off x="4648200" y="3352800"/>
          <a:ext cx="4629150" cy="3271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182101" y="1463434"/>
            <a:ext cx="1359479" cy="974369"/>
            <a:chOff x="182101" y="1463434"/>
            <a:chExt cx="1359479" cy="974369"/>
          </a:xfrm>
        </p:grpSpPr>
        <p:sp>
          <p:nvSpPr>
            <p:cNvPr id="20" name="TextBox 19"/>
            <p:cNvSpPr txBox="1"/>
            <p:nvPr/>
          </p:nvSpPr>
          <p:spPr>
            <a:xfrm rot="16200000">
              <a:off x="128016" y="1737360"/>
              <a:ext cx="721864" cy="613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prstClr val="black"/>
                  </a:solidFill>
                </a:rPr>
                <a:t>proton </a:t>
              </a:r>
            </a:p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prstClr val="black"/>
                  </a:solidFill>
                </a:rPr>
                <a:t>mom. </a:t>
              </a:r>
            </a:p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prstClr val="black"/>
                  </a:solidFill>
                </a:rPr>
                <a:t>(</a:t>
              </a:r>
              <a:r>
                <a:rPr lang="en-US" sz="1400" dirty="0" err="1">
                  <a:solidFill>
                    <a:prstClr val="black"/>
                  </a:solidFill>
                </a:rPr>
                <a:t>GeV</a:t>
              </a:r>
              <a:r>
                <a:rPr lang="en-US" sz="1400" dirty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530352" y="1645920"/>
              <a:ext cx="974369" cy="609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prstClr val="black"/>
                  </a:solidFill>
                </a:rPr>
                <a:t>secondary </a:t>
              </a:r>
            </a:p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prstClr val="black"/>
                  </a:solidFill>
                </a:rPr>
                <a:t>mom. </a:t>
              </a:r>
            </a:p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prstClr val="black"/>
                  </a:solidFill>
                </a:rPr>
                <a:t>(</a:t>
              </a:r>
              <a:r>
                <a:rPr lang="en-US" sz="1400" dirty="0" err="1">
                  <a:solidFill>
                    <a:prstClr val="black"/>
                  </a:solidFill>
                </a:rPr>
                <a:t>GeV</a:t>
              </a:r>
              <a:r>
                <a:rPr lang="en-US" sz="1400" dirty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1069848" y="1956816"/>
              <a:ext cx="674480" cy="268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prstClr val="black"/>
                  </a:solidFill>
                </a:rPr>
                <a:t>charge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028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74"/>
            <a:ext cx="8229600" cy="731609"/>
          </a:xfrm>
        </p:spPr>
        <p:txBody>
          <a:bodyPr/>
          <a:lstStyle/>
          <a:p>
            <a:r>
              <a:rPr lang="en-US" dirty="0" smtClean="0"/>
              <a:t>Results of beam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531" y="901933"/>
            <a:ext cx="4796821" cy="435787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Intensities track beam on target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Current monitor at </a:t>
            </a:r>
            <a:r>
              <a:rPr lang="en-US" dirty="0"/>
              <a:t>beginning of AP2 line </a:t>
            </a:r>
            <a:r>
              <a:rPr lang="en-US" dirty="0" smtClean="0"/>
              <a:t>shows </a:t>
            </a:r>
            <a:r>
              <a:rPr lang="en-US" dirty="0"/>
              <a:t>expected scaling from </a:t>
            </a:r>
            <a:r>
              <a:rPr lang="en-US" dirty="0" smtClean="0"/>
              <a:t>120</a:t>
            </a:r>
            <a:r>
              <a:rPr lang="en-US" dirty="0">
                <a:sym typeface="Symbol"/>
              </a:rPr>
              <a:t></a:t>
            </a:r>
            <a:r>
              <a:rPr lang="en-US" dirty="0"/>
              <a:t>8-/120</a:t>
            </a:r>
            <a:r>
              <a:rPr lang="en-US" dirty="0">
                <a:sym typeface="Symbol"/>
              </a:rPr>
              <a:t>  </a:t>
            </a:r>
            <a:r>
              <a:rPr lang="en-US" dirty="0"/>
              <a:t>3-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Ion chamber at end of AP2 line shows order-of-magnitude agreement with predictions: </a:t>
            </a:r>
            <a:r>
              <a:rPr lang="en-US" dirty="0" smtClean="0"/>
              <a:t>     10</a:t>
            </a:r>
            <a:r>
              <a:rPr lang="en-US" baseline="30000" dirty="0" smtClean="0"/>
              <a:t>9</a:t>
            </a:r>
            <a:r>
              <a:rPr lang="en-US" dirty="0" smtClean="0"/>
              <a:t> </a:t>
            </a:r>
            <a:r>
              <a:rPr lang="en-US" dirty="0"/>
              <a:t>particles for 120</a:t>
            </a:r>
            <a:r>
              <a:rPr lang="en-US" dirty="0">
                <a:sym typeface="Symbol"/>
              </a:rPr>
              <a:t>  </a:t>
            </a:r>
            <a:r>
              <a:rPr lang="en-US" dirty="0"/>
              <a:t>3- and </a:t>
            </a:r>
            <a:r>
              <a:rPr lang="en-US" dirty="0" smtClean="0"/>
              <a:t>10</a:t>
            </a:r>
            <a:r>
              <a:rPr lang="en-US" baseline="30000" dirty="0" smtClean="0"/>
              <a:t>7</a:t>
            </a:r>
            <a:r>
              <a:rPr lang="en-US" dirty="0" smtClean="0"/>
              <a:t> </a:t>
            </a:r>
            <a:r>
              <a:rPr lang="en-US" dirty="0"/>
              <a:t>particles for 8</a:t>
            </a:r>
            <a:r>
              <a:rPr lang="en-US" dirty="0">
                <a:sym typeface="Symbol"/>
              </a:rPr>
              <a:t>  </a:t>
            </a:r>
            <a:r>
              <a:rPr lang="en-US" dirty="0"/>
              <a:t>3- and 8</a:t>
            </a:r>
            <a:r>
              <a:rPr lang="en-US" dirty="0">
                <a:sym typeface="Symbol"/>
              </a:rPr>
              <a:t>  </a:t>
            </a:r>
            <a:r>
              <a:rPr lang="en-US" dirty="0"/>
              <a:t>3+ per 10</a:t>
            </a:r>
            <a:r>
              <a:rPr lang="en-US" baseline="30000" dirty="0"/>
              <a:t>12</a:t>
            </a:r>
            <a:r>
              <a:rPr lang="en-US" dirty="0"/>
              <a:t> protons on </a:t>
            </a:r>
            <a:r>
              <a:rPr lang="en-US" dirty="0" smtClean="0"/>
              <a:t>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873769" y="1056345"/>
            <a:ext cx="4261426" cy="4090622"/>
            <a:chOff x="4730174" y="747521"/>
            <a:chExt cx="4261426" cy="409062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7" t="17041" r="8214" b="9342"/>
            <a:stretch/>
          </p:blipFill>
          <p:spPr bwMode="auto">
            <a:xfrm>
              <a:off x="5029200" y="747521"/>
              <a:ext cx="3962400" cy="3779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086600" y="897987"/>
              <a:ext cx="19050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FF"/>
                  </a:solidFill>
                </a:rPr>
                <a:t>Protons on target (10</a:t>
              </a:r>
              <a:r>
                <a:rPr lang="en-US" sz="1400" baseline="30000" dirty="0">
                  <a:solidFill>
                    <a:srgbClr val="FF00FF"/>
                  </a:solidFill>
                </a:rPr>
                <a:t>12</a:t>
              </a:r>
              <a:r>
                <a:rPr lang="en-US" sz="1400" dirty="0">
                  <a:solidFill>
                    <a:srgbClr val="FF00FF"/>
                  </a:solidFill>
                </a:rPr>
                <a:t>)</a:t>
              </a:r>
            </a:p>
            <a:p>
              <a:r>
                <a:rPr lang="en-US" sz="1400" dirty="0">
                  <a:solidFill>
                    <a:srgbClr val="00B0F0"/>
                  </a:solidFill>
                </a:rPr>
                <a:t>Ion chamber at end of AP2 line </a:t>
              </a:r>
            </a:p>
            <a:p>
              <a:r>
                <a:rPr lang="en-US" sz="1400" dirty="0">
                  <a:solidFill>
                    <a:srgbClr val="00BC98"/>
                  </a:solidFill>
                </a:rPr>
                <a:t>SEM at end of AP2 line</a:t>
              </a:r>
            </a:p>
            <a:p>
              <a:r>
                <a:rPr lang="en-US" sz="1400" dirty="0">
                  <a:solidFill>
                    <a:srgbClr val="F79646"/>
                  </a:solidFill>
                </a:rPr>
                <a:t>SEM at mid of AP2 line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4465038" y="1012658"/>
              <a:ext cx="8380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Intensity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84732" y="4530366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Time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37952" y="759683"/>
              <a:ext cx="411480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rtlCol="0">
              <a:spAutoFit/>
            </a:bodyPr>
            <a:lstStyle/>
            <a:p>
              <a:pPr algn="r"/>
              <a:r>
                <a:rPr lang="en-US" sz="1100" dirty="0">
                  <a:solidFill>
                    <a:srgbClr val="FF00FF"/>
                  </a:solidFill>
                </a:rPr>
                <a:t>3</a:t>
              </a:r>
            </a:p>
            <a:p>
              <a:pPr algn="r"/>
              <a:endParaRPr lang="en-US" sz="1100" dirty="0">
                <a:solidFill>
                  <a:srgbClr val="FF00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37952" y="1482762"/>
              <a:ext cx="411480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rtlCol="0">
              <a:spAutoFit/>
            </a:bodyPr>
            <a:lstStyle/>
            <a:p>
              <a:pPr algn="r"/>
              <a:endParaRPr lang="en-US" sz="1100" dirty="0">
                <a:solidFill>
                  <a:srgbClr val="FF00FF"/>
                </a:solidFill>
              </a:endParaRPr>
            </a:p>
            <a:p>
              <a:pPr algn="r"/>
              <a:r>
                <a:rPr lang="en-US" sz="1100" dirty="0">
                  <a:solidFill>
                    <a:srgbClr val="FF00FF"/>
                  </a:solidFill>
                </a:rPr>
                <a:t>2.25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29200" y="2421931"/>
              <a:ext cx="411480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rtlCol="0">
              <a:spAutoFit/>
            </a:bodyPr>
            <a:lstStyle/>
            <a:p>
              <a:pPr algn="r"/>
              <a:r>
                <a:rPr lang="en-US" sz="1100" dirty="0">
                  <a:solidFill>
                    <a:srgbClr val="FF00FF"/>
                  </a:solidFill>
                </a:rPr>
                <a:t>1.5</a:t>
              </a:r>
            </a:p>
            <a:p>
              <a:pPr algn="r"/>
              <a:endParaRPr lang="en-US" sz="1100" dirty="0">
                <a:solidFill>
                  <a:srgbClr val="00B0F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29200" y="3145010"/>
              <a:ext cx="411480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rtlCol="0">
              <a:spAutoFit/>
            </a:bodyPr>
            <a:lstStyle/>
            <a:p>
              <a:pPr algn="r"/>
              <a:endParaRPr lang="en-US" sz="1100" dirty="0">
                <a:solidFill>
                  <a:srgbClr val="FF00FF"/>
                </a:solidFill>
              </a:endParaRPr>
            </a:p>
            <a:p>
              <a:pPr algn="r"/>
              <a:r>
                <a:rPr lang="en-US" sz="1100" dirty="0">
                  <a:solidFill>
                    <a:srgbClr val="FF00FF"/>
                  </a:solidFill>
                </a:rPr>
                <a:t>0.75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29200" y="3783575"/>
              <a:ext cx="411480" cy="60016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rtlCol="0">
              <a:spAutoFit/>
            </a:bodyPr>
            <a:lstStyle/>
            <a:p>
              <a:pPr algn="r"/>
              <a:endParaRPr lang="en-US" sz="1100" dirty="0">
                <a:solidFill>
                  <a:srgbClr val="FF00FF"/>
                </a:solidFill>
              </a:endParaRPr>
            </a:p>
            <a:p>
              <a:pPr algn="r"/>
              <a:endParaRPr lang="en-US" sz="1100" dirty="0">
                <a:solidFill>
                  <a:srgbClr val="FF00FF"/>
                </a:solidFill>
              </a:endParaRPr>
            </a:p>
            <a:p>
              <a:pPr algn="r"/>
              <a:r>
                <a:rPr lang="en-US" sz="1100" dirty="0">
                  <a:solidFill>
                    <a:srgbClr val="FF00FF"/>
                  </a:solidFill>
                </a:rPr>
                <a:t>0</a:t>
              </a:r>
            </a:p>
          </p:txBody>
        </p: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358653" y="5259812"/>
            <a:ext cx="8458200" cy="1445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dirty="0" smtClean="0">
                <a:solidFill>
                  <a:prstClr val="black"/>
                </a:solidFill>
              </a:rPr>
              <a:t>Beam profiles seen on Secondary Emission Monitors (SEMs)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0000"/>
                </a:solidFill>
              </a:rPr>
              <a:t>Existing target and lens appear to provide sufficient yield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0000"/>
                </a:solidFill>
              </a:rPr>
              <a:t>Smaller spot size on target will increase yield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8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Lithium lens in g-2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868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Higher </a:t>
            </a:r>
            <a:r>
              <a:rPr lang="en-US" dirty="0"/>
              <a:t>pulse </a:t>
            </a:r>
            <a:r>
              <a:rPr lang="en-US" dirty="0" smtClean="0"/>
              <a:t>rate, more complicated cycle than for stacking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sz="800" dirty="0" smtClean="0"/>
          </a:p>
          <a:p>
            <a:endParaRPr lang="en-US" dirty="0" smtClean="0"/>
          </a:p>
          <a:p>
            <a:r>
              <a:rPr lang="en-US" dirty="0" smtClean="0"/>
              <a:t>Will </a:t>
            </a:r>
            <a:r>
              <a:rPr lang="en-US" dirty="0"/>
              <a:t>need new power supplies for lithium lens and pulsed magnet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07E5-1ED7-438B-B6FE-B4F4FE95B6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417265" y="1532240"/>
            <a:ext cx="6660489" cy="3860046"/>
            <a:chOff x="93000" y="1017541"/>
            <a:chExt cx="8817638" cy="5110208"/>
          </a:xfrm>
        </p:grpSpPr>
        <p:sp>
          <p:nvSpPr>
            <p:cNvPr id="7" name="Text Box 23"/>
            <p:cNvSpPr txBox="1">
              <a:spLocks noChangeArrowheads="1"/>
            </p:cNvSpPr>
            <p:nvPr/>
          </p:nvSpPr>
          <p:spPr bwMode="auto">
            <a:xfrm>
              <a:off x="93000" y="4768674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8" name="Text Box 24"/>
            <p:cNvSpPr txBox="1">
              <a:spLocks noChangeArrowheads="1"/>
            </p:cNvSpPr>
            <p:nvPr/>
          </p:nvSpPr>
          <p:spPr bwMode="auto">
            <a:xfrm>
              <a:off x="402603" y="4769405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9" name="Text Box 25"/>
            <p:cNvSpPr txBox="1">
              <a:spLocks noChangeArrowheads="1"/>
            </p:cNvSpPr>
            <p:nvPr/>
          </p:nvSpPr>
          <p:spPr bwMode="auto">
            <a:xfrm>
              <a:off x="730469" y="4769405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10" name="Text Box 28"/>
            <p:cNvSpPr txBox="1">
              <a:spLocks noChangeArrowheads="1"/>
            </p:cNvSpPr>
            <p:nvPr/>
          </p:nvSpPr>
          <p:spPr bwMode="auto">
            <a:xfrm>
              <a:off x="985554" y="4768675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prstClr val="black"/>
                  </a:solidFill>
                </a:rPr>
                <a:t>4</a:t>
              </a:r>
            </a:p>
          </p:txBody>
        </p:sp>
        <p:sp>
          <p:nvSpPr>
            <p:cNvPr id="11" name="Text Box 29"/>
            <p:cNvSpPr txBox="1">
              <a:spLocks noChangeArrowheads="1"/>
            </p:cNvSpPr>
            <p:nvPr/>
          </p:nvSpPr>
          <p:spPr bwMode="auto">
            <a:xfrm>
              <a:off x="1711823" y="476605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 smtClean="0">
                  <a:solidFill>
                    <a:prstClr val="black"/>
                  </a:solidFill>
                </a:rPr>
                <a:t>5</a:t>
              </a:r>
            </a:p>
          </p:txBody>
        </p: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5794642" y="4766055"/>
              <a:ext cx="554311" cy="488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prstClr val="black"/>
                  </a:solidFill>
                  <a:latin typeface="Calibri"/>
                </a:rPr>
                <a:t>16</a:t>
              </a:r>
            </a:p>
          </p:txBody>
        </p:sp>
        <p:sp>
          <p:nvSpPr>
            <p:cNvPr id="13" name="Line 32"/>
            <p:cNvSpPr>
              <a:spLocks noChangeShapeType="1"/>
            </p:cNvSpPr>
            <p:nvPr/>
          </p:nvSpPr>
          <p:spPr bwMode="auto">
            <a:xfrm>
              <a:off x="1904108" y="3538683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Text Box 34"/>
            <p:cNvSpPr txBox="1">
              <a:spLocks noChangeArrowheads="1"/>
            </p:cNvSpPr>
            <p:nvPr/>
          </p:nvSpPr>
          <p:spPr bwMode="auto">
            <a:xfrm>
              <a:off x="222275" y="2013147"/>
              <a:ext cx="80663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dirty="0" smtClean="0">
                  <a:solidFill>
                    <a:prstClr val="black"/>
                  </a:solidFill>
                </a:rPr>
                <a:t>120 </a:t>
              </a:r>
              <a:r>
                <a:rPr lang="en-US" sz="1200" dirty="0" err="1">
                  <a:solidFill>
                    <a:prstClr val="black"/>
                  </a:solidFill>
                </a:rPr>
                <a:t>nsec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5" name="Text Box 35"/>
            <p:cNvSpPr txBox="1">
              <a:spLocks noChangeArrowheads="1"/>
            </p:cNvSpPr>
            <p:nvPr/>
          </p:nvSpPr>
          <p:spPr bwMode="auto">
            <a:xfrm>
              <a:off x="1747210" y="2780085"/>
              <a:ext cx="10567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 smtClean="0">
                  <a:solidFill>
                    <a:prstClr val="black"/>
                  </a:solidFill>
                </a:rPr>
                <a:t>10 </a:t>
              </a:r>
              <a:r>
                <a:rPr lang="en-US" dirty="0" err="1" smtClean="0">
                  <a:solidFill>
                    <a:prstClr val="black"/>
                  </a:solidFill>
                </a:rPr>
                <a:t>msec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Line 38"/>
            <p:cNvSpPr>
              <a:spLocks noChangeShapeType="1"/>
            </p:cNvSpPr>
            <p:nvPr/>
          </p:nvSpPr>
          <p:spPr bwMode="auto">
            <a:xfrm>
              <a:off x="134849" y="5648242"/>
              <a:ext cx="87236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Text Box 39"/>
            <p:cNvSpPr txBox="1">
              <a:spLocks noChangeArrowheads="1"/>
            </p:cNvSpPr>
            <p:nvPr/>
          </p:nvSpPr>
          <p:spPr bwMode="auto">
            <a:xfrm>
              <a:off x="2826452" y="5157087"/>
              <a:ext cx="946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prstClr val="black"/>
                  </a:solidFill>
                </a:rPr>
                <a:t>Pulse #</a:t>
              </a:r>
            </a:p>
          </p:txBody>
        </p:sp>
        <p:sp>
          <p:nvSpPr>
            <p:cNvPr id="19" name="Text Box 41"/>
            <p:cNvSpPr txBox="1">
              <a:spLocks noChangeArrowheads="1"/>
            </p:cNvSpPr>
            <p:nvPr/>
          </p:nvSpPr>
          <p:spPr bwMode="auto">
            <a:xfrm>
              <a:off x="2895675" y="5638801"/>
              <a:ext cx="3164582" cy="488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prstClr val="black"/>
                  </a:solidFill>
                </a:rPr>
                <a:t>Cycle length 1.33 </a:t>
              </a:r>
              <a:r>
                <a:rPr lang="en-US" dirty="0" smtClean="0">
                  <a:solidFill>
                    <a:prstClr val="black"/>
                  </a:solidFill>
                </a:rPr>
                <a:t>sec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Text Box 42"/>
            <p:cNvSpPr txBox="1">
              <a:spLocks noChangeArrowheads="1"/>
            </p:cNvSpPr>
            <p:nvPr/>
          </p:nvSpPr>
          <p:spPr bwMode="auto">
            <a:xfrm>
              <a:off x="1457496" y="2425823"/>
              <a:ext cx="18859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prstClr val="black"/>
                  </a:solidFill>
                </a:rPr>
                <a:t>Pulse separation</a:t>
              </a:r>
            </a:p>
          </p:txBody>
        </p:sp>
        <p:sp>
          <p:nvSpPr>
            <p:cNvPr id="21" name="Text Box 43"/>
            <p:cNvSpPr txBox="1">
              <a:spLocks noChangeArrowheads="1"/>
            </p:cNvSpPr>
            <p:nvPr/>
          </p:nvSpPr>
          <p:spPr bwMode="auto">
            <a:xfrm>
              <a:off x="240077" y="1531144"/>
              <a:ext cx="107914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prstClr val="black"/>
                  </a:solidFill>
                </a:rPr>
                <a:t>Bunch length</a:t>
              </a:r>
            </a:p>
            <a:p>
              <a:pPr eaLnBrk="1" hangingPunct="1"/>
              <a:r>
                <a:rPr lang="en-US" sz="1200" dirty="0">
                  <a:solidFill>
                    <a:prstClr val="black"/>
                  </a:solidFill>
                </a:rPr>
                <a:t>of 1 pulse</a:t>
              </a:r>
            </a:p>
          </p:txBody>
        </p:sp>
        <p:sp>
          <p:nvSpPr>
            <p:cNvPr id="22" name="Line 44"/>
            <p:cNvSpPr>
              <a:spLocks noChangeShapeType="1"/>
            </p:cNvSpPr>
            <p:nvPr/>
          </p:nvSpPr>
          <p:spPr bwMode="auto">
            <a:xfrm flipV="1">
              <a:off x="134849" y="1366838"/>
              <a:ext cx="0" cy="41910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Text Box 45"/>
            <p:cNvSpPr txBox="1">
              <a:spLocks noChangeArrowheads="1"/>
            </p:cNvSpPr>
            <p:nvPr/>
          </p:nvSpPr>
          <p:spPr bwMode="auto">
            <a:xfrm>
              <a:off x="103373" y="1017541"/>
              <a:ext cx="1352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FF0000"/>
                  </a:solidFill>
                </a:rPr>
                <a:t>Begin cycle</a:t>
              </a:r>
            </a:p>
          </p:txBody>
        </p:sp>
        <p:sp>
          <p:nvSpPr>
            <p:cNvPr id="24" name="Line 46"/>
            <p:cNvSpPr>
              <a:spLocks noChangeShapeType="1"/>
            </p:cNvSpPr>
            <p:nvPr/>
          </p:nvSpPr>
          <p:spPr bwMode="auto">
            <a:xfrm flipV="1">
              <a:off x="8910638" y="1447800"/>
              <a:ext cx="0" cy="41910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Text Box 47"/>
            <p:cNvSpPr txBox="1">
              <a:spLocks noChangeArrowheads="1"/>
            </p:cNvSpPr>
            <p:nvPr/>
          </p:nvSpPr>
          <p:spPr bwMode="auto">
            <a:xfrm>
              <a:off x="7687927" y="1017541"/>
              <a:ext cx="11747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FF0000"/>
                  </a:solidFill>
                </a:rPr>
                <a:t>End cycle</a:t>
              </a:r>
            </a:p>
          </p:txBody>
        </p:sp>
        <p:sp>
          <p:nvSpPr>
            <p:cNvPr id="26" name="Text Box 48"/>
            <p:cNvSpPr txBox="1">
              <a:spLocks noChangeArrowheads="1"/>
            </p:cNvSpPr>
            <p:nvPr/>
          </p:nvSpPr>
          <p:spPr bwMode="auto">
            <a:xfrm>
              <a:off x="1886910" y="2059111"/>
              <a:ext cx="8445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prstClr val="black"/>
                  </a:solidFill>
                </a:rPr>
                <a:t>100Hz</a:t>
              </a:r>
            </a:p>
          </p:txBody>
        </p:sp>
        <p:sp>
          <p:nvSpPr>
            <p:cNvPr id="27" name="Line 38"/>
            <p:cNvSpPr>
              <a:spLocks noChangeShapeType="1"/>
            </p:cNvSpPr>
            <p:nvPr/>
          </p:nvSpPr>
          <p:spPr bwMode="auto">
            <a:xfrm>
              <a:off x="6062388" y="3128963"/>
              <a:ext cx="28196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129406" y="3235642"/>
              <a:ext cx="1197353" cy="1409157"/>
              <a:chOff x="148041" y="3169266"/>
              <a:chExt cx="1197353" cy="1409157"/>
            </a:xfrm>
          </p:grpSpPr>
          <p:grpSp>
            <p:nvGrpSpPr>
              <p:cNvPr id="131" name="Group 130"/>
              <p:cNvGrpSpPr/>
              <p:nvPr/>
            </p:nvGrpSpPr>
            <p:grpSpPr>
              <a:xfrm>
                <a:off x="148041" y="3169266"/>
                <a:ext cx="309159" cy="1406312"/>
                <a:chOff x="148041" y="3169266"/>
                <a:chExt cx="309159" cy="1406312"/>
              </a:xfrm>
            </p:grpSpPr>
            <p:cxnSp>
              <p:nvCxnSpPr>
                <p:cNvPr id="150" name="Straight Connector 149"/>
                <p:cNvCxnSpPr/>
                <p:nvPr/>
              </p:nvCxnSpPr>
              <p:spPr>
                <a:xfrm flipV="1">
                  <a:off x="279484" y="3169266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267210" y="3178132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V="1">
                  <a:off x="324130" y="3178132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324130" y="4575576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148041" y="4572400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/>
              <p:cNvGrpSpPr/>
              <p:nvPr/>
            </p:nvGrpSpPr>
            <p:grpSpPr>
              <a:xfrm>
                <a:off x="443743" y="3172111"/>
                <a:ext cx="309159" cy="1406312"/>
                <a:chOff x="148041" y="3169266"/>
                <a:chExt cx="309159" cy="1406312"/>
              </a:xfrm>
            </p:grpSpPr>
            <p:cxnSp>
              <p:nvCxnSpPr>
                <p:cNvPr id="145" name="Straight Connector 144"/>
                <p:cNvCxnSpPr/>
                <p:nvPr/>
              </p:nvCxnSpPr>
              <p:spPr>
                <a:xfrm flipV="1">
                  <a:off x="279484" y="3169266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267210" y="3178132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 flipV="1">
                  <a:off x="324130" y="3178132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324130" y="4575576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148041" y="4572400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/>
              <p:cNvGrpSpPr/>
              <p:nvPr/>
            </p:nvGrpSpPr>
            <p:grpSpPr>
              <a:xfrm>
                <a:off x="749104" y="3172111"/>
                <a:ext cx="309159" cy="1406312"/>
                <a:chOff x="148041" y="3169266"/>
                <a:chExt cx="309159" cy="1406312"/>
              </a:xfrm>
            </p:grpSpPr>
            <p:cxnSp>
              <p:nvCxnSpPr>
                <p:cNvPr id="140" name="Straight Connector 139"/>
                <p:cNvCxnSpPr/>
                <p:nvPr/>
              </p:nvCxnSpPr>
              <p:spPr>
                <a:xfrm flipV="1">
                  <a:off x="279484" y="3169266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267210" y="3178132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 flipV="1">
                  <a:off x="324130" y="3178132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324130" y="4575576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148041" y="4572400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" name="Group 133"/>
              <p:cNvGrpSpPr/>
              <p:nvPr/>
            </p:nvGrpSpPr>
            <p:grpSpPr>
              <a:xfrm>
                <a:off x="1036235" y="3172111"/>
                <a:ext cx="309159" cy="1406312"/>
                <a:chOff x="148041" y="3169266"/>
                <a:chExt cx="309159" cy="1406312"/>
              </a:xfrm>
            </p:grpSpPr>
            <p:cxnSp>
              <p:nvCxnSpPr>
                <p:cNvPr id="135" name="Straight Connector 134"/>
                <p:cNvCxnSpPr/>
                <p:nvPr/>
              </p:nvCxnSpPr>
              <p:spPr>
                <a:xfrm flipV="1">
                  <a:off x="279484" y="3169266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267210" y="3178132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flipV="1">
                  <a:off x="324130" y="3178132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324130" y="4575576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148041" y="4572400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9" name="Group 28"/>
            <p:cNvGrpSpPr/>
            <p:nvPr/>
          </p:nvGrpSpPr>
          <p:grpSpPr>
            <a:xfrm>
              <a:off x="1711823" y="3241662"/>
              <a:ext cx="1197353" cy="1409157"/>
              <a:chOff x="148041" y="3169266"/>
              <a:chExt cx="1197353" cy="1409157"/>
            </a:xfrm>
          </p:grpSpPr>
          <p:grpSp>
            <p:nvGrpSpPr>
              <p:cNvPr id="107" name="Group 106"/>
              <p:cNvGrpSpPr/>
              <p:nvPr/>
            </p:nvGrpSpPr>
            <p:grpSpPr>
              <a:xfrm>
                <a:off x="148041" y="3169266"/>
                <a:ext cx="309159" cy="1406312"/>
                <a:chOff x="148041" y="3169266"/>
                <a:chExt cx="309159" cy="1406312"/>
              </a:xfrm>
            </p:grpSpPr>
            <p:cxnSp>
              <p:nvCxnSpPr>
                <p:cNvPr id="126" name="Straight Connector 125"/>
                <p:cNvCxnSpPr/>
                <p:nvPr/>
              </p:nvCxnSpPr>
              <p:spPr>
                <a:xfrm flipV="1">
                  <a:off x="279484" y="3169266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267210" y="3178132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flipV="1">
                  <a:off x="324130" y="3178132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324130" y="4575576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148041" y="4572400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/>
              <p:cNvGrpSpPr/>
              <p:nvPr/>
            </p:nvGrpSpPr>
            <p:grpSpPr>
              <a:xfrm>
                <a:off x="443743" y="3172111"/>
                <a:ext cx="309159" cy="1406312"/>
                <a:chOff x="148041" y="3169266"/>
                <a:chExt cx="309159" cy="1406312"/>
              </a:xfrm>
            </p:grpSpPr>
            <p:cxnSp>
              <p:nvCxnSpPr>
                <p:cNvPr id="121" name="Straight Connector 120"/>
                <p:cNvCxnSpPr/>
                <p:nvPr/>
              </p:nvCxnSpPr>
              <p:spPr>
                <a:xfrm flipV="1">
                  <a:off x="279484" y="3169266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267210" y="3178132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flipV="1">
                  <a:off x="324130" y="3178132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>
                  <a:off x="324130" y="4575576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148041" y="4572400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>
                <a:off x="749104" y="3172111"/>
                <a:ext cx="309159" cy="1406312"/>
                <a:chOff x="148041" y="3169266"/>
                <a:chExt cx="309159" cy="1406312"/>
              </a:xfrm>
            </p:grpSpPr>
            <p:cxnSp>
              <p:nvCxnSpPr>
                <p:cNvPr id="116" name="Straight Connector 115"/>
                <p:cNvCxnSpPr/>
                <p:nvPr/>
              </p:nvCxnSpPr>
              <p:spPr>
                <a:xfrm flipV="1">
                  <a:off x="279484" y="3169266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267210" y="3178132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 flipV="1">
                  <a:off x="324130" y="3178132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324130" y="4575576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>
                  <a:off x="148041" y="4572400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/>
              <p:cNvGrpSpPr/>
              <p:nvPr/>
            </p:nvGrpSpPr>
            <p:grpSpPr>
              <a:xfrm>
                <a:off x="1036235" y="3172111"/>
                <a:ext cx="309159" cy="1406312"/>
                <a:chOff x="148041" y="3169266"/>
                <a:chExt cx="309159" cy="1406312"/>
              </a:xfrm>
            </p:grpSpPr>
            <p:cxnSp>
              <p:nvCxnSpPr>
                <p:cNvPr id="111" name="Straight Connector 110"/>
                <p:cNvCxnSpPr/>
                <p:nvPr/>
              </p:nvCxnSpPr>
              <p:spPr>
                <a:xfrm flipV="1">
                  <a:off x="279484" y="3169266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267210" y="3178132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flipV="1">
                  <a:off x="324130" y="3178132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324130" y="4575576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148041" y="4572400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0" name="Group 29"/>
            <p:cNvGrpSpPr/>
            <p:nvPr/>
          </p:nvGrpSpPr>
          <p:grpSpPr>
            <a:xfrm>
              <a:off x="3328561" y="3246208"/>
              <a:ext cx="1197353" cy="1409157"/>
              <a:chOff x="148041" y="3169266"/>
              <a:chExt cx="1197353" cy="1409157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148041" y="3169266"/>
                <a:ext cx="309159" cy="1406312"/>
                <a:chOff x="148041" y="3169266"/>
                <a:chExt cx="309159" cy="1406312"/>
              </a:xfrm>
            </p:grpSpPr>
            <p:cxnSp>
              <p:nvCxnSpPr>
                <p:cNvPr id="102" name="Straight Connector 101"/>
                <p:cNvCxnSpPr/>
                <p:nvPr/>
              </p:nvCxnSpPr>
              <p:spPr>
                <a:xfrm flipV="1">
                  <a:off x="279484" y="3169266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267210" y="3178132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flipV="1">
                  <a:off x="324130" y="3178132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324130" y="4575576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148041" y="4572400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/>
            </p:nvGrpSpPr>
            <p:grpSpPr>
              <a:xfrm>
                <a:off x="443743" y="3172111"/>
                <a:ext cx="309159" cy="1406312"/>
                <a:chOff x="148041" y="3169266"/>
                <a:chExt cx="309159" cy="1406312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 flipV="1">
                  <a:off x="279484" y="3169266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267210" y="3178132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 flipV="1">
                  <a:off x="324130" y="3178132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324130" y="4575576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148041" y="4572400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/>
            </p:nvGrpSpPr>
            <p:grpSpPr>
              <a:xfrm>
                <a:off x="749104" y="3172111"/>
                <a:ext cx="309159" cy="1406312"/>
                <a:chOff x="148041" y="3169266"/>
                <a:chExt cx="309159" cy="1406312"/>
              </a:xfrm>
            </p:grpSpPr>
            <p:cxnSp>
              <p:nvCxnSpPr>
                <p:cNvPr id="92" name="Straight Connector 91"/>
                <p:cNvCxnSpPr/>
                <p:nvPr/>
              </p:nvCxnSpPr>
              <p:spPr>
                <a:xfrm flipV="1">
                  <a:off x="279484" y="3169266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267210" y="3178132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V="1">
                  <a:off x="324130" y="3178132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324130" y="4575576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48041" y="4572400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/>
            </p:nvGrpSpPr>
            <p:grpSpPr>
              <a:xfrm>
                <a:off x="1036235" y="3172111"/>
                <a:ext cx="309159" cy="1406312"/>
                <a:chOff x="148041" y="3169266"/>
                <a:chExt cx="309159" cy="1406312"/>
              </a:xfrm>
            </p:grpSpPr>
            <p:cxnSp>
              <p:nvCxnSpPr>
                <p:cNvPr id="87" name="Straight Connector 86"/>
                <p:cNvCxnSpPr/>
                <p:nvPr/>
              </p:nvCxnSpPr>
              <p:spPr>
                <a:xfrm flipV="1">
                  <a:off x="279484" y="3169266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267210" y="3178132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flipV="1">
                  <a:off x="324130" y="3178132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>
                  <a:off x="324130" y="4575576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148041" y="4572400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1" name="Group 30"/>
            <p:cNvGrpSpPr/>
            <p:nvPr/>
          </p:nvGrpSpPr>
          <p:grpSpPr>
            <a:xfrm>
              <a:off x="4931569" y="3253373"/>
              <a:ext cx="1197353" cy="1409157"/>
              <a:chOff x="148041" y="3169266"/>
              <a:chExt cx="1197353" cy="1409157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148041" y="3169266"/>
                <a:ext cx="309159" cy="1406312"/>
                <a:chOff x="148041" y="3169266"/>
                <a:chExt cx="309159" cy="1406312"/>
              </a:xfrm>
            </p:grpSpPr>
            <p:cxnSp>
              <p:nvCxnSpPr>
                <p:cNvPr id="78" name="Straight Connector 77"/>
                <p:cNvCxnSpPr/>
                <p:nvPr/>
              </p:nvCxnSpPr>
              <p:spPr>
                <a:xfrm flipV="1">
                  <a:off x="279484" y="3169266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267210" y="3178132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flipV="1">
                  <a:off x="324130" y="3178132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324130" y="4575576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148041" y="4572400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/>
              <p:cNvGrpSpPr/>
              <p:nvPr/>
            </p:nvGrpSpPr>
            <p:grpSpPr>
              <a:xfrm>
                <a:off x="443743" y="3172111"/>
                <a:ext cx="309159" cy="1406312"/>
                <a:chOff x="148041" y="3169266"/>
                <a:chExt cx="309159" cy="1406312"/>
              </a:xfrm>
            </p:grpSpPr>
            <p:cxnSp>
              <p:nvCxnSpPr>
                <p:cNvPr id="73" name="Straight Connector 72"/>
                <p:cNvCxnSpPr/>
                <p:nvPr/>
              </p:nvCxnSpPr>
              <p:spPr>
                <a:xfrm flipV="1">
                  <a:off x="279484" y="3169266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267210" y="3178132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flipV="1">
                  <a:off x="324130" y="3178132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324130" y="4575576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148041" y="4572400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/>
              <p:cNvGrpSpPr/>
              <p:nvPr/>
            </p:nvGrpSpPr>
            <p:grpSpPr>
              <a:xfrm>
                <a:off x="749104" y="3172111"/>
                <a:ext cx="309159" cy="1406312"/>
                <a:chOff x="148041" y="3169266"/>
                <a:chExt cx="309159" cy="1406312"/>
              </a:xfrm>
            </p:grpSpPr>
            <p:cxnSp>
              <p:nvCxnSpPr>
                <p:cNvPr id="68" name="Straight Connector 67"/>
                <p:cNvCxnSpPr/>
                <p:nvPr/>
              </p:nvCxnSpPr>
              <p:spPr>
                <a:xfrm flipV="1">
                  <a:off x="279484" y="3169266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267210" y="3178132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flipV="1">
                  <a:off x="324130" y="3178132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324130" y="4575576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48041" y="4572400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 61"/>
              <p:cNvGrpSpPr/>
              <p:nvPr/>
            </p:nvGrpSpPr>
            <p:grpSpPr>
              <a:xfrm>
                <a:off x="1036235" y="3172111"/>
                <a:ext cx="309159" cy="1406312"/>
                <a:chOff x="148041" y="3169266"/>
                <a:chExt cx="309159" cy="1406312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279484" y="3169266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267210" y="3178132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flipV="1">
                  <a:off x="324130" y="3178132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324130" y="4575576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148041" y="4572400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2" name="Straight Connector 31"/>
            <p:cNvCxnSpPr/>
            <p:nvPr/>
          </p:nvCxnSpPr>
          <p:spPr>
            <a:xfrm>
              <a:off x="1281369" y="4644799"/>
              <a:ext cx="43045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903939" y="4650635"/>
              <a:ext cx="43045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526295" y="4654877"/>
              <a:ext cx="43045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096000" y="4662530"/>
              <a:ext cx="1066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6781800" y="2594109"/>
              <a:ext cx="1185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920 </a:t>
              </a:r>
              <a:r>
                <a:rPr lang="en-US" dirty="0" err="1">
                  <a:solidFill>
                    <a:prstClr val="black"/>
                  </a:solidFill>
                </a:rPr>
                <a:t>msec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7" name="Line 32"/>
            <p:cNvSpPr>
              <a:spLocks noChangeShapeType="1"/>
            </p:cNvSpPr>
            <p:nvPr/>
          </p:nvSpPr>
          <p:spPr bwMode="auto">
            <a:xfrm>
              <a:off x="4411994" y="3931519"/>
              <a:ext cx="6387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35924" y="2792536"/>
              <a:ext cx="1249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97.8 </a:t>
              </a:r>
              <a:r>
                <a:rPr lang="en-US" dirty="0" err="1">
                  <a:solidFill>
                    <a:prstClr val="black"/>
                  </a:solidFill>
                </a:rPr>
                <a:t>msec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205969" y="4306431"/>
              <a:ext cx="3193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~</a:t>
              </a:r>
            </a:p>
            <a:p>
              <a:r>
                <a:rPr lang="en-US" dirty="0">
                  <a:solidFill>
                    <a:prstClr val="black"/>
                  </a:solidFill>
                </a:rPr>
                <a:t>~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7525287" y="4662530"/>
              <a:ext cx="13332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2011010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6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309139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7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600017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8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264595" y="4766055"/>
              <a:ext cx="312907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9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482493" y="4768675"/>
              <a:ext cx="441146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10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45658" y="4769406"/>
              <a:ext cx="424027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11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179788" y="476867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12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777781" y="4766055"/>
              <a:ext cx="441146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13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128840" y="4766055"/>
              <a:ext cx="441146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14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455688" y="4769406"/>
              <a:ext cx="441146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15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387222" y="2089748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30Hz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28015" y="2455007"/>
              <a:ext cx="2048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Train propagation 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74060" y="1366838"/>
              <a:ext cx="3070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Lens pulse length  400 µsec</a:t>
              </a:r>
            </a:p>
          </p:txBody>
        </p:sp>
        <p:sp>
          <p:nvSpPr>
            <p:cNvPr id="54" name="Line 38"/>
            <p:cNvSpPr>
              <a:spLocks noChangeShapeType="1"/>
            </p:cNvSpPr>
            <p:nvPr/>
          </p:nvSpPr>
          <p:spPr bwMode="auto">
            <a:xfrm>
              <a:off x="6629400" y="3962400"/>
              <a:ext cx="2209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464089" y="3685401"/>
              <a:ext cx="6893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822 </a:t>
              </a:r>
              <a:r>
                <a:rPr lang="en-US" sz="1200" dirty="0" err="1">
                  <a:solidFill>
                    <a:prstClr val="black"/>
                  </a:solidFill>
                </a:rPr>
                <a:t>ms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56" name="Line 32"/>
            <p:cNvSpPr>
              <a:spLocks noChangeShapeType="1"/>
            </p:cNvSpPr>
            <p:nvPr/>
          </p:nvSpPr>
          <p:spPr bwMode="auto">
            <a:xfrm>
              <a:off x="6019800" y="3962400"/>
              <a:ext cx="6387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963404" y="3657600"/>
              <a:ext cx="7360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97.8 </a:t>
              </a:r>
              <a:r>
                <a:rPr lang="en-US" sz="1200" dirty="0" err="1">
                  <a:solidFill>
                    <a:prstClr val="black"/>
                  </a:solidFill>
                </a:rPr>
                <a:t>ms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58" name="Line 38"/>
            <p:cNvSpPr>
              <a:spLocks noChangeShapeType="1"/>
            </p:cNvSpPr>
            <p:nvPr/>
          </p:nvSpPr>
          <p:spPr bwMode="auto">
            <a:xfrm flipV="1">
              <a:off x="6629400" y="3352799"/>
              <a:ext cx="0" cy="12953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632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Lithium lens modeling and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826550"/>
            <a:ext cx="4876800" cy="5879050"/>
          </a:xfrm>
        </p:spPr>
        <p:txBody>
          <a:bodyPr>
            <a:normAutofit lnSpcReduction="10000"/>
          </a:bodyPr>
          <a:lstStyle/>
          <a:p>
            <a:pPr>
              <a:lnSpc>
                <a:spcPct val="105000"/>
              </a:lnSpc>
            </a:pPr>
            <a:r>
              <a:rPr lang="en-US" dirty="0" smtClean="0"/>
              <a:t>Lens </a:t>
            </a:r>
            <a:r>
              <a:rPr lang="en-US" dirty="0"/>
              <a:t>ANSYS </a:t>
            </a:r>
            <a:r>
              <a:rPr lang="en-US" dirty="0" smtClean="0"/>
              <a:t>model predicts higher </a:t>
            </a:r>
            <a:r>
              <a:rPr lang="en-US" dirty="0"/>
              <a:t>t</a:t>
            </a:r>
            <a:r>
              <a:rPr lang="en-US" sz="2400" dirty="0" smtClean="0"/>
              <a:t>emperatures and stresses </a:t>
            </a:r>
            <a:r>
              <a:rPr lang="en-US" sz="2400" dirty="0"/>
              <a:t>for </a:t>
            </a:r>
            <a:r>
              <a:rPr lang="en-US" sz="2400" dirty="0" smtClean="0"/>
              <a:t>g-2 but fatigue parameters are better </a:t>
            </a:r>
            <a:endParaRPr lang="en-US" sz="2400" dirty="0"/>
          </a:p>
          <a:p>
            <a:pPr lvl="1">
              <a:lnSpc>
                <a:spcPct val="105000"/>
              </a:lnSpc>
            </a:pPr>
            <a:r>
              <a:rPr lang="en-US" dirty="0"/>
              <a:t>Less difference between max and min stresses in cycle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Can </a:t>
            </a:r>
            <a:r>
              <a:rPr lang="en-US" dirty="0"/>
              <a:t>reduce </a:t>
            </a:r>
            <a:r>
              <a:rPr lang="en-US" dirty="0" smtClean="0"/>
              <a:t>stresses by </a:t>
            </a:r>
            <a:r>
              <a:rPr lang="en-US" dirty="0"/>
              <a:t>reducing pressure of </a:t>
            </a:r>
            <a:r>
              <a:rPr lang="en-US" dirty="0" smtClean="0"/>
              <a:t>lithium </a:t>
            </a:r>
            <a:r>
              <a:rPr lang="en-US" dirty="0"/>
              <a:t>“preload”</a:t>
            </a:r>
          </a:p>
          <a:p>
            <a:pPr lvl="1"/>
            <a:endParaRPr lang="en-US" sz="900" dirty="0"/>
          </a:p>
          <a:p>
            <a:r>
              <a:rPr lang="en-US" dirty="0" smtClean="0"/>
              <a:t>Currently pulse-testing lens in test stand at full gradient (230 T/m) and average 12 Hz repetition rate</a:t>
            </a:r>
          </a:p>
          <a:p>
            <a:pPr lvl="1"/>
            <a:r>
              <a:rPr lang="en-US" dirty="0" smtClean="0"/>
              <a:t>Running </a:t>
            </a:r>
            <a:r>
              <a:rPr lang="en-US" dirty="0" smtClean="0"/>
              <a:t>24hrs/day</a:t>
            </a:r>
          </a:p>
          <a:p>
            <a:pPr lvl="1"/>
            <a:r>
              <a:rPr lang="en-US" dirty="0" smtClean="0"/>
              <a:t>Have integrated ~18M </a:t>
            </a:r>
            <a:r>
              <a:rPr lang="en-US" dirty="0"/>
              <a:t>p</a:t>
            </a:r>
            <a:r>
              <a:rPr lang="en-US" dirty="0" smtClean="0"/>
              <a:t>ulses</a:t>
            </a:r>
            <a:endParaRPr lang="en-US" dirty="0" smtClean="0"/>
          </a:p>
          <a:p>
            <a:pPr lvl="1"/>
            <a:r>
              <a:rPr lang="en-US" dirty="0" smtClean="0"/>
              <a:t>Pulse </a:t>
            </a:r>
            <a:r>
              <a:rPr lang="en-US" dirty="0"/>
              <a:t>lens for months or until we find its </a:t>
            </a:r>
            <a:r>
              <a:rPr lang="en-US" dirty="0" smtClean="0"/>
              <a:t>limits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7" r="6160"/>
          <a:stretch/>
        </p:blipFill>
        <p:spPr>
          <a:xfrm>
            <a:off x="5443537" y="1005841"/>
            <a:ext cx="3700463" cy="495776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7424737" y="4749166"/>
            <a:ext cx="762000" cy="5715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05737" y="5326500"/>
            <a:ext cx="1334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lithium lens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 test stand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316517" y="2190632"/>
            <a:ext cx="129780" cy="1034534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77137" y="1821300"/>
            <a:ext cx="1509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back of power supply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7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Cryogenics for g-2 and Mu2e experiments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9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Cryogenics </a:t>
            </a:r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7924800" cy="52117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b="1" dirty="0"/>
              <a:t>C</a:t>
            </a:r>
            <a:r>
              <a:rPr lang="en-US" sz="2400" b="1" dirty="0" smtClean="0"/>
              <a:t>ryogenic loads:</a:t>
            </a:r>
            <a:endParaRPr lang="en-US" sz="2400" b="1" dirty="0"/>
          </a:p>
          <a:p>
            <a:r>
              <a:rPr lang="en-US" sz="2400" u="sng" dirty="0" smtClean="0"/>
              <a:t>g-2 storage ring                                                   </a:t>
            </a:r>
            <a:endParaRPr lang="en-US" sz="2400" dirty="0" smtClean="0"/>
          </a:p>
          <a:p>
            <a:pPr lvl="1"/>
            <a:r>
              <a:rPr lang="en-US" sz="2000" dirty="0" smtClean="0"/>
              <a:t>Liquefaction </a:t>
            </a:r>
            <a:r>
              <a:rPr lang="en-US" sz="2000" dirty="0"/>
              <a:t>load – 1.4 [g/sec]</a:t>
            </a:r>
          </a:p>
          <a:p>
            <a:pPr lvl="1"/>
            <a:r>
              <a:rPr lang="en-US" sz="2000" dirty="0"/>
              <a:t>Refrigeration load – 300 [W]</a:t>
            </a:r>
          </a:p>
          <a:p>
            <a:pPr lvl="1"/>
            <a:r>
              <a:rPr lang="en-US" sz="2000" dirty="0"/>
              <a:t>LN2 Shield flow rate – 1.6 [g/sec]</a:t>
            </a:r>
          </a:p>
          <a:p>
            <a:pPr lvl="0"/>
            <a:endParaRPr lang="en-US" sz="2400" dirty="0" smtClean="0"/>
          </a:p>
          <a:p>
            <a:pPr lvl="0"/>
            <a:r>
              <a:rPr lang="en-US" sz="2400" dirty="0" smtClean="0"/>
              <a:t>The </a:t>
            </a:r>
            <a:r>
              <a:rPr lang="en-US" sz="2400" dirty="0"/>
              <a:t>Cryogenic System shall support simultaneous steady state operation of both experiments, Muon g-2 and Mu2e.  It shall provide for independent operation of the two experiments, including transient modes, e.g. warm-up, </a:t>
            </a:r>
            <a:r>
              <a:rPr lang="en-US" sz="2400" dirty="0" err="1"/>
              <a:t>cooldown</a:t>
            </a:r>
            <a:r>
              <a:rPr lang="en-US" sz="2400" dirty="0"/>
              <a:t>, etc</a:t>
            </a:r>
            <a:r>
              <a:rPr lang="en-US" sz="2400" dirty="0" smtClean="0"/>
              <a:t>.</a:t>
            </a:r>
            <a:endParaRPr lang="en-US" sz="2400" dirty="0"/>
          </a:p>
          <a:p>
            <a:pPr lvl="0"/>
            <a:r>
              <a:rPr lang="en-US" sz="2400" dirty="0"/>
              <a:t>It should be possible to connect and/or isolate Mu2e magnets from the transfer line while under cold </a:t>
            </a:r>
            <a:r>
              <a:rPr lang="en-US" sz="2400" dirty="0" smtClean="0"/>
              <a:t>conditions</a:t>
            </a:r>
            <a:endParaRPr lang="en-US" sz="2400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353312"/>
            <a:ext cx="4343400" cy="2057400"/>
          </a:xfrm>
        </p:spPr>
        <p:txBody>
          <a:bodyPr>
            <a:normAutofit/>
          </a:bodyPr>
          <a:lstStyle/>
          <a:p>
            <a:r>
              <a:rPr lang="en-US" sz="2400" u="sng" dirty="0" smtClean="0"/>
              <a:t>Mu2e solenoids</a:t>
            </a:r>
            <a:endParaRPr lang="en-US" sz="2400" dirty="0"/>
          </a:p>
          <a:p>
            <a:pPr lvl="1"/>
            <a:r>
              <a:rPr lang="en-US" sz="2000" dirty="0"/>
              <a:t>Liquefaction load – 0.8 [g/sec]</a:t>
            </a:r>
          </a:p>
          <a:p>
            <a:pPr lvl="1"/>
            <a:r>
              <a:rPr lang="en-US" sz="2000" dirty="0"/>
              <a:t>Refrigeration load – 350 [W]</a:t>
            </a:r>
          </a:p>
          <a:p>
            <a:pPr lvl="1"/>
            <a:r>
              <a:rPr lang="en-US" sz="2000" dirty="0"/>
              <a:t>LN2 Shield flow rate – 20 [g/sec</a:t>
            </a:r>
            <a:r>
              <a:rPr lang="en-US" sz="2000" dirty="0" smtClean="0"/>
              <a:t>]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8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Mu2e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7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Cryo</a:t>
            </a:r>
            <a:r>
              <a:rPr lang="en-US" dirty="0" smtClean="0"/>
              <a:t> compressor </a:t>
            </a:r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 smtClean="0"/>
              <a:t>A0 compressors (four </a:t>
            </a:r>
            <a:r>
              <a:rPr lang="en-US" dirty="0"/>
              <a:t>skids)</a:t>
            </a:r>
          </a:p>
        </p:txBody>
      </p:sp>
      <p:pic>
        <p:nvPicPr>
          <p:cNvPr id="4" name="Picture 3" descr="Y:\common\User Folders\Joanne\Cryogenic Department\Fermi Site Pictures\Fermi pictures\mycon compressor 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3355846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1000" y="2133600"/>
            <a:ext cx="4750018" cy="39703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Each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skid consists of the following: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Two-stage oil injected screw compressor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300 kW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motor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60 g/s capacity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Compression from 1 atm to 20 atm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valve for capacity control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kern="0" dirty="0" smtClean="0">
                <a:solidFill>
                  <a:sysClr val="windowText" lastClr="000000"/>
                </a:solidFill>
              </a:rPr>
              <a:t>6 kW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oil pump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Oil cooler heat exchanger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Aftercooler heat exchanger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Oil separator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Oil removal system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Entire system is contained on a single,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fabricated steel base skid, oil removal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on separate skid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8749" y="5791200"/>
            <a:ext cx="35557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Two-</a:t>
            </a:r>
            <a:r>
              <a:rPr lang="en-US" kern="0" dirty="0" smtClean="0">
                <a:solidFill>
                  <a:sysClr val="windowText" lastClr="000000"/>
                </a:solidFill>
              </a:rPr>
              <a:t>stage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smtClean="0">
                <a:solidFill>
                  <a:sysClr val="windowText" lastClr="000000"/>
                </a:solidFill>
              </a:rPr>
              <a:t>compound oil </a:t>
            </a:r>
            <a:r>
              <a:rPr lang="en-US" kern="0" dirty="0">
                <a:solidFill>
                  <a:sysClr val="windowText" lastClr="000000"/>
                </a:solidFill>
              </a:rPr>
              <a:t>flooded</a:t>
            </a:r>
          </a:p>
          <a:p>
            <a:pPr lvl="0" algn="ctr"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     screw </a:t>
            </a:r>
            <a:r>
              <a:rPr lang="en-US" kern="0" dirty="0" smtClean="0">
                <a:solidFill>
                  <a:sysClr val="windowText" lastClr="000000"/>
                </a:solidFill>
              </a:rPr>
              <a:t>compressor Mycom 2016C</a:t>
            </a:r>
            <a:endParaRPr lang="en-US" kern="0" dirty="0">
              <a:solidFill>
                <a:sysClr val="windowText" lastClr="000000"/>
              </a:solidFill>
            </a:endParaRP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6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Piping headers</a:t>
            </a:r>
            <a:endParaRPr lang="en-US" dirty="0"/>
          </a:p>
        </p:txBody>
      </p:sp>
      <p:pic>
        <p:nvPicPr>
          <p:cNvPr id="3076" name="Picture 4" descr="Z:\FERMILAB\Projects\Muon Campus\Presentations\MUON_CAMPUS\MC-1_CIVIL_SITE_PL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22" y="1300505"/>
            <a:ext cx="7096078" cy="548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600" y="64770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from </a:t>
            </a:r>
            <a:r>
              <a:rPr lang="en-US" sz="1200" b="1" dirty="0" smtClean="0">
                <a:solidFill>
                  <a:srgbClr val="FF0000"/>
                </a:solidFill>
              </a:rPr>
              <a:t>A0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Refrigerator room</a:t>
            </a:r>
            <a:endParaRPr lang="en-US" dirty="0"/>
          </a:p>
        </p:txBody>
      </p:sp>
      <p:pic>
        <p:nvPicPr>
          <p:cNvPr id="4098" name="Picture 2" descr="Z:\FERMILAB\Projects\Muon Campus\Presentations\MUON_CAMPUS\MUON_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"/>
          <a:stretch/>
        </p:blipFill>
        <p:spPr bwMode="auto">
          <a:xfrm>
            <a:off x="0" y="1371600"/>
            <a:ext cx="9137452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3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Refrigerator </a:t>
            </a:r>
            <a:r>
              <a:rPr lang="en-US" dirty="0" smtClean="0"/>
              <a:t>room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122" name="Picture 2" descr="Z:\FERMILAB\Projects\Muon Campus\Presentations\MUON_CAMPUS\MUON_2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02"/>
          <a:stretch/>
        </p:blipFill>
        <p:spPr bwMode="auto">
          <a:xfrm>
            <a:off x="-2977" y="1381125"/>
            <a:ext cx="914697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9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line</a:t>
            </a:r>
            <a:endParaRPr lang="en-US" dirty="0"/>
          </a:p>
        </p:txBody>
      </p:sp>
      <p:pic>
        <p:nvPicPr>
          <p:cNvPr id="6147" name="Picture 3" descr="Z:\FERMILAB\Projects\Muon Campus\Presentations\MUON_CAMPUS\MUON_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/>
          <a:stretch/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0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</a:t>
            </a:r>
            <a:r>
              <a:rPr lang="en-US" dirty="0" smtClean="0"/>
              <a:t>line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170" name="Picture 2" descr="Z:\FERMILAB\Projects\Muon Campus\Presentations\MUON_CAMPUS\MUON_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/>
          <a:stretch/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7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8552" y="1524000"/>
            <a:ext cx="8593895" cy="2691323"/>
            <a:chOff x="248552" y="2033077"/>
            <a:chExt cx="8593895" cy="2691323"/>
          </a:xfrm>
        </p:grpSpPr>
        <p:sp>
          <p:nvSpPr>
            <p:cNvPr id="5" name="Pentagon 4"/>
            <p:cNvSpPr/>
            <p:nvPr/>
          </p:nvSpPr>
          <p:spPr>
            <a:xfrm>
              <a:off x="252924" y="2033077"/>
              <a:ext cx="8589523" cy="2691323"/>
            </a:xfrm>
            <a:prstGeom prst="homePlate">
              <a:avLst>
                <a:gd name="adj" fmla="val 27124"/>
              </a:avLst>
            </a:prstGeom>
            <a:solidFill>
              <a:schemeClr val="bg1"/>
            </a:solidFill>
            <a:ln w="3175" cap="flat" cmpd="sng" algn="ctr">
              <a:solidFill>
                <a:schemeClr val="bg1">
                  <a:lumMod val="8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a-DK" kern="0">
                <a:solidFill>
                  <a:sysClr val="window" lastClr="FFFFFF"/>
                </a:solidFill>
                <a:latin typeface="Calibri"/>
              </a:endParaRPr>
            </a:p>
          </p:txBody>
        </p:sp>
        <p:grpSp>
          <p:nvGrpSpPr>
            <p:cNvPr id="3" name="Gruppe 28"/>
            <p:cNvGrpSpPr/>
            <p:nvPr/>
          </p:nvGrpSpPr>
          <p:grpSpPr>
            <a:xfrm>
              <a:off x="1762125" y="2056163"/>
              <a:ext cx="6200775" cy="2668237"/>
              <a:chOff x="979255" y="2130354"/>
              <a:chExt cx="3127586" cy="2422187"/>
            </a:xfrm>
            <a:solidFill>
              <a:schemeClr val="bg1"/>
            </a:solidFill>
          </p:grpSpPr>
          <p:cxnSp>
            <p:nvCxnSpPr>
              <p:cNvPr id="16" name="Lige forbindelse 15"/>
              <p:cNvCxnSpPr/>
              <p:nvPr/>
            </p:nvCxnSpPr>
            <p:spPr>
              <a:xfrm rot="5400000">
                <a:off x="554191" y="3336584"/>
                <a:ext cx="2422187" cy="9728"/>
              </a:xfrm>
              <a:prstGeom prst="line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Lige forbindelse 17"/>
              <p:cNvCxnSpPr/>
              <p:nvPr/>
            </p:nvCxnSpPr>
            <p:spPr>
              <a:xfrm rot="5400000">
                <a:off x="-226975" y="3336584"/>
                <a:ext cx="2422187" cy="9728"/>
              </a:xfrm>
              <a:prstGeom prst="line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Lige forbindelse 18"/>
              <p:cNvCxnSpPr/>
              <p:nvPr/>
            </p:nvCxnSpPr>
            <p:spPr>
              <a:xfrm rot="5400000">
                <a:off x="2106794" y="3336584"/>
                <a:ext cx="2422187" cy="9728"/>
              </a:xfrm>
              <a:prstGeom prst="line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Lige forbindelse 19"/>
              <p:cNvCxnSpPr/>
              <p:nvPr/>
            </p:nvCxnSpPr>
            <p:spPr>
              <a:xfrm rot="5400000">
                <a:off x="1335357" y="3336584"/>
                <a:ext cx="2422187" cy="9728"/>
              </a:xfrm>
              <a:prstGeom prst="line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Lige forbindelse 20"/>
              <p:cNvCxnSpPr/>
              <p:nvPr/>
            </p:nvCxnSpPr>
            <p:spPr>
              <a:xfrm rot="5400000">
                <a:off x="2890883" y="3336584"/>
                <a:ext cx="2422187" cy="9728"/>
              </a:xfrm>
              <a:prstGeom prst="line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Pentagon 30"/>
            <p:cNvSpPr/>
            <p:nvPr/>
          </p:nvSpPr>
          <p:spPr>
            <a:xfrm>
              <a:off x="269136" y="2445361"/>
              <a:ext cx="1502631" cy="278384"/>
            </a:xfrm>
            <a:prstGeom prst="homePlate">
              <a:avLst>
                <a:gd name="adj" fmla="val 35141"/>
              </a:avLst>
            </a:prstGeom>
            <a:solidFill>
              <a:srgbClr val="ABEF31"/>
            </a:soli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a-DK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4" name="Tekstboks 33"/>
            <p:cNvSpPr txBox="1"/>
            <p:nvPr/>
          </p:nvSpPr>
          <p:spPr>
            <a:xfrm>
              <a:off x="510158" y="2431906"/>
              <a:ext cx="10264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200" b="1" dirty="0" smtClean="0"/>
                <a:t>Plant and g-2</a:t>
              </a:r>
              <a:endParaRPr lang="da-DK" sz="1200" b="1" dirty="0"/>
            </a:p>
          </p:txBody>
        </p:sp>
        <p:sp>
          <p:nvSpPr>
            <p:cNvPr id="35" name="Pentagon 34"/>
            <p:cNvSpPr/>
            <p:nvPr/>
          </p:nvSpPr>
          <p:spPr>
            <a:xfrm>
              <a:off x="1781411" y="2821492"/>
              <a:ext cx="1529457" cy="291353"/>
            </a:xfrm>
            <a:prstGeom prst="homePlate">
              <a:avLst>
                <a:gd name="adj" fmla="val 35141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a-DK" kern="0">
                <a:solidFill>
                  <a:srgbClr val="FFFFFF"/>
                </a:solidFill>
                <a:latin typeface="Arial Narrow" pitchFamily="-97" charset="0"/>
              </a:endParaRPr>
            </a:p>
          </p:txBody>
        </p:sp>
        <p:sp>
          <p:nvSpPr>
            <p:cNvPr id="36" name="Tekstboks 35"/>
            <p:cNvSpPr txBox="1"/>
            <p:nvPr/>
          </p:nvSpPr>
          <p:spPr>
            <a:xfrm>
              <a:off x="1762124" y="2818888"/>
              <a:ext cx="1478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200" b="1" dirty="0" smtClean="0"/>
                <a:t>g-2 cryo distribution</a:t>
              </a:r>
              <a:endParaRPr lang="da-DK" sz="1200" b="1" dirty="0"/>
            </a:p>
          </p:txBody>
        </p:sp>
        <p:sp>
          <p:nvSpPr>
            <p:cNvPr id="49" name="Tekstboks 48"/>
            <p:cNvSpPr txBox="1"/>
            <p:nvPr/>
          </p:nvSpPr>
          <p:spPr>
            <a:xfrm>
              <a:off x="6915750" y="2047402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400" dirty="0" smtClean="0">
                  <a:solidFill>
                    <a:srgbClr val="0070C0"/>
                  </a:solidFill>
                </a:rPr>
                <a:t>2017</a:t>
              </a:r>
              <a:endParaRPr lang="da-DK" sz="1400" dirty="0">
                <a:solidFill>
                  <a:srgbClr val="0070C0"/>
                </a:solidFill>
              </a:endParaRPr>
            </a:p>
          </p:txBody>
        </p:sp>
        <p:sp>
          <p:nvSpPr>
            <p:cNvPr id="51" name="Tekstboks 50"/>
            <p:cNvSpPr txBox="1"/>
            <p:nvPr/>
          </p:nvSpPr>
          <p:spPr>
            <a:xfrm>
              <a:off x="3819605" y="2047402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400" dirty="0" smtClean="0">
                  <a:solidFill>
                    <a:srgbClr val="0070C0"/>
                  </a:solidFill>
                </a:rPr>
                <a:t>2015</a:t>
              </a:r>
              <a:endParaRPr lang="da-DK" sz="1400" dirty="0">
                <a:solidFill>
                  <a:srgbClr val="0070C0"/>
                </a:solidFill>
              </a:endParaRPr>
            </a:p>
          </p:txBody>
        </p:sp>
        <p:sp>
          <p:nvSpPr>
            <p:cNvPr id="52" name="Tekstboks 51"/>
            <p:cNvSpPr txBox="1"/>
            <p:nvPr/>
          </p:nvSpPr>
          <p:spPr>
            <a:xfrm>
              <a:off x="2177042" y="2047402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400" dirty="0" smtClean="0">
                  <a:solidFill>
                    <a:srgbClr val="0070C0"/>
                  </a:solidFill>
                </a:rPr>
                <a:t>2014</a:t>
              </a:r>
              <a:endParaRPr lang="da-DK" sz="1400" dirty="0">
                <a:solidFill>
                  <a:srgbClr val="0070C0"/>
                </a:solidFill>
              </a:endParaRPr>
            </a:p>
          </p:txBody>
        </p:sp>
        <p:sp>
          <p:nvSpPr>
            <p:cNvPr id="53" name="Tekstboks 52"/>
            <p:cNvSpPr txBox="1"/>
            <p:nvPr/>
          </p:nvSpPr>
          <p:spPr>
            <a:xfrm>
              <a:off x="714067" y="2036129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400" dirty="0" smtClean="0">
                  <a:solidFill>
                    <a:srgbClr val="0070C0"/>
                  </a:solidFill>
                </a:rPr>
                <a:t>2013</a:t>
              </a:r>
              <a:endParaRPr lang="da-DK" sz="1400" dirty="0">
                <a:solidFill>
                  <a:srgbClr val="0070C0"/>
                </a:solidFill>
              </a:endParaRPr>
            </a:p>
          </p:txBody>
        </p:sp>
        <p:sp>
          <p:nvSpPr>
            <p:cNvPr id="54" name="Tekstboks 53"/>
            <p:cNvSpPr txBox="1"/>
            <p:nvPr/>
          </p:nvSpPr>
          <p:spPr>
            <a:xfrm>
              <a:off x="5341689" y="2047402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400" dirty="0" smtClean="0">
                  <a:solidFill>
                    <a:srgbClr val="0070C0"/>
                  </a:solidFill>
                </a:rPr>
                <a:t>2016</a:t>
              </a:r>
              <a:endParaRPr lang="da-DK" sz="1400" dirty="0">
                <a:solidFill>
                  <a:srgbClr val="0070C0"/>
                </a:solidFill>
              </a:endParaRPr>
            </a:p>
          </p:txBody>
        </p:sp>
        <p:sp>
          <p:nvSpPr>
            <p:cNvPr id="50" name="Pentagon 49"/>
            <p:cNvSpPr/>
            <p:nvPr/>
          </p:nvSpPr>
          <p:spPr>
            <a:xfrm>
              <a:off x="269136" y="3197627"/>
              <a:ext cx="2458059" cy="291353"/>
            </a:xfrm>
            <a:prstGeom prst="homePlate">
              <a:avLst>
                <a:gd name="adj" fmla="val 35141"/>
              </a:avLst>
            </a:prstGeom>
            <a:gradFill rotWithShape="1">
              <a:gsLst>
                <a:gs pos="0">
                  <a:srgbClr val="E6E6E6"/>
                </a:gs>
                <a:gs pos="100000">
                  <a:sysClr val="window" lastClr="FFFFFF"/>
                </a:gs>
              </a:gsLst>
              <a:lin ang="16200000"/>
            </a:gra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a-DK" kern="0">
                <a:solidFill>
                  <a:srgbClr val="FFFFFF"/>
                </a:solidFill>
                <a:latin typeface="Arial Narrow" pitchFamily="-97" charset="0"/>
              </a:endParaRPr>
            </a:p>
          </p:txBody>
        </p:sp>
        <p:sp>
          <p:nvSpPr>
            <p:cNvPr id="55" name="Tekstboks 54"/>
            <p:cNvSpPr txBox="1"/>
            <p:nvPr/>
          </p:nvSpPr>
          <p:spPr>
            <a:xfrm>
              <a:off x="675967" y="3211981"/>
              <a:ext cx="15010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b="1" dirty="0" smtClean="0"/>
                <a:t>Compressors</a:t>
              </a:r>
              <a:endParaRPr lang="da-DK" sz="1200" b="1" dirty="0"/>
            </a:p>
          </p:txBody>
        </p:sp>
        <p:sp>
          <p:nvSpPr>
            <p:cNvPr id="66" name="Pentagon 65"/>
            <p:cNvSpPr/>
            <p:nvPr/>
          </p:nvSpPr>
          <p:spPr>
            <a:xfrm>
              <a:off x="4848833" y="2821490"/>
              <a:ext cx="2341993" cy="291353"/>
            </a:xfrm>
            <a:prstGeom prst="homePlate">
              <a:avLst>
                <a:gd name="adj" fmla="val 35141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a-DK" kern="0">
                <a:solidFill>
                  <a:srgbClr val="FFFFFF"/>
                </a:solidFill>
                <a:latin typeface="Arial Narrow" pitchFamily="-97" charset="0"/>
              </a:endParaRPr>
            </a:p>
          </p:txBody>
        </p:sp>
        <p:grpSp>
          <p:nvGrpSpPr>
            <p:cNvPr id="44" name="Gruppe 73"/>
            <p:cNvGrpSpPr/>
            <p:nvPr/>
          </p:nvGrpSpPr>
          <p:grpSpPr>
            <a:xfrm>
              <a:off x="3062186" y="4202748"/>
              <a:ext cx="369252" cy="369252"/>
              <a:chOff x="225583" y="5343208"/>
              <a:chExt cx="369252" cy="36925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Ellipse 105"/>
              <p:cNvSpPr/>
              <p:nvPr/>
            </p:nvSpPr>
            <p:spPr bwMode="auto">
              <a:xfrm>
                <a:off x="225583" y="5343208"/>
                <a:ext cx="369252" cy="369252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6" name="Ellipse 45"/>
              <p:cNvSpPr/>
              <p:nvPr/>
            </p:nvSpPr>
            <p:spPr bwMode="auto">
              <a:xfrm>
                <a:off x="287597" y="5357098"/>
                <a:ext cx="263917" cy="197359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40000"/>
                      <a:lumOff val="60000"/>
                      <a:alpha val="0"/>
                    </a:srgbClr>
                  </a:gs>
                  <a:gs pos="100000">
                    <a:srgbClr val="FFFCF9">
                      <a:alpha val="77000"/>
                    </a:srgbClr>
                  </a:gs>
                </a:gsLst>
                <a:lin ang="16200000" scaled="0"/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47" name="Tekstboks 66"/>
            <p:cNvSpPr txBox="1"/>
            <p:nvPr/>
          </p:nvSpPr>
          <p:spPr>
            <a:xfrm>
              <a:off x="3627886" y="4100899"/>
              <a:ext cx="3834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200" b="1" dirty="0">
                  <a:solidFill>
                    <a:schemeClr val="bg1"/>
                  </a:solidFill>
                </a:rPr>
                <a:t>g</a:t>
              </a:r>
              <a:r>
                <a:rPr lang="da-DK" sz="1200" b="1" dirty="0" smtClean="0">
                  <a:solidFill>
                    <a:schemeClr val="bg1"/>
                  </a:solidFill>
                </a:rPr>
                <a:t>-2</a:t>
              </a:r>
              <a:endParaRPr lang="da-DK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Pentagon 47"/>
            <p:cNvSpPr/>
            <p:nvPr/>
          </p:nvSpPr>
          <p:spPr>
            <a:xfrm>
              <a:off x="3330157" y="2445361"/>
              <a:ext cx="1529458" cy="278384"/>
            </a:xfrm>
            <a:prstGeom prst="homePlate">
              <a:avLst>
                <a:gd name="adj" fmla="val 35141"/>
              </a:avLst>
            </a:prstGeom>
            <a:solidFill>
              <a:srgbClr val="ABEF31"/>
            </a:soli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a-DK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7" name="Tekstboks 33"/>
            <p:cNvSpPr txBox="1"/>
            <p:nvPr/>
          </p:nvSpPr>
          <p:spPr>
            <a:xfrm>
              <a:off x="3380032" y="2438400"/>
              <a:ext cx="1345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200" b="1" dirty="0" smtClean="0"/>
                <a:t>Mu2e distribution</a:t>
              </a:r>
              <a:endParaRPr lang="da-DK" sz="1200" b="1" dirty="0"/>
            </a:p>
          </p:txBody>
        </p:sp>
        <p:sp>
          <p:nvSpPr>
            <p:cNvPr id="58" name="Tekstboks 33"/>
            <p:cNvSpPr txBox="1"/>
            <p:nvPr/>
          </p:nvSpPr>
          <p:spPr>
            <a:xfrm>
              <a:off x="5181600" y="2835846"/>
              <a:ext cx="16535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200" b="1" dirty="0" smtClean="0"/>
                <a:t>Mu2e cryo distribution</a:t>
              </a:r>
              <a:endParaRPr lang="da-DK" sz="1200" b="1" dirty="0"/>
            </a:p>
          </p:txBody>
        </p:sp>
        <p:grpSp>
          <p:nvGrpSpPr>
            <p:cNvPr id="59" name="Gruppe 78"/>
            <p:cNvGrpSpPr/>
            <p:nvPr/>
          </p:nvGrpSpPr>
          <p:grpSpPr>
            <a:xfrm>
              <a:off x="7148160" y="4190311"/>
              <a:ext cx="470142" cy="369252"/>
              <a:chOff x="360438" y="5343208"/>
              <a:chExt cx="470142" cy="36925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0" name="Ellipse 80"/>
              <p:cNvSpPr/>
              <p:nvPr/>
            </p:nvSpPr>
            <p:spPr bwMode="auto">
              <a:xfrm>
                <a:off x="461328" y="5343208"/>
                <a:ext cx="369252" cy="369252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1" name="Ellipse 45"/>
              <p:cNvSpPr/>
              <p:nvPr/>
            </p:nvSpPr>
            <p:spPr bwMode="auto">
              <a:xfrm>
                <a:off x="360438" y="5357098"/>
                <a:ext cx="263917" cy="197359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40000"/>
                      <a:lumOff val="60000"/>
                      <a:alpha val="0"/>
                    </a:srgbClr>
                  </a:gs>
                  <a:gs pos="100000">
                    <a:srgbClr val="FFFCF9">
                      <a:alpha val="77000"/>
                    </a:srgbClr>
                  </a:gs>
                </a:gsLst>
                <a:lin ang="16200000" scaled="0"/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62" name="Tekstboks 66"/>
            <p:cNvSpPr txBox="1"/>
            <p:nvPr/>
          </p:nvSpPr>
          <p:spPr>
            <a:xfrm>
              <a:off x="7170094" y="4242877"/>
              <a:ext cx="5261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b="1" dirty="0" smtClean="0"/>
                <a:t>Mu2e</a:t>
              </a:r>
              <a:endParaRPr lang="da-DK" sz="1100" b="1" dirty="0"/>
            </a:p>
          </p:txBody>
        </p:sp>
        <p:sp>
          <p:nvSpPr>
            <p:cNvPr id="63" name="Pentagon 62"/>
            <p:cNvSpPr/>
            <p:nvPr/>
          </p:nvSpPr>
          <p:spPr>
            <a:xfrm>
              <a:off x="248552" y="3671047"/>
              <a:ext cx="2799448" cy="291353"/>
            </a:xfrm>
            <a:prstGeom prst="homePlate">
              <a:avLst>
                <a:gd name="adj" fmla="val 35141"/>
              </a:avLst>
            </a:prstGeom>
            <a:gradFill>
              <a:gsLst>
                <a:gs pos="0">
                  <a:srgbClr val="E6E6E6"/>
                </a:gs>
                <a:gs pos="100000">
                  <a:sysClr val="window" lastClr="FFFFFF"/>
                </a:gs>
              </a:gsLst>
              <a:lin ang="16200000" scaled="0"/>
            </a:gra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a-DK" kern="0">
                <a:solidFill>
                  <a:srgbClr val="FFFFFF"/>
                </a:solidFill>
                <a:latin typeface="Arial Narrow" pitchFamily="-97" charset="0"/>
              </a:endParaRPr>
            </a:p>
          </p:txBody>
        </p:sp>
        <p:sp>
          <p:nvSpPr>
            <p:cNvPr id="69" name="Tekstboks 35"/>
            <p:cNvSpPr txBox="1"/>
            <p:nvPr/>
          </p:nvSpPr>
          <p:spPr>
            <a:xfrm>
              <a:off x="1197472" y="3678223"/>
              <a:ext cx="10082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200" b="1" dirty="0" smtClean="0"/>
                <a:t>Refrigerators</a:t>
              </a:r>
              <a:endParaRPr lang="da-DK" sz="1200" b="1" dirty="0"/>
            </a:p>
          </p:txBody>
        </p:sp>
        <p:sp>
          <p:nvSpPr>
            <p:cNvPr id="75" name="Tekstboks 66"/>
            <p:cNvSpPr txBox="1"/>
            <p:nvPr/>
          </p:nvSpPr>
          <p:spPr>
            <a:xfrm>
              <a:off x="3048000" y="4242877"/>
              <a:ext cx="3674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b="1" dirty="0" smtClean="0"/>
                <a:t>g-2</a:t>
              </a:r>
              <a:endParaRPr lang="da-DK" sz="1100" b="1" dirty="0"/>
            </a:p>
          </p:txBody>
        </p:sp>
      </p:grpSp>
      <p:grpSp>
        <p:nvGrpSpPr>
          <p:cNvPr id="76" name="Gruppe 78"/>
          <p:cNvGrpSpPr/>
          <p:nvPr/>
        </p:nvGrpSpPr>
        <p:grpSpPr>
          <a:xfrm>
            <a:off x="7696200" y="5059274"/>
            <a:ext cx="369252" cy="369252"/>
            <a:chOff x="308928" y="5343208"/>
            <a:chExt cx="369252" cy="3692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7" name="Ellipse 80"/>
            <p:cNvSpPr/>
            <p:nvPr/>
          </p:nvSpPr>
          <p:spPr bwMode="auto">
            <a:xfrm>
              <a:off x="308928" y="5343208"/>
              <a:ext cx="369252" cy="36925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9" name="Ellipse 45"/>
            <p:cNvSpPr/>
            <p:nvPr/>
          </p:nvSpPr>
          <p:spPr bwMode="auto">
            <a:xfrm>
              <a:off x="360438" y="5357098"/>
              <a:ext cx="263917" cy="197359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40000"/>
                    <a:lumOff val="60000"/>
                    <a:alpha val="0"/>
                  </a:srgbClr>
                </a:gs>
                <a:gs pos="100000">
                  <a:srgbClr val="FFFCF9">
                    <a:alpha val="77000"/>
                  </a:srgbClr>
                </a:gs>
              </a:gsLst>
              <a:lin ang="16200000" scaled="0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90" name="Gruppe 73"/>
          <p:cNvGrpSpPr/>
          <p:nvPr/>
        </p:nvGrpSpPr>
        <p:grpSpPr>
          <a:xfrm>
            <a:off x="152400" y="5055949"/>
            <a:ext cx="369252" cy="369252"/>
            <a:chOff x="308928" y="5343208"/>
            <a:chExt cx="369252" cy="3692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1" name="Ellipse 105"/>
            <p:cNvSpPr/>
            <p:nvPr/>
          </p:nvSpPr>
          <p:spPr bwMode="auto">
            <a:xfrm>
              <a:off x="308928" y="5343208"/>
              <a:ext cx="369252" cy="369252"/>
            </a:xfrm>
            <a:prstGeom prst="ellipse">
              <a:avLst/>
            </a:prstGeom>
            <a:solidFill>
              <a:srgbClr val="ABEF31"/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2" name="Ellipse 45"/>
            <p:cNvSpPr/>
            <p:nvPr/>
          </p:nvSpPr>
          <p:spPr bwMode="auto">
            <a:xfrm>
              <a:off x="360438" y="5357098"/>
              <a:ext cx="263917" cy="197359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40000"/>
                    <a:lumOff val="60000"/>
                    <a:alpha val="0"/>
                  </a:srgbClr>
                </a:gs>
                <a:gs pos="100000">
                  <a:srgbClr val="FFFCF9">
                    <a:alpha val="77000"/>
                  </a:srgbClr>
                </a:gs>
              </a:gsLst>
              <a:lin ang="16200000" scaled="0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93" name="Gruppe 83"/>
          <p:cNvGrpSpPr/>
          <p:nvPr/>
        </p:nvGrpSpPr>
        <p:grpSpPr>
          <a:xfrm>
            <a:off x="5005412" y="5029200"/>
            <a:ext cx="369252" cy="369252"/>
            <a:chOff x="308928" y="5343208"/>
            <a:chExt cx="369252" cy="3692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4" name="Ellipse 84"/>
            <p:cNvSpPr/>
            <p:nvPr/>
          </p:nvSpPr>
          <p:spPr bwMode="auto">
            <a:xfrm>
              <a:off x="308928" y="5343208"/>
              <a:ext cx="369252" cy="3692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5" name="Ellipse 45"/>
            <p:cNvSpPr/>
            <p:nvPr/>
          </p:nvSpPr>
          <p:spPr bwMode="auto">
            <a:xfrm>
              <a:off x="360438" y="5357098"/>
              <a:ext cx="263917" cy="197359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40000"/>
                    <a:lumOff val="60000"/>
                    <a:alpha val="0"/>
                  </a:srgbClr>
                </a:gs>
                <a:gs pos="100000">
                  <a:srgbClr val="FFFCF9">
                    <a:alpha val="77000"/>
                  </a:srgbClr>
                </a:gs>
              </a:gsLst>
              <a:lin ang="16200000" scaled="0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96" name="Tekstboks 86"/>
          <p:cNvSpPr txBox="1"/>
          <p:nvPr/>
        </p:nvSpPr>
        <p:spPr>
          <a:xfrm>
            <a:off x="5454216" y="5105400"/>
            <a:ext cx="2162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/>
              <a:t>Refurbishment and installation</a:t>
            </a:r>
            <a:endParaRPr lang="da-DK" sz="1200" b="1" dirty="0"/>
          </a:p>
        </p:txBody>
      </p:sp>
      <p:grpSp>
        <p:nvGrpSpPr>
          <p:cNvPr id="97" name="Gruppe 78"/>
          <p:cNvGrpSpPr/>
          <p:nvPr/>
        </p:nvGrpSpPr>
        <p:grpSpPr>
          <a:xfrm>
            <a:off x="2388948" y="5040948"/>
            <a:ext cx="369252" cy="369252"/>
            <a:chOff x="308928" y="5343208"/>
            <a:chExt cx="369252" cy="3692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8" name="Ellipse 80"/>
            <p:cNvSpPr/>
            <p:nvPr/>
          </p:nvSpPr>
          <p:spPr bwMode="auto">
            <a:xfrm>
              <a:off x="308928" y="5343208"/>
              <a:ext cx="369252" cy="3692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9" name="Ellipse 45"/>
            <p:cNvSpPr/>
            <p:nvPr/>
          </p:nvSpPr>
          <p:spPr bwMode="auto">
            <a:xfrm>
              <a:off x="360438" y="5357098"/>
              <a:ext cx="263917" cy="197359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40000"/>
                    <a:lumOff val="60000"/>
                    <a:alpha val="0"/>
                  </a:srgbClr>
                </a:gs>
                <a:gs pos="100000">
                  <a:srgbClr val="FFFCF9">
                    <a:alpha val="77000"/>
                  </a:srgbClr>
                </a:gs>
              </a:gsLst>
              <a:lin ang="16200000" scaled="0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100" name="Tekstboks 82"/>
          <p:cNvSpPr txBox="1"/>
          <p:nvPr/>
        </p:nvSpPr>
        <p:spPr>
          <a:xfrm>
            <a:off x="2828227" y="5091921"/>
            <a:ext cx="2045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/>
              <a:t>Procurement and installation</a:t>
            </a:r>
            <a:endParaRPr lang="da-DK" sz="1200" b="1" dirty="0"/>
          </a:p>
        </p:txBody>
      </p:sp>
      <p:sp>
        <p:nvSpPr>
          <p:cNvPr id="101" name="Tekstboks 82"/>
          <p:cNvSpPr txBox="1"/>
          <p:nvPr/>
        </p:nvSpPr>
        <p:spPr>
          <a:xfrm>
            <a:off x="8083491" y="5105400"/>
            <a:ext cx="836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/>
              <a:t>Cooldown</a:t>
            </a:r>
            <a:endParaRPr lang="da-DK" sz="1200" b="1" dirty="0"/>
          </a:p>
        </p:txBody>
      </p:sp>
      <p:sp>
        <p:nvSpPr>
          <p:cNvPr id="102" name="Tekstboks 82"/>
          <p:cNvSpPr txBox="1"/>
          <p:nvPr/>
        </p:nvSpPr>
        <p:spPr>
          <a:xfrm>
            <a:off x="534727" y="5101949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/>
              <a:t>Engineering and design</a:t>
            </a:r>
            <a:endParaRPr lang="da-DK" sz="12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Cryo</a:t>
            </a:r>
            <a:r>
              <a:rPr lang="en-US" dirty="0" smtClean="0"/>
              <a:t> AIP timeline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8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MC-1 Building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2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kern="0" dirty="0"/>
              <a:t>MC-1 </a:t>
            </a:r>
            <a:r>
              <a:rPr lang="en-US" kern="0" dirty="0" smtClean="0"/>
              <a:t>Building GPP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5334000"/>
          </a:xfrm>
        </p:spPr>
        <p:txBody>
          <a:bodyPr/>
          <a:lstStyle/>
          <a:p>
            <a:r>
              <a:rPr lang="en-US" dirty="0"/>
              <a:t>MC-1 building </a:t>
            </a:r>
            <a:r>
              <a:rPr lang="en-US" dirty="0" smtClean="0"/>
              <a:t>designed to </a:t>
            </a:r>
            <a:r>
              <a:rPr lang="en-US" dirty="0"/>
              <a:t>house g-2 and future experiments, </a:t>
            </a:r>
            <a:r>
              <a:rPr lang="en-US" dirty="0" err="1" smtClean="0"/>
              <a:t>cryo</a:t>
            </a:r>
            <a:r>
              <a:rPr lang="en-US" dirty="0" smtClean="0"/>
              <a:t> </a:t>
            </a:r>
            <a:r>
              <a:rPr lang="en-US" dirty="0"/>
              <a:t>system for g-2 and Mu2e, </a:t>
            </a:r>
            <a:r>
              <a:rPr lang="en-US" dirty="0" smtClean="0"/>
              <a:t>and </a:t>
            </a:r>
            <a:r>
              <a:rPr lang="en-US" dirty="0"/>
              <a:t>power supplies for some </a:t>
            </a:r>
            <a:r>
              <a:rPr lang="en-US" dirty="0" err="1"/>
              <a:t>beamline</a:t>
            </a:r>
            <a:r>
              <a:rPr lang="en-US" dirty="0"/>
              <a:t> components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21652" y="2162176"/>
            <a:ext cx="3352800" cy="35798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 smtClean="0"/>
              <a:t>80’ x 80’ high-bay with 30 T crane</a:t>
            </a:r>
          </a:p>
          <a:p>
            <a:pPr lvl="1"/>
            <a:r>
              <a:rPr lang="en-US" sz="2000" dirty="0" smtClean="0"/>
              <a:t>internal loading dock </a:t>
            </a:r>
          </a:p>
          <a:p>
            <a:pPr lvl="1"/>
            <a:r>
              <a:rPr lang="en-US" sz="2000" dirty="0" smtClean="0"/>
              <a:t>floor stable, load-bearing to 700 T</a:t>
            </a:r>
          </a:p>
          <a:p>
            <a:pPr lvl="1"/>
            <a:r>
              <a:rPr lang="en-US" sz="2000" dirty="0" smtClean="0"/>
              <a:t>good temperature control</a:t>
            </a:r>
          </a:p>
          <a:p>
            <a:pPr lvl="1"/>
            <a:r>
              <a:rPr lang="en-US" sz="2000" dirty="0" smtClean="0"/>
              <a:t>70’ x 70’ low-bay for staging, assembly, control room</a:t>
            </a:r>
          </a:p>
          <a:p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8" t="29197" r="11278" b="12461"/>
          <a:stretch/>
        </p:blipFill>
        <p:spPr bwMode="auto">
          <a:xfrm>
            <a:off x="3897001" y="2195513"/>
            <a:ext cx="5022226" cy="327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3"/>
          <p:cNvSpPr txBox="1">
            <a:spLocks/>
          </p:cNvSpPr>
          <p:nvPr/>
        </p:nvSpPr>
        <p:spPr bwMode="auto">
          <a:xfrm>
            <a:off x="1600200" y="381000"/>
            <a:ext cx="6856413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sz="2800" kern="0" dirty="0" smtClean="0">
                <a:latin typeface="+mj-lt"/>
                <a:ea typeface="+mj-ea"/>
                <a:cs typeface="+mj-cs"/>
              </a:rPr>
              <a:t>MC-1 Building – Site Plan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5" y="1447800"/>
            <a:ext cx="8696940" cy="4267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B843BD2-26D9-6F42-AD63-DAD5D52E2DF4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4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935" y="833324"/>
            <a:ext cx="8229600" cy="5791200"/>
          </a:xfrm>
        </p:spPr>
        <p:txBody>
          <a:bodyPr>
            <a:normAutofit/>
          </a:bodyPr>
          <a:lstStyle/>
          <a:p>
            <a:r>
              <a:rPr lang="en-US" dirty="0" smtClean="0"/>
              <a:t>Muons regularly decay to electrons and neutrinos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baseline="30000" dirty="0" smtClean="0">
                <a:latin typeface="Symbol" pitchFamily="18" charset="2"/>
              </a:rPr>
              <a:t>-</a:t>
            </a:r>
            <a:r>
              <a:rPr lang="en-US" dirty="0" smtClean="0">
                <a:sym typeface="Symbol"/>
              </a:rPr>
              <a:t> </a:t>
            </a:r>
            <a:r>
              <a:rPr lang="en-US" dirty="0" smtClean="0"/>
              <a:t>e</a:t>
            </a:r>
            <a:r>
              <a:rPr lang="en-US" baseline="30000" dirty="0" smtClean="0">
                <a:latin typeface="Symbol" pitchFamily="18" charset="2"/>
              </a:rPr>
              <a:t>-</a:t>
            </a:r>
            <a:r>
              <a:rPr lang="en-US" dirty="0" err="1" smtClean="0">
                <a:latin typeface="Symbol" pitchFamily="18" charset="2"/>
              </a:rPr>
              <a:t>n</a:t>
            </a:r>
            <a:r>
              <a:rPr lang="en-US" baseline="-25000" dirty="0" err="1" smtClean="0"/>
              <a:t>e</a:t>
            </a:r>
            <a:r>
              <a:rPr lang="en-US" dirty="0" err="1" smtClean="0">
                <a:latin typeface="Symbol" pitchFamily="18" charset="2"/>
              </a:rPr>
              <a:t>n</a:t>
            </a:r>
            <a:r>
              <a:rPr lang="en-US" baseline="-25000" dirty="0" err="1" smtClean="0">
                <a:latin typeface="Symbol" pitchFamily="18" charset="2"/>
              </a:rPr>
              <a:t>m</a:t>
            </a:r>
            <a:endParaRPr lang="en-US" baseline="-25000" dirty="0" smtClean="0">
              <a:latin typeface="Symbol" pitchFamily="18" charset="2"/>
            </a:endParaRPr>
          </a:p>
          <a:p>
            <a:r>
              <a:rPr lang="en-US" dirty="0" smtClean="0"/>
              <a:t>Mu2e will search for charged lepton flavor violation (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N</a:t>
            </a:r>
            <a:r>
              <a:rPr lang="en-US" dirty="0" err="1" smtClean="0">
                <a:sym typeface="Symbol"/>
              </a:rPr>
              <a:t></a:t>
            </a:r>
            <a:r>
              <a:rPr lang="en-US" dirty="0" err="1" smtClean="0"/>
              <a:t>eN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Neutrino flavor oscillations already observed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Conversion rate distinguishes between different theories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909560" y="60472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grpSp>
        <p:nvGrpSpPr>
          <p:cNvPr id="22" name="Group 49"/>
          <p:cNvGrpSpPr/>
          <p:nvPr/>
        </p:nvGrpSpPr>
        <p:grpSpPr>
          <a:xfrm>
            <a:off x="996098" y="2661958"/>
            <a:ext cx="3097774" cy="2647236"/>
            <a:chOff x="683867" y="3092248"/>
            <a:chExt cx="3097774" cy="2647236"/>
          </a:xfrm>
        </p:grpSpPr>
        <p:sp>
          <p:nvSpPr>
            <p:cNvPr id="23" name="Oval 22"/>
            <p:cNvSpPr/>
            <p:nvPr/>
          </p:nvSpPr>
          <p:spPr>
            <a:xfrm>
              <a:off x="683867" y="3093836"/>
              <a:ext cx="564461" cy="56892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Symbol" charset="2"/>
                  <a:cs typeface="Symbol" charset="2"/>
                </a:rPr>
                <a:t>m</a:t>
              </a:r>
              <a:endParaRPr lang="en-US" sz="2400" dirty="0">
                <a:latin typeface="Symbol" charset="2"/>
                <a:cs typeface="Symbol" charset="2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3217180" y="3092248"/>
              <a:ext cx="564461" cy="56892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cs typeface="Symbol" charset="2"/>
                </a:rPr>
                <a:t>e</a:t>
              </a:r>
              <a:endParaRPr lang="en-US" sz="2400" dirty="0">
                <a:cs typeface="Symbol" charset="2"/>
              </a:endParaRPr>
            </a:p>
          </p:txBody>
        </p:sp>
        <p:grpSp>
          <p:nvGrpSpPr>
            <p:cNvPr id="25" name="Group 44"/>
            <p:cNvGrpSpPr/>
            <p:nvPr/>
          </p:nvGrpSpPr>
          <p:grpSpPr>
            <a:xfrm>
              <a:off x="1379018" y="4185100"/>
              <a:ext cx="1552697" cy="1554384"/>
              <a:chOff x="1444148" y="4130820"/>
              <a:chExt cx="1552697" cy="1554384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1444148" y="4360588"/>
                <a:ext cx="564461" cy="56892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 smtClean="0">
                    <a:cs typeface="Symbol" charset="2"/>
                  </a:rPr>
                  <a:t>n</a:t>
                </a:r>
                <a:endParaRPr lang="en-US" sz="2400" dirty="0">
                  <a:cs typeface="Symbol" charset="2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867923" y="4130820"/>
                <a:ext cx="564461" cy="56892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 smtClean="0">
                    <a:cs typeface="Symbol" charset="2"/>
                  </a:rPr>
                  <a:t>p</a:t>
                </a:r>
                <a:endParaRPr lang="en-US" sz="2400" dirty="0">
                  <a:cs typeface="Symbol" charset="2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997754" y="4547348"/>
                <a:ext cx="564461" cy="56892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 smtClean="0">
                    <a:cs typeface="Symbol" charset="2"/>
                  </a:rPr>
                  <a:t>n</a:t>
                </a:r>
                <a:endParaRPr lang="en-US" sz="2400" dirty="0">
                  <a:cs typeface="Symbol" charset="2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585692" y="4831812"/>
                <a:ext cx="564461" cy="56892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 smtClean="0">
                    <a:cs typeface="Symbol" charset="2"/>
                  </a:rPr>
                  <a:t>p</a:t>
                </a:r>
                <a:endParaRPr lang="en-US" sz="2400" dirty="0">
                  <a:cs typeface="Symbol" charset="2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432384" y="4831812"/>
                <a:ext cx="564461" cy="56892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 smtClean="0">
                    <a:cs typeface="Symbol" charset="2"/>
                  </a:rPr>
                  <a:t>p</a:t>
                </a:r>
                <a:endParaRPr lang="en-US" sz="2400" dirty="0">
                  <a:cs typeface="Symbol" charset="2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2432384" y="4262884"/>
                <a:ext cx="564461" cy="56892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 smtClean="0">
                    <a:cs typeface="Symbol" charset="2"/>
                  </a:rPr>
                  <a:t>n</a:t>
                </a:r>
                <a:endParaRPr lang="en-US" sz="2400" dirty="0">
                  <a:cs typeface="Symbol" charset="2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2026339" y="5116276"/>
                <a:ext cx="564461" cy="56892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 smtClean="0">
                    <a:cs typeface="Symbol" charset="2"/>
                  </a:rPr>
                  <a:t>n</a:t>
                </a:r>
                <a:endParaRPr lang="en-US" sz="2400" dirty="0">
                  <a:cs typeface="Symbol" charset="2"/>
                </a:endParaRPr>
              </a:p>
            </p:txBody>
          </p:sp>
        </p:grpSp>
        <p:cxnSp>
          <p:nvCxnSpPr>
            <p:cNvPr id="26" name="Straight Arrow Connector 25"/>
            <p:cNvCxnSpPr>
              <a:stCxn id="23" idx="6"/>
              <a:endCxn id="24" idx="2"/>
            </p:cNvCxnSpPr>
            <p:nvPr/>
          </p:nvCxnSpPr>
          <p:spPr>
            <a:xfrm flipV="1">
              <a:off x="1248328" y="3376712"/>
              <a:ext cx="1968852" cy="1588"/>
            </a:xfrm>
            <a:prstGeom prst="straightConnector1">
              <a:avLst/>
            </a:prstGeom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endCxn id="30" idx="0"/>
            </p:cNvCxnSpPr>
            <p:nvPr/>
          </p:nvCxnSpPr>
          <p:spPr>
            <a:xfrm rot="16200000" flipH="1">
              <a:off x="1540508" y="3640584"/>
              <a:ext cx="806800" cy="282231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954763" y="3467772"/>
              <a:ext cx="327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?</a:t>
              </a:r>
              <a:endPara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36" name="Donut 35"/>
          <p:cNvSpPr/>
          <p:nvPr/>
        </p:nvSpPr>
        <p:spPr>
          <a:xfrm>
            <a:off x="2175745" y="3026626"/>
            <a:ext cx="564461" cy="554488"/>
          </a:xfrm>
          <a:prstGeom prst="donut">
            <a:avLst>
              <a:gd name="adj" fmla="val 915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7" name="Picture 36" descr="ExtraDimensi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819" y="2313874"/>
            <a:ext cx="1251249" cy="1251249"/>
          </a:xfrm>
          <a:prstGeom prst="rect">
            <a:avLst/>
          </a:prstGeom>
        </p:spPr>
      </p:pic>
      <p:pic>
        <p:nvPicPr>
          <p:cNvPr id="38" name="Picture 37" descr="Superstr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357" y="4355578"/>
            <a:ext cx="1685586" cy="1241715"/>
          </a:xfrm>
          <a:prstGeom prst="rect">
            <a:avLst/>
          </a:prstGeom>
        </p:spPr>
      </p:pic>
      <p:grpSp>
        <p:nvGrpSpPr>
          <p:cNvPr id="39" name="Group 61"/>
          <p:cNvGrpSpPr/>
          <p:nvPr/>
        </p:nvGrpSpPr>
        <p:grpSpPr>
          <a:xfrm>
            <a:off x="7356898" y="2858355"/>
            <a:ext cx="1367991" cy="2196834"/>
            <a:chOff x="7402713" y="1947081"/>
            <a:chExt cx="1367991" cy="2196834"/>
          </a:xfrm>
        </p:grpSpPr>
        <p:pic>
          <p:nvPicPr>
            <p:cNvPr id="40" name="Picture 10" descr="SM-medRes.jpg"/>
            <p:cNvPicPr>
              <a:picLocks noChangeAspect="1"/>
            </p:cNvPicPr>
            <p:nvPr/>
          </p:nvPicPr>
          <p:blipFill>
            <a:blip r:embed="rId4"/>
            <a:srcRect r="2500" b="17385"/>
            <a:stretch>
              <a:fillRect/>
            </a:stretch>
          </p:blipFill>
          <p:spPr>
            <a:xfrm>
              <a:off x="7532648" y="1947081"/>
              <a:ext cx="1069848" cy="1121064"/>
            </a:xfrm>
            <a:prstGeom prst="rect">
              <a:avLst/>
            </a:prstGeom>
          </p:spPr>
        </p:pic>
        <p:pic>
          <p:nvPicPr>
            <p:cNvPr id="41" name="Picture 40" descr="SM-medRes.jpg"/>
            <p:cNvPicPr>
              <a:picLocks noChangeAspect="1"/>
            </p:cNvPicPr>
            <p:nvPr/>
          </p:nvPicPr>
          <p:blipFill>
            <a:blip r:embed="rId4"/>
            <a:srcRect t="20216" r="2500" b="17385"/>
            <a:stretch>
              <a:fillRect/>
            </a:stretch>
          </p:blipFill>
          <p:spPr>
            <a:xfrm>
              <a:off x="7539161" y="3129592"/>
              <a:ext cx="1069848" cy="846741"/>
            </a:xfrm>
            <a:prstGeom prst="rect">
              <a:avLst/>
            </a:prstGeom>
          </p:spPr>
        </p:pic>
        <p:cxnSp>
          <p:nvCxnSpPr>
            <p:cNvPr id="42" name="Straight Connector 41"/>
            <p:cNvCxnSpPr/>
            <p:nvPr/>
          </p:nvCxnSpPr>
          <p:spPr>
            <a:xfrm>
              <a:off x="7402713" y="3097024"/>
              <a:ext cx="1367991" cy="95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7743217" y="3121327"/>
              <a:ext cx="180049" cy="2215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748254" y="3299177"/>
              <a:ext cx="180049" cy="2215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746778" y="3473561"/>
              <a:ext cx="180049" cy="2215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761796" y="3657924"/>
              <a:ext cx="180049" cy="2215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</a:t>
              </a:r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917592" y="3121576"/>
              <a:ext cx="180049" cy="2215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911337" y="3299427"/>
              <a:ext cx="180049" cy="2215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</a:t>
              </a:r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18108" y="3465563"/>
              <a:ext cx="180049" cy="2215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924879" y="3641680"/>
              <a:ext cx="180049" cy="2215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</a:t>
              </a:r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091967" y="3115312"/>
              <a:ext cx="180049" cy="2215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</a:t>
              </a:r>
              <a:endParaRPr lang="en-US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085712" y="3297943"/>
              <a:ext cx="180049" cy="2215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092483" y="3480573"/>
              <a:ext cx="180049" cy="2215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094475" y="3648443"/>
              <a:ext cx="180049" cy="2215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264608" y="3117295"/>
              <a:ext cx="180049" cy="2215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287873" y="3276918"/>
              <a:ext cx="180049" cy="2215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 rot="16200000">
              <a:off x="7113499" y="3514198"/>
              <a:ext cx="1028603" cy="2308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err="1" smtClean="0">
                  <a:solidFill>
                    <a:srgbClr val="008000"/>
                  </a:solidFill>
                </a:rPr>
                <a:t>Sleptons</a:t>
              </a:r>
              <a:r>
                <a:rPr lang="en-US" sz="900" dirty="0" smtClean="0">
                  <a:solidFill>
                    <a:srgbClr val="008000"/>
                  </a:solidFill>
                </a:rPr>
                <a:t>  </a:t>
              </a:r>
              <a:r>
                <a:rPr lang="en-US" sz="900" dirty="0" err="1" smtClean="0">
                  <a:solidFill>
                    <a:srgbClr val="FF3366"/>
                  </a:solidFill>
                </a:rPr>
                <a:t>Squarks</a:t>
              </a:r>
              <a:endParaRPr lang="en-US" sz="900" dirty="0">
                <a:solidFill>
                  <a:srgbClr val="FF3366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292392" y="3587702"/>
              <a:ext cx="255048" cy="40011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Symbol" charset="2"/>
                  <a:cs typeface="Symbol" charset="2"/>
                </a:rPr>
                <a:t>c</a:t>
              </a:r>
            </a:p>
            <a:p>
              <a:r>
                <a:rPr lang="en-US" sz="1000" dirty="0" err="1" smtClean="0">
                  <a:latin typeface="Symbol" charset="2"/>
                  <a:cs typeface="Symbol" charset="2"/>
                </a:rPr>
                <a:t>c</a:t>
              </a:r>
              <a:endParaRPr lang="en-US" sz="1000" dirty="0" smtClean="0">
                <a:latin typeface="Symbol" charset="2"/>
                <a:cs typeface="Symbol" charset="2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743217" y="3987812"/>
              <a:ext cx="981208" cy="1561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 rot="5400000">
              <a:off x="8184825" y="3448212"/>
              <a:ext cx="848368" cy="2308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Gauginos</a:t>
              </a:r>
              <a:endParaRPr lang="en-US" sz="9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2740206" y="3314726"/>
            <a:ext cx="1353666" cy="72481"/>
          </a:xfrm>
          <a:prstGeom prst="straightConnector1">
            <a:avLst/>
          </a:prstGeom>
          <a:ln w="381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Donut 61"/>
          <p:cNvSpPr/>
          <p:nvPr/>
        </p:nvSpPr>
        <p:spPr>
          <a:xfrm>
            <a:off x="5585133" y="2115834"/>
            <a:ext cx="1611563" cy="1638976"/>
          </a:xfrm>
          <a:prstGeom prst="donut">
            <a:avLst>
              <a:gd name="adj" fmla="val 5991"/>
            </a:avLst>
          </a:prstGeom>
          <a:solidFill>
            <a:srgbClr val="9BBB5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Donut 62"/>
          <p:cNvSpPr/>
          <p:nvPr/>
        </p:nvSpPr>
        <p:spPr>
          <a:xfrm>
            <a:off x="5519357" y="4171338"/>
            <a:ext cx="1611563" cy="1638976"/>
          </a:xfrm>
          <a:prstGeom prst="donut">
            <a:avLst>
              <a:gd name="adj" fmla="val 5991"/>
            </a:avLst>
          </a:prstGeom>
          <a:solidFill>
            <a:srgbClr val="9BBB5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Donut 63"/>
          <p:cNvSpPr/>
          <p:nvPr/>
        </p:nvSpPr>
        <p:spPr>
          <a:xfrm>
            <a:off x="7275073" y="3119083"/>
            <a:ext cx="1611563" cy="1638976"/>
          </a:xfrm>
          <a:prstGeom prst="donut">
            <a:avLst>
              <a:gd name="adj" fmla="val 5991"/>
            </a:avLst>
          </a:prstGeom>
          <a:solidFill>
            <a:srgbClr val="9BBB5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Donut 64"/>
          <p:cNvSpPr/>
          <p:nvPr/>
        </p:nvSpPr>
        <p:spPr>
          <a:xfrm>
            <a:off x="3895940" y="3260110"/>
            <a:ext cx="1611563" cy="1638976"/>
          </a:xfrm>
          <a:prstGeom prst="donut">
            <a:avLst>
              <a:gd name="adj" fmla="val 5991"/>
            </a:avLst>
          </a:prstGeom>
          <a:solidFill>
            <a:srgbClr val="9BBB5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212987" y="3612186"/>
            <a:ext cx="966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Not Yet</a:t>
            </a:r>
          </a:p>
          <a:p>
            <a:pPr algn="ctr"/>
            <a:r>
              <a:rPr lang="en-US" dirty="0" smtClean="0">
                <a:solidFill>
                  <a:schemeClr val="accent6"/>
                </a:solidFill>
              </a:rPr>
              <a:t>Thought</a:t>
            </a:r>
          </a:p>
          <a:p>
            <a:pPr algn="ctr"/>
            <a:r>
              <a:rPr lang="en-US" dirty="0" smtClean="0">
                <a:solidFill>
                  <a:schemeClr val="accent6"/>
                </a:solidFill>
              </a:rPr>
              <a:t>Of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469170" y="3682023"/>
            <a:ext cx="180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Extra Dimensions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679971" y="5798280"/>
            <a:ext cx="141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Super Strings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171710" y="5002483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Super Symmetry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2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3"/>
          <p:cNvSpPr txBox="1">
            <a:spLocks/>
          </p:cNvSpPr>
          <p:nvPr/>
        </p:nvSpPr>
        <p:spPr bwMode="auto">
          <a:xfrm>
            <a:off x="1600200" y="381000"/>
            <a:ext cx="6856413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sz="2800" kern="0" dirty="0" smtClean="0">
                <a:latin typeface="+mj-lt"/>
                <a:ea typeface="+mj-ea"/>
                <a:cs typeface="+mj-cs"/>
              </a:rPr>
              <a:t>MC-1 Building – First Floor Plan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14400"/>
            <a:ext cx="9144000" cy="5652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B843BD2-26D9-6F42-AD63-DAD5D52E2DF4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87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3"/>
          <p:cNvSpPr txBox="1">
            <a:spLocks/>
          </p:cNvSpPr>
          <p:nvPr/>
        </p:nvSpPr>
        <p:spPr bwMode="auto">
          <a:xfrm>
            <a:off x="1600200" y="381000"/>
            <a:ext cx="6856413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sz="2800" kern="0" dirty="0" smtClean="0">
                <a:latin typeface="+mj-lt"/>
                <a:ea typeface="+mj-ea"/>
                <a:cs typeface="+mj-cs"/>
              </a:rPr>
              <a:t>MC-1 Building – Second Floor Plan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" y="914400"/>
            <a:ext cx="9143509" cy="513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B843BD2-26D9-6F42-AD63-DAD5D52E2DF4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7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3"/>
          <p:cNvSpPr txBox="1">
            <a:spLocks/>
          </p:cNvSpPr>
          <p:nvPr/>
        </p:nvSpPr>
        <p:spPr bwMode="auto">
          <a:xfrm>
            <a:off x="1600200" y="381000"/>
            <a:ext cx="6856413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sz="2800" kern="0" dirty="0" smtClean="0">
                <a:latin typeface="+mj-lt"/>
                <a:ea typeface="+mj-ea"/>
                <a:cs typeface="+mj-cs"/>
              </a:rPr>
              <a:t>MC-1 Building – Cross Sections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14400"/>
            <a:ext cx="9150354" cy="552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B843BD2-26D9-6F42-AD63-DAD5D52E2DF4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2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5" b="37708"/>
          <a:stretch/>
        </p:blipFill>
        <p:spPr>
          <a:xfrm>
            <a:off x="0" y="4000500"/>
            <a:ext cx="9144000" cy="2857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kern="0" dirty="0"/>
              <a:t>MC-1 Building </a:t>
            </a:r>
            <a:r>
              <a:rPr lang="en-US" kern="0" dirty="0" smtClean="0"/>
              <a:t>site prep in progress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14400"/>
            <a:ext cx="8534400" cy="3086100"/>
          </a:xfrm>
        </p:spPr>
        <p:txBody>
          <a:bodyPr>
            <a:noAutofit/>
          </a:bodyPr>
          <a:lstStyle/>
          <a:p>
            <a:r>
              <a:rPr lang="en-US" dirty="0"/>
              <a:t>Construction split into two packages to expedite </a:t>
            </a:r>
            <a:r>
              <a:rPr lang="en-US" dirty="0" smtClean="0"/>
              <a:t>construction</a:t>
            </a:r>
            <a:endParaRPr lang="en-US" dirty="0"/>
          </a:p>
          <a:p>
            <a:r>
              <a:rPr lang="en-US" dirty="0" smtClean="0"/>
              <a:t>Goal of site prep package is </a:t>
            </a:r>
            <a:r>
              <a:rPr lang="en-US" dirty="0"/>
              <a:t>to </a:t>
            </a:r>
            <a:r>
              <a:rPr lang="en-US" dirty="0" smtClean="0"/>
              <a:t>                                                           1</a:t>
            </a:r>
            <a:r>
              <a:rPr lang="en-US" dirty="0"/>
              <a:t>) relocate all utilities out of building excavation, and </a:t>
            </a:r>
            <a:r>
              <a:rPr lang="en-US" dirty="0" smtClean="0"/>
              <a:t>                    2</a:t>
            </a:r>
            <a:r>
              <a:rPr lang="en-US" dirty="0"/>
              <a:t>) perform all shutdown work during current </a:t>
            </a:r>
            <a:r>
              <a:rPr lang="en-US" dirty="0" smtClean="0"/>
              <a:t>shutdown</a:t>
            </a:r>
          </a:p>
          <a:p>
            <a:pPr lvl="1"/>
            <a:r>
              <a:rPr lang="en-US" sz="2000" dirty="0" smtClean="0"/>
              <a:t>Relocate/tap </a:t>
            </a:r>
            <a:r>
              <a:rPr lang="en-US" sz="2000" dirty="0"/>
              <a:t>into </a:t>
            </a:r>
            <a:r>
              <a:rPr lang="en-US" sz="2000" dirty="0" smtClean="0"/>
              <a:t>utilities</a:t>
            </a:r>
            <a:endParaRPr lang="en-US" sz="2000" dirty="0"/>
          </a:p>
          <a:p>
            <a:pPr lvl="1"/>
            <a:r>
              <a:rPr lang="en-US" sz="2000" dirty="0" smtClean="0"/>
              <a:t>Relocate </a:t>
            </a:r>
            <a:r>
              <a:rPr lang="en-US" sz="2000" dirty="0"/>
              <a:t>Well Pond Road (</a:t>
            </a:r>
            <a:r>
              <a:rPr lang="en-US" sz="2000" dirty="0" smtClean="0"/>
              <a:t>shutdown)</a:t>
            </a:r>
            <a:endParaRPr lang="en-US" sz="2000" dirty="0"/>
          </a:p>
          <a:p>
            <a:pPr lvl="1"/>
            <a:r>
              <a:rPr lang="en-US" sz="2000" dirty="0" smtClean="0"/>
              <a:t>Install </a:t>
            </a:r>
            <a:r>
              <a:rPr lang="en-US" sz="2000" dirty="0" err="1"/>
              <a:t>cryo</a:t>
            </a:r>
            <a:r>
              <a:rPr lang="en-US" sz="2000" dirty="0"/>
              <a:t> line supports and under-road piping (</a:t>
            </a:r>
            <a:r>
              <a:rPr lang="en-US" sz="2000" dirty="0" smtClean="0"/>
              <a:t>shutdown)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7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28" y="762000"/>
            <a:ext cx="8237984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kern="0" dirty="0"/>
              <a:t>MC-1 </a:t>
            </a:r>
            <a:r>
              <a:rPr lang="en-US" kern="0" dirty="0" smtClean="0"/>
              <a:t>Building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4528" y="6167437"/>
            <a:ext cx="8229600" cy="533400"/>
          </a:xfrm>
        </p:spPr>
        <p:txBody>
          <a:bodyPr>
            <a:normAutofit/>
          </a:bodyPr>
          <a:lstStyle/>
          <a:p>
            <a:r>
              <a:rPr lang="en-US" dirty="0"/>
              <a:t>Building construction will be out for bid in next few months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look ahead and conclusions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5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Muon Campus offers many </a:t>
            </a:r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095500" y="6324600"/>
            <a:ext cx="4953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>
                <a:solidFill>
                  <a:srgbClr val="FFFFFF"/>
                </a:solidFill>
              </a:rPr>
              <a:t>Chris Polly,</a:t>
            </a:r>
            <a:r>
              <a:rPr lang="en-US" sz="1200" dirty="0" smtClean="0">
                <a:solidFill>
                  <a:srgbClr val="FFFFFF"/>
                </a:solidFill>
              </a:rPr>
              <a:t> Muon g-2 Briefing, November 26, 2012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E9CA106-B380-1E48-8521-50D0BC9E362F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76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8" name="Picture 7" descr="Muon Campus 2.jpg"/>
          <p:cNvPicPr>
            <a:picLocks noChangeAspect="1"/>
          </p:cNvPicPr>
          <p:nvPr/>
        </p:nvPicPr>
        <p:blipFill>
          <a:blip r:embed="rId3"/>
          <a:srcRect b="11684"/>
          <a:stretch>
            <a:fillRect/>
          </a:stretch>
        </p:blipFill>
        <p:spPr>
          <a:xfrm>
            <a:off x="1600200" y="1143000"/>
            <a:ext cx="5943600" cy="33828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17766"/>
            <a:ext cx="8229600" cy="202738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Distinguishes between project-specific and more general upgrades, needed for g-2 </a:t>
            </a:r>
            <a:r>
              <a:rPr lang="en-US" dirty="0" smtClean="0"/>
              <a:t>and </a:t>
            </a:r>
            <a:r>
              <a:rPr lang="en-US" dirty="0"/>
              <a:t>Mu2e this decade…opportunities for Stage 1 Project X</a:t>
            </a:r>
          </a:p>
          <a:p>
            <a:r>
              <a:rPr lang="en-US" dirty="0"/>
              <a:t>Allows GPP/AIP pieces to move forward quickly and meet the combined specifications and timelines</a:t>
            </a:r>
          </a:p>
          <a:p>
            <a:r>
              <a:rPr lang="en-US" dirty="0"/>
              <a:t>Recognized over $100M in </a:t>
            </a:r>
            <a:r>
              <a:rPr lang="en-US" dirty="0" smtClean="0"/>
              <a:t>savings </a:t>
            </a:r>
            <a:r>
              <a:rPr lang="en-US" dirty="0"/>
              <a:t>in the total cost of the muon </a:t>
            </a:r>
            <a:r>
              <a:rPr lang="en-US" dirty="0" smtClean="0"/>
              <a:t>program,  </a:t>
            </a:r>
            <a:r>
              <a:rPr lang="en-US" dirty="0"/>
              <a:t>Mu2e run time extended to 3 years, added capability for muon g-2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257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Possibilities for Muon Campus experiments using Project 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609600"/>
          </a:xfrm>
        </p:spPr>
        <p:txBody>
          <a:bodyPr/>
          <a:lstStyle/>
          <a:p>
            <a:r>
              <a:rPr lang="en-US" dirty="0" smtClean="0"/>
              <a:t>Mu2e upgrade, muon EDM experiments,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 descr="Project X - Staging Exhibit-Chris Polly Version.jpg"/>
          <p:cNvPicPr>
            <a:picLocks noChangeAspect="1"/>
          </p:cNvPicPr>
          <p:nvPr/>
        </p:nvPicPr>
        <p:blipFill rotWithShape="1">
          <a:blip r:embed="rId2"/>
          <a:srcRect t="-1337" r="-140" b="-170"/>
          <a:stretch/>
        </p:blipFill>
        <p:spPr>
          <a:xfrm>
            <a:off x="533400" y="2057400"/>
            <a:ext cx="8072438" cy="4486275"/>
          </a:xfrm>
          <a:prstGeom prst="rect">
            <a:avLst/>
          </a:prstGeom>
          <a:noFill/>
        </p:spPr>
      </p:pic>
      <p:sp>
        <p:nvSpPr>
          <p:cNvPr id="6" name="Freeform 5"/>
          <p:cNvSpPr/>
          <p:nvPr/>
        </p:nvSpPr>
        <p:spPr bwMode="auto">
          <a:xfrm>
            <a:off x="2400300" y="3824287"/>
            <a:ext cx="1256633" cy="1383439"/>
          </a:xfrm>
          <a:custGeom>
            <a:avLst/>
            <a:gdLst>
              <a:gd name="connsiteX0" fmla="*/ 1144073 w 1144073"/>
              <a:gd name="connsiteY0" fmla="*/ 1189959 h 1189959"/>
              <a:gd name="connsiteX1" fmla="*/ 411866 w 1144073"/>
              <a:gd name="connsiteY1" fmla="*/ 594979 h 1189959"/>
              <a:gd name="connsiteX2" fmla="*/ 160170 w 1144073"/>
              <a:gd name="connsiteY2" fmla="*/ 297490 h 1189959"/>
              <a:gd name="connsiteX3" fmla="*/ 0 w 1144073"/>
              <a:gd name="connsiteY3" fmla="*/ 0 h 118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4073" h="1189959">
                <a:moveTo>
                  <a:pt x="1144073" y="1189959"/>
                </a:moveTo>
                <a:cubicBezTo>
                  <a:pt x="859961" y="966841"/>
                  <a:pt x="575850" y="743724"/>
                  <a:pt x="411866" y="594979"/>
                </a:cubicBezTo>
                <a:cubicBezTo>
                  <a:pt x="247882" y="446234"/>
                  <a:pt x="228814" y="396653"/>
                  <a:pt x="160170" y="297490"/>
                </a:cubicBezTo>
                <a:cubicBezTo>
                  <a:pt x="91526" y="198327"/>
                  <a:pt x="45763" y="99163"/>
                  <a:pt x="0" y="0"/>
                </a:cubicBezTo>
              </a:path>
            </a:pathLst>
          </a:custGeom>
          <a:noFill/>
          <a:ln w="3175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63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r="1308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Plans for accelerator and civil work needed to support g-2, Mu2e, and future Muon Campus experiments are maturing</a:t>
            </a:r>
          </a:p>
          <a:p>
            <a:r>
              <a:rPr lang="en-US" dirty="0" smtClean="0"/>
              <a:t>Still determining how to best package the work into Projects: g-2, Mu2e, Accelerator Improvement Projects, and General Plant Projects</a:t>
            </a:r>
          </a:p>
          <a:p>
            <a:r>
              <a:rPr lang="en-US" dirty="0"/>
              <a:t>Shared infrastructure between Mu2e and g-2 as well as reuse of existing infrastructure enables us to do these projects for significantly lower </a:t>
            </a:r>
            <a:r>
              <a:rPr lang="en-US" dirty="0" smtClean="0"/>
              <a:t>cost</a:t>
            </a:r>
          </a:p>
          <a:p>
            <a:r>
              <a:rPr lang="en-US" dirty="0" smtClean="0"/>
              <a:t>Aiming for g-2 beam in early 2016, Mu2e in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8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334000"/>
          </a:xfrm>
        </p:spPr>
        <p:txBody>
          <a:bodyPr/>
          <a:lstStyle/>
          <a:p>
            <a:r>
              <a:rPr lang="en-US" dirty="0" smtClean="0"/>
              <a:t>Generate </a:t>
            </a:r>
            <a:r>
              <a:rPr lang="en-US" dirty="0" smtClean="0"/>
              <a:t>beam of low-momentum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baseline="30000" dirty="0" smtClean="0">
                <a:latin typeface="Symbol" pitchFamily="18" charset="2"/>
              </a:rPr>
              <a:t>- </a:t>
            </a:r>
          </a:p>
          <a:p>
            <a:r>
              <a:rPr lang="en-US" dirty="0" smtClean="0"/>
              <a:t>Stop the muons in a target</a:t>
            </a:r>
          </a:p>
          <a:p>
            <a:pPr lvl="1"/>
            <a:r>
              <a:rPr lang="en-US" dirty="0"/>
              <a:t>Aim to improve sensitivity by 10</a:t>
            </a:r>
            <a:r>
              <a:rPr lang="en-US" baseline="30000" dirty="0"/>
              <a:t>4</a:t>
            </a:r>
            <a:r>
              <a:rPr lang="en-US" dirty="0"/>
              <a:t> over previous experiments</a:t>
            </a:r>
          </a:p>
          <a:p>
            <a:pPr lvl="1"/>
            <a:r>
              <a:rPr lang="en-US" dirty="0" smtClean="0"/>
              <a:t>requires </a:t>
            </a:r>
            <a:r>
              <a:rPr lang="en-US" dirty="0" smtClean="0"/>
              <a:t>~10</a:t>
            </a:r>
            <a:r>
              <a:rPr lang="en-US" baseline="30000" dirty="0" smtClean="0"/>
              <a:t>18</a:t>
            </a:r>
            <a:r>
              <a:rPr lang="en-US" dirty="0" smtClean="0"/>
              <a:t> stopped muons</a:t>
            </a:r>
          </a:p>
          <a:p>
            <a:r>
              <a:rPr lang="en-US" dirty="0" smtClean="0"/>
              <a:t>Stopped muons are trapped in orbit around the nucleus</a:t>
            </a:r>
          </a:p>
          <a:p>
            <a:pPr lvl="1"/>
            <a:r>
              <a:rPr lang="en-US" dirty="0" smtClean="0"/>
              <a:t>Using Aluminum target (nucleus</a:t>
            </a:r>
            <a:r>
              <a:rPr lang="en-US" dirty="0" smtClean="0"/>
              <a:t>): </a:t>
            </a:r>
          </a:p>
          <a:p>
            <a:pPr lvl="2"/>
            <a:r>
              <a:rPr lang="en-US" dirty="0" smtClean="0"/>
              <a:t>characteristic time </a:t>
            </a:r>
            <a:r>
              <a:rPr lang="en-US" dirty="0" err="1" smtClean="0">
                <a:latin typeface="Symbol" pitchFamily="18" charset="2"/>
              </a:rPr>
              <a:t>t</a:t>
            </a:r>
            <a:r>
              <a:rPr lang="en-US" baseline="-25000" dirty="0" err="1" smtClean="0">
                <a:latin typeface="Symbol" pitchFamily="18" charset="2"/>
              </a:rPr>
              <a:t>m</a:t>
            </a:r>
            <a:r>
              <a:rPr lang="en-US" baseline="30000" dirty="0" err="1" smtClean="0"/>
              <a:t>Al</a:t>
            </a:r>
            <a:r>
              <a:rPr lang="en-US" dirty="0" smtClean="0"/>
              <a:t>=864 </a:t>
            </a:r>
            <a:r>
              <a:rPr lang="en-US" dirty="0" smtClean="0"/>
              <a:t>ns </a:t>
            </a:r>
          </a:p>
          <a:p>
            <a:pPr lvl="2"/>
            <a:r>
              <a:rPr lang="en-US" dirty="0" smtClean="0"/>
              <a:t>conversion-electron </a:t>
            </a:r>
            <a:r>
              <a:rPr lang="en-US" dirty="0" smtClean="0"/>
              <a:t>energy 104.97 MeV </a:t>
            </a:r>
            <a:endParaRPr lang="en-US" dirty="0" smtClean="0"/>
          </a:p>
          <a:p>
            <a:pPr lvl="2"/>
            <a:r>
              <a:rPr lang="en-US" dirty="0" smtClean="0"/>
              <a:t>(</a:t>
            </a:r>
            <a:r>
              <a:rPr lang="en-US" dirty="0" smtClean="0"/>
              <a:t>maximum </a:t>
            </a:r>
            <a:r>
              <a:rPr lang="en-US" dirty="0" smtClean="0"/>
              <a:t>decay-e </a:t>
            </a:r>
            <a:r>
              <a:rPr lang="en-US" dirty="0" smtClean="0"/>
              <a:t>energy 52.8 MeV</a:t>
            </a:r>
            <a:r>
              <a:rPr lang="en-US" dirty="0" smtClean="0"/>
              <a:t>)</a:t>
            </a:r>
          </a:p>
          <a:p>
            <a:r>
              <a:rPr lang="en-US" dirty="0" smtClean="0"/>
              <a:t>Extinction system (AC dipole) to prevent                                      prompt background from out-of-time                                              protons hitting production target</a:t>
            </a:r>
            <a:endParaRPr lang="en-US" dirty="0" smtClean="0"/>
          </a:p>
        </p:txBody>
      </p:sp>
      <p:pic>
        <p:nvPicPr>
          <p:cNvPr id="5" name="Picture 4" descr=":Screen shot 2011-04-07 at 1.47.40 PM   Apr 7.png"/>
          <p:cNvPicPr/>
          <p:nvPr/>
        </p:nvPicPr>
        <p:blipFill rotWithShape="1">
          <a:blip r:embed="rId2"/>
          <a:srcRect l="3167" t="3684" r="10177" b="4910"/>
          <a:stretch/>
        </p:blipFill>
        <p:spPr bwMode="auto">
          <a:xfrm>
            <a:off x="5886450" y="3962400"/>
            <a:ext cx="3257550" cy="260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5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Apparatus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92100" y="1143000"/>
            <a:ext cx="8547100" cy="4273550"/>
            <a:chOff x="292100" y="1143000"/>
            <a:chExt cx="8547100" cy="4273550"/>
          </a:xfrm>
        </p:grpSpPr>
        <p:grpSp>
          <p:nvGrpSpPr>
            <p:cNvPr id="8" name="Group 16"/>
            <p:cNvGrpSpPr>
              <a:grpSpLocks/>
            </p:cNvGrpSpPr>
            <p:nvPr/>
          </p:nvGrpSpPr>
          <p:grpSpPr bwMode="auto">
            <a:xfrm>
              <a:off x="292100" y="1143000"/>
              <a:ext cx="8547100" cy="4273550"/>
              <a:chOff x="292100" y="1143000"/>
              <a:chExt cx="8547100" cy="4273550"/>
            </a:xfrm>
          </p:grpSpPr>
          <p:pic>
            <p:nvPicPr>
              <p:cNvPr id="17" name="Picture 6" descr="mu2e-pic-v3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92100" y="1143000"/>
                <a:ext cx="8547100" cy="4273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TextBox 15"/>
              <p:cNvSpPr txBox="1">
                <a:spLocks noChangeArrowheads="1"/>
              </p:cNvSpPr>
              <p:nvPr/>
            </p:nvSpPr>
            <p:spPr bwMode="auto">
              <a:xfrm>
                <a:off x="3152813" y="4833484"/>
                <a:ext cx="2852601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000" dirty="0" smtClean="0"/>
                  <a:t>about 75 feet end-to-end</a:t>
                </a:r>
                <a:endParaRPr lang="en-US" sz="2000" dirty="0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>
            <a:xfrm>
              <a:off x="471623" y="4682644"/>
              <a:ext cx="8215177" cy="1588"/>
            </a:xfrm>
            <a:prstGeom prst="straightConnector1">
              <a:avLst/>
            </a:prstGeom>
            <a:ln w="38100" cap="flat" cmpd="sng" algn="ctr">
              <a:solidFill>
                <a:schemeClr val="accent6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5" descr="Mu2eDetectorPhoto-wPerson.jpg"/>
            <p:cNvPicPr>
              <a:picLocks noChangeAspect="1"/>
            </p:cNvPicPr>
            <p:nvPr/>
          </p:nvPicPr>
          <p:blipFill>
            <a:blip r:embed="rId4"/>
            <a:srcRect l="76147" t="61101" r="19037" b="18166"/>
            <a:stretch>
              <a:fillRect/>
            </a:stretch>
          </p:blipFill>
          <p:spPr bwMode="auto">
            <a:xfrm>
              <a:off x="8323263" y="3533775"/>
              <a:ext cx="363537" cy="645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1078707" y="3856314"/>
            <a:ext cx="12141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/>
              <a:t>Production</a:t>
            </a:r>
            <a:endParaRPr lang="en-US" sz="1800" dirty="0" smtClean="0"/>
          </a:p>
          <a:p>
            <a:pPr algn="ctr"/>
            <a:r>
              <a:rPr lang="en-US" dirty="0" smtClean="0"/>
              <a:t>Target</a:t>
            </a:r>
            <a:endParaRPr lang="en-US" sz="1800" dirty="0"/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5738695" y="3921306"/>
            <a:ext cx="10143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/>
              <a:t>Stopping</a:t>
            </a:r>
          </a:p>
          <a:p>
            <a:pPr algn="ctr"/>
            <a:r>
              <a:rPr lang="en-US" dirty="0" smtClean="0"/>
              <a:t>Target</a:t>
            </a:r>
            <a:endParaRPr lang="en-US" sz="1800" dirty="0"/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6836098" y="3994814"/>
            <a:ext cx="8586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/>
              <a:t>Tracker</a:t>
            </a:r>
            <a:endParaRPr lang="en-US" sz="1800" dirty="0"/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7675745" y="3994814"/>
            <a:ext cx="129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/>
              <a:t>Calorimeter</a:t>
            </a:r>
            <a:endParaRPr lang="en-US" sz="1800" dirty="0"/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2530849" y="4149076"/>
            <a:ext cx="12439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/>
              <a:t>Collimators</a:t>
            </a:r>
            <a:endParaRPr lang="en-US" sz="18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097280" y="3310128"/>
            <a:ext cx="369093" cy="641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1975104" y="3408179"/>
            <a:ext cx="780154" cy="7713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933994" y="3533775"/>
            <a:ext cx="438660" cy="6695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234625" y="3856314"/>
            <a:ext cx="1413575" cy="38575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5738695" y="3589899"/>
            <a:ext cx="369092" cy="45929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2" idx="0"/>
          </p:cNvCxnSpPr>
          <p:nvPr/>
        </p:nvCxnSpPr>
        <p:spPr>
          <a:xfrm flipH="1" flipV="1">
            <a:off x="7080901" y="3583254"/>
            <a:ext cx="184546" cy="4115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7728846" y="3364383"/>
            <a:ext cx="369093" cy="641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8779-AA97-448A-B6F7-C078F2829357}" type="slidenum">
              <a:rPr lang="en-US" smtClean="0"/>
              <a:t>9</a:t>
            </a:fld>
            <a:endParaRPr lang="en-US"/>
          </a:p>
        </p:txBody>
      </p:sp>
      <p:sp>
        <p:nvSpPr>
          <p:cNvPr id="30" name="TextBox 7"/>
          <p:cNvSpPr txBox="1">
            <a:spLocks noChangeArrowheads="1"/>
          </p:cNvSpPr>
          <p:nvPr/>
        </p:nvSpPr>
        <p:spPr bwMode="auto">
          <a:xfrm>
            <a:off x="471623" y="1981200"/>
            <a:ext cx="12141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/>
              <a:t>Production</a:t>
            </a:r>
            <a:endParaRPr lang="en-US" sz="1800" dirty="0" smtClean="0"/>
          </a:p>
          <a:p>
            <a:pPr algn="ctr"/>
            <a:r>
              <a:rPr lang="en-US" dirty="0"/>
              <a:t>Solenoid</a:t>
            </a:r>
            <a:endParaRPr lang="en-US" dirty="0"/>
          </a:p>
        </p:txBody>
      </p:sp>
      <p:sp>
        <p:nvSpPr>
          <p:cNvPr id="31" name="TextBox 8"/>
          <p:cNvSpPr txBox="1">
            <a:spLocks noChangeArrowheads="1"/>
          </p:cNvSpPr>
          <p:nvPr/>
        </p:nvSpPr>
        <p:spPr bwMode="auto">
          <a:xfrm>
            <a:off x="3372654" y="2304365"/>
            <a:ext cx="10823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/>
              <a:t>Transport</a:t>
            </a:r>
            <a:endParaRPr lang="en-US" sz="1800" dirty="0" smtClean="0"/>
          </a:p>
          <a:p>
            <a:pPr algn="ctr"/>
            <a:r>
              <a:rPr lang="en-US" dirty="0"/>
              <a:t>Solenoid</a:t>
            </a:r>
            <a:endParaRPr lang="en-US" dirty="0"/>
          </a:p>
        </p:txBody>
      </p:sp>
      <p:sp>
        <p:nvSpPr>
          <p:cNvPr id="33" name="TextBox 9"/>
          <p:cNvSpPr txBox="1">
            <a:spLocks noChangeArrowheads="1"/>
          </p:cNvSpPr>
          <p:nvPr/>
        </p:nvSpPr>
        <p:spPr bwMode="auto">
          <a:xfrm>
            <a:off x="5522761" y="2024491"/>
            <a:ext cx="10103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/>
              <a:t>Detector</a:t>
            </a:r>
            <a:endParaRPr lang="en-US" sz="1800" dirty="0" smtClean="0"/>
          </a:p>
          <a:p>
            <a:pPr algn="ctr"/>
            <a:r>
              <a:rPr lang="en-US" dirty="0" smtClean="0"/>
              <a:t>Solenoid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6848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6356</TotalTime>
  <Words>4086</Words>
  <Application>Microsoft Office PowerPoint</Application>
  <PresentationFormat>On-screen Show (4:3)</PresentationFormat>
  <Paragraphs>818</Paragraphs>
  <Slides>78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0" baseType="lpstr">
      <vt:lpstr>Office Theme</vt:lpstr>
      <vt:lpstr>6_Office Theme</vt:lpstr>
      <vt:lpstr>Muon Campus Plans</vt:lpstr>
      <vt:lpstr>Muon Campus layout</vt:lpstr>
      <vt:lpstr>Looking toward the Muon Rings</vt:lpstr>
      <vt:lpstr>View from Wilson Hall</vt:lpstr>
      <vt:lpstr>Thanks and disclaimers</vt:lpstr>
      <vt:lpstr>Mu2e</vt:lpstr>
      <vt:lpstr>Mu2e</vt:lpstr>
      <vt:lpstr>Mu2e</vt:lpstr>
      <vt:lpstr>Mu2e Apparatus</vt:lpstr>
      <vt:lpstr>Mu2e Apparatus</vt:lpstr>
      <vt:lpstr>Mu2e Apparatus</vt:lpstr>
      <vt:lpstr>Mu2e Apparatus</vt:lpstr>
      <vt:lpstr>Mu2e schedule</vt:lpstr>
      <vt:lpstr>g-2</vt:lpstr>
      <vt:lpstr>The anomolous magnetic moment and g-2</vt:lpstr>
      <vt:lpstr>Measuring g-2</vt:lpstr>
      <vt:lpstr>Measuring ω_(a )</vt:lpstr>
      <vt:lpstr>g-2 apparatus</vt:lpstr>
      <vt:lpstr>Planned improvements </vt:lpstr>
      <vt:lpstr>g-2 schedule</vt:lpstr>
      <vt:lpstr>PowerPoint Presentation</vt:lpstr>
      <vt:lpstr>Original Mu2e and g-2 plans for former Pbar beamlines</vt:lpstr>
      <vt:lpstr>g-2 near Mu2e in “Muon Campus”</vt:lpstr>
      <vt:lpstr>Mu2e Accelerator Task Force Cost Savings</vt:lpstr>
      <vt:lpstr>Muon Campus beamline plan for Mu2e and g-2</vt:lpstr>
      <vt:lpstr>Shared infrastructure</vt:lpstr>
      <vt:lpstr>PowerPoint Presentation</vt:lpstr>
      <vt:lpstr>Packaging into AIPs/GPPs</vt:lpstr>
      <vt:lpstr>Rough funding plan for GPPs and AIPs</vt:lpstr>
      <vt:lpstr>Protons to the Muon Campus</vt:lpstr>
      <vt:lpstr>Protons available</vt:lpstr>
      <vt:lpstr>Re-bunching beam in Recycler</vt:lpstr>
      <vt:lpstr>Recycler AIP</vt:lpstr>
      <vt:lpstr>Simulation of rebunched beam</vt:lpstr>
      <vt:lpstr>Beam distributions from test in Main Injector</vt:lpstr>
      <vt:lpstr>Recycler extraction kicker system</vt:lpstr>
      <vt:lpstr>Transporting proton beam to Muon Campus</vt:lpstr>
      <vt:lpstr>MI-52 Extraction Region</vt:lpstr>
      <vt:lpstr>Muon Campus beamlines</vt:lpstr>
      <vt:lpstr>New Mu2e and g-2 plans for former Pbar beamlines</vt:lpstr>
      <vt:lpstr>Aperture improvements in P1, P2, M1 lines</vt:lpstr>
      <vt:lpstr>M2 and M3 lines</vt:lpstr>
      <vt:lpstr>M3 line into Delivery Ring</vt:lpstr>
      <vt:lpstr>Delivery Ring Modifications</vt:lpstr>
      <vt:lpstr>Delivery-Ring injection/extraction strategy</vt:lpstr>
      <vt:lpstr>PowerPoint Presentation</vt:lpstr>
      <vt:lpstr>PowerPoint Presentation</vt:lpstr>
      <vt:lpstr>Extraction lines</vt:lpstr>
      <vt:lpstr>Beamline enclosure and site plan</vt:lpstr>
      <vt:lpstr>External beamline enclosure design </vt:lpstr>
      <vt:lpstr>Beamline enclosure timeline</vt:lpstr>
      <vt:lpstr>g-2 target station</vt:lpstr>
      <vt:lpstr>g-2 target station</vt:lpstr>
      <vt:lpstr>g-2 beam tests and simulations</vt:lpstr>
      <vt:lpstr>Results of beam test</vt:lpstr>
      <vt:lpstr>Lithium lens in g-2 mode</vt:lpstr>
      <vt:lpstr>Lithium lens modeling and testing</vt:lpstr>
      <vt:lpstr>Cryogenics for g-2 and Mu2e experiments</vt:lpstr>
      <vt:lpstr>Experiment Cryogenics Requirements</vt:lpstr>
      <vt:lpstr>Cryo compressor system</vt:lpstr>
      <vt:lpstr>Piping headers</vt:lpstr>
      <vt:lpstr>Refrigerator room</vt:lpstr>
      <vt:lpstr>Refrigerator room (cont)</vt:lpstr>
      <vt:lpstr>Transfer line</vt:lpstr>
      <vt:lpstr>Transfer line (cont)</vt:lpstr>
      <vt:lpstr>Cryo AIP timeline</vt:lpstr>
      <vt:lpstr>MC-1 Building</vt:lpstr>
      <vt:lpstr>MC-1 Building GPP</vt:lpstr>
      <vt:lpstr>PowerPoint Presentation</vt:lpstr>
      <vt:lpstr>PowerPoint Presentation</vt:lpstr>
      <vt:lpstr>PowerPoint Presentation</vt:lpstr>
      <vt:lpstr>PowerPoint Presentation</vt:lpstr>
      <vt:lpstr>MC-1 Building site prep in progress</vt:lpstr>
      <vt:lpstr>MC-1 Building</vt:lpstr>
      <vt:lpstr>A look ahead and conclusions</vt:lpstr>
      <vt:lpstr>Muon Campus offers many advantages</vt:lpstr>
      <vt:lpstr>Possibilities for Muon Campus experiments using Project X</vt:lpstr>
      <vt:lpstr>Conclusions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E. Convery x4390 14804N</dc:creator>
  <cp:lastModifiedBy>Mary E. Convery x4390 14804N</cp:lastModifiedBy>
  <cp:revision>222</cp:revision>
  <dcterms:created xsi:type="dcterms:W3CDTF">2013-01-02T18:40:26Z</dcterms:created>
  <dcterms:modified xsi:type="dcterms:W3CDTF">2013-01-10T21:39:11Z</dcterms:modified>
</cp:coreProperties>
</file>