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08522-6925-4062-95A0-45821084FBEB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E37EB-9EEA-4425-BE4D-8A92D482D7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DA068-0990-4C89-9893-D5A06010C7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94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83F-4224-4694-B826-EE0778FCE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83F-4224-4694-B826-EE0778FCE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83F-4224-4694-B826-EE0778FCE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83F-4224-4694-B826-EE0778FCE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83F-4224-4694-B826-EE0778FCE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83F-4224-4694-B826-EE0778FCE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83F-4224-4694-B826-EE0778FCE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83F-4224-4694-B826-EE0778FCE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83F-4224-4694-B826-EE0778FCE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83F-4224-4694-B826-EE0778FCE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83F-4224-4694-B826-EE0778FCE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DEJ PIP Status Report Beams Doc 4306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B83F-4224-4694-B826-EE0778FCE6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Linac Laser Notcher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David Johnson</a:t>
            </a:r>
          </a:p>
          <a:p>
            <a:r>
              <a:rPr lang="en-US" dirty="0" smtClean="0"/>
              <a:t>Todd Johnson, Vic Scarpine, Andrea Saewert, </a:t>
            </a:r>
          </a:p>
          <a:p>
            <a:r>
              <a:rPr lang="en-US" dirty="0" smtClean="0"/>
              <a:t>John Sobolewski</a:t>
            </a:r>
          </a:p>
          <a:p>
            <a:r>
              <a:rPr lang="en-US" dirty="0" smtClean="0"/>
              <a:t>PIP Meeting </a:t>
            </a:r>
          </a:p>
          <a:p>
            <a:r>
              <a:rPr lang="en-US" dirty="0" smtClean="0"/>
              <a:t>March 6, 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66836" y="5975927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Beams Doc 4306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9430"/>
          </a:xfrm>
        </p:spPr>
        <p:txBody>
          <a:bodyPr/>
          <a:lstStyle/>
          <a:p>
            <a:r>
              <a:rPr lang="en-US" dirty="0" smtClean="0"/>
              <a:t>Seed Source</a:t>
            </a:r>
            <a:endParaRPr lang="en-US" dirty="0"/>
          </a:p>
        </p:txBody>
      </p:sp>
      <p:pic>
        <p:nvPicPr>
          <p:cNvPr id="4" name="Content Placeholder 3" descr="ST_000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087" y="925649"/>
            <a:ext cx="3016643" cy="2477126"/>
          </a:xfrm>
        </p:spPr>
      </p:pic>
      <p:pic>
        <p:nvPicPr>
          <p:cNvPr id="5" name="Picture 4" descr="ST_000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733" y="3753251"/>
            <a:ext cx="2836263" cy="2329008"/>
          </a:xfrm>
          <a:prstGeom prst="rect">
            <a:avLst/>
          </a:prstGeom>
        </p:spPr>
      </p:pic>
      <p:pic>
        <p:nvPicPr>
          <p:cNvPr id="6" name="Picture 5" descr="ST_0000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7403" y="3427474"/>
            <a:ext cx="3780645" cy="31044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6377" y="809469"/>
            <a:ext cx="5327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Seed source 50 </a:t>
            </a:r>
            <a:r>
              <a:rPr lang="en-US" dirty="0" err="1" smtClean="0"/>
              <a:t>mW</a:t>
            </a:r>
            <a:r>
              <a:rPr lang="en-US" dirty="0" smtClean="0"/>
              <a:t> with 1.6 dB isolator -&gt; 34.75 </a:t>
            </a:r>
            <a:r>
              <a:rPr lang="en-US" dirty="0" err="1" smtClean="0"/>
              <a:t>mW</a:t>
            </a:r>
            <a:endParaRPr lang="en-US" dirty="0" smtClean="0"/>
          </a:p>
          <a:p>
            <a:r>
              <a:rPr lang="en-US" dirty="0" smtClean="0"/>
              <a:t>Measured 34.8 </a:t>
            </a:r>
            <a:r>
              <a:rPr lang="en-US" dirty="0" err="1" smtClean="0"/>
              <a:t>mW</a:t>
            </a:r>
            <a:r>
              <a:rPr lang="en-US" dirty="0" smtClean="0"/>
              <a:t> with </a:t>
            </a:r>
            <a:r>
              <a:rPr lang="en-US" dirty="0" err="1" smtClean="0"/>
              <a:t>Thorlabs</a:t>
            </a:r>
            <a:r>
              <a:rPr lang="en-US" dirty="0" smtClean="0"/>
              <a:t> PM20CH (15.4 </a:t>
            </a:r>
            <a:r>
              <a:rPr lang="en-US" dirty="0" err="1" smtClean="0"/>
              <a:t>dBm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04144" y="884427"/>
            <a:ext cx="1946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Factory Calibration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83439" y="1409083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11.4 </a:t>
            </a:r>
            <a:r>
              <a:rPr lang="en-US" dirty="0" err="1" smtClean="0"/>
              <a:t>dBm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18227" y="3429000"/>
            <a:ext cx="166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calibration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47540" y="2488368"/>
            <a:ext cx="5232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Installed user calibration based upon power meter.</a:t>
            </a:r>
          </a:p>
          <a:p>
            <a:r>
              <a:rPr lang="en-US" dirty="0" smtClean="0"/>
              <a:t>This gives a closer result 15.26 </a:t>
            </a:r>
            <a:r>
              <a:rPr lang="en-US" dirty="0" err="1" smtClean="0"/>
              <a:t>dBm</a:t>
            </a:r>
            <a:r>
              <a:rPr lang="en-US" dirty="0" smtClean="0"/>
              <a:t>  (33.5 </a:t>
            </a:r>
            <a:r>
              <a:rPr lang="en-US" dirty="0" err="1" smtClean="0"/>
              <a:t>mW</a:t>
            </a:r>
            <a:r>
              <a:rPr lang="en-US" dirty="0" smtClean="0"/>
              <a:t>) -  &lt;4%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5869" y="3963862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15.26 </a:t>
            </a:r>
            <a:r>
              <a:rPr lang="en-US" dirty="0" err="1" smtClean="0"/>
              <a:t>dBm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4519" y="6056025"/>
            <a:ext cx="254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broadening of seed?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17562" y="1693891"/>
            <a:ext cx="4709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 power in seed source with OSA</a:t>
            </a:r>
          </a:p>
          <a:p>
            <a:r>
              <a:rPr lang="en-US" dirty="0" smtClean="0"/>
              <a:t>Found:  11.4 </a:t>
            </a:r>
            <a:r>
              <a:rPr lang="en-US" dirty="0" err="1" smtClean="0"/>
              <a:t>dBm</a:t>
            </a:r>
            <a:r>
              <a:rPr lang="en-US" dirty="0" smtClean="0"/>
              <a:t>  (13.8 </a:t>
            </a:r>
            <a:r>
              <a:rPr lang="en-US" dirty="0" err="1" smtClean="0"/>
              <a:t>mW</a:t>
            </a:r>
            <a:r>
              <a:rPr lang="en-US" dirty="0" smtClean="0"/>
              <a:t>) ---way too low ???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9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Modulator and Preamp </a:t>
            </a:r>
            <a:endParaRPr lang="en-US" dirty="0"/>
          </a:p>
        </p:txBody>
      </p:sp>
      <p:pic>
        <p:nvPicPr>
          <p:cNvPr id="5" name="Content Placeholder 4" descr="ST_0000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126" y="809470"/>
            <a:ext cx="3007518" cy="2469630"/>
          </a:xfrm>
        </p:spPr>
      </p:pic>
      <p:sp>
        <p:nvSpPr>
          <p:cNvPr id="6" name="TextBox 5"/>
          <p:cNvSpPr txBox="1"/>
          <p:nvPr/>
        </p:nvSpPr>
        <p:spPr>
          <a:xfrm>
            <a:off x="811738" y="2528541"/>
            <a:ext cx="224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 extinction  ~ 25 dB</a:t>
            </a:r>
            <a:endParaRPr lang="en-US" dirty="0"/>
          </a:p>
        </p:txBody>
      </p:sp>
      <p:pic>
        <p:nvPicPr>
          <p:cNvPr id="8" name="Picture 7" descr="ST_000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976" y="3537680"/>
            <a:ext cx="3206701" cy="2633195"/>
          </a:xfrm>
          <a:prstGeom prst="rect">
            <a:avLst/>
          </a:prstGeom>
        </p:spPr>
      </p:pic>
      <p:pic>
        <p:nvPicPr>
          <p:cNvPr id="9" name="Picture 8" descr="ST_000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2912" y="3458980"/>
            <a:ext cx="3219373" cy="2643600"/>
          </a:xfrm>
          <a:prstGeom prst="rect">
            <a:avLst/>
          </a:prstGeom>
        </p:spPr>
      </p:pic>
      <p:pic>
        <p:nvPicPr>
          <p:cNvPr id="10" name="Picture 9" descr="ST_000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6889" y="804570"/>
            <a:ext cx="3091096" cy="2538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9707" y="116923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Pump 600 mA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93515" y="2533338"/>
            <a:ext cx="128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Seed on/off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12817" y="6071016"/>
            <a:ext cx="475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Spectrum from pre-amp thru the Band Pass filter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58583" y="398738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Span 100 nm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64083" y="3957403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Span 5 nm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52201" y="3972393"/>
            <a:ext cx="1940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22.8 </a:t>
            </a:r>
            <a:r>
              <a:rPr lang="en-US" dirty="0" err="1" smtClean="0"/>
              <a:t>dBm</a:t>
            </a:r>
            <a:endParaRPr lang="en-US" dirty="0" smtClean="0"/>
          </a:p>
          <a:p>
            <a:r>
              <a:rPr lang="en-US" dirty="0" smtClean="0"/>
              <a:t> ~190 </a:t>
            </a:r>
            <a:r>
              <a:rPr lang="en-US" dirty="0" err="1" smtClean="0"/>
              <a:t>mW</a:t>
            </a:r>
            <a:endParaRPr lang="en-US" dirty="0" smtClean="0"/>
          </a:p>
          <a:p>
            <a:r>
              <a:rPr lang="en-US" dirty="0" smtClean="0"/>
              <a:t>(~ </a:t>
            </a:r>
            <a:r>
              <a:rPr lang="en-US" dirty="0" err="1" smtClean="0"/>
              <a:t>nJ</a:t>
            </a:r>
            <a:r>
              <a:rPr lang="en-US" dirty="0" smtClean="0"/>
              <a:t> pulse energy)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130" y="1109710"/>
            <a:ext cx="2476870" cy="206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931278" y="3222594"/>
            <a:ext cx="2212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operating seed </a:t>
            </a:r>
          </a:p>
          <a:p>
            <a:r>
              <a:rPr lang="en-US" dirty="0" smtClean="0"/>
              <a:t>at half power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48505" y="2290619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Modulator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3379"/>
          </a:xfrm>
        </p:spPr>
        <p:txBody>
          <a:bodyPr/>
          <a:lstStyle/>
          <a:p>
            <a:r>
              <a:rPr lang="en-US" dirty="0" smtClean="0"/>
              <a:t>Vacuum chamber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21910"/>
            <a:ext cx="8229600" cy="82619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vacuum flange and beam pipe containing view ports and </a:t>
            </a:r>
            <a:r>
              <a:rPr lang="en-US" dirty="0" err="1" smtClean="0"/>
              <a:t>zig-zag</a:t>
            </a:r>
            <a:r>
              <a:rPr lang="en-US" dirty="0" smtClean="0"/>
              <a:t> cavity will prototyped using the 3D printer in TD.</a:t>
            </a:r>
          </a:p>
          <a:p>
            <a:pPr lvl="1"/>
            <a:r>
              <a:rPr lang="en-US" dirty="0" smtClean="0"/>
              <a:t>Make new RFQ flange (thicker) with view port and internal optical cavity supports.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759" y="871287"/>
            <a:ext cx="6008482" cy="45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3994951" y="1553592"/>
            <a:ext cx="1420428" cy="35066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38656" y="1953087"/>
            <a:ext cx="239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Must fit in this space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33134" y="2317072"/>
            <a:ext cx="878889" cy="790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9489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1569"/>
            <a:ext cx="8229600" cy="511486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We have assembled and starting to characterize the first components for the Laser Notcher.</a:t>
            </a:r>
          </a:p>
          <a:p>
            <a:r>
              <a:rPr lang="en-US" dirty="0" smtClean="0"/>
              <a:t>Will continue to learn how to operate the OPG and fiber amplifiers. </a:t>
            </a:r>
          </a:p>
          <a:p>
            <a:r>
              <a:rPr lang="en-US" dirty="0" smtClean="0"/>
              <a:t>We would like to put the OPG equipment inside a chassis to protect fibers and get rid of external power supply for RF amplifier.</a:t>
            </a:r>
          </a:p>
          <a:p>
            <a:r>
              <a:rPr lang="en-US" dirty="0" smtClean="0"/>
              <a:t>We will add another pulse generator to create 450 kHz burst.</a:t>
            </a:r>
          </a:p>
          <a:p>
            <a:r>
              <a:rPr lang="en-US" dirty="0" smtClean="0"/>
              <a:t>The temporal pulse structure out of the borrowed pulse generator is not as uniform as needed, but will work till we get the final pulser.</a:t>
            </a:r>
          </a:p>
          <a:p>
            <a:r>
              <a:rPr lang="en-US" dirty="0" smtClean="0"/>
              <a:t>We have not spent much time on the beam shaping optics since we demonstrated beam shaping and </a:t>
            </a:r>
            <a:r>
              <a:rPr lang="en-US" dirty="0" err="1" smtClean="0"/>
              <a:t>zig-zag</a:t>
            </a:r>
            <a:r>
              <a:rPr lang="en-US" dirty="0" smtClean="0"/>
              <a:t> cavity last fall. </a:t>
            </a:r>
            <a:r>
              <a:rPr lang="en-US" dirty="0"/>
              <a:t>W</a:t>
            </a:r>
            <a:r>
              <a:rPr lang="en-US" dirty="0" smtClean="0"/>
              <a:t>e need to add in an anamorphic prism pair to better shape the horizontal beam out of the </a:t>
            </a:r>
            <a:r>
              <a:rPr lang="en-US" dirty="0" err="1" smtClean="0"/>
              <a:t>piShaper</a:t>
            </a:r>
            <a:r>
              <a:rPr lang="en-US" dirty="0"/>
              <a:t> </a:t>
            </a:r>
            <a:r>
              <a:rPr lang="en-US" dirty="0" smtClean="0"/>
              <a:t>to move forward with the design.  </a:t>
            </a:r>
          </a:p>
          <a:p>
            <a:r>
              <a:rPr lang="en-US" dirty="0" smtClean="0"/>
              <a:t>Todd has been working on the free space amplifiers at NML which are very similar to those we will be using next year for the final amplification stage.</a:t>
            </a:r>
          </a:p>
          <a:p>
            <a:r>
              <a:rPr lang="en-US" dirty="0" smtClean="0"/>
              <a:t>John Sobolewski (MS co-op) is beginning to look at the vacuum  holder for the optical cavity. We are planning to prototype this using the 3D printer.</a:t>
            </a:r>
          </a:p>
          <a:p>
            <a:r>
              <a:rPr lang="en-US" dirty="0" smtClean="0"/>
              <a:t>This summer add in the Pockels cell to create 15 Hz burst of pulses.</a:t>
            </a:r>
          </a:p>
          <a:p>
            <a:r>
              <a:rPr lang="en-US" dirty="0" smtClean="0"/>
              <a:t>By  end of FY13 we should be ready to add new pulse generator, final fiber amplifier, and free space amplifier.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Notcher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Major Components of the system</a:t>
            </a:r>
          </a:p>
          <a:p>
            <a:pPr lvl="1"/>
            <a:r>
              <a:rPr lang="en-US" dirty="0" smtClean="0"/>
              <a:t>Optical pulse generation</a:t>
            </a:r>
          </a:p>
          <a:p>
            <a:pPr lvl="1"/>
            <a:r>
              <a:rPr lang="en-US" dirty="0" smtClean="0"/>
              <a:t>Fiber amplifier system (2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+ 1</a:t>
            </a:r>
            <a:r>
              <a:rPr lang="en-US" dirty="0" smtClean="0"/>
              <a:t> stages)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Macro pulse generation (at 15 Hz) (Pockels cell)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Free space laser amplifier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Laser transport and beam shaping / optical cavity</a:t>
            </a:r>
          </a:p>
          <a:p>
            <a:pPr lvl="1"/>
            <a:r>
              <a:rPr lang="en-US" dirty="0" smtClean="0"/>
              <a:t>Vacuum chamber and integration into MEBT</a:t>
            </a:r>
          </a:p>
          <a:p>
            <a:pPr lvl="2"/>
            <a:r>
              <a:rPr lang="en-US" dirty="0" smtClean="0"/>
              <a:t>Prototype using 3D printer in TD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Timing and controls</a:t>
            </a:r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3342" cy="545690"/>
          </a:xfrm>
        </p:spPr>
        <p:txBody>
          <a:bodyPr>
            <a:noAutofit/>
          </a:bodyPr>
          <a:lstStyle/>
          <a:p>
            <a:r>
              <a:rPr lang="en-US" sz="1800" b="1" u="sng" dirty="0" smtClean="0"/>
              <a:t> Burst mode seed pulses to Fiber Amplifier followed by Free Space Amp</a:t>
            </a:r>
            <a:endParaRPr lang="en-US" sz="1800" b="1" u="sng" dirty="0"/>
          </a:p>
        </p:txBody>
      </p:sp>
      <p:grpSp>
        <p:nvGrpSpPr>
          <p:cNvPr id="3" name="Group 19"/>
          <p:cNvGrpSpPr/>
          <p:nvPr/>
        </p:nvGrpSpPr>
        <p:grpSpPr>
          <a:xfrm>
            <a:off x="840660" y="985703"/>
            <a:ext cx="1017638" cy="489155"/>
            <a:chOff x="840659" y="1737851"/>
            <a:chExt cx="1740309" cy="1047136"/>
          </a:xfrm>
        </p:grpSpPr>
        <p:sp>
          <p:nvSpPr>
            <p:cNvPr id="4" name="Rectangle 3"/>
            <p:cNvSpPr/>
            <p:nvPr/>
          </p:nvSpPr>
          <p:spPr>
            <a:xfrm>
              <a:off x="840659" y="2010697"/>
              <a:ext cx="973393" cy="5014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58646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052051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115961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194619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73278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351936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445342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 rot="5400000">
              <a:off x="1939412" y="2010697"/>
              <a:ext cx="221226" cy="50144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035277" y="2257731"/>
              <a:ext cx="545691" cy="73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9"/>
          <p:cNvGrpSpPr/>
          <p:nvPr/>
        </p:nvGrpSpPr>
        <p:grpSpPr>
          <a:xfrm>
            <a:off x="1962149" y="1139706"/>
            <a:ext cx="1380658" cy="374301"/>
            <a:chOff x="1976437" y="1887794"/>
            <a:chExt cx="2238376" cy="280219"/>
          </a:xfrm>
        </p:grpSpPr>
        <p:sp>
          <p:nvSpPr>
            <p:cNvPr id="32" name="Rectangle 31"/>
            <p:cNvSpPr/>
            <p:nvPr/>
          </p:nvSpPr>
          <p:spPr>
            <a:xfrm>
              <a:off x="2315497" y="1887794"/>
              <a:ext cx="1489587" cy="162232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25213" y="2050026"/>
              <a:ext cx="88490" cy="117987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8"/>
            <p:cNvGrpSpPr/>
            <p:nvPr/>
          </p:nvGrpSpPr>
          <p:grpSpPr>
            <a:xfrm>
              <a:off x="1976437" y="1928813"/>
              <a:ext cx="2238376" cy="80963"/>
              <a:chOff x="1895475" y="1533525"/>
              <a:chExt cx="2238376" cy="119063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1895475" y="1533525"/>
                <a:ext cx="2214563" cy="61913"/>
              </a:xfrm>
              <a:custGeom>
                <a:avLst/>
                <a:gdLst>
                  <a:gd name="connsiteX0" fmla="*/ 0 w 2214563"/>
                  <a:gd name="connsiteY0" fmla="*/ 57150 h 61913"/>
                  <a:gd name="connsiteX1" fmla="*/ 690563 w 2214563"/>
                  <a:gd name="connsiteY1" fmla="*/ 61913 h 61913"/>
                  <a:gd name="connsiteX2" fmla="*/ 776288 w 2214563"/>
                  <a:gd name="connsiteY2" fmla="*/ 0 h 61913"/>
                  <a:gd name="connsiteX3" fmla="*/ 1362075 w 2214563"/>
                  <a:gd name="connsiteY3" fmla="*/ 0 h 61913"/>
                  <a:gd name="connsiteX4" fmla="*/ 1457325 w 2214563"/>
                  <a:gd name="connsiteY4" fmla="*/ 57150 h 61913"/>
                  <a:gd name="connsiteX5" fmla="*/ 2214563 w 2214563"/>
                  <a:gd name="connsiteY5" fmla="*/ 57150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4563" h="61913">
                    <a:moveTo>
                      <a:pt x="0" y="57150"/>
                    </a:moveTo>
                    <a:lnTo>
                      <a:pt x="690563" y="61913"/>
                    </a:lnTo>
                    <a:lnTo>
                      <a:pt x="776288" y="0"/>
                    </a:lnTo>
                    <a:lnTo>
                      <a:pt x="1362075" y="0"/>
                    </a:lnTo>
                    <a:lnTo>
                      <a:pt x="1457325" y="57150"/>
                    </a:lnTo>
                    <a:lnTo>
                      <a:pt x="2214563" y="5715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flipV="1">
                <a:off x="1919288" y="1590675"/>
                <a:ext cx="2214563" cy="61913"/>
              </a:xfrm>
              <a:custGeom>
                <a:avLst/>
                <a:gdLst>
                  <a:gd name="connsiteX0" fmla="*/ 0 w 2214563"/>
                  <a:gd name="connsiteY0" fmla="*/ 57150 h 61913"/>
                  <a:gd name="connsiteX1" fmla="*/ 690563 w 2214563"/>
                  <a:gd name="connsiteY1" fmla="*/ 61913 h 61913"/>
                  <a:gd name="connsiteX2" fmla="*/ 776288 w 2214563"/>
                  <a:gd name="connsiteY2" fmla="*/ 0 h 61913"/>
                  <a:gd name="connsiteX3" fmla="*/ 1362075 w 2214563"/>
                  <a:gd name="connsiteY3" fmla="*/ 0 h 61913"/>
                  <a:gd name="connsiteX4" fmla="*/ 1457325 w 2214563"/>
                  <a:gd name="connsiteY4" fmla="*/ 57150 h 61913"/>
                  <a:gd name="connsiteX5" fmla="*/ 2214563 w 2214563"/>
                  <a:gd name="connsiteY5" fmla="*/ 57150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4563" h="61913">
                    <a:moveTo>
                      <a:pt x="0" y="57150"/>
                    </a:moveTo>
                    <a:lnTo>
                      <a:pt x="690563" y="61913"/>
                    </a:lnTo>
                    <a:lnTo>
                      <a:pt x="776288" y="0"/>
                    </a:lnTo>
                    <a:lnTo>
                      <a:pt x="1362075" y="0"/>
                    </a:lnTo>
                    <a:lnTo>
                      <a:pt x="1457325" y="57150"/>
                    </a:lnTo>
                    <a:lnTo>
                      <a:pt x="2214563" y="5715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1" name="Straight Connector 40"/>
          <p:cNvCxnSpPr/>
          <p:nvPr/>
        </p:nvCxnSpPr>
        <p:spPr>
          <a:xfrm>
            <a:off x="1909634" y="1116941"/>
            <a:ext cx="0" cy="247135"/>
          </a:xfrm>
          <a:prstGeom prst="line">
            <a:avLst/>
          </a:prstGeom>
          <a:ln w="1016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2340" y="388394"/>
            <a:ext cx="11160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Symbol" pitchFamily="18" charset="2"/>
              </a:rPr>
              <a:t>l</a:t>
            </a:r>
            <a:r>
              <a:rPr lang="en-US" sz="1400" b="1" u="sng" baseline="-25000" dirty="0" smtClean="0"/>
              <a:t>1</a:t>
            </a:r>
            <a:r>
              <a:rPr lang="en-US" sz="1400" b="1" u="sng" dirty="0" smtClean="0"/>
              <a:t>=1064nm</a:t>
            </a:r>
          </a:p>
          <a:p>
            <a:r>
              <a:rPr lang="en-US" sz="1400" dirty="0" smtClean="0"/>
              <a:t>120 </a:t>
            </a:r>
            <a:r>
              <a:rPr lang="en-US" sz="1400" dirty="0" err="1" smtClean="0"/>
              <a:t>mW</a:t>
            </a:r>
            <a:r>
              <a:rPr lang="en-US" sz="1400" dirty="0" smtClean="0"/>
              <a:t> CW</a:t>
            </a:r>
          </a:p>
          <a:p>
            <a:r>
              <a:rPr lang="en-US" sz="1400" dirty="0" smtClean="0"/>
              <a:t>SW=0.1 nm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3332662" y="1239126"/>
            <a:ext cx="2079316" cy="5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784798" y="1254689"/>
            <a:ext cx="648929" cy="1518991"/>
          </a:xfrm>
          <a:custGeom>
            <a:avLst/>
            <a:gdLst>
              <a:gd name="connsiteX0" fmla="*/ 0 w 1415845"/>
              <a:gd name="connsiteY0" fmla="*/ 0 h 2861187"/>
              <a:gd name="connsiteX1" fmla="*/ 1401097 w 1415845"/>
              <a:gd name="connsiteY1" fmla="*/ 0 h 2861187"/>
              <a:gd name="connsiteX2" fmla="*/ 1415845 w 1415845"/>
              <a:gd name="connsiteY2" fmla="*/ 2861187 h 2861187"/>
              <a:gd name="connsiteX3" fmla="*/ 1415845 w 1415845"/>
              <a:gd name="connsiteY3" fmla="*/ 2861187 h 2861187"/>
              <a:gd name="connsiteX4" fmla="*/ 1415845 w 1415845"/>
              <a:gd name="connsiteY4" fmla="*/ 2861187 h 286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845" h="2861187">
                <a:moveTo>
                  <a:pt x="0" y="0"/>
                </a:moveTo>
                <a:lnTo>
                  <a:pt x="1401097" y="0"/>
                </a:lnTo>
                <a:lnTo>
                  <a:pt x="1415845" y="2861187"/>
                </a:lnTo>
                <a:lnTo>
                  <a:pt x="1415845" y="2861187"/>
                </a:lnTo>
                <a:lnTo>
                  <a:pt x="1415845" y="2861187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74"/>
          <p:cNvGrpSpPr/>
          <p:nvPr/>
        </p:nvGrpSpPr>
        <p:grpSpPr>
          <a:xfrm>
            <a:off x="3095882" y="914401"/>
            <a:ext cx="2120695" cy="254831"/>
            <a:chOff x="71438" y="5072065"/>
            <a:chExt cx="4129087" cy="223840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71438" y="5295900"/>
              <a:ext cx="4129087" cy="5"/>
            </a:xfrm>
            <a:prstGeom prst="line">
              <a:avLst/>
            </a:prstGeom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2257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781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05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29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353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877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401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2925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449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973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7497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9021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0545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2053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577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101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6625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8149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673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1197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2721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245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5769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7293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8817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0341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1910483" y="573473"/>
            <a:ext cx="158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 GHz Mach-</a:t>
            </a:r>
            <a:r>
              <a:rPr lang="en-US" sz="1200" dirty="0" err="1" smtClean="0"/>
              <a:t>Zehnder</a:t>
            </a:r>
            <a:endParaRPr lang="en-US" sz="1200" dirty="0" smtClean="0"/>
          </a:p>
          <a:p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40" name="TextBox 239"/>
          <p:cNvSpPr txBox="1"/>
          <p:nvPr/>
        </p:nvSpPr>
        <p:spPr>
          <a:xfrm>
            <a:off x="3043175" y="1281154"/>
            <a:ext cx="1772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Generator</a:t>
            </a:r>
          </a:p>
          <a:p>
            <a:r>
              <a:rPr lang="en-US" dirty="0" smtClean="0"/>
              <a:t>Amplifier, Timing</a:t>
            </a:r>
            <a:endParaRPr lang="en-US" dirty="0"/>
          </a:p>
        </p:txBody>
      </p:sp>
      <p:cxnSp>
        <p:nvCxnSpPr>
          <p:cNvPr id="244" name="Straight Arrow Connector 243"/>
          <p:cNvCxnSpPr>
            <a:stCxn id="240" idx="1"/>
            <a:endCxn id="33" idx="2"/>
          </p:cNvCxnSpPr>
          <p:nvPr/>
        </p:nvCxnSpPr>
        <p:spPr>
          <a:xfrm flipH="1" flipV="1">
            <a:off x="2389613" y="1514007"/>
            <a:ext cx="653562" cy="90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5456412" y="103828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 Fiber</a:t>
            </a:r>
            <a:endParaRPr lang="en-US" dirty="0"/>
          </a:p>
        </p:txBody>
      </p:sp>
      <p:sp>
        <p:nvSpPr>
          <p:cNvPr id="271" name="TextBox 270"/>
          <p:cNvSpPr txBox="1"/>
          <p:nvPr/>
        </p:nvSpPr>
        <p:spPr>
          <a:xfrm>
            <a:off x="1757483" y="1376039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L</a:t>
            </a:r>
            <a:r>
              <a:rPr lang="en-US" sz="1100" baseline="-25000" dirty="0" err="1" smtClean="0"/>
              <a:t>ins</a:t>
            </a:r>
            <a:r>
              <a:rPr lang="en-US" sz="1100" dirty="0" smtClean="0"/>
              <a:t> ~5dB</a:t>
            </a:r>
            <a:endParaRPr lang="en-US" sz="1100" dirty="0"/>
          </a:p>
        </p:txBody>
      </p:sp>
      <p:sp>
        <p:nvSpPr>
          <p:cNvPr id="272" name="TextBox 271"/>
          <p:cNvSpPr txBox="1"/>
          <p:nvPr/>
        </p:nvSpPr>
        <p:spPr>
          <a:xfrm>
            <a:off x="1389601" y="862614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</a:t>
            </a:r>
            <a:r>
              <a:rPr lang="en-US" sz="1100" baseline="-25000" dirty="0" smtClean="0"/>
              <a:t>i</a:t>
            </a:r>
            <a:r>
              <a:rPr lang="en-US" sz="1100" dirty="0" smtClean="0"/>
              <a:t>~1.8dB</a:t>
            </a:r>
            <a:endParaRPr lang="en-US" sz="1100" dirty="0"/>
          </a:p>
        </p:txBody>
      </p:sp>
      <p:sp>
        <p:nvSpPr>
          <p:cNvPr id="276" name="Freeform 275"/>
          <p:cNvSpPr/>
          <p:nvPr/>
        </p:nvSpPr>
        <p:spPr>
          <a:xfrm>
            <a:off x="292963" y="2788920"/>
            <a:ext cx="461639" cy="1584959"/>
          </a:xfrm>
          <a:custGeom>
            <a:avLst/>
            <a:gdLst>
              <a:gd name="connsiteX0" fmla="*/ 399495 w 461639"/>
              <a:gd name="connsiteY0" fmla="*/ 8878 h 1083076"/>
              <a:gd name="connsiteX1" fmla="*/ 0 w 461639"/>
              <a:gd name="connsiteY1" fmla="*/ 0 h 1083076"/>
              <a:gd name="connsiteX2" fmla="*/ 17755 w 461639"/>
              <a:gd name="connsiteY2" fmla="*/ 1074198 h 1083076"/>
              <a:gd name="connsiteX3" fmla="*/ 461639 w 461639"/>
              <a:gd name="connsiteY3" fmla="*/ 1083076 h 1083076"/>
              <a:gd name="connsiteX4" fmla="*/ 461639 w 461639"/>
              <a:gd name="connsiteY4" fmla="*/ 1083076 h 108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639" h="1083076">
                <a:moveTo>
                  <a:pt x="399495" y="8878"/>
                </a:moveTo>
                <a:lnTo>
                  <a:pt x="0" y="0"/>
                </a:lnTo>
                <a:lnTo>
                  <a:pt x="17755" y="1074198"/>
                </a:lnTo>
                <a:lnTo>
                  <a:pt x="461639" y="1083076"/>
                </a:lnTo>
                <a:lnTo>
                  <a:pt x="461639" y="1083076"/>
                </a:lnTo>
              </a:path>
            </a:pathLst>
          </a:cu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8" name="Straight Arrow Connector 277"/>
          <p:cNvCxnSpPr/>
          <p:nvPr/>
        </p:nvCxnSpPr>
        <p:spPr>
          <a:xfrm>
            <a:off x="1013701" y="4378195"/>
            <a:ext cx="3558299" cy="10925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53"/>
          <p:cNvGrpSpPr/>
          <p:nvPr/>
        </p:nvGrpSpPr>
        <p:grpSpPr>
          <a:xfrm>
            <a:off x="329419" y="3779520"/>
            <a:ext cx="1828415" cy="371385"/>
            <a:chOff x="902525" y="1947553"/>
            <a:chExt cx="5759532" cy="568036"/>
          </a:xfrm>
          <a:solidFill>
            <a:srgbClr val="FF0000"/>
          </a:solidFill>
        </p:grpSpPr>
        <p:cxnSp>
          <p:nvCxnSpPr>
            <p:cNvPr id="123" name="Straight Connector 122"/>
            <p:cNvCxnSpPr/>
            <p:nvPr/>
          </p:nvCxnSpPr>
          <p:spPr>
            <a:xfrm flipV="1">
              <a:off x="902525" y="2493818"/>
              <a:ext cx="5759532" cy="118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/>
            <p:cNvSpPr/>
            <p:nvPr/>
          </p:nvSpPr>
          <p:spPr>
            <a:xfrm>
              <a:off x="1816926" y="2113808"/>
              <a:ext cx="61301" cy="3800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484422" y="2135579"/>
              <a:ext cx="76119" cy="3800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572000" y="2133601"/>
              <a:ext cx="45719" cy="3800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27913" y="2131621"/>
              <a:ext cx="66758" cy="3800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759034" y="2117766"/>
              <a:ext cx="70663" cy="3800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>
              <a:off x="1744228" y="1947553"/>
              <a:ext cx="208139" cy="1717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Rectangle 161"/>
          <p:cNvSpPr/>
          <p:nvPr/>
        </p:nvSpPr>
        <p:spPr>
          <a:xfrm>
            <a:off x="763215" y="4282670"/>
            <a:ext cx="495961" cy="20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626089" y="3622855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 Hz</a:t>
            </a:r>
            <a:endParaRPr lang="en-US" sz="1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468308" y="4570696"/>
            <a:ext cx="11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Pockels cell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94444" y="6455546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Updated 10/3/2012</a:t>
            </a:r>
            <a:endParaRPr lang="en-US" sz="1200" dirty="0"/>
          </a:p>
        </p:txBody>
      </p:sp>
      <p:sp>
        <p:nvSpPr>
          <p:cNvPr id="167" name="TextBox 166"/>
          <p:cNvSpPr txBox="1"/>
          <p:nvPr/>
        </p:nvSpPr>
        <p:spPr>
          <a:xfrm>
            <a:off x="461766" y="3375240"/>
            <a:ext cx="1874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Generate 24 us burst at 15 </a:t>
            </a:r>
            <a:r>
              <a:rPr lang="en-US" sz="1100" dirty="0" err="1" smtClean="0"/>
              <a:t>hz</a:t>
            </a:r>
            <a:endParaRPr lang="en-US" sz="1100" dirty="0"/>
          </a:p>
        </p:txBody>
      </p:sp>
      <p:sp>
        <p:nvSpPr>
          <p:cNvPr id="174" name="TextBox 173"/>
          <p:cNvSpPr txBox="1"/>
          <p:nvPr/>
        </p:nvSpPr>
        <p:spPr>
          <a:xfrm>
            <a:off x="653299" y="5553609"/>
            <a:ext cx="391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TRANSPORT BEAM SHAPING OPTICS &amp;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OPTICAL CAVITY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8" name="Group 129"/>
          <p:cNvGrpSpPr/>
          <p:nvPr/>
        </p:nvGrpSpPr>
        <p:grpSpPr>
          <a:xfrm>
            <a:off x="642807" y="1750534"/>
            <a:ext cx="4802563" cy="1295644"/>
            <a:chOff x="642807" y="2695414"/>
            <a:chExt cx="4802563" cy="1295644"/>
          </a:xfrm>
        </p:grpSpPr>
        <p:grpSp>
          <p:nvGrpSpPr>
            <p:cNvPr id="19" name="Group 174"/>
            <p:cNvGrpSpPr/>
            <p:nvPr/>
          </p:nvGrpSpPr>
          <p:grpSpPr>
            <a:xfrm>
              <a:off x="3867463" y="2892792"/>
              <a:ext cx="1319134" cy="982476"/>
              <a:chOff x="5916241" y="2528769"/>
              <a:chExt cx="1591731" cy="982476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7101619" y="3264110"/>
                <a:ext cx="0" cy="247135"/>
              </a:xfrm>
              <a:prstGeom prst="line">
                <a:avLst/>
              </a:prstGeom>
              <a:ln w="101600" cmpd="tri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20"/>
              <p:cNvGrpSpPr/>
              <p:nvPr/>
            </p:nvGrpSpPr>
            <p:grpSpPr>
              <a:xfrm>
                <a:off x="5916241" y="2528769"/>
                <a:ext cx="1591731" cy="981770"/>
                <a:chOff x="5916241" y="2858549"/>
                <a:chExt cx="1591731" cy="981770"/>
              </a:xfrm>
            </p:grpSpPr>
            <p:grpSp>
              <p:nvGrpSpPr>
                <p:cNvPr id="21" name="Group 17"/>
                <p:cNvGrpSpPr/>
                <p:nvPr/>
              </p:nvGrpSpPr>
              <p:grpSpPr>
                <a:xfrm>
                  <a:off x="5926307" y="3337811"/>
                  <a:ext cx="1581665" cy="383060"/>
                  <a:chOff x="4386649" y="1956486"/>
                  <a:chExt cx="1581665" cy="383060"/>
                </a:xfrm>
              </p:grpSpPr>
              <p:sp>
                <p:nvSpPr>
                  <p:cNvPr id="189" name="Oval 188"/>
                  <p:cNvSpPr/>
                  <p:nvPr/>
                </p:nvSpPr>
                <p:spPr>
                  <a:xfrm>
                    <a:off x="4819136" y="1956486"/>
                    <a:ext cx="383060" cy="383060"/>
                  </a:xfrm>
                  <a:prstGeom prst="ellipse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4909751" y="1956486"/>
                    <a:ext cx="383060" cy="383060"/>
                  </a:xfrm>
                  <a:prstGeom prst="ellipse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988009" y="1956486"/>
                    <a:ext cx="383060" cy="383060"/>
                  </a:xfrm>
                  <a:prstGeom prst="ellipse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2" name="Straight Connector 191"/>
                  <p:cNvCxnSpPr/>
                  <p:nvPr/>
                </p:nvCxnSpPr>
                <p:spPr>
                  <a:xfrm>
                    <a:off x="4386649" y="2335427"/>
                    <a:ext cx="1581665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6219221" y="3593184"/>
                  <a:ext cx="0" cy="247135"/>
                </a:xfrm>
                <a:prstGeom prst="line">
                  <a:avLst/>
                </a:prstGeom>
                <a:ln w="101600" cmpd="tri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TextBox 192"/>
                <p:cNvSpPr txBox="1"/>
                <p:nvPr/>
              </p:nvSpPr>
              <p:spPr>
                <a:xfrm>
                  <a:off x="5916241" y="2858549"/>
                  <a:ext cx="15345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Fiber Pre-Amp</a:t>
                  </a:r>
                  <a:endParaRPr lang="en-US" dirty="0"/>
                </a:p>
              </p:txBody>
            </p:sp>
          </p:grpSp>
        </p:grpSp>
        <p:sp>
          <p:nvSpPr>
            <p:cNvPr id="200" name="TextBox 199"/>
            <p:cNvSpPr txBox="1"/>
            <p:nvPr/>
          </p:nvSpPr>
          <p:spPr>
            <a:xfrm>
              <a:off x="2341453" y="2783356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Fiber Amp 1</a:t>
              </a:r>
              <a:endParaRPr lang="en-US" dirty="0"/>
            </a:p>
          </p:txBody>
        </p:sp>
        <p:cxnSp>
          <p:nvCxnSpPr>
            <p:cNvPr id="232" name="Straight Arrow Connector 231"/>
            <p:cNvCxnSpPr/>
            <p:nvPr/>
          </p:nvCxnSpPr>
          <p:spPr>
            <a:xfrm flipH="1">
              <a:off x="673687" y="3735595"/>
              <a:ext cx="3188014" cy="219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Rectangle 245"/>
            <p:cNvSpPr/>
            <p:nvPr/>
          </p:nvSpPr>
          <p:spPr>
            <a:xfrm>
              <a:off x="3889946" y="2836961"/>
              <a:ext cx="1484027" cy="115409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84"/>
            <p:cNvGrpSpPr/>
            <p:nvPr/>
          </p:nvGrpSpPr>
          <p:grpSpPr>
            <a:xfrm>
              <a:off x="2368474" y="3161050"/>
              <a:ext cx="1169236" cy="685800"/>
              <a:chOff x="4931761" y="2737021"/>
              <a:chExt cx="1394085" cy="815546"/>
            </a:xfrm>
          </p:grpSpPr>
          <p:grpSp>
            <p:nvGrpSpPr>
              <p:cNvPr id="23" name="Group 194"/>
              <p:cNvGrpSpPr/>
              <p:nvPr/>
            </p:nvGrpSpPr>
            <p:grpSpPr>
              <a:xfrm>
                <a:off x="4931761" y="2737021"/>
                <a:ext cx="1394085" cy="691979"/>
                <a:chOff x="4630730" y="1956486"/>
                <a:chExt cx="945811" cy="383060"/>
              </a:xfrm>
            </p:grpSpPr>
            <p:sp>
              <p:nvSpPr>
                <p:cNvPr id="196" name="Oval 195"/>
                <p:cNvSpPr/>
                <p:nvPr/>
              </p:nvSpPr>
              <p:spPr>
                <a:xfrm>
                  <a:off x="4819136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4909751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4988009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4630730" y="2339546"/>
                  <a:ext cx="94581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6" name="Straight Connector 175"/>
              <p:cNvCxnSpPr/>
              <p:nvPr/>
            </p:nvCxnSpPr>
            <p:spPr>
              <a:xfrm>
                <a:off x="6122439" y="3305432"/>
                <a:ext cx="0" cy="247135"/>
              </a:xfrm>
              <a:prstGeom prst="line">
                <a:avLst/>
              </a:prstGeom>
              <a:ln w="101600" cmpd="tri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5120596" y="3305432"/>
                <a:ext cx="0" cy="247135"/>
              </a:xfrm>
              <a:prstGeom prst="line">
                <a:avLst/>
              </a:prstGeom>
              <a:ln w="101600" cmpd="tri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11"/>
            <p:cNvGrpSpPr/>
            <p:nvPr/>
          </p:nvGrpSpPr>
          <p:grpSpPr>
            <a:xfrm>
              <a:off x="642807" y="3051811"/>
              <a:ext cx="1455843" cy="818497"/>
              <a:chOff x="3116157" y="2737021"/>
              <a:chExt cx="1455843" cy="818497"/>
            </a:xfrm>
          </p:grpSpPr>
          <p:grpSp>
            <p:nvGrpSpPr>
              <p:cNvPr id="25" name="Group 194"/>
              <p:cNvGrpSpPr/>
              <p:nvPr/>
            </p:nvGrpSpPr>
            <p:grpSpPr>
              <a:xfrm>
                <a:off x="3357798" y="2737021"/>
                <a:ext cx="1214202" cy="691979"/>
                <a:chOff x="4708190" y="1956486"/>
                <a:chExt cx="823770" cy="383060"/>
              </a:xfrm>
            </p:grpSpPr>
            <p:sp>
              <p:nvSpPr>
                <p:cNvPr id="169" name="Oval 168"/>
                <p:cNvSpPr/>
                <p:nvPr/>
              </p:nvSpPr>
              <p:spPr>
                <a:xfrm>
                  <a:off x="4819136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4909751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4988009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4708190" y="2339546"/>
                  <a:ext cx="82377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Isosceles Triangle 185"/>
              <p:cNvSpPr/>
              <p:nvPr/>
            </p:nvSpPr>
            <p:spPr>
              <a:xfrm rot="5400000">
                <a:off x="3207897" y="3210744"/>
                <a:ext cx="253034" cy="436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01"/>
            <p:cNvGrpSpPr/>
            <p:nvPr/>
          </p:nvGrpSpPr>
          <p:grpSpPr>
            <a:xfrm>
              <a:off x="2023702" y="3387772"/>
              <a:ext cx="452203" cy="508417"/>
              <a:chOff x="4766872" y="2938072"/>
              <a:chExt cx="452203" cy="508417"/>
            </a:xfrm>
          </p:grpSpPr>
          <p:sp>
            <p:nvSpPr>
              <p:cNvPr id="188" name="Arc 187"/>
              <p:cNvSpPr/>
              <p:nvPr/>
            </p:nvSpPr>
            <p:spPr>
              <a:xfrm>
                <a:off x="4766872" y="2983042"/>
                <a:ext cx="224853" cy="44595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Arc 194"/>
              <p:cNvSpPr/>
              <p:nvPr/>
            </p:nvSpPr>
            <p:spPr>
              <a:xfrm flipH="1">
                <a:off x="4994222" y="3000532"/>
                <a:ext cx="224853" cy="44595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4841823" y="2938072"/>
                <a:ext cx="284813" cy="3147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02"/>
            <p:cNvGrpSpPr/>
            <p:nvPr/>
          </p:nvGrpSpPr>
          <p:grpSpPr>
            <a:xfrm>
              <a:off x="3447760" y="3360298"/>
              <a:ext cx="467193" cy="538397"/>
              <a:chOff x="4766872" y="2908092"/>
              <a:chExt cx="467193" cy="538397"/>
            </a:xfrm>
          </p:grpSpPr>
          <p:sp>
            <p:nvSpPr>
              <p:cNvPr id="204" name="Arc 203"/>
              <p:cNvSpPr/>
              <p:nvPr/>
            </p:nvSpPr>
            <p:spPr>
              <a:xfrm>
                <a:off x="4766872" y="2983042"/>
                <a:ext cx="224853" cy="44595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Arc 204"/>
              <p:cNvSpPr/>
              <p:nvPr/>
            </p:nvSpPr>
            <p:spPr>
              <a:xfrm flipH="1">
                <a:off x="5009212" y="3000532"/>
                <a:ext cx="224853" cy="44595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841823" y="2908092"/>
                <a:ext cx="284813" cy="3147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816454" y="2695414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Fiber Amp 2</a:t>
              </a:r>
              <a:endParaRPr lang="en-US" dirty="0"/>
            </a:p>
          </p:txBody>
        </p:sp>
        <p:cxnSp>
          <p:nvCxnSpPr>
            <p:cNvPr id="180" name="Straight Connector 179"/>
            <p:cNvCxnSpPr/>
            <p:nvPr/>
          </p:nvCxnSpPr>
          <p:spPr>
            <a:xfrm flipH="1">
              <a:off x="991032" y="3711172"/>
              <a:ext cx="4454338" cy="255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274"/>
          <p:cNvSpPr/>
          <p:nvPr/>
        </p:nvSpPr>
        <p:spPr>
          <a:xfrm>
            <a:off x="1852517" y="4109399"/>
            <a:ext cx="2512380" cy="60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 Space Amp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3425251" y="437586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Output modulator/Input fiber pre-amp:</a:t>
            </a:r>
          </a:p>
          <a:p>
            <a:r>
              <a:rPr lang="en-US" sz="1400" dirty="0" smtClean="0"/>
              <a:t>201.25MHz pulses (1.25 ns pulse), 458kHz burst </a:t>
            </a:r>
            <a:endParaRPr lang="en-US" sz="1400" dirty="0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4556760" y="4404360"/>
            <a:ext cx="15240" cy="106680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1097280" y="5455920"/>
            <a:ext cx="3474720" cy="15240"/>
          </a:xfrm>
          <a:prstGeom prst="line">
            <a:avLst/>
          </a:prstGeom>
          <a:ln w="38100" cmpd="dbl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52400" y="3093720"/>
            <a:ext cx="350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472440" y="2910840"/>
            <a:ext cx="150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 up filter</a:t>
            </a:r>
            <a:endParaRPr lang="en-US" dirty="0"/>
          </a:p>
        </p:txBody>
      </p:sp>
      <p:grpSp>
        <p:nvGrpSpPr>
          <p:cNvPr id="28" name="Group 149"/>
          <p:cNvGrpSpPr/>
          <p:nvPr/>
        </p:nvGrpSpPr>
        <p:grpSpPr>
          <a:xfrm>
            <a:off x="7311982" y="899160"/>
            <a:ext cx="1456050" cy="893538"/>
            <a:chOff x="6199462" y="1417320"/>
            <a:chExt cx="1456050" cy="893538"/>
          </a:xfrm>
        </p:grpSpPr>
        <p:grpSp>
          <p:nvGrpSpPr>
            <p:cNvPr id="29" name="Group 145"/>
            <p:cNvGrpSpPr/>
            <p:nvPr/>
          </p:nvGrpSpPr>
          <p:grpSpPr>
            <a:xfrm>
              <a:off x="6199462" y="1833292"/>
              <a:ext cx="482683" cy="477566"/>
              <a:chOff x="6199462" y="1833292"/>
              <a:chExt cx="482683" cy="477566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6320133" y="1833292"/>
                <a:ext cx="284813" cy="3147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144"/>
              <p:cNvGrpSpPr/>
              <p:nvPr/>
            </p:nvGrpSpPr>
            <p:grpSpPr>
              <a:xfrm>
                <a:off x="6199462" y="1864901"/>
                <a:ext cx="482683" cy="445957"/>
                <a:chOff x="2633302" y="3206021"/>
                <a:chExt cx="482683" cy="445957"/>
              </a:xfrm>
            </p:grpSpPr>
            <p:sp>
              <p:nvSpPr>
                <p:cNvPr id="143" name="Arc 142"/>
                <p:cNvSpPr/>
                <p:nvPr/>
              </p:nvSpPr>
              <p:spPr>
                <a:xfrm flipH="1">
                  <a:off x="2891132" y="3206021"/>
                  <a:ext cx="224853" cy="445957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Arc 143"/>
                <p:cNvSpPr/>
                <p:nvPr/>
              </p:nvSpPr>
              <p:spPr>
                <a:xfrm>
                  <a:off x="2633302" y="3206021"/>
                  <a:ext cx="224853" cy="445957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47" name="Straight Connector 146"/>
            <p:cNvCxnSpPr/>
            <p:nvPr/>
          </p:nvCxnSpPr>
          <p:spPr>
            <a:xfrm>
              <a:off x="6428292" y="1490192"/>
              <a:ext cx="0" cy="207818"/>
            </a:xfrm>
            <a:prstGeom prst="line">
              <a:avLst/>
            </a:prstGeom>
            <a:ln w="1016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6492240" y="1417320"/>
              <a:ext cx="892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Isolator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583680" y="1798320"/>
              <a:ext cx="1071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Line filter</a:t>
              </a:r>
              <a:endParaRPr lang="en-US" dirty="0"/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2381186" y="1876841"/>
            <a:ext cx="1484027" cy="115409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209864" y="202367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</a:t>
            </a:r>
          </a:p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1764142" y="4756727"/>
            <a:ext cx="261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Grumman CEO DPSS OEM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110832" y="1311564"/>
            <a:ext cx="89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Diode + TC </a:t>
            </a:r>
          </a:p>
          <a:p>
            <a:r>
              <a:rPr lang="en-US" sz="1200" dirty="0" smtClean="0"/>
              <a:t>controlled</a:t>
            </a:r>
            <a:endParaRPr 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846164" y="2338466"/>
            <a:ext cx="2785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*Notch 12 bunches -&gt; 60 ns</a:t>
            </a:r>
          </a:p>
          <a:p>
            <a:r>
              <a:rPr lang="en-US" dirty="0" smtClean="0"/>
              <a:t>     10 notches/linac pulse</a:t>
            </a:r>
            <a:endParaRPr lang="en-US" dirty="0"/>
          </a:p>
        </p:txBody>
      </p:sp>
      <p:sp>
        <p:nvSpPr>
          <p:cNvPr id="137" name="Freeform 136"/>
          <p:cNvSpPr/>
          <p:nvPr/>
        </p:nvSpPr>
        <p:spPr>
          <a:xfrm>
            <a:off x="77179" y="174270"/>
            <a:ext cx="6803306" cy="2928694"/>
          </a:xfrm>
          <a:custGeom>
            <a:avLst/>
            <a:gdLst>
              <a:gd name="connsiteX0" fmla="*/ 312565 w 6803306"/>
              <a:gd name="connsiteY0" fmla="*/ 35592 h 2928694"/>
              <a:gd name="connsiteX1" fmla="*/ 222624 w 6803306"/>
              <a:gd name="connsiteY1" fmla="*/ 50582 h 2928694"/>
              <a:gd name="connsiteX2" fmla="*/ 162664 w 6803306"/>
              <a:gd name="connsiteY2" fmla="*/ 125533 h 2928694"/>
              <a:gd name="connsiteX3" fmla="*/ 132683 w 6803306"/>
              <a:gd name="connsiteY3" fmla="*/ 170504 h 2928694"/>
              <a:gd name="connsiteX4" fmla="*/ 117693 w 6803306"/>
              <a:gd name="connsiteY4" fmla="*/ 230464 h 2928694"/>
              <a:gd name="connsiteX5" fmla="*/ 102703 w 6803306"/>
              <a:gd name="connsiteY5" fmla="*/ 275435 h 2928694"/>
              <a:gd name="connsiteX6" fmla="*/ 87713 w 6803306"/>
              <a:gd name="connsiteY6" fmla="*/ 350386 h 2928694"/>
              <a:gd name="connsiteX7" fmla="*/ 57732 w 6803306"/>
              <a:gd name="connsiteY7" fmla="*/ 635199 h 2928694"/>
              <a:gd name="connsiteX8" fmla="*/ 27752 w 6803306"/>
              <a:gd name="connsiteY8" fmla="*/ 725140 h 2928694"/>
              <a:gd name="connsiteX9" fmla="*/ 57732 w 6803306"/>
              <a:gd name="connsiteY9" fmla="*/ 1324746 h 2928694"/>
              <a:gd name="connsiteX10" fmla="*/ 72723 w 6803306"/>
              <a:gd name="connsiteY10" fmla="*/ 1369717 h 2928694"/>
              <a:gd name="connsiteX11" fmla="*/ 102703 w 6803306"/>
              <a:gd name="connsiteY11" fmla="*/ 1414687 h 2928694"/>
              <a:gd name="connsiteX12" fmla="*/ 162664 w 6803306"/>
              <a:gd name="connsiteY12" fmla="*/ 1504628 h 2928694"/>
              <a:gd name="connsiteX13" fmla="*/ 177654 w 6803306"/>
              <a:gd name="connsiteY13" fmla="*/ 1549599 h 2928694"/>
              <a:gd name="connsiteX14" fmla="*/ 237614 w 6803306"/>
              <a:gd name="connsiteY14" fmla="*/ 1564589 h 2928694"/>
              <a:gd name="connsiteX15" fmla="*/ 282585 w 6803306"/>
              <a:gd name="connsiteY15" fmla="*/ 1579579 h 2928694"/>
              <a:gd name="connsiteX16" fmla="*/ 342546 w 6803306"/>
              <a:gd name="connsiteY16" fmla="*/ 1609560 h 2928694"/>
              <a:gd name="connsiteX17" fmla="*/ 642349 w 6803306"/>
              <a:gd name="connsiteY17" fmla="*/ 1639540 h 2928694"/>
              <a:gd name="connsiteX18" fmla="*/ 2081405 w 6803306"/>
              <a:gd name="connsiteY18" fmla="*/ 1669520 h 2928694"/>
              <a:gd name="connsiteX19" fmla="*/ 2126375 w 6803306"/>
              <a:gd name="connsiteY19" fmla="*/ 1684510 h 2928694"/>
              <a:gd name="connsiteX20" fmla="*/ 2186336 w 6803306"/>
              <a:gd name="connsiteY20" fmla="*/ 1714491 h 2928694"/>
              <a:gd name="connsiteX21" fmla="*/ 2216316 w 6803306"/>
              <a:gd name="connsiteY21" fmla="*/ 1804432 h 2928694"/>
              <a:gd name="connsiteX22" fmla="*/ 2246296 w 6803306"/>
              <a:gd name="connsiteY22" fmla="*/ 2239146 h 2928694"/>
              <a:gd name="connsiteX23" fmla="*/ 2261287 w 6803306"/>
              <a:gd name="connsiteY23" fmla="*/ 2688851 h 2928694"/>
              <a:gd name="connsiteX24" fmla="*/ 2276277 w 6803306"/>
              <a:gd name="connsiteY24" fmla="*/ 2748812 h 2928694"/>
              <a:gd name="connsiteX25" fmla="*/ 2321247 w 6803306"/>
              <a:gd name="connsiteY25" fmla="*/ 2838753 h 2928694"/>
              <a:gd name="connsiteX26" fmla="*/ 2426178 w 6803306"/>
              <a:gd name="connsiteY26" fmla="*/ 2928694 h 2928694"/>
              <a:gd name="connsiteX27" fmla="*/ 3250637 w 6803306"/>
              <a:gd name="connsiteY27" fmla="*/ 2913704 h 2928694"/>
              <a:gd name="connsiteX28" fmla="*/ 3295608 w 6803306"/>
              <a:gd name="connsiteY28" fmla="*/ 2898714 h 2928694"/>
              <a:gd name="connsiteX29" fmla="*/ 4314939 w 6803306"/>
              <a:gd name="connsiteY29" fmla="*/ 2913704 h 2928694"/>
              <a:gd name="connsiteX30" fmla="*/ 5259319 w 6803306"/>
              <a:gd name="connsiteY30" fmla="*/ 2898714 h 2928694"/>
              <a:gd name="connsiteX31" fmla="*/ 5289300 w 6803306"/>
              <a:gd name="connsiteY31" fmla="*/ 2868733 h 2928694"/>
              <a:gd name="connsiteX32" fmla="*/ 5304290 w 6803306"/>
              <a:gd name="connsiteY32" fmla="*/ 2778792 h 2928694"/>
              <a:gd name="connsiteX33" fmla="*/ 5349260 w 6803306"/>
              <a:gd name="connsiteY33" fmla="*/ 2643881 h 2928694"/>
              <a:gd name="connsiteX34" fmla="*/ 5379241 w 6803306"/>
              <a:gd name="connsiteY34" fmla="*/ 2553940 h 2928694"/>
              <a:gd name="connsiteX35" fmla="*/ 5394231 w 6803306"/>
              <a:gd name="connsiteY35" fmla="*/ 2508969 h 2928694"/>
              <a:gd name="connsiteX36" fmla="*/ 5439201 w 6803306"/>
              <a:gd name="connsiteY36" fmla="*/ 2463999 h 2928694"/>
              <a:gd name="connsiteX37" fmla="*/ 5469182 w 6803306"/>
              <a:gd name="connsiteY37" fmla="*/ 2374058 h 2928694"/>
              <a:gd name="connsiteX38" fmla="*/ 5484172 w 6803306"/>
              <a:gd name="connsiteY38" fmla="*/ 2329087 h 2928694"/>
              <a:gd name="connsiteX39" fmla="*/ 5589103 w 6803306"/>
              <a:gd name="connsiteY39" fmla="*/ 2224156 h 2928694"/>
              <a:gd name="connsiteX40" fmla="*/ 5664054 w 6803306"/>
              <a:gd name="connsiteY40" fmla="*/ 2149205 h 2928694"/>
              <a:gd name="connsiteX41" fmla="*/ 5709024 w 6803306"/>
              <a:gd name="connsiteY41" fmla="*/ 2104235 h 2928694"/>
              <a:gd name="connsiteX42" fmla="*/ 5724014 w 6803306"/>
              <a:gd name="connsiteY42" fmla="*/ 2059264 h 2928694"/>
              <a:gd name="connsiteX43" fmla="*/ 5753995 w 6803306"/>
              <a:gd name="connsiteY43" fmla="*/ 2029284 h 2928694"/>
              <a:gd name="connsiteX44" fmla="*/ 5783975 w 6803306"/>
              <a:gd name="connsiteY44" fmla="*/ 1984314 h 2928694"/>
              <a:gd name="connsiteX45" fmla="*/ 5813955 w 6803306"/>
              <a:gd name="connsiteY45" fmla="*/ 1954333 h 2928694"/>
              <a:gd name="connsiteX46" fmla="*/ 5843936 w 6803306"/>
              <a:gd name="connsiteY46" fmla="*/ 1909363 h 2928694"/>
              <a:gd name="connsiteX47" fmla="*/ 5963857 w 6803306"/>
              <a:gd name="connsiteY47" fmla="*/ 1804432 h 2928694"/>
              <a:gd name="connsiteX48" fmla="*/ 6023818 w 6803306"/>
              <a:gd name="connsiteY48" fmla="*/ 1729481 h 2928694"/>
              <a:gd name="connsiteX49" fmla="*/ 6068788 w 6803306"/>
              <a:gd name="connsiteY49" fmla="*/ 1714491 h 2928694"/>
              <a:gd name="connsiteX50" fmla="*/ 6098769 w 6803306"/>
              <a:gd name="connsiteY50" fmla="*/ 1684510 h 2928694"/>
              <a:gd name="connsiteX51" fmla="*/ 6158729 w 6803306"/>
              <a:gd name="connsiteY51" fmla="*/ 1639540 h 2928694"/>
              <a:gd name="connsiteX52" fmla="*/ 6188710 w 6803306"/>
              <a:gd name="connsiteY52" fmla="*/ 1594569 h 2928694"/>
              <a:gd name="connsiteX53" fmla="*/ 6233680 w 6803306"/>
              <a:gd name="connsiteY53" fmla="*/ 1549599 h 2928694"/>
              <a:gd name="connsiteX54" fmla="*/ 6308631 w 6803306"/>
              <a:gd name="connsiteY54" fmla="*/ 1414687 h 2928694"/>
              <a:gd name="connsiteX55" fmla="*/ 6338611 w 6803306"/>
              <a:gd name="connsiteY55" fmla="*/ 1369717 h 2928694"/>
              <a:gd name="connsiteX56" fmla="*/ 6353601 w 6803306"/>
              <a:gd name="connsiteY56" fmla="*/ 1324746 h 2928694"/>
              <a:gd name="connsiteX57" fmla="*/ 6383582 w 6803306"/>
              <a:gd name="connsiteY57" fmla="*/ 1294766 h 2928694"/>
              <a:gd name="connsiteX58" fmla="*/ 6398572 w 6803306"/>
              <a:gd name="connsiteY58" fmla="*/ 1234805 h 2928694"/>
              <a:gd name="connsiteX59" fmla="*/ 6473523 w 6803306"/>
              <a:gd name="connsiteY59" fmla="*/ 1144864 h 2928694"/>
              <a:gd name="connsiteX60" fmla="*/ 6518493 w 6803306"/>
              <a:gd name="connsiteY60" fmla="*/ 1114884 h 2928694"/>
              <a:gd name="connsiteX61" fmla="*/ 6623424 w 6803306"/>
              <a:gd name="connsiteY61" fmla="*/ 994963 h 2928694"/>
              <a:gd name="connsiteX62" fmla="*/ 6698375 w 6803306"/>
              <a:gd name="connsiteY62" fmla="*/ 875041 h 2928694"/>
              <a:gd name="connsiteX63" fmla="*/ 6728355 w 6803306"/>
              <a:gd name="connsiteY63" fmla="*/ 815081 h 2928694"/>
              <a:gd name="connsiteX64" fmla="*/ 6758336 w 6803306"/>
              <a:gd name="connsiteY64" fmla="*/ 770110 h 2928694"/>
              <a:gd name="connsiteX65" fmla="*/ 6788316 w 6803306"/>
              <a:gd name="connsiteY65" fmla="*/ 680169 h 2928694"/>
              <a:gd name="connsiteX66" fmla="*/ 6803306 w 6803306"/>
              <a:gd name="connsiteY66" fmla="*/ 635199 h 2928694"/>
              <a:gd name="connsiteX67" fmla="*/ 6788316 w 6803306"/>
              <a:gd name="connsiteY67" fmla="*/ 515278 h 2928694"/>
              <a:gd name="connsiteX68" fmla="*/ 6773326 w 6803306"/>
              <a:gd name="connsiteY68" fmla="*/ 470307 h 2928694"/>
              <a:gd name="connsiteX69" fmla="*/ 6638414 w 6803306"/>
              <a:gd name="connsiteY69" fmla="*/ 350386 h 2928694"/>
              <a:gd name="connsiteX70" fmla="*/ 6608434 w 6803306"/>
              <a:gd name="connsiteY70" fmla="*/ 305415 h 2928694"/>
              <a:gd name="connsiteX71" fmla="*/ 6473523 w 6803306"/>
              <a:gd name="connsiteY71" fmla="*/ 200484 h 2928694"/>
              <a:gd name="connsiteX72" fmla="*/ 6383582 w 6803306"/>
              <a:gd name="connsiteY72" fmla="*/ 170504 h 2928694"/>
              <a:gd name="connsiteX73" fmla="*/ 5753995 w 6803306"/>
              <a:gd name="connsiteY73" fmla="*/ 200484 h 2928694"/>
              <a:gd name="connsiteX74" fmla="*/ 5649064 w 6803306"/>
              <a:gd name="connsiteY74" fmla="*/ 215474 h 2928694"/>
              <a:gd name="connsiteX75" fmla="*/ 5514152 w 6803306"/>
              <a:gd name="connsiteY75" fmla="*/ 230464 h 2928694"/>
              <a:gd name="connsiteX76" fmla="*/ 5019477 w 6803306"/>
              <a:gd name="connsiteY76" fmla="*/ 245455 h 2928694"/>
              <a:gd name="connsiteX77" fmla="*/ 4779634 w 6803306"/>
              <a:gd name="connsiteY77" fmla="*/ 275435 h 2928694"/>
              <a:gd name="connsiteX78" fmla="*/ 4719673 w 6803306"/>
              <a:gd name="connsiteY78" fmla="*/ 290425 h 2928694"/>
              <a:gd name="connsiteX79" fmla="*/ 4629732 w 6803306"/>
              <a:gd name="connsiteY79" fmla="*/ 305415 h 2928694"/>
              <a:gd name="connsiteX80" fmla="*/ 1871542 w 6803306"/>
              <a:gd name="connsiteY80" fmla="*/ 260445 h 2928694"/>
              <a:gd name="connsiteX81" fmla="*/ 1181995 w 6803306"/>
              <a:gd name="connsiteY81" fmla="*/ 245455 h 2928694"/>
              <a:gd name="connsiteX82" fmla="*/ 1002113 w 6803306"/>
              <a:gd name="connsiteY82" fmla="*/ 215474 h 2928694"/>
              <a:gd name="connsiteX83" fmla="*/ 912172 w 6803306"/>
              <a:gd name="connsiteY83" fmla="*/ 185494 h 2928694"/>
              <a:gd name="connsiteX84" fmla="*/ 867201 w 6803306"/>
              <a:gd name="connsiteY84" fmla="*/ 155514 h 2928694"/>
              <a:gd name="connsiteX85" fmla="*/ 777260 w 6803306"/>
              <a:gd name="connsiteY85" fmla="*/ 125533 h 2928694"/>
              <a:gd name="connsiteX86" fmla="*/ 732290 w 6803306"/>
              <a:gd name="connsiteY86" fmla="*/ 110543 h 2928694"/>
              <a:gd name="connsiteX87" fmla="*/ 642349 w 6803306"/>
              <a:gd name="connsiteY87" fmla="*/ 65573 h 2928694"/>
              <a:gd name="connsiteX88" fmla="*/ 582388 w 6803306"/>
              <a:gd name="connsiteY88" fmla="*/ 35592 h 2928694"/>
              <a:gd name="connsiteX89" fmla="*/ 312565 w 6803306"/>
              <a:gd name="connsiteY89" fmla="*/ 35592 h 29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803306" h="2928694">
                <a:moveTo>
                  <a:pt x="312565" y="35592"/>
                </a:moveTo>
                <a:cubicBezTo>
                  <a:pt x="252604" y="38090"/>
                  <a:pt x="251458" y="40970"/>
                  <a:pt x="222624" y="50582"/>
                </a:cubicBezTo>
                <a:cubicBezTo>
                  <a:pt x="161978" y="70798"/>
                  <a:pt x="185569" y="79724"/>
                  <a:pt x="162664" y="125533"/>
                </a:cubicBezTo>
                <a:cubicBezTo>
                  <a:pt x="154607" y="141647"/>
                  <a:pt x="142677" y="155514"/>
                  <a:pt x="132683" y="170504"/>
                </a:cubicBezTo>
                <a:cubicBezTo>
                  <a:pt x="127686" y="190491"/>
                  <a:pt x="123353" y="210655"/>
                  <a:pt x="117693" y="230464"/>
                </a:cubicBezTo>
                <a:cubicBezTo>
                  <a:pt x="113352" y="245657"/>
                  <a:pt x="106535" y="260106"/>
                  <a:pt x="102703" y="275435"/>
                </a:cubicBezTo>
                <a:cubicBezTo>
                  <a:pt x="96524" y="300153"/>
                  <a:pt x="92710" y="325402"/>
                  <a:pt x="87713" y="350386"/>
                </a:cubicBezTo>
                <a:cubicBezTo>
                  <a:pt x="81116" y="442751"/>
                  <a:pt x="82769" y="543396"/>
                  <a:pt x="57732" y="635199"/>
                </a:cubicBezTo>
                <a:cubicBezTo>
                  <a:pt x="49417" y="665687"/>
                  <a:pt x="27752" y="725140"/>
                  <a:pt x="27752" y="725140"/>
                </a:cubicBezTo>
                <a:cubicBezTo>
                  <a:pt x="35433" y="1001677"/>
                  <a:pt x="0" y="1122687"/>
                  <a:pt x="57732" y="1324746"/>
                </a:cubicBezTo>
                <a:cubicBezTo>
                  <a:pt x="62073" y="1339939"/>
                  <a:pt x="65656" y="1355584"/>
                  <a:pt x="72723" y="1369717"/>
                </a:cubicBezTo>
                <a:cubicBezTo>
                  <a:pt x="80780" y="1385831"/>
                  <a:pt x="92710" y="1399697"/>
                  <a:pt x="102703" y="1414687"/>
                </a:cubicBezTo>
                <a:cubicBezTo>
                  <a:pt x="138346" y="1521617"/>
                  <a:pt x="87805" y="1392341"/>
                  <a:pt x="162664" y="1504628"/>
                </a:cubicBezTo>
                <a:cubicBezTo>
                  <a:pt x="171429" y="1517775"/>
                  <a:pt x="165315" y="1539728"/>
                  <a:pt x="177654" y="1549599"/>
                </a:cubicBezTo>
                <a:cubicBezTo>
                  <a:pt x="193741" y="1562469"/>
                  <a:pt x="217805" y="1558929"/>
                  <a:pt x="237614" y="1564589"/>
                </a:cubicBezTo>
                <a:cubicBezTo>
                  <a:pt x="252807" y="1568930"/>
                  <a:pt x="268061" y="1573355"/>
                  <a:pt x="282585" y="1579579"/>
                </a:cubicBezTo>
                <a:cubicBezTo>
                  <a:pt x="303124" y="1588382"/>
                  <a:pt x="321347" y="1602493"/>
                  <a:pt x="342546" y="1609560"/>
                </a:cubicBezTo>
                <a:cubicBezTo>
                  <a:pt x="416849" y="1634328"/>
                  <a:pt x="611150" y="1637460"/>
                  <a:pt x="642349" y="1639540"/>
                </a:cubicBezTo>
                <a:cubicBezTo>
                  <a:pt x="1151100" y="1766726"/>
                  <a:pt x="619453" y="1638742"/>
                  <a:pt x="2081405" y="1669520"/>
                </a:cubicBezTo>
                <a:cubicBezTo>
                  <a:pt x="2097202" y="1669853"/>
                  <a:pt x="2111852" y="1678286"/>
                  <a:pt x="2126375" y="1684510"/>
                </a:cubicBezTo>
                <a:cubicBezTo>
                  <a:pt x="2146914" y="1693313"/>
                  <a:pt x="2166349" y="1704497"/>
                  <a:pt x="2186336" y="1714491"/>
                </a:cubicBezTo>
                <a:cubicBezTo>
                  <a:pt x="2196329" y="1744471"/>
                  <a:pt x="2215000" y="1772857"/>
                  <a:pt x="2216316" y="1804432"/>
                </a:cubicBezTo>
                <a:cubicBezTo>
                  <a:pt x="2232367" y="2189652"/>
                  <a:pt x="2207767" y="2046501"/>
                  <a:pt x="2246296" y="2239146"/>
                </a:cubicBezTo>
                <a:cubicBezTo>
                  <a:pt x="2251293" y="2389048"/>
                  <a:pt x="2252479" y="2539125"/>
                  <a:pt x="2261287" y="2688851"/>
                </a:cubicBezTo>
                <a:cubicBezTo>
                  <a:pt x="2262497" y="2709418"/>
                  <a:pt x="2270617" y="2729003"/>
                  <a:pt x="2276277" y="2748812"/>
                </a:cubicBezTo>
                <a:cubicBezTo>
                  <a:pt x="2287676" y="2788710"/>
                  <a:pt x="2293092" y="2805906"/>
                  <a:pt x="2321247" y="2838753"/>
                </a:cubicBezTo>
                <a:cubicBezTo>
                  <a:pt x="2369713" y="2895297"/>
                  <a:pt x="2373135" y="2893332"/>
                  <a:pt x="2426178" y="2928694"/>
                </a:cubicBezTo>
                <a:lnTo>
                  <a:pt x="3250637" y="2913704"/>
                </a:lnTo>
                <a:cubicBezTo>
                  <a:pt x="3266429" y="2913159"/>
                  <a:pt x="3279807" y="2898714"/>
                  <a:pt x="3295608" y="2898714"/>
                </a:cubicBezTo>
                <a:cubicBezTo>
                  <a:pt x="3635422" y="2898714"/>
                  <a:pt x="3975162" y="2908707"/>
                  <a:pt x="4314939" y="2913704"/>
                </a:cubicBezTo>
                <a:cubicBezTo>
                  <a:pt x="4629732" y="2908707"/>
                  <a:pt x="4944821" y="2913229"/>
                  <a:pt x="5259319" y="2898714"/>
                </a:cubicBezTo>
                <a:cubicBezTo>
                  <a:pt x="5273437" y="2898062"/>
                  <a:pt x="5284337" y="2881966"/>
                  <a:pt x="5289300" y="2868733"/>
                </a:cubicBezTo>
                <a:cubicBezTo>
                  <a:pt x="5299972" y="2840274"/>
                  <a:pt x="5296918" y="2808278"/>
                  <a:pt x="5304290" y="2778792"/>
                </a:cubicBezTo>
                <a:cubicBezTo>
                  <a:pt x="5304290" y="2778791"/>
                  <a:pt x="5341765" y="2666367"/>
                  <a:pt x="5349260" y="2643881"/>
                </a:cubicBezTo>
                <a:lnTo>
                  <a:pt x="5379241" y="2553940"/>
                </a:lnTo>
                <a:cubicBezTo>
                  <a:pt x="5384238" y="2538950"/>
                  <a:pt x="5383058" y="2520142"/>
                  <a:pt x="5394231" y="2508969"/>
                </a:cubicBezTo>
                <a:lnTo>
                  <a:pt x="5439201" y="2463999"/>
                </a:lnTo>
                <a:lnTo>
                  <a:pt x="5469182" y="2374058"/>
                </a:lnTo>
                <a:cubicBezTo>
                  <a:pt x="5474179" y="2359068"/>
                  <a:pt x="5472999" y="2340260"/>
                  <a:pt x="5484172" y="2329087"/>
                </a:cubicBezTo>
                <a:lnTo>
                  <a:pt x="5589103" y="2224156"/>
                </a:lnTo>
                <a:lnTo>
                  <a:pt x="5664054" y="2149205"/>
                </a:lnTo>
                <a:lnTo>
                  <a:pt x="5709024" y="2104235"/>
                </a:lnTo>
                <a:cubicBezTo>
                  <a:pt x="5714021" y="2089245"/>
                  <a:pt x="5715884" y="2072813"/>
                  <a:pt x="5724014" y="2059264"/>
                </a:cubicBezTo>
                <a:cubicBezTo>
                  <a:pt x="5731285" y="2047145"/>
                  <a:pt x="5745166" y="2040320"/>
                  <a:pt x="5753995" y="2029284"/>
                </a:cubicBezTo>
                <a:cubicBezTo>
                  <a:pt x="5765249" y="2015216"/>
                  <a:pt x="5772721" y="1998382"/>
                  <a:pt x="5783975" y="1984314"/>
                </a:cubicBezTo>
                <a:cubicBezTo>
                  <a:pt x="5792804" y="1973278"/>
                  <a:pt x="5805126" y="1965369"/>
                  <a:pt x="5813955" y="1954333"/>
                </a:cubicBezTo>
                <a:cubicBezTo>
                  <a:pt x="5825209" y="1940265"/>
                  <a:pt x="5832072" y="1922921"/>
                  <a:pt x="5843936" y="1909363"/>
                </a:cubicBezTo>
                <a:cubicBezTo>
                  <a:pt x="5905321" y="1839210"/>
                  <a:pt x="5902902" y="1845069"/>
                  <a:pt x="5963857" y="1804432"/>
                </a:cubicBezTo>
                <a:cubicBezTo>
                  <a:pt x="5977475" y="1784004"/>
                  <a:pt x="6000082" y="1743722"/>
                  <a:pt x="6023818" y="1729481"/>
                </a:cubicBezTo>
                <a:cubicBezTo>
                  <a:pt x="6037367" y="1721352"/>
                  <a:pt x="6053798" y="1719488"/>
                  <a:pt x="6068788" y="1714491"/>
                </a:cubicBezTo>
                <a:cubicBezTo>
                  <a:pt x="6078782" y="1704497"/>
                  <a:pt x="6087912" y="1693558"/>
                  <a:pt x="6098769" y="1684510"/>
                </a:cubicBezTo>
                <a:cubicBezTo>
                  <a:pt x="6117962" y="1668516"/>
                  <a:pt x="6141063" y="1657206"/>
                  <a:pt x="6158729" y="1639540"/>
                </a:cubicBezTo>
                <a:cubicBezTo>
                  <a:pt x="6171468" y="1626801"/>
                  <a:pt x="6177176" y="1608409"/>
                  <a:pt x="6188710" y="1594569"/>
                </a:cubicBezTo>
                <a:cubicBezTo>
                  <a:pt x="6202281" y="1578283"/>
                  <a:pt x="6218690" y="1564589"/>
                  <a:pt x="6233680" y="1549599"/>
                </a:cubicBezTo>
                <a:cubicBezTo>
                  <a:pt x="6260064" y="1470445"/>
                  <a:pt x="6239905" y="1517776"/>
                  <a:pt x="6308631" y="1414687"/>
                </a:cubicBezTo>
                <a:lnTo>
                  <a:pt x="6338611" y="1369717"/>
                </a:lnTo>
                <a:cubicBezTo>
                  <a:pt x="6343608" y="1354727"/>
                  <a:pt x="6345471" y="1338295"/>
                  <a:pt x="6353601" y="1324746"/>
                </a:cubicBezTo>
                <a:cubicBezTo>
                  <a:pt x="6360872" y="1312627"/>
                  <a:pt x="6377261" y="1307407"/>
                  <a:pt x="6383582" y="1294766"/>
                </a:cubicBezTo>
                <a:cubicBezTo>
                  <a:pt x="6392796" y="1276339"/>
                  <a:pt x="6390456" y="1253741"/>
                  <a:pt x="6398572" y="1234805"/>
                </a:cubicBezTo>
                <a:cubicBezTo>
                  <a:pt x="6411673" y="1204235"/>
                  <a:pt x="6449512" y="1164873"/>
                  <a:pt x="6473523" y="1144864"/>
                </a:cubicBezTo>
                <a:cubicBezTo>
                  <a:pt x="6487363" y="1133331"/>
                  <a:pt x="6503503" y="1124877"/>
                  <a:pt x="6518493" y="1114884"/>
                </a:cubicBezTo>
                <a:cubicBezTo>
                  <a:pt x="6588447" y="1009953"/>
                  <a:pt x="6548474" y="1044930"/>
                  <a:pt x="6623424" y="994963"/>
                </a:cubicBezTo>
                <a:cubicBezTo>
                  <a:pt x="6659102" y="887931"/>
                  <a:pt x="6627111" y="922552"/>
                  <a:pt x="6698375" y="875041"/>
                </a:cubicBezTo>
                <a:cubicBezTo>
                  <a:pt x="6708368" y="855054"/>
                  <a:pt x="6717268" y="834483"/>
                  <a:pt x="6728355" y="815081"/>
                </a:cubicBezTo>
                <a:cubicBezTo>
                  <a:pt x="6737294" y="799439"/>
                  <a:pt x="6751019" y="786573"/>
                  <a:pt x="6758336" y="770110"/>
                </a:cubicBezTo>
                <a:cubicBezTo>
                  <a:pt x="6771171" y="741232"/>
                  <a:pt x="6778323" y="710149"/>
                  <a:pt x="6788316" y="680169"/>
                </a:cubicBezTo>
                <a:lnTo>
                  <a:pt x="6803306" y="635199"/>
                </a:lnTo>
                <a:cubicBezTo>
                  <a:pt x="6798309" y="595225"/>
                  <a:pt x="6795522" y="554913"/>
                  <a:pt x="6788316" y="515278"/>
                </a:cubicBezTo>
                <a:cubicBezTo>
                  <a:pt x="6785489" y="499732"/>
                  <a:pt x="6782807" y="482948"/>
                  <a:pt x="6773326" y="470307"/>
                </a:cubicBezTo>
                <a:cubicBezTo>
                  <a:pt x="6733632" y="417382"/>
                  <a:pt x="6689219" y="388489"/>
                  <a:pt x="6638414" y="350386"/>
                </a:cubicBezTo>
                <a:cubicBezTo>
                  <a:pt x="6628421" y="335396"/>
                  <a:pt x="6619967" y="319255"/>
                  <a:pt x="6608434" y="305415"/>
                </a:cubicBezTo>
                <a:cubicBezTo>
                  <a:pt x="6578587" y="269599"/>
                  <a:pt x="6512092" y="213340"/>
                  <a:pt x="6473523" y="200484"/>
                </a:cubicBezTo>
                <a:lnTo>
                  <a:pt x="6383582" y="170504"/>
                </a:lnTo>
                <a:cubicBezTo>
                  <a:pt x="5822656" y="213652"/>
                  <a:pt x="6746751" y="145332"/>
                  <a:pt x="5753995" y="200484"/>
                </a:cubicBezTo>
                <a:cubicBezTo>
                  <a:pt x="5718717" y="202444"/>
                  <a:pt x="5684123" y="211092"/>
                  <a:pt x="5649064" y="215474"/>
                </a:cubicBezTo>
                <a:cubicBezTo>
                  <a:pt x="5604166" y="221086"/>
                  <a:pt x="5559348" y="228312"/>
                  <a:pt x="5514152" y="230464"/>
                </a:cubicBezTo>
                <a:cubicBezTo>
                  <a:pt x="5349371" y="238311"/>
                  <a:pt x="5184369" y="240458"/>
                  <a:pt x="5019477" y="245455"/>
                </a:cubicBezTo>
                <a:cubicBezTo>
                  <a:pt x="4903054" y="284262"/>
                  <a:pt x="5030030" y="245977"/>
                  <a:pt x="4779634" y="275435"/>
                </a:cubicBezTo>
                <a:cubicBezTo>
                  <a:pt x="4759173" y="277842"/>
                  <a:pt x="4739875" y="286385"/>
                  <a:pt x="4719673" y="290425"/>
                </a:cubicBezTo>
                <a:cubicBezTo>
                  <a:pt x="4689869" y="296386"/>
                  <a:pt x="4659712" y="300418"/>
                  <a:pt x="4629732" y="305415"/>
                </a:cubicBezTo>
                <a:cubicBezTo>
                  <a:pt x="2619735" y="285112"/>
                  <a:pt x="3727138" y="302939"/>
                  <a:pt x="1871542" y="260445"/>
                </a:cubicBezTo>
                <a:lnTo>
                  <a:pt x="1181995" y="245455"/>
                </a:lnTo>
                <a:cubicBezTo>
                  <a:pt x="1096965" y="234826"/>
                  <a:pt x="1072857" y="236697"/>
                  <a:pt x="1002113" y="215474"/>
                </a:cubicBezTo>
                <a:cubicBezTo>
                  <a:pt x="971844" y="206393"/>
                  <a:pt x="938467" y="203023"/>
                  <a:pt x="912172" y="185494"/>
                </a:cubicBezTo>
                <a:cubicBezTo>
                  <a:pt x="897182" y="175501"/>
                  <a:pt x="883664" y="162831"/>
                  <a:pt x="867201" y="155514"/>
                </a:cubicBezTo>
                <a:cubicBezTo>
                  <a:pt x="838323" y="142679"/>
                  <a:pt x="807240" y="135527"/>
                  <a:pt x="777260" y="125533"/>
                </a:cubicBezTo>
                <a:cubicBezTo>
                  <a:pt x="762270" y="120536"/>
                  <a:pt x="745437" y="119308"/>
                  <a:pt x="732290" y="110543"/>
                </a:cubicBezTo>
                <a:cubicBezTo>
                  <a:pt x="645863" y="52926"/>
                  <a:pt x="729239" y="102812"/>
                  <a:pt x="642349" y="65573"/>
                </a:cubicBezTo>
                <a:cubicBezTo>
                  <a:pt x="621810" y="56770"/>
                  <a:pt x="603311" y="43438"/>
                  <a:pt x="582388" y="35592"/>
                </a:cubicBezTo>
                <a:cubicBezTo>
                  <a:pt x="487477" y="0"/>
                  <a:pt x="372526" y="33094"/>
                  <a:pt x="312565" y="35592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-97438" y="2760688"/>
            <a:ext cx="2089050" cy="2276007"/>
          </a:xfrm>
          <a:custGeom>
            <a:avLst/>
            <a:gdLst>
              <a:gd name="connsiteX0" fmla="*/ 247338 w 2089050"/>
              <a:gd name="connsiteY0" fmla="*/ 207364 h 2276007"/>
              <a:gd name="connsiteX1" fmla="*/ 1731365 w 2089050"/>
              <a:gd name="connsiteY1" fmla="*/ 222355 h 2276007"/>
              <a:gd name="connsiteX2" fmla="*/ 1791325 w 2089050"/>
              <a:gd name="connsiteY2" fmla="*/ 237345 h 2276007"/>
              <a:gd name="connsiteX3" fmla="*/ 1896256 w 2089050"/>
              <a:gd name="connsiteY3" fmla="*/ 282315 h 2276007"/>
              <a:gd name="connsiteX4" fmla="*/ 1986197 w 2089050"/>
              <a:gd name="connsiteY4" fmla="*/ 312296 h 2276007"/>
              <a:gd name="connsiteX5" fmla="*/ 2001188 w 2089050"/>
              <a:gd name="connsiteY5" fmla="*/ 357266 h 2276007"/>
              <a:gd name="connsiteX6" fmla="*/ 2001188 w 2089050"/>
              <a:gd name="connsiteY6" fmla="*/ 1316637 h 2276007"/>
              <a:gd name="connsiteX7" fmla="*/ 1971207 w 2089050"/>
              <a:gd name="connsiteY7" fmla="*/ 1406578 h 2276007"/>
              <a:gd name="connsiteX8" fmla="*/ 1881266 w 2089050"/>
              <a:gd name="connsiteY8" fmla="*/ 1526499 h 2276007"/>
              <a:gd name="connsiteX9" fmla="*/ 1821306 w 2089050"/>
              <a:gd name="connsiteY9" fmla="*/ 1601450 h 2276007"/>
              <a:gd name="connsiteX10" fmla="*/ 1761345 w 2089050"/>
              <a:gd name="connsiteY10" fmla="*/ 1736361 h 2276007"/>
              <a:gd name="connsiteX11" fmla="*/ 1731365 w 2089050"/>
              <a:gd name="connsiteY11" fmla="*/ 1766342 h 2276007"/>
              <a:gd name="connsiteX12" fmla="*/ 1716374 w 2089050"/>
              <a:gd name="connsiteY12" fmla="*/ 2156086 h 2276007"/>
              <a:gd name="connsiteX13" fmla="*/ 1671404 w 2089050"/>
              <a:gd name="connsiteY13" fmla="*/ 2246027 h 2276007"/>
              <a:gd name="connsiteX14" fmla="*/ 1581463 w 2089050"/>
              <a:gd name="connsiteY14" fmla="*/ 2261017 h 2276007"/>
              <a:gd name="connsiteX15" fmla="*/ 1536492 w 2089050"/>
              <a:gd name="connsiteY15" fmla="*/ 2276007 h 2276007"/>
              <a:gd name="connsiteX16" fmla="*/ 1071797 w 2089050"/>
              <a:gd name="connsiteY16" fmla="*/ 2261017 h 2276007"/>
              <a:gd name="connsiteX17" fmla="*/ 1026827 w 2089050"/>
              <a:gd name="connsiteY17" fmla="*/ 2246027 h 2276007"/>
              <a:gd name="connsiteX18" fmla="*/ 966866 w 2089050"/>
              <a:gd name="connsiteY18" fmla="*/ 2231037 h 2276007"/>
              <a:gd name="connsiteX19" fmla="*/ 876925 w 2089050"/>
              <a:gd name="connsiteY19" fmla="*/ 2201056 h 2276007"/>
              <a:gd name="connsiteX20" fmla="*/ 742014 w 2089050"/>
              <a:gd name="connsiteY20" fmla="*/ 2111115 h 2276007"/>
              <a:gd name="connsiteX21" fmla="*/ 652073 w 2089050"/>
              <a:gd name="connsiteY21" fmla="*/ 2051155 h 2276007"/>
              <a:gd name="connsiteX22" fmla="*/ 547142 w 2089050"/>
              <a:gd name="connsiteY22" fmla="*/ 1946223 h 2276007"/>
              <a:gd name="connsiteX23" fmla="*/ 517161 w 2089050"/>
              <a:gd name="connsiteY23" fmla="*/ 1916243 h 2276007"/>
              <a:gd name="connsiteX24" fmla="*/ 487181 w 2089050"/>
              <a:gd name="connsiteY24" fmla="*/ 1871273 h 2276007"/>
              <a:gd name="connsiteX25" fmla="*/ 397240 w 2089050"/>
              <a:gd name="connsiteY25" fmla="*/ 1766342 h 2276007"/>
              <a:gd name="connsiteX26" fmla="*/ 382250 w 2089050"/>
              <a:gd name="connsiteY26" fmla="*/ 1721371 h 2276007"/>
              <a:gd name="connsiteX27" fmla="*/ 322289 w 2089050"/>
              <a:gd name="connsiteY27" fmla="*/ 1661410 h 2276007"/>
              <a:gd name="connsiteX28" fmla="*/ 277319 w 2089050"/>
              <a:gd name="connsiteY28" fmla="*/ 1571469 h 2276007"/>
              <a:gd name="connsiteX29" fmla="*/ 247338 w 2089050"/>
              <a:gd name="connsiteY29" fmla="*/ 1466538 h 2276007"/>
              <a:gd name="connsiteX30" fmla="*/ 247338 w 2089050"/>
              <a:gd name="connsiteY30" fmla="*/ 207364 h 227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89050" h="2276007">
                <a:moveTo>
                  <a:pt x="247338" y="207364"/>
                </a:moveTo>
                <a:cubicBezTo>
                  <a:pt x="494676" y="0"/>
                  <a:pt x="1236757" y="212751"/>
                  <a:pt x="1731365" y="222355"/>
                </a:cubicBezTo>
                <a:cubicBezTo>
                  <a:pt x="1751963" y="222755"/>
                  <a:pt x="1771516" y="231685"/>
                  <a:pt x="1791325" y="237345"/>
                </a:cubicBezTo>
                <a:cubicBezTo>
                  <a:pt x="1875768" y="261471"/>
                  <a:pt x="1796322" y="242341"/>
                  <a:pt x="1896256" y="282315"/>
                </a:cubicBezTo>
                <a:cubicBezTo>
                  <a:pt x="1925598" y="294052"/>
                  <a:pt x="1986197" y="312296"/>
                  <a:pt x="1986197" y="312296"/>
                </a:cubicBezTo>
                <a:cubicBezTo>
                  <a:pt x="1991194" y="327286"/>
                  <a:pt x="1996847" y="342073"/>
                  <a:pt x="2001188" y="357266"/>
                </a:cubicBezTo>
                <a:cubicBezTo>
                  <a:pt x="2089050" y="664777"/>
                  <a:pt x="2014333" y="1027445"/>
                  <a:pt x="2001188" y="1316637"/>
                </a:cubicBezTo>
                <a:cubicBezTo>
                  <a:pt x="1999753" y="1348207"/>
                  <a:pt x="1988737" y="1380283"/>
                  <a:pt x="1971207" y="1406578"/>
                </a:cubicBezTo>
                <a:cubicBezTo>
                  <a:pt x="1762028" y="1720350"/>
                  <a:pt x="1992180" y="1387859"/>
                  <a:pt x="1881266" y="1526499"/>
                </a:cubicBezTo>
                <a:cubicBezTo>
                  <a:pt x="1805616" y="1621060"/>
                  <a:pt x="1893702" y="1529051"/>
                  <a:pt x="1821306" y="1601450"/>
                </a:cubicBezTo>
                <a:cubicBezTo>
                  <a:pt x="1797533" y="1672767"/>
                  <a:pt x="1802068" y="1685457"/>
                  <a:pt x="1761345" y="1736361"/>
                </a:cubicBezTo>
                <a:cubicBezTo>
                  <a:pt x="1752516" y="1747397"/>
                  <a:pt x="1741358" y="1756348"/>
                  <a:pt x="1731365" y="1766342"/>
                </a:cubicBezTo>
                <a:cubicBezTo>
                  <a:pt x="1726368" y="1896257"/>
                  <a:pt x="1725319" y="2026383"/>
                  <a:pt x="1716374" y="2156086"/>
                </a:cubicBezTo>
                <a:cubicBezTo>
                  <a:pt x="1715107" y="2174456"/>
                  <a:pt x="1688006" y="2237726"/>
                  <a:pt x="1671404" y="2246027"/>
                </a:cubicBezTo>
                <a:cubicBezTo>
                  <a:pt x="1644219" y="2259620"/>
                  <a:pt x="1611133" y="2254424"/>
                  <a:pt x="1581463" y="2261017"/>
                </a:cubicBezTo>
                <a:cubicBezTo>
                  <a:pt x="1566038" y="2264445"/>
                  <a:pt x="1551482" y="2271010"/>
                  <a:pt x="1536492" y="2276007"/>
                </a:cubicBezTo>
                <a:cubicBezTo>
                  <a:pt x="1381594" y="2271010"/>
                  <a:pt x="1226508" y="2270118"/>
                  <a:pt x="1071797" y="2261017"/>
                </a:cubicBezTo>
                <a:cubicBezTo>
                  <a:pt x="1056023" y="2260089"/>
                  <a:pt x="1042020" y="2250368"/>
                  <a:pt x="1026827" y="2246027"/>
                </a:cubicBezTo>
                <a:cubicBezTo>
                  <a:pt x="1007018" y="2240367"/>
                  <a:pt x="986599" y="2236957"/>
                  <a:pt x="966866" y="2231037"/>
                </a:cubicBezTo>
                <a:cubicBezTo>
                  <a:pt x="936597" y="2221956"/>
                  <a:pt x="876925" y="2201056"/>
                  <a:pt x="876925" y="2201056"/>
                </a:cubicBezTo>
                <a:lnTo>
                  <a:pt x="742014" y="2111115"/>
                </a:lnTo>
                <a:lnTo>
                  <a:pt x="652073" y="2051155"/>
                </a:lnTo>
                <a:lnTo>
                  <a:pt x="547142" y="1946223"/>
                </a:lnTo>
                <a:cubicBezTo>
                  <a:pt x="537148" y="1936229"/>
                  <a:pt x="525001" y="1928002"/>
                  <a:pt x="517161" y="1916243"/>
                </a:cubicBezTo>
                <a:cubicBezTo>
                  <a:pt x="507168" y="1901253"/>
                  <a:pt x="498905" y="1884952"/>
                  <a:pt x="487181" y="1871273"/>
                </a:cubicBezTo>
                <a:cubicBezTo>
                  <a:pt x="378132" y="1744049"/>
                  <a:pt x="466067" y="1869583"/>
                  <a:pt x="397240" y="1766342"/>
                </a:cubicBezTo>
                <a:cubicBezTo>
                  <a:pt x="392243" y="1751352"/>
                  <a:pt x="391434" y="1734229"/>
                  <a:pt x="382250" y="1721371"/>
                </a:cubicBezTo>
                <a:cubicBezTo>
                  <a:pt x="365821" y="1698370"/>
                  <a:pt x="322289" y="1661410"/>
                  <a:pt x="322289" y="1661410"/>
                </a:cubicBezTo>
                <a:cubicBezTo>
                  <a:pt x="284614" y="1548384"/>
                  <a:pt x="335433" y="1687696"/>
                  <a:pt x="277319" y="1571469"/>
                </a:cubicBezTo>
                <a:cubicBezTo>
                  <a:pt x="270163" y="1557157"/>
                  <a:pt x="247450" y="1476372"/>
                  <a:pt x="247338" y="1466538"/>
                </a:cubicBezTo>
                <a:cubicBezTo>
                  <a:pt x="242569" y="1046840"/>
                  <a:pt x="0" y="414728"/>
                  <a:pt x="247338" y="207364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267855" y="1124262"/>
            <a:ext cx="194873" cy="22485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981199" y="1126761"/>
            <a:ext cx="194873" cy="22485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287842" y="2658255"/>
            <a:ext cx="194873" cy="22485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6538209" y="1786328"/>
            <a:ext cx="194873" cy="22485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6820524" y="1708879"/>
            <a:ext cx="210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point</a:t>
            </a:r>
            <a:endParaRPr lang="en-US" dirty="0"/>
          </a:p>
        </p:txBody>
      </p:sp>
      <p:sp>
        <p:nvSpPr>
          <p:cNvPr id="156" name="Footer Placeholder 1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the OPG and Fiber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set up the optical pulse generation/fiber amplifier system in the new A0 instrumentation laser laboratory.</a:t>
            </a:r>
          </a:p>
          <a:p>
            <a:r>
              <a:rPr lang="en-US" dirty="0" smtClean="0"/>
              <a:t>We now have the seed laser and fiber amplifiers connected to the safety interlock system and have procedures in place and permission to operate the equipment on hand.</a:t>
            </a:r>
          </a:p>
          <a:p>
            <a:r>
              <a:rPr lang="en-US" dirty="0" smtClean="0"/>
              <a:t>We have started characterizing the characteristics of the system using a borrowed pulse generator and scope/spectrum analyzer in the A0 lab.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9370"/>
          </a:xfrm>
        </p:spPr>
        <p:txBody>
          <a:bodyPr/>
          <a:lstStyle/>
          <a:p>
            <a:r>
              <a:rPr lang="en-US" dirty="0" smtClean="0"/>
              <a:t>OPG Fiber Amp Components</a:t>
            </a:r>
            <a:endParaRPr lang="en-US" dirty="0"/>
          </a:p>
        </p:txBody>
      </p:sp>
      <p:pic>
        <p:nvPicPr>
          <p:cNvPr id="5" name="Content Placeholder 4" descr="20130304_114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2962" b="17868"/>
          <a:stretch>
            <a:fillRect/>
          </a:stretch>
        </p:blipFill>
        <p:spPr>
          <a:xfrm>
            <a:off x="512180" y="1019331"/>
            <a:ext cx="8119640" cy="5323249"/>
          </a:xfrm>
        </p:spPr>
      </p:pic>
      <p:sp>
        <p:nvSpPr>
          <p:cNvPr id="6" name="TextBox 5"/>
          <p:cNvSpPr txBox="1"/>
          <p:nvPr/>
        </p:nvSpPr>
        <p:spPr>
          <a:xfrm>
            <a:off x="838201" y="1814512"/>
            <a:ext cx="1755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Diode/TEC power supply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45230" y="1704975"/>
            <a:ext cx="1636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Safety System interface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771892" y="1990725"/>
            <a:ext cx="1800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Modulator Bias Controller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748212" y="1366838"/>
            <a:ext cx="1067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Fiber Pre-amp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376987" y="1957388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Fiber Amp 1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0113" y="1114425"/>
            <a:ext cx="1123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P.S. for RF Amp</a:t>
            </a:r>
            <a:endParaRPr lang="en-US" sz="12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9449"/>
          </a:xfrm>
        </p:spPr>
        <p:txBody>
          <a:bodyPr/>
          <a:lstStyle/>
          <a:p>
            <a:r>
              <a:rPr lang="en-US" dirty="0" smtClean="0"/>
              <a:t>Optical components</a:t>
            </a:r>
            <a:endParaRPr lang="en-US" dirty="0"/>
          </a:p>
        </p:txBody>
      </p:sp>
      <p:pic>
        <p:nvPicPr>
          <p:cNvPr id="4" name="Picture 3" descr="20130304_114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358" y="1019332"/>
            <a:ext cx="7185284" cy="5388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2588" y="2705100"/>
            <a:ext cx="1214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Seed Source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4275" y="4057651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RF Amp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3537" y="4662487"/>
            <a:ext cx="107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FBG / isolator </a:t>
            </a:r>
          </a:p>
          <a:p>
            <a:r>
              <a:rPr lang="en-US" sz="1200" dirty="0" smtClean="0"/>
              <a:t>&amp; fiber holder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324350" y="2557463"/>
            <a:ext cx="850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Modulator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5267325"/>
            <a:ext cx="1002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Narrow band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Optical filter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1813" y="3876675"/>
            <a:ext cx="947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Photodiode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detector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1313" y="2124075"/>
            <a:ext cx="379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this to be mounted inside a chassis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420"/>
          </a:xfrm>
        </p:spPr>
        <p:txBody>
          <a:bodyPr/>
          <a:lstStyle/>
          <a:p>
            <a:r>
              <a:rPr lang="en-US" dirty="0" smtClean="0"/>
              <a:t>Current support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orrowed from Peter </a:t>
            </a:r>
            <a:r>
              <a:rPr lang="en-US" dirty="0" err="1" smtClean="0"/>
              <a:t>Preito</a:t>
            </a:r>
            <a:endParaRPr lang="en-US" dirty="0" smtClean="0"/>
          </a:p>
          <a:p>
            <a:pPr lvl="1"/>
            <a:r>
              <a:rPr lang="en-US" dirty="0" smtClean="0"/>
              <a:t>HP 8131A 500 MHz pulse generator</a:t>
            </a:r>
          </a:p>
          <a:p>
            <a:pPr lvl="1"/>
            <a:r>
              <a:rPr lang="en-US" dirty="0" smtClean="0"/>
              <a:t>RF splitter</a:t>
            </a:r>
          </a:p>
          <a:p>
            <a:r>
              <a:rPr lang="en-US" dirty="0" smtClean="0"/>
              <a:t>Instrumentation (Carl Lundberg)</a:t>
            </a:r>
          </a:p>
          <a:p>
            <a:pPr lvl="1"/>
            <a:r>
              <a:rPr lang="en-US" dirty="0" smtClean="0"/>
              <a:t>Power supply for RF amplifier</a:t>
            </a:r>
          </a:p>
          <a:p>
            <a:r>
              <a:rPr lang="en-US" dirty="0" smtClean="0"/>
              <a:t>Equipment in A0 Instrumentation laser lab (Vic Scarpine/Andrea Saewert)</a:t>
            </a:r>
          </a:p>
          <a:p>
            <a:pPr lvl="1"/>
            <a:r>
              <a:rPr lang="en-US" dirty="0" smtClean="0"/>
              <a:t>Tektronix TDS7104 1 GHz/10 GS/s oscilloscope</a:t>
            </a:r>
          </a:p>
          <a:p>
            <a:pPr lvl="1"/>
            <a:r>
              <a:rPr lang="en-US" dirty="0" smtClean="0"/>
              <a:t>Agilent 86142B Optical Spectrum Analyzer</a:t>
            </a:r>
          </a:p>
          <a:p>
            <a:pPr lvl="1"/>
            <a:r>
              <a:rPr lang="en-US" dirty="0" err="1" smtClean="0"/>
              <a:t>Thorlab’s</a:t>
            </a:r>
            <a:r>
              <a:rPr lang="en-US" dirty="0" smtClean="0"/>
              <a:t> fiber coupled photodiode DET01CFC</a:t>
            </a:r>
          </a:p>
          <a:p>
            <a:pPr lvl="1"/>
            <a:r>
              <a:rPr lang="en-US" dirty="0" smtClean="0"/>
              <a:t>Miscellaneous lab supplies…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9449"/>
          </a:xfrm>
        </p:spPr>
        <p:txBody>
          <a:bodyPr/>
          <a:lstStyle/>
          <a:p>
            <a:r>
              <a:rPr lang="en-US" dirty="0" smtClean="0"/>
              <a:t>200 MHz Laser Pulses</a:t>
            </a:r>
            <a:endParaRPr lang="en-US" dirty="0"/>
          </a:p>
        </p:txBody>
      </p:sp>
      <p:pic>
        <p:nvPicPr>
          <p:cNvPr id="4" name="Content Placeholder 3" descr="20130304_113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6318" y="1596349"/>
            <a:ext cx="3670932" cy="4894575"/>
          </a:xfrm>
        </p:spPr>
      </p:pic>
      <p:sp>
        <p:nvSpPr>
          <p:cNvPr id="5" name="TextBox 4"/>
          <p:cNvSpPr txBox="1"/>
          <p:nvPr/>
        </p:nvSpPr>
        <p:spPr>
          <a:xfrm>
            <a:off x="4572000" y="3852472"/>
            <a:ext cx="2998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MHz pulsed from:</a:t>
            </a:r>
          </a:p>
          <a:p>
            <a:r>
              <a:rPr lang="en-US" dirty="0" smtClean="0"/>
              <a:t>HP pulse generator input into </a:t>
            </a:r>
          </a:p>
          <a:p>
            <a:r>
              <a:rPr lang="en-US" dirty="0"/>
              <a:t> </a:t>
            </a:r>
            <a:r>
              <a:rPr lang="en-US" dirty="0" smtClean="0"/>
              <a:t>modulator RF amplifier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2143" y="2977539"/>
            <a:ext cx="4734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MHz Laser pulses (1.25 ns flattop) out </a:t>
            </a:r>
          </a:p>
          <a:p>
            <a:r>
              <a:rPr lang="en-US" dirty="0" smtClean="0"/>
              <a:t>of fiber pre-amp with (band pass filter included)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4440" y="1259174"/>
            <a:ext cx="4237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  I didn’t have a blank floppy disk with me</a:t>
            </a:r>
            <a:endParaRPr lang="en-US" dirty="0"/>
          </a:p>
        </p:txBody>
      </p:sp>
      <p:grpSp>
        <p:nvGrpSpPr>
          <p:cNvPr id="8" name="Group 174"/>
          <p:cNvGrpSpPr/>
          <p:nvPr/>
        </p:nvGrpSpPr>
        <p:grpSpPr>
          <a:xfrm>
            <a:off x="5644210" y="1484027"/>
            <a:ext cx="2120695" cy="254831"/>
            <a:chOff x="71438" y="5072065"/>
            <a:chExt cx="4129087" cy="22384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71438" y="5295900"/>
              <a:ext cx="4129087" cy="5"/>
            </a:xfrm>
            <a:prstGeom prst="line">
              <a:avLst/>
            </a:prstGeom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257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81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05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29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53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877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401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25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449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973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497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021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545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053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577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101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625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149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673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197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721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245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769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293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817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341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576341" y="794478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MHz pulses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756222" y="212860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450 kHz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726243" y="1828800"/>
            <a:ext cx="1" cy="374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568191" y="1786328"/>
            <a:ext cx="1" cy="374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891134" y="1124262"/>
            <a:ext cx="404735" cy="269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72000" y="5171607"/>
            <a:ext cx="452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need to add another pulser to trigger the HP </a:t>
            </a:r>
          </a:p>
          <a:p>
            <a:r>
              <a:rPr lang="en-US" dirty="0"/>
              <a:t> </a:t>
            </a:r>
            <a:r>
              <a:rPr lang="en-US" dirty="0" smtClean="0"/>
              <a:t>at 450 kHz to create the burst structure</a:t>
            </a:r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447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Picosecond</a:t>
            </a:r>
            <a:r>
              <a:rPr lang="en-US" sz="2400" dirty="0" smtClean="0"/>
              <a:t> Pulse Labs Model PSPL </a:t>
            </a:r>
            <a:r>
              <a:rPr lang="en-US" sz="2400" dirty="0" smtClean="0"/>
              <a:t>12020 Screen Shots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6576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Burst rep rate  of 450kHz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9530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Seven 200MHz pulses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 rot="1628431">
            <a:off x="3888615" y="235403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Decreasing time/division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24600" y="65532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1.5ns FWHM pulse width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223" y="1295400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602851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9718" y="4206835"/>
            <a:ext cx="3048000" cy="22860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276600" y="1335618"/>
            <a:ext cx="4980269" cy="247438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b="25904"/>
          <a:stretch>
            <a:fillRect/>
          </a:stretch>
        </p:blipFill>
        <p:spPr bwMode="auto">
          <a:xfrm>
            <a:off x="269823" y="5324475"/>
            <a:ext cx="4919663" cy="113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5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961</Words>
  <Application>Microsoft Office PowerPoint</Application>
  <PresentationFormat>On-screen Show (4:3)</PresentationFormat>
  <Paragraphs>154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Linac Laser Notcher Status</vt:lpstr>
      <vt:lpstr>Laser Notcher System</vt:lpstr>
      <vt:lpstr> Burst mode seed pulses to Fiber Amplifier followed by Free Space Amp</vt:lpstr>
      <vt:lpstr>Status of the OPG and Fiber Amp</vt:lpstr>
      <vt:lpstr>OPG Fiber Amp Components</vt:lpstr>
      <vt:lpstr>Optical components</vt:lpstr>
      <vt:lpstr>Current support equipment</vt:lpstr>
      <vt:lpstr>200 MHz Laser Pulses</vt:lpstr>
      <vt:lpstr>Picosecond Pulse Labs Model PSPL 12020 Screen Shots</vt:lpstr>
      <vt:lpstr>Seed Source</vt:lpstr>
      <vt:lpstr>Modulator and Preamp </vt:lpstr>
      <vt:lpstr>Vacuum chamber</vt:lpstr>
      <vt:lpstr>Summary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Notcher Status</dc:title>
  <dc:creator>David johnson</dc:creator>
  <cp:lastModifiedBy>David johnson</cp:lastModifiedBy>
  <cp:revision>11</cp:revision>
  <dcterms:created xsi:type="dcterms:W3CDTF">2013-03-04T03:51:38Z</dcterms:created>
  <dcterms:modified xsi:type="dcterms:W3CDTF">2013-03-06T02:52:19Z</dcterms:modified>
</cp:coreProperties>
</file>