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  <p:sldMasterId id="2147484066" r:id="rId2"/>
    <p:sldMasterId id="2147484083" r:id="rId3"/>
  </p:sldMasterIdLst>
  <p:notesMasterIdLst>
    <p:notesMasterId r:id="rId28"/>
  </p:notesMasterIdLst>
  <p:sldIdLst>
    <p:sldId id="256" r:id="rId4"/>
    <p:sldId id="452" r:id="rId5"/>
    <p:sldId id="335" r:id="rId6"/>
    <p:sldId id="459" r:id="rId7"/>
    <p:sldId id="451" r:id="rId8"/>
    <p:sldId id="460" r:id="rId9"/>
    <p:sldId id="453" r:id="rId10"/>
    <p:sldId id="465" r:id="rId11"/>
    <p:sldId id="484" r:id="rId12"/>
    <p:sldId id="261" r:id="rId13"/>
    <p:sldId id="487" r:id="rId14"/>
    <p:sldId id="295" r:id="rId15"/>
    <p:sldId id="488" r:id="rId16"/>
    <p:sldId id="355" r:id="rId17"/>
    <p:sldId id="496" r:id="rId18"/>
    <p:sldId id="497" r:id="rId19"/>
    <p:sldId id="494" r:id="rId20"/>
    <p:sldId id="411" r:id="rId21"/>
    <p:sldId id="362" r:id="rId22"/>
    <p:sldId id="447" r:id="rId23"/>
    <p:sldId id="446" r:id="rId24"/>
    <p:sldId id="265" r:id="rId25"/>
    <p:sldId id="467" r:id="rId26"/>
    <p:sldId id="499" r:id="rId27"/>
  </p:sldIdLst>
  <p:sldSz cx="9144000" cy="6858000" type="screen4x3"/>
  <p:notesSz cx="6934200" cy="92329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9900"/>
    <a:srgbClr val="FFFF00"/>
    <a:srgbClr val="99CCFF"/>
    <a:srgbClr val="000000"/>
    <a:srgbClr val="003399"/>
    <a:srgbClr val="009799"/>
    <a:srgbClr val="CC0000"/>
    <a:srgbClr val="F0EF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>
      <p:cViewPr>
        <p:scale>
          <a:sx n="70" d="100"/>
          <a:sy n="70" d="100"/>
        </p:scale>
        <p:origin x="-9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576" y="-120"/>
      </p:cViewPr>
      <p:guideLst>
        <p:guide orient="horz" pos="2908"/>
        <p:guide pos="218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380" y="0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60" y="4385628"/>
            <a:ext cx="508508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1255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380" y="8771255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3DF09C49-6EE7-4491-BEFE-28E803152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386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DF5E8-9F2D-482B-AF24-0F0744EF678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17"/>
            <a:fld id="{FC1423E9-016A-423B-BF49-1CD977E14491}" type="slidenum">
              <a:rPr lang="en-US" i="1">
                <a:solidFill>
                  <a:srgbClr val="000099"/>
                </a:solidFill>
              </a:rPr>
              <a:pPr defTabSz="954017"/>
              <a:t>15</a:t>
            </a:fld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4863" cy="346233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305" y="4386261"/>
            <a:ext cx="5087592" cy="4154490"/>
          </a:xfrm>
          <a:noFill/>
          <a:ln/>
        </p:spPr>
        <p:txBody>
          <a:bodyPr lIns="93771" tIns="46886" rIns="93771" bIns="468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17"/>
            <a:fld id="{FC1423E9-016A-423B-BF49-1CD977E14491}" type="slidenum">
              <a:rPr lang="en-US" i="1">
                <a:solidFill>
                  <a:srgbClr val="000099"/>
                </a:solidFill>
              </a:rPr>
              <a:pPr defTabSz="954017"/>
              <a:t>16</a:t>
            </a:fld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4863" cy="346233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305" y="4386261"/>
            <a:ext cx="5087592" cy="4154490"/>
          </a:xfrm>
          <a:noFill/>
          <a:ln/>
        </p:spPr>
        <p:txBody>
          <a:bodyPr lIns="93771" tIns="46886" rIns="93771" bIns="468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692150"/>
            <a:ext cx="4616450" cy="3462338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68" tIns="46184" rIns="92368" bIns="46184"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F6CD6-0CFB-41E4-8D6E-28C081F832D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F6CD6-0CFB-41E4-8D6E-28C081F832D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8C7AA-28F5-43D1-B04E-CE6C5B1F664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8C7AA-28F5-43D1-B04E-CE6C5B1F664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E1AF8-5D69-4EFD-8783-AFC923D600B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619BA-5878-4F49-B3AD-88C52E20ABA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4CFF6-BD82-4E24-ADCB-DC856CE52EE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6B089-9DC2-447F-8F8C-728973468691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DCB86-7FFB-4DBA-A608-D3F190C8229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7CE23-12F8-4594-AA4C-A2428416D4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  <a:ea typeface="+mn-ea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40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75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74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52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39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1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420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675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32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91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181600"/>
          </a:xfrm>
        </p:spPr>
        <p:txBody>
          <a:bodyPr/>
          <a:lstStyle>
            <a:lvl1pPr marL="233363" indent="-227013">
              <a:defRPr/>
            </a:lvl1pPr>
            <a:lvl2pPr marL="569913" indent="-231775">
              <a:defRPr/>
            </a:lvl2pPr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  <a:lvl4pPr marL="915988" indent="-228600">
              <a:buFont typeface="Wingdings" pitchFamily="2" charset="2"/>
              <a:buChar char="q"/>
              <a:defRPr/>
            </a:lvl4pPr>
            <a:lvl5pPr marL="1200150" indent="-228600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S. Nagaitsev     PASI 2nd annual meeting, Apr. 2013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BB06-BDF1-49A1-9EDD-10419955E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S. Nagaitsev     PASI 2nd annual meeting, Apr. 2013</a:t>
            </a:r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AC124C-4574-4049-A858-5168B47922B5}" type="slidenum">
              <a:rPr lang="en-US" sz="1400" i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800000"/>
              </a:solidFill>
              <a:latin typeface="Arial Rounded MT Bold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800000"/>
                </a:solidFill>
                <a:latin typeface="Arial Rounded MT Bold"/>
                <a:ea typeface="+mn-ea"/>
                <a:cs typeface="+mn-cs"/>
              </a:rPr>
              <a:t>S. Nagaitsev     PASI 2nd annual meeting, Apr. 2013</a:t>
            </a:r>
            <a:endParaRPr lang="en-US" kern="1200" dirty="0">
              <a:solidFill>
                <a:srgbClr val="800000"/>
              </a:solidFill>
              <a:latin typeface="Arial Rounded MT Bold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D168965-4E13-4930-BD8B-4AC7CFB8E976}" type="slidenum">
              <a:rPr lang="en-US" kern="1200">
                <a:solidFill>
                  <a:srgbClr val="000000"/>
                </a:solidFill>
                <a:latin typeface="Arial Rounded MT Bold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kern="1200" dirty="0">
              <a:solidFill>
                <a:srgbClr val="800000"/>
              </a:solidFill>
              <a:latin typeface="Arial Rounded MT Bol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kern="1200" smtClean="0">
                <a:solidFill>
                  <a:srgbClr val="800000"/>
                </a:solidFill>
                <a:latin typeface="Arial Rounded MT Bold"/>
                <a:ea typeface="+mn-ea"/>
                <a:cs typeface="+mn-cs"/>
              </a:rPr>
              <a:t>S. Nagaitsev     PASI 2nd annual meeting, Apr. 2013</a:t>
            </a:r>
            <a:endParaRPr lang="en-US" sz="1000" b="1" kern="1200" dirty="0">
              <a:solidFill>
                <a:srgbClr val="800000"/>
              </a:solidFill>
              <a:latin typeface="Arial Rounded MT Bol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E19FACD-4466-414C-8F79-FA87C0B94749}" type="slidenum">
              <a:rPr lang="en-US" sz="1000" b="1" kern="1200">
                <a:solidFill>
                  <a:srgbClr val="800000"/>
                </a:solidFill>
                <a:latin typeface="Arial Rounded MT Bold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kern="1200" dirty="0">
              <a:solidFill>
                <a:srgbClr val="800000"/>
              </a:solidFill>
              <a:latin typeface="Arial Rounded MT Bol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kern="1200" smtClean="0">
                <a:solidFill>
                  <a:srgbClr val="800000"/>
                </a:solidFill>
                <a:latin typeface="Arial Rounded MT Bold"/>
                <a:ea typeface="+mn-ea"/>
                <a:cs typeface="+mn-cs"/>
              </a:rPr>
              <a:t>S. Nagaitsev     PASI 2nd annual meeting, Apr. 2013</a:t>
            </a:r>
            <a:endParaRPr lang="en-US" sz="1000" b="1" kern="1200" dirty="0">
              <a:solidFill>
                <a:srgbClr val="800000"/>
              </a:solidFill>
              <a:latin typeface="Arial Rounded MT Bol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AFA0E19-CE7A-4582-A3D6-1D3395D0CB5B}" type="slidenum">
              <a:rPr lang="en-US" sz="1000" b="1" kern="1200">
                <a:solidFill>
                  <a:srgbClr val="800000"/>
                </a:solidFill>
                <a:latin typeface="Arial Rounded MT Bold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kern="1200" dirty="0">
              <a:solidFill>
                <a:srgbClr val="800000"/>
              </a:solidFill>
              <a:latin typeface="Arial Rounded MT Bold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kern="1200" smtClean="0">
                <a:solidFill>
                  <a:srgbClr val="800000"/>
                </a:solidFill>
                <a:latin typeface="Arial Rounded MT Bold"/>
                <a:ea typeface="+mn-ea"/>
                <a:cs typeface="+mn-cs"/>
              </a:rPr>
              <a:t>S. Nagaitsev     PASI 2nd annual meeting, Apr. 2013</a:t>
            </a:r>
            <a:endParaRPr lang="en-US" sz="1000" b="1" kern="1200" dirty="0">
              <a:solidFill>
                <a:srgbClr val="800000"/>
              </a:solidFill>
              <a:latin typeface="Arial Rounded MT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8D553C8-CD5F-41C8-BA6B-AEF6426813AC}" type="slidenum">
              <a:rPr lang="en-US" sz="1000" b="1" kern="1200">
                <a:solidFill>
                  <a:srgbClr val="800000"/>
                </a:solidFill>
                <a:latin typeface="Arial Rounded MT Bold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13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Fermi_Blue_subp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624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pitchFamily="28" charset="0"/>
                <a:cs typeface="ＭＳ Ｐゴシック" pitchFamily="28" charset="-128"/>
              </a:defRPr>
            </a:lvl1pPr>
          </a:lstStyle>
          <a:p>
            <a:pPr>
              <a:defRPr/>
            </a:pPr>
            <a:r>
              <a:rPr lang="en-US" smtClean="0"/>
              <a:t>S. Nagaitsev     PASI 2nd annual meeting, Apr. 2013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FB6BBE-A22A-4278-A1E6-BE5B4E0FD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233363" indent="-227013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8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8" charset="2"/>
        <a:buChar char="®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8" charset="2"/>
        <a:buChar char="q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1200150" indent="-2222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8" charset="2"/>
        <a:buChar char="l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1816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800000"/>
                </a:solidFill>
                <a:latin typeface="+mj-lt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 dirty="0">
              <a:latin typeface="Arial Rounded MT Bold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77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800000"/>
                </a:solidFill>
                <a:latin typeface="+mj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latin typeface="Arial Rounded MT Bold"/>
                <a:ea typeface="+mn-ea"/>
                <a:cs typeface="+mn-cs"/>
              </a:rPr>
              <a:t>S. Nagaitsev     PASI 2nd annual meeting, Apr. 2013</a:t>
            </a:r>
            <a:endParaRPr lang="en-US" kern="1200" dirty="0">
              <a:latin typeface="Arial Rounded MT Bold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00000"/>
                </a:solidFill>
                <a:latin typeface="+mj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B08346DA-F1AC-4C52-9FB1-975FBF71959B}" type="slidenum">
              <a:rPr lang="en-US" kern="1200">
                <a:latin typeface="Arial Rounded MT Bold"/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31763" y="860425"/>
            <a:ext cx="8458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6563" y="990600"/>
            <a:ext cx="8458200" cy="762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39" name="Picture 15" descr="1024_greendot_divi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0" y="687388"/>
            <a:ext cx="7848600" cy="153987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666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 Rounded MT Bold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37861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S. Nagaitsev     PASI 2nd annual meeting, Apr.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0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3648"/>
            <a:ext cx="9170276" cy="599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FNAL Superconducting RF Program</a:t>
            </a:r>
            <a:br>
              <a:rPr lang="en-US" dirty="0" smtClean="0">
                <a:ea typeface="ＭＳ Ｐゴシック" pitchFamily="28" charset="-128"/>
              </a:rPr>
            </a:b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16803" y="6172200"/>
            <a:ext cx="6400800" cy="91440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000" dirty="0" smtClean="0">
                <a:solidFill>
                  <a:srgbClr val="FFFFFF"/>
                </a:solidFill>
                <a:ea typeface="ＭＳ Ｐゴシック" pitchFamily="28" charset="-128"/>
              </a:rPr>
              <a:t>Sergei 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pitchFamily="28" charset="-128"/>
              </a:rPr>
              <a:t>Nagaitsev</a:t>
            </a:r>
            <a:endParaRPr lang="en-US" sz="2000" dirty="0" smtClean="0">
              <a:solidFill>
                <a:srgbClr val="FFFFFF"/>
              </a:solidFill>
              <a:ea typeface="ＭＳ Ｐゴシック" pitchFamily="28" charset="-128"/>
            </a:endParaRPr>
          </a:p>
          <a:p>
            <a:pPr marL="0" indent="0" algn="ctr" eaLnBrk="1" hangingPunct="1">
              <a:buFontTx/>
              <a:buNone/>
            </a:pPr>
            <a:r>
              <a:rPr lang="en-US" sz="1200" dirty="0" smtClean="0">
                <a:solidFill>
                  <a:srgbClr val="FFFFFF"/>
                </a:solidFill>
                <a:ea typeface="ＭＳ Ｐゴシック" pitchFamily="28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17208" y="19050"/>
            <a:ext cx="70104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325 MHz Test Infrastructure 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67000" y="2384884"/>
            <a:ext cx="3657600" cy="1978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6" name="Picture 8" descr="http://www-visualmedia.fnal.gov/VMS_Site/gallery/stillphotos/2008/0000/08-0043-0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439988" cy="3292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7" name="Picture 10" descr="http://www-visualmedia.fnal.gov/VMS_Site/gallery/stillphotos/2010/0200/10-0281-0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379538"/>
            <a:ext cx="2441575" cy="3252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152400" y="4343400"/>
            <a:ext cx="2209800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SSR-1 </a:t>
            </a:r>
            <a:r>
              <a:rPr lang="en-US" sz="1400" dirty="0" smtClean="0"/>
              <a:t>prototypes were tested </a:t>
            </a:r>
            <a:r>
              <a:rPr lang="en-US" sz="1400" dirty="0"/>
              <a:t>in the </a:t>
            </a:r>
            <a:r>
              <a:rPr lang="en-US" sz="1400" dirty="0" smtClean="0"/>
              <a:t>VTS-1 vertical </a:t>
            </a:r>
            <a:r>
              <a:rPr lang="en-US" sz="1400" dirty="0" err="1" smtClean="0"/>
              <a:t>dewar</a:t>
            </a:r>
            <a:r>
              <a:rPr lang="en-US" sz="1400" dirty="0" smtClean="0"/>
              <a:t>  (normally </a:t>
            </a:r>
            <a:r>
              <a:rPr lang="en-US" sz="1400" dirty="0"/>
              <a:t>used for 1.3 GHz cavity testing </a:t>
            </a:r>
            <a:r>
              <a:rPr lang="en-US" sz="1400" dirty="0" smtClean="0"/>
              <a:t>) with </a:t>
            </a:r>
            <a:r>
              <a:rPr lang="en-US" sz="1400" dirty="0"/>
              <a:t>the addition of new electronics and tooling.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743200" y="4401108"/>
            <a:ext cx="3543300" cy="1988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Spoke </a:t>
            </a:r>
            <a:r>
              <a:rPr lang="en-US" sz="1400" dirty="0" smtClean="0"/>
              <a:t>Test Cryostat </a:t>
            </a:r>
            <a:r>
              <a:rPr lang="en-US" sz="1400" dirty="0"/>
              <a:t>completed and </a:t>
            </a:r>
            <a:r>
              <a:rPr lang="en-US" sz="1400" dirty="0" smtClean="0"/>
              <a:t>used for 4 </a:t>
            </a:r>
            <a:r>
              <a:rPr lang="en-US" sz="1400" dirty="0"/>
              <a:t>K testing of “dressed” </a:t>
            </a:r>
            <a:r>
              <a:rPr lang="en-US" sz="1400" dirty="0" smtClean="0"/>
              <a:t> 325 </a:t>
            </a:r>
            <a:r>
              <a:rPr lang="en-US" sz="1400" dirty="0"/>
              <a:t>MHz single-spoke resonators</a:t>
            </a:r>
            <a:r>
              <a:rPr lang="en-US" sz="1400" dirty="0" smtClean="0"/>
              <a:t>.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Upgrades for 2 K operation in process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Tests of first dressed cavities at 2 K planned in June of 2013</a:t>
            </a:r>
            <a:endParaRPr lang="en-US" sz="1400" dirty="0"/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6856413" y="4718050"/>
            <a:ext cx="2133600" cy="1686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dirty="0"/>
              <a:t>Dressed SSR-1 prototype </a:t>
            </a:r>
            <a:r>
              <a:rPr lang="en-US" sz="1400" dirty="0" smtClean="0"/>
              <a:t>prepared </a:t>
            </a:r>
            <a:r>
              <a:rPr lang="en-US" sz="1400" dirty="0"/>
              <a:t>for </a:t>
            </a:r>
            <a:r>
              <a:rPr lang="en-US" sz="1400" dirty="0" smtClean="0"/>
              <a:t>testing</a:t>
            </a:r>
            <a:r>
              <a:rPr lang="en-US" sz="1400" dirty="0"/>
              <a:t> </a:t>
            </a:r>
            <a:r>
              <a:rPr lang="en-US" sz="1400" dirty="0" smtClean="0"/>
              <a:t>in HTS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Includes RF </a:t>
            </a:r>
            <a:r>
              <a:rPr lang="en-US" sz="1400" dirty="0"/>
              <a:t>couplers, tuners, and magnetic shielding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0" y="1066800"/>
            <a:ext cx="870751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VTS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Bare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83589" y="1148705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Dressed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19800" y="3124200"/>
            <a:ext cx="1066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99892" y="1084772"/>
            <a:ext cx="1422516" cy="1258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1547664" y="1713782"/>
            <a:ext cx="2052228" cy="995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43817" y="1871652"/>
            <a:ext cx="2520280" cy="837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028384" y="161037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511660" y="0"/>
            <a:ext cx="7010400" cy="762000"/>
          </a:xfrm>
        </p:spPr>
        <p:txBody>
          <a:bodyPr/>
          <a:lstStyle/>
          <a:p>
            <a:pPr lvl="1"/>
            <a:r>
              <a:rPr lang="en-US" sz="2400" b="1" dirty="0" smtClean="0">
                <a:solidFill>
                  <a:srgbClr val="FFFF00"/>
                </a:solidFill>
              </a:rPr>
              <a:t>650 MHz Cavity Development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dirty="0" smtClean="0">
                <a:ea typeface="ＭＳ Ｐゴシック" pitchFamily="28" charset="-128"/>
              </a:rPr>
              <a:t> 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DC7E3F-9765-43E5-8314-8CEF3949C52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7524" y="656692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lang="en-US" sz="2000" b="1" kern="0" dirty="0" smtClean="0">
                <a:latin typeface="+mn-lt"/>
                <a:cs typeface="ＭＳ Ｐゴシック" pitchFamily="-105" charset="-128"/>
              </a:rPr>
              <a:t>650 MHz cavities and cryomodules are </a:t>
            </a:r>
            <a:r>
              <a:rPr lang="en-US" sz="2000" b="1" kern="0" dirty="0">
                <a:latin typeface="+mn-lt"/>
                <a:cs typeface="ＭＳ Ｐゴシック" pitchFamily="-105" charset="-128"/>
              </a:rPr>
              <a:t>c</a:t>
            </a:r>
            <a:r>
              <a:rPr lang="en-US" sz="2000" b="1" kern="0" dirty="0" smtClean="0">
                <a:latin typeface="+mn-lt"/>
                <a:cs typeface="ＭＳ Ｐゴシック" pitchFamily="-105" charset="-128"/>
              </a:rPr>
              <a:t>ost drivers for Project X</a:t>
            </a:r>
          </a:p>
          <a:p>
            <a:pPr marL="690563" lvl="1" indent="-227013" algn="l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2000" dirty="0"/>
              <a:t>Actively studying cost reduction methods and Q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 smtClean="0"/>
              <a:t>improvement</a:t>
            </a:r>
          </a:p>
          <a:p>
            <a:pPr marL="6350" algn="l" eaLnBrk="0" hangingPunct="0">
              <a:buClr>
                <a:srgbClr val="CCFFFF"/>
              </a:buClr>
              <a:defRPr/>
            </a:pPr>
            <a:endParaRPr lang="en-US" sz="1050" dirty="0" smtClean="0"/>
          </a:p>
          <a:p>
            <a:pPr marL="233363" indent="-227013" algn="l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1800" kern="0" dirty="0" smtClean="0">
                <a:latin typeface="+mn-lt"/>
              </a:rPr>
              <a:t>Initial EM &amp; Mechanical design of</a:t>
            </a:r>
            <a:r>
              <a:rPr lang="en-US" sz="1800" dirty="0" smtClean="0">
                <a:latin typeface="Symbol" pitchFamily="28" charset="2"/>
              </a:rPr>
              <a:t> </a:t>
            </a:r>
            <a:r>
              <a:rPr lang="en-US" sz="1800" dirty="0">
                <a:latin typeface="Symbol" pitchFamily="28" charset="2"/>
              </a:rPr>
              <a:t>b</a:t>
            </a:r>
            <a:r>
              <a:rPr lang="en-US" sz="1800" dirty="0"/>
              <a:t> = 0.6 &amp; 0.9 </a:t>
            </a:r>
            <a:r>
              <a:rPr lang="en-US" sz="1800" dirty="0" smtClean="0"/>
              <a:t>five-cell cavities  were based on scaled ILC design… now refining this </a:t>
            </a:r>
            <a:r>
              <a:rPr lang="en-US" sz="1800" dirty="0">
                <a:sym typeface="Wingdings" pitchFamily="2" charset="2"/>
              </a:rPr>
              <a:t>exploring cavity cell </a:t>
            </a:r>
            <a:r>
              <a:rPr lang="en-US" sz="1800" dirty="0" smtClean="0">
                <a:sym typeface="Wingdings" pitchFamily="2" charset="2"/>
              </a:rPr>
              <a:t>shapes</a:t>
            </a:r>
            <a:endParaRPr lang="en-US" sz="1800" dirty="0" smtClean="0"/>
          </a:p>
          <a:p>
            <a:pPr marL="233363" lvl="0" indent="-227013" algn="l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1800" dirty="0"/>
              <a:t>H</a:t>
            </a:r>
            <a:r>
              <a:rPr lang="en-US" sz="1800" dirty="0" smtClean="0"/>
              <a:t>igh cavity forces cause difficulties for ILC blade tuner </a:t>
            </a:r>
            <a:r>
              <a:rPr lang="en-US" sz="1800" dirty="0" smtClean="0">
                <a:sym typeface="Wingdings" pitchFamily="2" charset="2"/>
              </a:rPr>
              <a:t> exploring end tuner</a:t>
            </a:r>
          </a:p>
          <a:p>
            <a:pPr marL="233363" lvl="0" indent="-227013" algn="l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1800" dirty="0" smtClean="0">
                <a:sym typeface="Wingdings" pitchFamily="2" charset="2"/>
              </a:rPr>
              <a:t>Goal is also to reduce </a:t>
            </a:r>
            <a:r>
              <a:rPr lang="en-US" sz="1800" dirty="0" err="1" smtClean="0">
                <a:sym typeface="Wingdings" pitchFamily="2" charset="2"/>
              </a:rPr>
              <a:t>df</a:t>
            </a:r>
            <a:r>
              <a:rPr lang="en-US" sz="1800" dirty="0" smtClean="0">
                <a:sym typeface="Wingdings" pitchFamily="2" charset="2"/>
              </a:rPr>
              <a:t>/</a:t>
            </a:r>
            <a:r>
              <a:rPr lang="en-US" sz="1800" dirty="0" err="1" smtClean="0">
                <a:sym typeface="Wingdings" pitchFamily="2" charset="2"/>
              </a:rPr>
              <a:t>dp</a:t>
            </a:r>
            <a:r>
              <a:rPr lang="en-US" sz="1800" dirty="0" smtClean="0">
                <a:sym typeface="Wingdings" pitchFamily="2" charset="2"/>
              </a:rPr>
              <a:t>   (pressure sensitivity)</a:t>
            </a:r>
          </a:p>
          <a:p>
            <a:pPr marL="233363" lvl="0" indent="-227013" algn="l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1800" dirty="0" smtClean="0">
                <a:sym typeface="Wingdings" pitchFamily="2" charset="2"/>
              </a:rPr>
              <a:t>Need to develop tuners, couplers, He vessels, magnetic shielding, </a:t>
            </a:r>
            <a:r>
              <a:rPr lang="en-US" sz="1800" dirty="0" err="1" smtClean="0">
                <a:sym typeface="Wingdings" pitchFamily="2" charset="2"/>
              </a:rPr>
              <a:t>etc</a:t>
            </a:r>
            <a:endParaRPr lang="en-US" sz="1800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2516" y="3388568"/>
            <a:ext cx="5105400" cy="1143000"/>
          </a:xfrm>
        </p:spPr>
        <p:txBody>
          <a:bodyPr/>
          <a:lstStyle/>
          <a:p>
            <a:r>
              <a:rPr lang="en-US" sz="1600" dirty="0" smtClean="0">
                <a:ea typeface="ＭＳ Ｐゴシック" pitchFamily="28" charset="-128"/>
              </a:rPr>
              <a:t>Scaled Tesla cavity prototypes ordered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49316" y="3388568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indent="-227013" algn="l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1600" kern="0" dirty="0" smtClean="0">
                <a:solidFill>
                  <a:srgbClr val="EAEAEA"/>
                </a:solidFill>
                <a:latin typeface="Arial"/>
                <a:cs typeface="ＭＳ Ｐゴシック" pitchFamily="-105" charset="-128"/>
              </a:rPr>
              <a:t>CW CM conceptual design in progress</a:t>
            </a:r>
          </a:p>
          <a:p>
            <a:pPr marL="690563" lvl="1" indent="-227013" algn="l" eaLnBrk="0" hangingPunct="0">
              <a:buClr>
                <a:srgbClr val="CCFFFF"/>
              </a:buClr>
              <a:buFontTx/>
              <a:buChar char="•"/>
            </a:pPr>
            <a:r>
              <a:rPr lang="en-US" sz="1600" dirty="0" smtClean="0">
                <a:solidFill>
                  <a:srgbClr val="EAEAEA"/>
                </a:solidFill>
              </a:rPr>
              <a:t>stand-alone 8-cavity </a:t>
            </a:r>
            <a:r>
              <a:rPr lang="en-US" sz="1600" dirty="0" err="1" smtClean="0">
                <a:solidFill>
                  <a:srgbClr val="EAEAEA"/>
                </a:solidFill>
              </a:rPr>
              <a:t>cryomodule</a:t>
            </a:r>
            <a:endParaRPr lang="en-US" sz="1600" dirty="0" smtClean="0">
              <a:solidFill>
                <a:srgbClr val="EAEAEA"/>
              </a:solidFill>
            </a:endParaRPr>
          </a:p>
          <a:p>
            <a:pPr marL="690563" lvl="1" indent="-227013" algn="l" eaLnBrk="0" hangingPunct="0">
              <a:buClr>
                <a:srgbClr val="CCFFFF"/>
              </a:buClr>
              <a:buFontTx/>
              <a:buChar char="•"/>
            </a:pPr>
            <a:r>
              <a:rPr lang="en-US" sz="1400" dirty="0" smtClean="0">
                <a:solidFill>
                  <a:srgbClr val="EAEAEA"/>
                </a:solidFill>
              </a:rPr>
              <a:t>Overall length:  ~12 m, 48 “ O.D.</a:t>
            </a:r>
          </a:p>
          <a:p>
            <a:pPr lvl="1"/>
            <a:r>
              <a:rPr lang="en-US" sz="1400" dirty="0" smtClean="0">
                <a:solidFill>
                  <a:srgbClr val="EAEAEA"/>
                </a:solidFill>
              </a:rPr>
              <a:t> </a:t>
            </a:r>
          </a:p>
          <a:p>
            <a:pPr marL="233363" indent="-227013" algn="l" eaLnBrk="0" hangingPunct="0">
              <a:buClr>
                <a:srgbClr val="CCFFFF"/>
              </a:buClr>
              <a:buFontTx/>
              <a:buChar char="•"/>
            </a:pPr>
            <a:endParaRPr lang="en-US" sz="1600" kern="0" dirty="0" smtClean="0">
              <a:solidFill>
                <a:srgbClr val="EAEAEA"/>
              </a:solidFill>
              <a:latin typeface="Arial"/>
              <a:cs typeface="ＭＳ Ｐゴシック" pitchFamily="-105" charset="-128"/>
            </a:endParaRPr>
          </a:p>
        </p:txBody>
      </p:sp>
      <p:pic>
        <p:nvPicPr>
          <p:cNvPr id="15" name="Picture 4" descr="CRYOMODULE_650_MHZ_06Sep2011-Im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116" y="4379168"/>
            <a:ext cx="403988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16" y="3752244"/>
            <a:ext cx="4004784" cy="237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28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858000" cy="7620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28" charset="-128"/>
              </a:rPr>
              <a:t>650 MHz Cavity 1</a:t>
            </a:r>
            <a:r>
              <a:rPr lang="en-US" sz="2400" baseline="30000" dirty="0" smtClean="0">
                <a:ea typeface="ＭＳ Ｐゴシック" pitchFamily="28" charset="-128"/>
              </a:rPr>
              <a:t>st</a:t>
            </a:r>
            <a:r>
              <a:rPr lang="en-US" sz="2400" dirty="0" smtClean="0">
                <a:ea typeface="ＭＳ Ｐゴシック" pitchFamily="28" charset="-128"/>
              </a:rPr>
              <a:t> Prototypes</a:t>
            </a:r>
            <a:br>
              <a:rPr lang="en-US" sz="2400" dirty="0" smtClean="0">
                <a:ea typeface="ＭＳ Ｐゴシック" pitchFamily="28" charset="-128"/>
              </a:rPr>
            </a:br>
            <a:r>
              <a:rPr lang="en-US" sz="2400" dirty="0" smtClean="0">
                <a:ea typeface="ＭＳ Ｐゴシック" pitchFamily="28" charset="-128"/>
              </a:rPr>
              <a:t>Readiness for Processing &amp; Testing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239000" cy="5257800"/>
          </a:xfrm>
        </p:spPr>
        <p:txBody>
          <a:bodyPr/>
          <a:lstStyle/>
          <a:p>
            <a:endParaRPr lang="en-US" sz="1800" dirty="0" smtClean="0">
              <a:ea typeface="ＭＳ Ｐゴシック" pitchFamily="28" charset="-128"/>
            </a:endParaRPr>
          </a:p>
          <a:p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Prototypes fabricated:</a:t>
            </a:r>
          </a:p>
          <a:p>
            <a:pPr lvl="1"/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Single-cell </a:t>
            </a:r>
            <a:r>
              <a:rPr lang="en-US" sz="1800" dirty="0" smtClean="0">
                <a:latin typeface="Symbol" pitchFamily="28" charset="2"/>
                <a:ea typeface="ＭＳ Ｐゴシック" pitchFamily="28" charset="-128"/>
                <a:cs typeface="ＭＳ Ｐゴシック" pitchFamily="-105" charset="-128"/>
              </a:rPr>
              <a:t>b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 = 0.6: 2 </a:t>
            </a:r>
            <a:r>
              <a:rPr lang="en-US" sz="1800" dirty="0" err="1" smtClean="0">
                <a:ea typeface="ＭＳ Ｐゴシック" pitchFamily="28" charset="-128"/>
                <a:cs typeface="ＭＳ Ｐゴシック" pitchFamily="-105" charset="-128"/>
              </a:rPr>
              <a:t>prototypes@JLab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, 6 ordered industry  </a:t>
            </a:r>
          </a:p>
          <a:p>
            <a:pPr lvl="1"/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Single-cell </a:t>
            </a:r>
            <a:r>
              <a:rPr lang="en-US" sz="1800" dirty="0" smtClean="0">
                <a:latin typeface="Symbol" pitchFamily="28" charset="2"/>
                <a:ea typeface="ＭＳ Ｐゴシック" pitchFamily="28" charset="-128"/>
                <a:cs typeface="ＭＳ Ｐゴシック" pitchFamily="-105" charset="-128"/>
              </a:rPr>
              <a:t>b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 = 0.9: 5 cavities from industry</a:t>
            </a:r>
            <a:r>
              <a:rPr lang="en-US" sz="1800" dirty="0">
                <a:ea typeface="ＭＳ Ｐゴシック" pitchFamily="28" charset="-128"/>
                <a:cs typeface="ＭＳ Ｐゴシック" pitchFamily="-105" charset="-128"/>
              </a:rPr>
              <a:t> 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testing started</a:t>
            </a:r>
          </a:p>
          <a:p>
            <a:pPr lvl="1"/>
            <a:r>
              <a:rPr lang="en-US" sz="1800" dirty="0">
                <a:ea typeface="ＭＳ Ｐゴシック" pitchFamily="28" charset="-128"/>
                <a:cs typeface="ＭＳ Ｐゴシック" pitchFamily="-105" charset="-128"/>
              </a:rPr>
              <a:t>N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ine 5-cell</a:t>
            </a:r>
            <a:r>
              <a:rPr lang="en-US" sz="1800" dirty="0" smtClean="0">
                <a:latin typeface="Symbol" pitchFamily="28" charset="2"/>
                <a:ea typeface="ＭＳ Ｐゴシック" pitchFamily="28" charset="-128"/>
                <a:cs typeface="ＭＳ Ｐゴシック" pitchFamily="-105" charset="-128"/>
              </a:rPr>
              <a:t> b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 = 0.9 cavities ordered from industry </a:t>
            </a:r>
          </a:p>
          <a:p>
            <a:pPr lvl="1"/>
            <a:r>
              <a:rPr lang="en-US" sz="1800" dirty="0">
                <a:ea typeface="ＭＳ Ｐゴシック" pitchFamily="28" charset="-128"/>
                <a:cs typeface="ＭＳ Ｐゴシック" pitchFamily="-105" charset="-128"/>
              </a:rPr>
              <a:t>Prototypes at both  </a:t>
            </a:r>
            <a:r>
              <a:rPr lang="en-US" sz="1800" dirty="0">
                <a:latin typeface="Symbol" pitchFamily="28" charset="2"/>
                <a:ea typeface="ＭＳ Ｐゴシック" pitchFamily="28" charset="-128"/>
                <a:cs typeface="ＭＳ Ｐゴシック" pitchFamily="-105" charset="-128"/>
              </a:rPr>
              <a:t>b</a:t>
            </a:r>
            <a:r>
              <a:rPr lang="en-US" sz="1800" dirty="0">
                <a:ea typeface="ＭＳ Ｐゴシック" pitchFamily="28" charset="-128"/>
                <a:cs typeface="ＭＳ Ｐゴシック" pitchFamily="-105" charset="-128"/>
              </a:rPr>
              <a:t> are 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being </a:t>
            </a:r>
            <a:r>
              <a:rPr lang="en-US" sz="1800" dirty="0">
                <a:ea typeface="ＭＳ Ｐゴシック" pitchFamily="28" charset="-128"/>
                <a:cs typeface="ＭＳ Ｐゴシック" pitchFamily="-105" charset="-128"/>
              </a:rPr>
              <a:t>fabricated in India</a:t>
            </a:r>
          </a:p>
          <a:p>
            <a:pPr lvl="1"/>
            <a:endParaRPr lang="en-US" sz="1400" dirty="0" smtClean="0">
              <a:ea typeface="ＭＳ Ｐゴシック" pitchFamily="28" charset="-128"/>
            </a:endParaRPr>
          </a:p>
          <a:p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Infrastructure modifications: </a:t>
            </a:r>
            <a:r>
              <a:rPr lang="en-US" sz="1800" dirty="0" smtClean="0">
                <a:ea typeface="ＭＳ Ｐゴシック" pitchFamily="28" charset="-128"/>
              </a:rPr>
              <a:t>for 650 MHz in process </a:t>
            </a: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FNAL: Vertical Test Stand: </a:t>
            </a:r>
            <a:r>
              <a:rPr lang="en-US" sz="1600" dirty="0" smtClean="0">
                <a:ea typeface="ＭＳ Ｐゴシック" pitchFamily="28" charset="-128"/>
                <a:cs typeface="ＭＳ Ｐゴシック" pitchFamily="-105" charset="-128"/>
              </a:rPr>
              <a:t>Electronics, amplifier, </a:t>
            </a:r>
            <a:r>
              <a:rPr lang="en-US" sz="1600" dirty="0" err="1" smtClean="0">
                <a:ea typeface="ＭＳ Ｐゴシック" pitchFamily="28" charset="-128"/>
                <a:cs typeface="ＭＳ Ｐゴシック" pitchFamily="-105" charset="-128"/>
              </a:rPr>
              <a:t>etc</a:t>
            </a:r>
            <a:endParaRPr lang="en-US" sz="1600" dirty="0" smtClean="0">
              <a:ea typeface="ＭＳ Ｐゴシック" pitchFamily="28" charset="-128"/>
              <a:cs typeface="ＭＳ Ｐゴシック" pitchFamily="-105" charset="-128"/>
            </a:endParaRP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FNAL: Cavity handling &amp; HPR tooling, etc. </a:t>
            </a: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FNAL: Optical inspection system modifications  </a:t>
            </a: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ANL: New electro-polishing tool  </a:t>
            </a: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Industry: EP/BCP capability  in US industry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0648"/>
            <a:ext cx="2094466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896036" y="1283990"/>
            <a:ext cx="2765845" cy="848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3361" name="Picture 1" descr="C:\Users\kephart\Desktop\ANL_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88532"/>
            <a:ext cx="2362200" cy="18288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4724400" y="5157192"/>
            <a:ext cx="2743200" cy="1006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999" y="2924944"/>
            <a:ext cx="2664278" cy="115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945147" y="2636912"/>
            <a:ext cx="1047233" cy="650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2000" y="-63388"/>
            <a:ext cx="8130480" cy="762000"/>
          </a:xfrm>
        </p:spPr>
        <p:txBody>
          <a:bodyPr/>
          <a:lstStyle/>
          <a:p>
            <a:pPr marL="233363" indent="-227013">
              <a:defRPr/>
            </a:pPr>
            <a:r>
              <a:rPr lang="en-US" sz="2400" dirty="0">
                <a:solidFill>
                  <a:srgbClr val="EAEAEA"/>
                </a:solidFill>
              </a:rPr>
              <a:t>650 MHz CW  </a:t>
            </a:r>
            <a:r>
              <a:rPr lang="en-US" sz="2400" dirty="0" smtClean="0">
                <a:solidFill>
                  <a:srgbClr val="EAEAEA"/>
                </a:solidFill>
              </a:rPr>
              <a:t>Cavities </a:t>
            </a:r>
            <a:r>
              <a:rPr lang="en-US" sz="2400" dirty="0">
                <a:solidFill>
                  <a:srgbClr val="EAEAEA"/>
                </a:solidFill>
              </a:rPr>
              <a:t>and </a:t>
            </a:r>
            <a:r>
              <a:rPr lang="en-US" sz="2400" dirty="0" smtClean="0">
                <a:solidFill>
                  <a:srgbClr val="EAEAEA"/>
                </a:solidFill>
              </a:rPr>
              <a:t>CMs </a:t>
            </a:r>
            <a:r>
              <a:rPr lang="en-US" sz="2400" dirty="0">
                <a:solidFill>
                  <a:srgbClr val="EAEAEA"/>
                </a:solidFill>
              </a:rPr>
              <a:t>are a design challenge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429000"/>
            <a:ext cx="3581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9063" indent="-119063" algn="l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EAEAEA"/>
                </a:solidFill>
              </a:rPr>
              <a:t>Stiffening </a:t>
            </a:r>
            <a:r>
              <a:rPr lang="en-US" sz="1600" dirty="0">
                <a:solidFill>
                  <a:srgbClr val="EAEAEA"/>
                </a:solidFill>
              </a:rPr>
              <a:t>rings located to minimize </a:t>
            </a:r>
            <a:r>
              <a:rPr lang="en-US" sz="1600" dirty="0" err="1">
                <a:solidFill>
                  <a:srgbClr val="EAEAEA"/>
                </a:solidFill>
              </a:rPr>
              <a:t>dF</a:t>
            </a:r>
            <a:r>
              <a:rPr lang="en-US" sz="1600" dirty="0">
                <a:solidFill>
                  <a:srgbClr val="EAEAEA"/>
                </a:solidFill>
              </a:rPr>
              <a:t>/</a:t>
            </a:r>
            <a:r>
              <a:rPr lang="en-US" sz="1600" dirty="0" err="1">
                <a:solidFill>
                  <a:srgbClr val="EAEAEA"/>
                </a:solidFill>
              </a:rPr>
              <a:t>dP</a:t>
            </a:r>
            <a:r>
              <a:rPr lang="en-US" sz="1600" dirty="0">
                <a:solidFill>
                  <a:srgbClr val="EAEAEA"/>
                </a:solidFill>
              </a:rPr>
              <a:t> while maintaining tunability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15993" y="692696"/>
            <a:ext cx="861681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90563" lvl="1" indent="-227013" algn="l" eaLnBrk="0" hangingPunct="0">
              <a:buClr>
                <a:srgbClr val="CCFFFF"/>
              </a:buClr>
              <a:buFontTx/>
              <a:buChar char="•"/>
            </a:pPr>
            <a:r>
              <a:rPr lang="en-US" sz="1800" dirty="0" smtClean="0">
                <a:solidFill>
                  <a:srgbClr val="EAEAEA"/>
                </a:solidFill>
              </a:rPr>
              <a:t>Modification of cryomodule design developed for ILC</a:t>
            </a:r>
          </a:p>
          <a:p>
            <a:pPr marL="690563" lvl="1" indent="-227013" algn="l" eaLnBrk="0" hangingPunct="0">
              <a:buClr>
                <a:srgbClr val="CCFFFF"/>
              </a:buClr>
              <a:buFontTx/>
              <a:buChar char="•"/>
            </a:pPr>
            <a:r>
              <a:rPr lang="en-US" sz="1800" dirty="0" smtClean="0">
                <a:solidFill>
                  <a:srgbClr val="EAEAEA"/>
                </a:solidFill>
              </a:rPr>
              <a:t>…but must accommodate large (250 W) heat loads at 2 K</a:t>
            </a:r>
          </a:p>
          <a:p>
            <a:pPr marL="233363" indent="-227013" algn="l" eaLnBrk="0" hangingPunct="0">
              <a:buClr>
                <a:srgbClr val="CCFFFF"/>
              </a:buClr>
              <a:buFontTx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Lots of detailed engineering remains</a:t>
            </a:r>
          </a:p>
          <a:p>
            <a:pPr lvl="1"/>
            <a:r>
              <a:rPr lang="en-US" sz="1400" dirty="0" smtClean="0">
                <a:solidFill>
                  <a:srgbClr val="EAEAEA"/>
                </a:solidFill>
              </a:rPr>
              <a:t> </a:t>
            </a:r>
          </a:p>
          <a:p>
            <a:pPr marL="233363" indent="-227013" algn="l" eaLnBrk="0" hangingPunct="0">
              <a:buClr>
                <a:srgbClr val="CCFFFF"/>
              </a:buClr>
              <a:buFontTx/>
              <a:buChar char="•"/>
            </a:pPr>
            <a:endParaRPr lang="en-US" sz="1600" kern="0" dirty="0" smtClean="0">
              <a:solidFill>
                <a:srgbClr val="EAEAEA"/>
              </a:solidFill>
              <a:latin typeface="Arial"/>
              <a:cs typeface="ＭＳ Ｐゴシック" pitchFamily="-105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10" b="-1558"/>
          <a:stretch/>
        </p:blipFill>
        <p:spPr bwMode="auto">
          <a:xfrm>
            <a:off x="4722159" y="4206332"/>
            <a:ext cx="4040841" cy="21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24400" y="5862935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Collab</a:t>
            </a:r>
            <a:r>
              <a:rPr lang="en-US" dirty="0" smtClean="0">
                <a:solidFill>
                  <a:srgbClr val="FF0000"/>
                </a:solidFill>
              </a:rPr>
              <a:t> with India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71" y="4005064"/>
            <a:ext cx="3864285" cy="236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05552" y="3537012"/>
            <a:ext cx="4040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-119063" algn="l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EAEAEA"/>
                </a:solidFill>
              </a:rPr>
              <a:t>Working on detailed CM engineering design  and 3D models of 650 MHz CM </a:t>
            </a:r>
            <a:endParaRPr lang="en-US" sz="1600" dirty="0">
              <a:solidFill>
                <a:srgbClr val="EAEAEA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574" y="2060849"/>
            <a:ext cx="2322834" cy="1279857"/>
          </a:xfrm>
          <a:prstGeom prst="rect">
            <a:avLst/>
          </a:prstGeom>
        </p:spPr>
      </p:pic>
      <p:pic>
        <p:nvPicPr>
          <p:cNvPr id="13" name="Picture 3" descr="650MHzHeliumVessel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2060849"/>
            <a:ext cx="2591256" cy="12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3441" y="2219520"/>
            <a:ext cx="217463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</a:t>
            </a:r>
            <a:r>
              <a:rPr lang="en-US" dirty="0" smtClean="0"/>
              <a:t>Blade Tuner</a:t>
            </a:r>
            <a:endParaRPr lang="en-US" dirty="0"/>
          </a:p>
          <a:p>
            <a:r>
              <a:rPr lang="en-US" dirty="0" smtClean="0"/>
              <a:t>End Tuner 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0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1520" y="152636"/>
            <a:ext cx="6858000" cy="762000"/>
          </a:xfrm>
        </p:spPr>
        <p:txBody>
          <a:bodyPr/>
          <a:lstStyle/>
          <a:p>
            <a:r>
              <a:rPr lang="en-US" dirty="0" smtClean="0"/>
              <a:t>1300 MHz Development for ILC and PX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846476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Driven by ILC SRF Goals: </a:t>
            </a:r>
            <a:endParaRPr lang="en-US" sz="2400" dirty="0" smtClean="0"/>
          </a:p>
          <a:p>
            <a:pPr lvl="2"/>
            <a:r>
              <a:rPr lang="en-US" sz="1800" dirty="0" smtClean="0">
                <a:solidFill>
                  <a:srgbClr val="FFFFFF"/>
                </a:solidFill>
              </a:rPr>
              <a:t>S0  &gt;35 MV/m bare cavities</a:t>
            </a:r>
          </a:p>
          <a:p>
            <a:pPr lvl="2"/>
            <a:r>
              <a:rPr lang="en-US" sz="1800" dirty="0" smtClean="0">
                <a:solidFill>
                  <a:srgbClr val="FFFFFF"/>
                </a:solidFill>
              </a:rPr>
              <a:t>S1   31.5 MV/m dressed cavities in a ILC Cryomodule</a:t>
            </a:r>
          </a:p>
          <a:p>
            <a:pPr lvl="2"/>
            <a:r>
              <a:rPr lang="en-US" sz="1800" dirty="0" smtClean="0">
                <a:solidFill>
                  <a:srgbClr val="FFFFFF"/>
                </a:solidFill>
              </a:rPr>
              <a:t>S2   Beam test of full ILC RF unit (CM, klystron, modulator)</a:t>
            </a:r>
          </a:p>
          <a:p>
            <a:pPr lvl="1"/>
            <a:r>
              <a:rPr lang="en-US" dirty="0" smtClean="0"/>
              <a:t>But all of this benefits the 3-8 GeV pulsed linac for Project X</a:t>
            </a:r>
            <a:endParaRPr lang="en-US" sz="16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Accomplishments:</a:t>
            </a:r>
          </a:p>
          <a:p>
            <a:pPr lvl="1"/>
            <a:r>
              <a:rPr lang="en-US" sz="1800" dirty="0" smtClean="0"/>
              <a:t>Improved cavity gradients and yield</a:t>
            </a:r>
          </a:p>
          <a:p>
            <a:pPr lvl="1"/>
            <a:r>
              <a:rPr lang="en-US" sz="1800" dirty="0" smtClean="0"/>
              <a:t>ANL/FNAL EP facility: world class throughput &amp; yield  </a:t>
            </a:r>
          </a:p>
          <a:p>
            <a:pPr lvl="1"/>
            <a:r>
              <a:rPr lang="en-US" sz="1800" dirty="0" smtClean="0"/>
              <a:t>70 cavities ordered, many from U.S.,  43 VTS tested, 20 cavities dressed</a:t>
            </a:r>
          </a:p>
          <a:p>
            <a:pPr lvl="1"/>
            <a:r>
              <a:rPr lang="en-US" sz="1800" dirty="0"/>
              <a:t>CM1 assembled (DESY kit) and cold test complete </a:t>
            </a:r>
          </a:p>
          <a:p>
            <a:pPr lvl="1"/>
            <a:r>
              <a:rPr lang="en-US" sz="1800" dirty="0"/>
              <a:t>Installing CM2, 1st high gradient U.S. Cryomodule (</a:t>
            </a:r>
            <a:r>
              <a:rPr lang="en-US" sz="1800" dirty="0" err="1"/>
              <a:t>ave</a:t>
            </a:r>
            <a:r>
              <a:rPr lang="en-US" sz="1800" dirty="0"/>
              <a:t> 31.5 MV/M = goal)</a:t>
            </a:r>
          </a:p>
          <a:p>
            <a:pPr lvl="1"/>
            <a:r>
              <a:rPr lang="en-US" sz="1800" dirty="0" smtClean="0"/>
              <a:t>Parts for 4 more 1.3 GHz cryomodules purchased ( ARRA funds)</a:t>
            </a:r>
            <a:r>
              <a:rPr lang="en-US" sz="2400" dirty="0" smtClean="0"/>
              <a:t> </a:t>
            </a:r>
          </a:p>
          <a:p>
            <a:pPr lvl="1"/>
            <a:endParaRPr lang="en-US" sz="1000" dirty="0" smtClean="0"/>
          </a:p>
          <a:p>
            <a:pPr marL="233363" lvl="1" indent="-227013">
              <a:buClr>
                <a:srgbClr val="CCFFFF"/>
              </a:buClr>
              <a:buSzPct val="80000"/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Extensive 1300 </a:t>
            </a:r>
            <a:r>
              <a:rPr lang="en-US" dirty="0">
                <a:solidFill>
                  <a:srgbClr val="FFFF00"/>
                </a:solidFill>
              </a:rPr>
              <a:t>MHz infrastructure operational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SC021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24600" y="4876800"/>
            <a:ext cx="2819400" cy="193330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45132"/>
            <a:ext cx="2895600" cy="191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819400"/>
            <a:ext cx="2173288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722563"/>
            <a:ext cx="26511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05388"/>
            <a:ext cx="23622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52400" y="6359525"/>
            <a:ext cx="1981200" cy="36933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 Assembly</a:t>
            </a:r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84163"/>
            <a:ext cx="23764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HPIM09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551113"/>
            <a:ext cx="2170113" cy="224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7059613" y="2332038"/>
            <a:ext cx="1673225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HTS</a:t>
            </a:r>
          </a:p>
        </p:txBody>
      </p:sp>
      <p:pic>
        <p:nvPicPr>
          <p:cNvPr id="31754" name="Picture 12" descr="DSCN14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75" y="304800"/>
            <a:ext cx="2438400" cy="2344738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1600200" y="2133600"/>
            <a:ext cx="16764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VTS</a:t>
            </a:r>
          </a:p>
        </p:txBody>
      </p:sp>
      <p:pic>
        <p:nvPicPr>
          <p:cNvPr id="31756" name="Picture 14" descr="AES1_200608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1250950" cy="46926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1676400" y="4419600"/>
            <a:ext cx="1727200" cy="338138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String Assembly </a:t>
            </a:r>
            <a:endParaRPr lang="en-US" sz="12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58" name="Rectangle 16"/>
          <p:cNvSpPr>
            <a:spLocks noChangeArrowheads="1"/>
          </p:cNvSpPr>
          <p:nvPr/>
        </p:nvSpPr>
        <p:spPr bwMode="auto">
          <a:xfrm>
            <a:off x="4343400" y="4419600"/>
            <a:ext cx="2089150" cy="369888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MP9 Clean Room</a:t>
            </a:r>
          </a:p>
        </p:txBody>
      </p:sp>
      <p:sp>
        <p:nvSpPr>
          <p:cNvPr id="31759" name="Rectangle 17"/>
          <p:cNvSpPr>
            <a:spLocks noChangeArrowheads="1"/>
          </p:cNvSpPr>
          <p:nvPr/>
        </p:nvSpPr>
        <p:spPr bwMode="auto">
          <a:xfrm>
            <a:off x="228600" y="4114800"/>
            <a:ext cx="8382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VTS</a:t>
            </a:r>
          </a:p>
        </p:txBody>
      </p:sp>
      <p:sp>
        <p:nvSpPr>
          <p:cNvPr id="317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746875" y="6119790"/>
            <a:ext cx="1911424" cy="609600"/>
          </a:xfr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Vacuum Oven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for 1300 MHz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5625"/>
            <a:ext cx="2514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Rectangle 19"/>
          <p:cNvSpPr>
            <a:spLocks noChangeArrowheads="1"/>
          </p:cNvSpPr>
          <p:nvPr/>
        </p:nvSpPr>
        <p:spPr bwMode="auto">
          <a:xfrm>
            <a:off x="4267200" y="1981200"/>
            <a:ext cx="2286000" cy="646113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Cavity tuning machine</a:t>
            </a:r>
          </a:p>
        </p:txBody>
      </p:sp>
      <p:sp>
        <p:nvSpPr>
          <p:cNvPr id="31765" name="Rectangle 13"/>
          <p:cNvSpPr>
            <a:spLocks noChangeArrowheads="1"/>
          </p:cNvSpPr>
          <p:nvPr/>
        </p:nvSpPr>
        <p:spPr bwMode="auto">
          <a:xfrm>
            <a:off x="1828800" y="-30163"/>
            <a:ext cx="4876800" cy="461963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FNAL SRF infrastructure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667000" y="4953000"/>
            <a:ext cx="914400" cy="6858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VTS2 Dewar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AC124C-4574-4049-A858-5168B47922B5}" type="slidenum">
              <a:rPr lang="en-US" sz="1400" i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S. Nagaitsev     PASI 2nd annual meeting, Apr. 2013</a:t>
            </a:r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3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667000" cy="285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5" name="Rectangle 13"/>
          <p:cNvSpPr>
            <a:spLocks noChangeArrowheads="1"/>
          </p:cNvSpPr>
          <p:nvPr/>
        </p:nvSpPr>
        <p:spPr bwMode="auto">
          <a:xfrm>
            <a:off x="1828800" y="-30163"/>
            <a:ext cx="6477000" cy="46166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ANL/</a:t>
            </a:r>
            <a:r>
              <a:rPr lang="en-US" sz="2400" b="1" kern="12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kern="120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FNAL </a:t>
            </a:r>
            <a:r>
              <a:rPr lang="en-US" b="1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cavity processing</a:t>
            </a:r>
            <a:r>
              <a:rPr lang="en-US" sz="2400" b="1" kern="12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kern="120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infrastructure</a:t>
            </a:r>
          </a:p>
        </p:txBody>
      </p:sp>
      <p:pic>
        <p:nvPicPr>
          <p:cNvPr id="27" name="Picture 26" descr="ANL_EP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33400"/>
            <a:ext cx="4343400" cy="2876798"/>
          </a:xfrm>
          <a:prstGeom prst="rect">
            <a:avLst/>
          </a:prstGeom>
        </p:spPr>
      </p:pic>
      <p:pic>
        <p:nvPicPr>
          <p:cNvPr id="28" name="Content Placeholder 8" descr="29683D37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09775" y="533400"/>
            <a:ext cx="4358025" cy="28956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477000" y="2489537"/>
            <a:ext cx="2514600" cy="1015663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 tool for ¼ wave  HWR, and 650 MHz cavities at ANL</a:t>
            </a:r>
            <a:endParaRPr lang="en-US" sz="20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" name="Content Placeholder 6" descr="IMG_250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493211"/>
            <a:ext cx="2590800" cy="3288589"/>
          </a:xfrm>
          <a:prstGeom prst="rect">
            <a:avLst/>
          </a:prstGeom>
        </p:spPr>
      </p:pic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457200" y="6096000"/>
            <a:ext cx="2133600" cy="707886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HPR and clean Rooms</a:t>
            </a:r>
            <a:endParaRPr lang="en-US" sz="20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505200"/>
            <a:ext cx="401116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810000" y="5181600"/>
            <a:ext cx="2514600" cy="707886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EP tool at FNAL</a:t>
            </a:r>
            <a:endParaRPr lang="en-US" sz="20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2514600" y="2743200"/>
            <a:ext cx="2057400" cy="707886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 tool for 1300 MHz at </a:t>
            </a:r>
            <a:r>
              <a:rPr lang="en-US" sz="2000" b="1" kern="1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ANL</a:t>
            </a:r>
            <a:endParaRPr lang="en-US" sz="20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6228184" y="6172200"/>
            <a:ext cx="2611016" cy="6096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FF0000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Large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Vacuum Oven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for 650 MHz + SSR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AC124C-4574-4049-A858-5168B47922B5}" type="slidenum">
              <a:rPr lang="en-US" sz="1400" i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S. Nagaitsev     PASI 2nd annual meeting, Apr. 2013</a:t>
            </a:r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4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1676400" y="0"/>
            <a:ext cx="68580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SRF operations</a:t>
            </a:r>
          </a:p>
        </p:txBody>
      </p:sp>
      <p:sp>
        <p:nvSpPr>
          <p:cNvPr id="307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99692" y="6324600"/>
            <a:ext cx="4582058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683568" y="5733256"/>
            <a:ext cx="72491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“SRF Operations” pays basic operating costs of these facilities</a:t>
            </a:r>
          </a:p>
          <a:p>
            <a:pPr algn="l"/>
            <a:r>
              <a:rPr lang="en-US" sz="2000" dirty="0" smtClean="0"/>
              <a:t>Also for operations of CAF, STF, CMTF, NML, CPL, ovens, </a:t>
            </a:r>
            <a:r>
              <a:rPr lang="en-US" sz="2000" dirty="0" err="1" smtClean="0"/>
              <a:t>etc</a:t>
            </a:r>
            <a:endParaRPr lang="en-US" sz="20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4018" y="3465004"/>
            <a:ext cx="2801938" cy="22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2805113" cy="22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086600" cy="25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28600" y="4114800"/>
            <a:ext cx="8382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VTS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7772400" y="4267200"/>
            <a:ext cx="8382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000" b="1" kern="1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TS</a:t>
            </a:r>
            <a:endParaRPr lang="en-US" sz="20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Arrow Connector 24"/>
          <p:cNvCxnSpPr>
            <a:cxnSpLocks noChangeShapeType="1"/>
          </p:cNvCxnSpPr>
          <p:nvPr/>
        </p:nvCxnSpPr>
        <p:spPr bwMode="auto">
          <a:xfrm rot="16200000" flipH="1">
            <a:off x="838200" y="4724400"/>
            <a:ext cx="762000" cy="4572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24"/>
          <p:cNvCxnSpPr>
            <a:cxnSpLocks noChangeShapeType="1"/>
          </p:cNvCxnSpPr>
          <p:nvPr/>
        </p:nvCxnSpPr>
        <p:spPr bwMode="auto">
          <a:xfrm rot="5400000">
            <a:off x="7391400" y="4724400"/>
            <a:ext cx="457200" cy="304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553200" y="152400"/>
            <a:ext cx="2209800" cy="707886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ANL/FNAL EP Processing </a:t>
            </a:r>
            <a:endParaRPr lang="en-US" sz="20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Straight Arrow Connector 24"/>
          <p:cNvCxnSpPr>
            <a:cxnSpLocks noChangeShapeType="1"/>
          </p:cNvCxnSpPr>
          <p:nvPr/>
        </p:nvCxnSpPr>
        <p:spPr bwMode="auto">
          <a:xfrm rot="5400000">
            <a:off x="6172200" y="914400"/>
            <a:ext cx="457200" cy="304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Slide Number Placeholder 1"/>
          <p:cNvSpPr txBox="1">
            <a:spLocks/>
          </p:cNvSpPr>
          <p:nvPr/>
        </p:nvSpPr>
        <p:spPr>
          <a:xfrm>
            <a:off x="-36512" y="6523434"/>
            <a:ext cx="533400" cy="361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8" charset="2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8" charset="2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8" charset="2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8" charset="2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8" charset="2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9pPr>
          </a:lstStyle>
          <a:p>
            <a:pPr algn="ctr">
              <a:defRPr/>
            </a:pPr>
            <a:fld id="{4CD6BB06-BDF1-49A1-9EDD-10419955E148}" type="slidenum">
              <a:rPr lang="en-US" sz="1100" smtClean="0"/>
              <a:pPr algn="ctr">
                <a:defRPr/>
              </a:pPr>
              <a:t>17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43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insburg\Documents\Cavity Performance\20110930_Americas-LastCavityPerforman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1001" y="304800"/>
            <a:ext cx="8001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71600" y="1843087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ILC</a:t>
            </a:r>
          </a:p>
        </p:txBody>
      </p:sp>
      <p:cxnSp>
        <p:nvCxnSpPr>
          <p:cNvPr id="12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1068388" y="2055812"/>
            <a:ext cx="3048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610600" y="2678112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PX</a:t>
            </a:r>
          </a:p>
        </p:txBody>
      </p:sp>
      <p:cxnSp>
        <p:nvCxnSpPr>
          <p:cNvPr id="14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8306594" y="2894806"/>
            <a:ext cx="30480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3505200" y="5895053"/>
            <a:ext cx="167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Pits in EB weld HAZ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3276600" y="4724400"/>
            <a:ext cx="533400" cy="1219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3619500" y="4076700"/>
            <a:ext cx="2057400" cy="1676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886200" y="3657600"/>
            <a:ext cx="2368296" cy="22951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1331640" y="4113076"/>
            <a:ext cx="2435688" cy="1839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Left Brace 28"/>
          <p:cNvSpPr/>
          <p:nvPr/>
        </p:nvSpPr>
        <p:spPr bwMode="auto">
          <a:xfrm rot="16019896">
            <a:off x="7663616" y="5826273"/>
            <a:ext cx="381000" cy="2956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6172052"/>
            <a:ext cx="99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New vendor</a:t>
            </a:r>
            <a:endParaRPr lang="en-US" sz="1200" kern="12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2895600" y="2209800"/>
            <a:ext cx="176784" cy="125272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6306950" y="2203703"/>
            <a:ext cx="182880" cy="117043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6120384" y="2551176"/>
            <a:ext cx="170688" cy="95097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2895600" y="3462528"/>
            <a:ext cx="176784" cy="1752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66800" y="3046412"/>
            <a:ext cx="7467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2208212"/>
            <a:ext cx="6934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2971800" y="4724400"/>
            <a:ext cx="795528" cy="1219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kern="1200" smtClean="0">
                <a:solidFill>
                  <a:srgbClr val="800000"/>
                </a:solidFill>
                <a:latin typeface="Arial Rounded MT Bold"/>
                <a:ea typeface="+mn-ea"/>
                <a:cs typeface="+mn-cs"/>
              </a:rPr>
              <a:t>S. Nagaitsev     PASI 2nd annual meeting, Apr. 2013</a:t>
            </a:r>
            <a:endParaRPr lang="en-US" sz="1000" b="1" kern="1200" dirty="0">
              <a:solidFill>
                <a:srgbClr val="800000"/>
              </a:solidFill>
              <a:latin typeface="Arial Rounded MT Bold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E19FACD-4466-414C-8F79-FA87C0B94749}" type="slidenum">
              <a:rPr lang="en-US" sz="1000" b="1" kern="1200" smtClean="0">
                <a:solidFill>
                  <a:srgbClr val="800000"/>
                </a:solidFill>
                <a:latin typeface="Arial Rounded MT Bold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000" b="1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1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171400"/>
            <a:ext cx="8640960" cy="1143000"/>
          </a:xfrm>
        </p:spPr>
        <p:txBody>
          <a:bodyPr/>
          <a:lstStyle/>
          <a:p>
            <a:r>
              <a:rPr lang="en-US" dirty="0" smtClean="0">
                <a:latin typeface="Arial Rounded MT Bold" charset="0"/>
              </a:rPr>
              <a:t>NML: RF unit test of CM for PX pulsed linac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825500"/>
            <a:ext cx="85217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733800" cy="209328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28084" y="5920669"/>
            <a:ext cx="3587316" cy="2862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i="1" kern="1200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rPr>
              <a:t>1st Cryomodule </a:t>
            </a:r>
            <a:r>
              <a:rPr lang="en-US" sz="1400" i="1" dirty="0" smtClean="0">
                <a:solidFill>
                  <a:srgbClr val="FF0000"/>
                </a:solidFill>
                <a:latin typeface="Arial Unicode MS" pitchFamily="34" charset="-128"/>
                <a:ea typeface="+mn-ea"/>
              </a:rPr>
              <a:t>Tests now complete</a:t>
            </a:r>
            <a:endParaRPr lang="en-US" sz="2800" i="1" kern="1200" dirty="0">
              <a:solidFill>
                <a:srgbClr val="FF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cxnSp>
        <p:nvCxnSpPr>
          <p:cNvPr id="10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4762500" y="3924300"/>
            <a:ext cx="13716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3914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Context of SRF Activity at </a:t>
            </a:r>
            <a:r>
              <a:rPr lang="en-US" dirty="0" err="1" smtClean="0">
                <a:ea typeface="ＭＳ Ｐゴシック" pitchFamily="28" charset="-128"/>
              </a:rPr>
              <a:t>Fermilab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388932" cy="5508612"/>
          </a:xfrm>
        </p:spPr>
        <p:txBody>
          <a:bodyPr/>
          <a:lstStyle/>
          <a:p>
            <a:r>
              <a:rPr lang="en-US" sz="2000" dirty="0" err="1" smtClean="0">
                <a:ea typeface="ＭＳ Ｐゴシック" pitchFamily="28" charset="-128"/>
              </a:rPr>
              <a:t>Fermilab’s</a:t>
            </a:r>
            <a:r>
              <a:rPr lang="en-US" sz="2000" dirty="0" smtClean="0">
                <a:ea typeface="ＭＳ Ｐゴシック" pitchFamily="28" charset="-128"/>
              </a:rPr>
              <a:t> SRF R&amp;D effort increased dramatically in FY06 with emphasis on ILC and a  new SRF based Proton Source ( Project X )</a:t>
            </a:r>
          </a:p>
          <a:p>
            <a:r>
              <a:rPr lang="en-US" sz="2200" dirty="0" smtClean="0">
                <a:ea typeface="ＭＳ Ｐゴシック" pitchFamily="28" charset="-128"/>
              </a:rPr>
              <a:t>ILC SRF Program</a:t>
            </a:r>
          </a:p>
          <a:p>
            <a:endParaRPr lang="en-US" sz="700" dirty="0" smtClean="0">
              <a:ea typeface="ＭＳ Ｐゴシック" pitchFamily="28" charset="-128"/>
            </a:endParaRP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R&amp;D on cavity gradient, quality factor, and manufacturing yield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Construction of SRF cavity/CM process and test infrastructure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Construction of 1300 MHz cryomodules for RF Unit test at New Muon Lab</a:t>
            </a:r>
          </a:p>
          <a:p>
            <a:pPr lvl="1"/>
            <a:r>
              <a:rPr lang="en-US" sz="1800" dirty="0">
                <a:ea typeface="ＭＳ Ｐゴシック" pitchFamily="28" charset="-128"/>
              </a:rPr>
              <a:t>Development of US cavity </a:t>
            </a:r>
            <a:r>
              <a:rPr lang="en-US" sz="1800" dirty="0" smtClean="0">
                <a:ea typeface="ＭＳ Ｐゴシック" pitchFamily="28" charset="-128"/>
              </a:rPr>
              <a:t>vendors</a:t>
            </a:r>
          </a:p>
          <a:p>
            <a:pPr lvl="1"/>
            <a:r>
              <a:rPr lang="en-US" sz="1800" dirty="0">
                <a:ea typeface="ＭＳ Ｐゴシック" pitchFamily="28" charset="-128"/>
              </a:rPr>
              <a:t>Augmented via large ($53.7 M) ARRA investment </a:t>
            </a:r>
            <a:r>
              <a:rPr lang="en-US" sz="1800" dirty="0" smtClean="0">
                <a:ea typeface="ＭＳ Ｐゴシック" pitchFamily="28" charset="-128"/>
              </a:rPr>
              <a:t>in late FY09 (all M&amp;S, components from industry are still arriving) </a:t>
            </a:r>
            <a:endParaRPr lang="en-US" sz="1800" dirty="0">
              <a:ea typeface="ＭＳ Ｐゴシック" pitchFamily="28" charset="-128"/>
            </a:endParaRPr>
          </a:p>
          <a:p>
            <a:pPr lvl="1"/>
            <a:endParaRPr lang="en-US" sz="800" dirty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  <a:sym typeface="Wingdings" pitchFamily="2" charset="2"/>
              </a:rPr>
              <a:t>Although ILC R&amp;D formally ended in FY12, there is still </a:t>
            </a:r>
            <a:r>
              <a:rPr lang="en-US" sz="2200" dirty="0" smtClean="0">
                <a:ea typeface="ＭＳ Ｐゴシック" pitchFamily="28" charset="-128"/>
              </a:rPr>
              <a:t>substantial </a:t>
            </a:r>
            <a:r>
              <a:rPr lang="en-US" sz="2200" dirty="0">
                <a:ea typeface="ＭＳ Ｐゴシック" pitchFamily="28" charset="-128"/>
              </a:rPr>
              <a:t>ongoing activity on 1.3 GHz technology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Exploit ARRA spending (e.g. validate parts produced in U.S. industry)</a:t>
            </a:r>
          </a:p>
          <a:p>
            <a:pPr lvl="1"/>
            <a:r>
              <a:rPr lang="en-US" sz="1800" dirty="0">
                <a:ea typeface="ＭＳ Ｐゴシック" pitchFamily="28" charset="-128"/>
              </a:rPr>
              <a:t>B</a:t>
            </a:r>
            <a:r>
              <a:rPr lang="en-US" sz="1800" dirty="0" smtClean="0">
                <a:ea typeface="ＭＳ Ｐゴシック" pitchFamily="28" charset="-128"/>
              </a:rPr>
              <a:t>enefits the pulsed linac for Project X</a:t>
            </a:r>
          </a:p>
          <a:p>
            <a:pPr lvl="1"/>
            <a:r>
              <a:rPr lang="en-US" sz="1800" dirty="0">
                <a:ea typeface="ＭＳ Ｐゴシック" pitchFamily="28" charset="-128"/>
              </a:rPr>
              <a:t>S</a:t>
            </a:r>
            <a:r>
              <a:rPr lang="en-US" sz="1800" dirty="0" smtClean="0">
                <a:ea typeface="ＭＳ Ｐゴシック" pitchFamily="28" charset="-128"/>
              </a:rPr>
              <a:t>upports proposal to complete NML for AARD (ASTA)</a:t>
            </a:r>
          </a:p>
          <a:p>
            <a:r>
              <a:rPr lang="en-US" sz="2200" dirty="0">
                <a:ea typeface="ＭＳ Ｐゴシック" pitchFamily="28" charset="-128"/>
              </a:rPr>
              <a:t>Low beta cavity development </a:t>
            </a:r>
            <a:r>
              <a:rPr lang="en-US" sz="2200" dirty="0" smtClean="0">
                <a:ea typeface="ＭＳ Ｐゴシック" pitchFamily="28" charset="-128"/>
              </a:rPr>
              <a:t>began as the HINS Program</a:t>
            </a:r>
            <a:endParaRPr lang="en-US" sz="2200" dirty="0">
              <a:ea typeface="ＭＳ Ｐゴシック" pitchFamily="28" charset="-128"/>
            </a:endParaRPr>
          </a:p>
          <a:p>
            <a:pPr lvl="1"/>
            <a:endParaRPr lang="en-US" sz="1800" dirty="0">
              <a:ea typeface="ＭＳ Ｐゴシック" pitchFamily="28" charset="-128"/>
            </a:endParaRPr>
          </a:p>
          <a:p>
            <a:pPr lvl="1"/>
            <a:endParaRPr lang="en-US" sz="1800" dirty="0" smtClean="0">
              <a:ea typeface="ＭＳ Ｐゴシック" pitchFamily="28" charset="-128"/>
            </a:endParaRPr>
          </a:p>
          <a:p>
            <a:pPr lvl="1"/>
            <a:endParaRPr lang="en-US" sz="8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 </a:t>
            </a:r>
          </a:p>
          <a:p>
            <a:r>
              <a:rPr lang="en-US" sz="2200" dirty="0" smtClean="0">
                <a:ea typeface="ＭＳ Ｐゴシック" pitchFamily="28" charset="-128"/>
              </a:rPr>
              <a:t> </a:t>
            </a:r>
            <a:endParaRPr lang="en-US" sz="2200" dirty="0">
              <a:ea typeface="ＭＳ Ｐゴシック" pitchFamily="28" charset="-128"/>
            </a:endParaRPr>
          </a:p>
          <a:p>
            <a:endParaRPr lang="en-US" sz="2200" dirty="0" smtClean="0">
              <a:ea typeface="ＭＳ Ｐゴシック" pitchFamily="28" charset="-128"/>
            </a:endParaRPr>
          </a:p>
          <a:p>
            <a:endParaRPr lang="en-US" sz="2200" dirty="0" smtClean="0">
              <a:ea typeface="ＭＳ Ｐゴシック" pitchFamily="28" charset="-128"/>
            </a:endParaRPr>
          </a:p>
          <a:p>
            <a:endParaRPr lang="en-US" sz="2200" dirty="0" smtClean="0">
              <a:ea typeface="ＭＳ Ｐゴシック" pitchFamily="28" charset="-128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5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Cryomodule </a:t>
            </a:r>
            <a:r>
              <a:rPr lang="en-US" dirty="0" smtClean="0">
                <a:cs typeface="+mj-cs"/>
              </a:rPr>
              <a:t>CM1 Performance at NML - </a:t>
            </a:r>
            <a:r>
              <a:rPr lang="en-US" dirty="0">
                <a:cs typeface="+mj-cs"/>
              </a:rPr>
              <a:t>Gradient</a:t>
            </a:r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512" y="1143000"/>
            <a:ext cx="2952328" cy="4345124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1</a:t>
            </a:r>
            <a:r>
              <a:rPr lang="en-US" sz="1800" baseline="30000" dirty="0" smtClean="0">
                <a:ea typeface="ＭＳ Ｐゴシック" pitchFamily="34" charset="-128"/>
              </a:rPr>
              <a:t>st</a:t>
            </a:r>
            <a:r>
              <a:rPr lang="en-US" sz="1800" dirty="0" smtClean="0">
                <a:ea typeface="ＭＳ Ｐゴシック" pitchFamily="34" charset="-128"/>
              </a:rPr>
              <a:t> 1.3 GHz CM in U.S.</a:t>
            </a:r>
          </a:p>
          <a:p>
            <a:r>
              <a:rPr lang="en-US" sz="1800" dirty="0" smtClean="0">
                <a:ea typeface="ＭＳ Ｐゴシック" pitchFamily="34" charset="-128"/>
              </a:rPr>
              <a:t>8 cavities operated at 2K for ~ 1 </a:t>
            </a:r>
            <a:r>
              <a:rPr lang="en-US" sz="1800" dirty="0" err="1" smtClean="0">
                <a:ea typeface="ＭＳ Ｐゴシック" pitchFamily="34" charset="-128"/>
              </a:rPr>
              <a:t>yr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</a:p>
          <a:p>
            <a:r>
              <a:rPr lang="en-US" sz="1800" dirty="0" smtClean="0">
                <a:ea typeface="ＭＳ Ｐゴシック" pitchFamily="34" charset="-128"/>
              </a:rPr>
              <a:t>RF from single klystron</a:t>
            </a:r>
          </a:p>
          <a:p>
            <a:r>
              <a:rPr lang="en-US" sz="1800" dirty="0" smtClean="0">
                <a:ea typeface="ＭＳ Ｐゴシック" pitchFamily="34" charset="-128"/>
              </a:rPr>
              <a:t>Demonstrated  excellent LLRF and Lorentz force detuning control  </a:t>
            </a:r>
          </a:p>
          <a:p>
            <a:r>
              <a:rPr lang="en-US" sz="1800" dirty="0" smtClean="0">
                <a:ea typeface="ＭＳ Ｐゴシック" pitchFamily="34" charset="-128"/>
              </a:rPr>
              <a:t>Ave gradient 24 MV/m</a:t>
            </a:r>
          </a:p>
          <a:p>
            <a:r>
              <a:rPr lang="en-US" sz="1800" dirty="0" smtClean="0">
                <a:ea typeface="ＭＳ Ｐゴシック" pitchFamily="34" charset="-128"/>
              </a:rPr>
              <a:t>Problems: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Several cavities showed excess heating… not understood (DESY also sees this)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One tuner motor failure</a:t>
            </a:r>
          </a:p>
          <a:p>
            <a:r>
              <a:rPr lang="en-US" sz="1800" dirty="0">
                <a:ea typeface="ＭＳ Ｐゴシック" pitchFamily="34" charset="-128"/>
              </a:rPr>
              <a:t>R</a:t>
            </a:r>
            <a:r>
              <a:rPr lang="en-US" sz="1800" dirty="0" smtClean="0">
                <a:ea typeface="ＭＳ Ｐゴシック" pitchFamily="34" charset="-128"/>
              </a:rPr>
              <a:t>epair for use in ASTA</a:t>
            </a:r>
          </a:p>
        </p:txBody>
      </p:sp>
      <p:graphicFrame>
        <p:nvGraphicFramePr>
          <p:cNvPr id="158730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3240847"/>
              </p:ext>
            </p:extLst>
          </p:nvPr>
        </p:nvGraphicFramePr>
        <p:xfrm>
          <a:off x="384887" y="5594372"/>
          <a:ext cx="7287344" cy="822960"/>
        </p:xfrm>
        <a:graphic>
          <a:graphicData uri="http://schemas.openxmlformats.org/drawingml/2006/table">
            <a:tbl>
              <a:tblPr/>
              <a:tblGrid>
                <a:gridCol w="1511667"/>
                <a:gridCol w="597484"/>
                <a:gridCol w="672578"/>
                <a:gridCol w="633398"/>
                <a:gridCol w="636663"/>
                <a:gridCol w="633398"/>
                <a:gridCol w="636663"/>
                <a:gridCol w="703595"/>
                <a:gridCol w="635030"/>
                <a:gridCol w="626868"/>
              </a:tblGrid>
              <a:tr h="1835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21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CM-1 Peak Gradient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579" name="Picture 52" descr="CM-1 Cavity Gradi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00708"/>
            <a:ext cx="5720778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1248" y="5843884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ea typeface="ＭＳ Ｐゴシック" pitchFamily="34" charset="-128"/>
              </a:rPr>
              <a:t>*RF-limited</a:t>
            </a:r>
            <a:endParaRPr lang="en-US" sz="14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67308" y="64008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15422"/>
            <a:ext cx="533400" cy="361950"/>
          </a:xfrm>
        </p:spPr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84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982" y="227294"/>
            <a:ext cx="3592848" cy="208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0628"/>
            <a:ext cx="7467600" cy="6858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ea typeface="ＭＳ Ｐゴシック" pitchFamily="34" charset="-128"/>
              </a:rPr>
              <a:t>NML Status</a:t>
            </a:r>
          </a:p>
        </p:txBody>
      </p:sp>
      <p:pic>
        <p:nvPicPr>
          <p:cNvPr id="47111" name="Picture 15" descr="extension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3024"/>
            <a:ext cx="8839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17"/>
          <p:cNvSpPr>
            <a:spLocks noChangeArrowheads="1"/>
          </p:cNvSpPr>
          <p:nvPr/>
        </p:nvSpPr>
        <p:spPr bwMode="auto">
          <a:xfrm>
            <a:off x="0" y="3006824"/>
            <a:ext cx="4800600" cy="2057400"/>
          </a:xfrm>
          <a:prstGeom prst="rect">
            <a:avLst/>
          </a:prstGeom>
          <a:solidFill>
            <a:srgbClr val="F41908">
              <a:alpha val="0"/>
            </a:srgbClr>
          </a:solidFill>
          <a:ln w="28575">
            <a:solidFill>
              <a:srgbClr val="F41908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13" name="TextBox 18"/>
          <p:cNvSpPr txBox="1">
            <a:spLocks noChangeArrowheads="1"/>
          </p:cNvSpPr>
          <p:nvPr/>
        </p:nvSpPr>
        <p:spPr bwMode="auto">
          <a:xfrm>
            <a:off x="5263406" y="4802124"/>
            <a:ext cx="3810000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New Underground Tunnel </a:t>
            </a:r>
            <a:r>
              <a:rPr lang="en-US" sz="1600" b="1" dirty="0" smtClean="0">
                <a:solidFill>
                  <a:srgbClr val="008000"/>
                </a:solidFill>
              </a:rPr>
              <a:t>Expansion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7115" name="Oval 21"/>
          <p:cNvSpPr>
            <a:spLocks noChangeArrowheads="1"/>
          </p:cNvSpPr>
          <p:nvPr/>
        </p:nvSpPr>
        <p:spPr bwMode="auto">
          <a:xfrm>
            <a:off x="4881500" y="2781437"/>
            <a:ext cx="4191000" cy="1979711"/>
          </a:xfrm>
          <a:prstGeom prst="ellipse">
            <a:avLst/>
          </a:prstGeom>
          <a:solidFill>
            <a:srgbClr val="008000">
              <a:alpha val="0"/>
            </a:srgbClr>
          </a:solidFill>
          <a:ln w="28575">
            <a:solidFill>
              <a:srgbClr val="008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876800" y="3387824"/>
            <a:ext cx="1447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629400" y="3387824"/>
            <a:ext cx="1752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876800" y="3845024"/>
            <a:ext cx="2057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934200" y="4302224"/>
            <a:ext cx="1066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8153400" y="4302224"/>
            <a:ext cx="381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8382000" y="3311624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6211094" y="3272730"/>
            <a:ext cx="228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6706394" y="4072830"/>
            <a:ext cx="457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8344694" y="4110930"/>
            <a:ext cx="381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8611394" y="3615630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8344694" y="3348930"/>
            <a:ext cx="76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515894" y="3272730"/>
            <a:ext cx="228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16200000" flipH="1">
            <a:off x="8001000" y="4454624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7925594" y="4377630"/>
            <a:ext cx="152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467600" y="4607024"/>
            <a:ext cx="685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7354094" y="4491930"/>
            <a:ext cx="228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7467600" y="4378424"/>
            <a:ext cx="457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 flipH="1" flipV="1">
            <a:off x="7887494" y="4415730"/>
            <a:ext cx="76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8305800" y="3921224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6324600" y="3159224"/>
            <a:ext cx="304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2057400" y="3464024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895600" y="3464024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733800" y="3464024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3464024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410200" y="3464024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248400" y="3464024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828800" y="3235424"/>
            <a:ext cx="990600" cy="533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914400" y="3464024"/>
            <a:ext cx="762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38200" y="3387824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80864" y="4681735"/>
            <a:ext cx="266700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Capture Cavity II operational</a:t>
            </a:r>
            <a:endParaRPr lang="en-US" sz="1200" dirty="0">
              <a:solidFill>
                <a:srgbClr val="CC0000"/>
              </a:solidFill>
            </a:endParaRPr>
          </a:p>
        </p:txBody>
      </p:sp>
      <p:sp>
        <p:nvSpPr>
          <p:cNvPr id="5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60" name="Rectangle 59"/>
          <p:cNvSpPr/>
          <p:nvPr/>
        </p:nvSpPr>
        <p:spPr bwMode="auto">
          <a:xfrm>
            <a:off x="762000" y="3464024"/>
            <a:ext cx="762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 flipV="1">
            <a:off x="863587" y="3616424"/>
            <a:ext cx="88913" cy="9921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 flipV="1">
            <a:off x="6765030" y="1520788"/>
            <a:ext cx="702569" cy="550294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401934" y="227294"/>
            <a:ext cx="1692932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CM2 installation</a:t>
            </a:r>
            <a:endParaRPr lang="en-US" sz="1200" dirty="0">
              <a:solidFill>
                <a:srgbClr val="CC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773592"/>
            <a:ext cx="3961579" cy="204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3372594" y="2160587"/>
            <a:ext cx="3417167" cy="84638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Swapped for CM2, high gradient CM, U.S. Processed Cavities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Injector operational in FY13</a:t>
            </a:r>
            <a:endParaRPr lang="en-US" sz="1200" dirty="0">
              <a:solidFill>
                <a:srgbClr val="CC0000"/>
              </a:solidFill>
            </a:endParaRP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2514600" y="2702024"/>
            <a:ext cx="833264" cy="533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52400" y="5229200"/>
            <a:ext cx="8812430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NML has been invaluable in gaining experience building &amp; operating an SRF accelerator</a:t>
            </a:r>
          </a:p>
          <a:p>
            <a:pPr algn="l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1) Superfluid refrigeration systems; 2) CM assembly 3) leaks! 4)  sub atmospheric pressure control        5) High power RF systems 6)  LLRF control of multiple cavities 7) Lorentz force compensation</a:t>
            </a:r>
          </a:p>
          <a:p>
            <a:pPr algn="l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Completion of the proposed ASTA accelerator would provide important experience for Project X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-9872" y="2888940"/>
            <a:ext cx="2133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Phase 1 NML Building</a:t>
            </a:r>
            <a:endParaRPr lang="en-US" sz="1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600200" y="-76200"/>
            <a:ext cx="6858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Summary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800708"/>
            <a:ext cx="8229600" cy="46085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 smtClean="0">
                <a:ea typeface="ＭＳ Ｐゴシック" pitchFamily="28" charset="-128"/>
              </a:rPr>
              <a:t> An SRF CW linac starting at the </a:t>
            </a:r>
            <a:r>
              <a:rPr lang="en-US" sz="2000" dirty="0">
                <a:ea typeface="ＭＳ Ｐゴシック" pitchFamily="28" charset="-128"/>
              </a:rPr>
              <a:t>low energy extreme of 2.1 </a:t>
            </a:r>
            <a:r>
              <a:rPr lang="en-US" sz="2000" dirty="0" smtClean="0">
                <a:ea typeface="ＭＳ Ｐゴシック" pitchFamily="28" charset="-128"/>
              </a:rPr>
              <a:t>MeV enables </a:t>
            </a:r>
            <a:r>
              <a:rPr lang="en-US" sz="2000" dirty="0">
                <a:ea typeface="ＭＳ Ｐゴシック" pitchFamily="28" charset="-128"/>
              </a:rPr>
              <a:t>a powerful intensity frontier Physics Program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But requires development of a full suite of cavities and cryomodules corresponding to the changing velocity (beta) of the protons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28" charset="-128"/>
              </a:rPr>
              <a:t>Project </a:t>
            </a:r>
            <a:r>
              <a:rPr lang="en-US" sz="2200" dirty="0">
                <a:ea typeface="ＭＳ Ｐゴシック" pitchFamily="28" charset="-128"/>
              </a:rPr>
              <a:t>X Injector Experiment (PXIE) is a very important to mitigate technical risks </a:t>
            </a:r>
            <a:r>
              <a:rPr lang="en-US" sz="2200" dirty="0" smtClean="0">
                <a:ea typeface="ＭＳ Ｐゴシック" pitchFamily="28" charset="-128"/>
              </a:rPr>
              <a:t>of using SRF in the PX FE</a:t>
            </a:r>
            <a:endParaRPr lang="en-US" sz="2200" dirty="0">
              <a:ea typeface="ＭＳ Ｐゴシック" pitchFamily="28" charset="-128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ea typeface="ＭＳ Ｐゴシック" pitchFamily="28" charset="-128"/>
              </a:rPr>
              <a:t>However, the bulk of the project costs will be for 650 and 1300 MHz cavities and cryomodules (not part of PXIE</a:t>
            </a:r>
            <a:r>
              <a:rPr lang="en-US" sz="2000" dirty="0" smtClean="0">
                <a:ea typeface="ＭＳ Ｐゴシック" pitchFamily="28" charset="-128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ea typeface="ＭＳ Ｐゴシック" pitchFamily="28" charset="-128"/>
              </a:rPr>
              <a:t>Important to have a U.S</a:t>
            </a:r>
            <a:r>
              <a:rPr lang="en-US" sz="1600" dirty="0">
                <a:ea typeface="ＭＳ Ｐゴシック" pitchFamily="28" charset="-128"/>
              </a:rPr>
              <a:t>. </a:t>
            </a:r>
            <a:r>
              <a:rPr lang="en-US" sz="1600" dirty="0" smtClean="0">
                <a:ea typeface="ＭＳ Ｐゴシック" pitchFamily="28" charset="-128"/>
              </a:rPr>
              <a:t>industry ready </a:t>
            </a:r>
            <a:r>
              <a:rPr lang="en-US" sz="1600" dirty="0">
                <a:ea typeface="ＭＳ Ｐゴシック" pitchFamily="28" charset="-128"/>
              </a:rPr>
              <a:t>to manufacture cavities, cryomodule </a:t>
            </a:r>
            <a:r>
              <a:rPr lang="en-US" sz="1600" dirty="0" smtClean="0">
                <a:ea typeface="ＭＳ Ｐゴシック" pitchFamily="28" charset="-128"/>
              </a:rPr>
              <a:t>parts.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ea typeface="ＭＳ Ｐゴシック" pitchFamily="28" charset="-128"/>
              </a:rPr>
              <a:t>Need </a:t>
            </a:r>
            <a:r>
              <a:rPr lang="en-US" sz="1600" dirty="0">
                <a:ea typeface="ＭＳ Ｐゴシック" pitchFamily="28" charset="-128"/>
              </a:rPr>
              <a:t>to build prototypes to understand </a:t>
            </a:r>
            <a:r>
              <a:rPr lang="en-US" sz="1600" dirty="0" smtClean="0">
                <a:ea typeface="ＭＳ Ｐゴシック" pitchFamily="28" charset="-128"/>
              </a:rPr>
              <a:t>costs</a:t>
            </a:r>
            <a:endParaRPr lang="en-US" sz="2000" dirty="0">
              <a:ea typeface="ＭＳ Ｐゴシック" pitchFamily="28" charset="-128"/>
            </a:endParaRP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ea typeface="ＭＳ Ｐゴシック" pitchFamily="28" charset="-128"/>
              </a:rPr>
              <a:t>Dynamic losses associated with the 650 MHz CW cavities dominate the cryogenic heat load  </a:t>
            </a:r>
            <a:r>
              <a:rPr lang="en-US" sz="1600" dirty="0" smtClean="0">
                <a:ea typeface="ＭＳ Ｐゴシック" pitchFamily="28" charset="-128"/>
                <a:sym typeface="Wingdings" pitchFamily="2" charset="2"/>
              </a:rPr>
              <a:t> Improved cavity </a:t>
            </a:r>
            <a:r>
              <a:rPr lang="en-US" sz="1600" dirty="0" err="1" smtClean="0">
                <a:ea typeface="ＭＳ Ｐゴシック" pitchFamily="28" charset="-128"/>
                <a:sym typeface="Wingdings" pitchFamily="2" charset="2"/>
              </a:rPr>
              <a:t>Qo</a:t>
            </a:r>
            <a:r>
              <a:rPr lang="en-US" sz="1600" dirty="0" smtClean="0">
                <a:ea typeface="ＭＳ Ｐゴシック" pitchFamily="28" charset="-128"/>
                <a:sym typeface="Wingdings" pitchFamily="2" charset="2"/>
              </a:rPr>
              <a:t> can save $$$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28" charset="-128"/>
              </a:rPr>
              <a:t>Extensive SRF infrastructure </a:t>
            </a:r>
            <a:r>
              <a:rPr lang="en-US" sz="2200" dirty="0">
                <a:ea typeface="ＭＳ Ｐゴシック" pitchFamily="28" charset="-128"/>
              </a:rPr>
              <a:t>in operation and </a:t>
            </a:r>
            <a:r>
              <a:rPr lang="en-US" sz="2200" dirty="0" smtClean="0">
                <a:ea typeface="ＭＳ Ｐゴシック" pitchFamily="28" charset="-128"/>
              </a:rPr>
              <a:t> </a:t>
            </a:r>
            <a:r>
              <a:rPr lang="en-US" sz="2200" dirty="0">
                <a:ea typeface="ＭＳ Ｐゴシック" pitchFamily="28" charset="-128"/>
              </a:rPr>
              <a:t>used effectively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But more is required for 650 MHz cavity and CM testing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…and to support of PXIE (e.g. CMTF infrastructure)</a:t>
            </a:r>
            <a:endParaRPr lang="en-US" sz="1800" dirty="0">
              <a:ea typeface="ＭＳ Ｐゴシック" pitchFamily="28" charset="-128"/>
            </a:endParaRPr>
          </a:p>
          <a:p>
            <a:pPr lvl="1">
              <a:lnSpc>
                <a:spcPct val="110000"/>
              </a:lnSpc>
            </a:pPr>
            <a:endParaRPr lang="en-US" sz="1600" dirty="0">
              <a:ea typeface="ＭＳ Ｐゴシック" pitchFamily="28" charset="-128"/>
            </a:endParaRPr>
          </a:p>
          <a:p>
            <a:pPr>
              <a:lnSpc>
                <a:spcPct val="110000"/>
              </a:lnSpc>
            </a:pPr>
            <a:endParaRPr lang="en-US" sz="2000" dirty="0" smtClean="0">
              <a:solidFill>
                <a:srgbClr val="FFFF00"/>
              </a:solidFill>
              <a:ea typeface="ＭＳ Ｐゴシック" pitchFamily="28" charset="-128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600200" y="-76200"/>
            <a:ext cx="6858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Summary (2)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908720"/>
            <a:ext cx="8229600" cy="542696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28" charset="-128"/>
              </a:rPr>
              <a:t>RF </a:t>
            </a:r>
            <a:r>
              <a:rPr lang="en-US" sz="2200" dirty="0">
                <a:ea typeface="ＭＳ Ｐゴシック" pitchFamily="28" charset="-128"/>
              </a:rPr>
              <a:t>unit test facility </a:t>
            </a:r>
            <a:r>
              <a:rPr lang="en-US" sz="2200" dirty="0" smtClean="0">
                <a:ea typeface="ＭＳ Ｐゴシック" pitchFamily="28" charset="-128"/>
              </a:rPr>
              <a:t>at NML (ASTA) can also be </a:t>
            </a:r>
            <a:r>
              <a:rPr lang="en-US" sz="2200" dirty="0">
                <a:ea typeface="ＭＳ Ｐゴシック" pitchFamily="28" charset="-128"/>
              </a:rPr>
              <a:t>a powerful new </a:t>
            </a:r>
            <a:r>
              <a:rPr lang="en-US" sz="2200" dirty="0" smtClean="0">
                <a:ea typeface="ＭＳ Ｐゴシック" pitchFamily="28" charset="-128"/>
              </a:rPr>
              <a:t>asset that will yield valuable operational experience  </a:t>
            </a:r>
          </a:p>
          <a:p>
            <a:pPr marL="6350" indent="0">
              <a:lnSpc>
                <a:spcPct val="110000"/>
              </a:lnSpc>
              <a:buNone/>
            </a:pPr>
            <a:endParaRPr lang="en-US" sz="800" dirty="0">
              <a:ea typeface="ＭＳ Ｐゴシック" pitchFamily="28" charset="-128"/>
            </a:endParaRPr>
          </a:p>
          <a:p>
            <a:pPr>
              <a:lnSpc>
                <a:spcPct val="110000"/>
              </a:lnSpc>
            </a:pPr>
            <a:endParaRPr lang="en-US" sz="800" dirty="0" smtClean="0">
              <a:ea typeface="ＭＳ Ｐゴシック" pitchFamily="28" charset="-128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ea typeface="ＭＳ Ｐゴシック" pitchFamily="28" charset="-128"/>
              </a:rPr>
              <a:t>Extensive national and international collaborations on </a:t>
            </a:r>
            <a:r>
              <a:rPr lang="en-US" sz="2000" dirty="0" smtClean="0">
                <a:ea typeface="ＭＳ Ｐゴシック" pitchFamily="28" charset="-128"/>
              </a:rPr>
              <a:t>SRF</a:t>
            </a:r>
            <a:endParaRPr lang="en-US" sz="800" dirty="0" smtClean="0">
              <a:ea typeface="ＭＳ Ｐゴシック" pitchFamily="28" charset="-128"/>
            </a:endParaRP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ea typeface="ＭＳ Ｐゴシック" pitchFamily="28" charset="-128"/>
              </a:rPr>
              <a:t>PASI collaboration opportunities identified (next slide)</a:t>
            </a:r>
            <a:endParaRPr lang="en-US" sz="1600" dirty="0" smtClean="0">
              <a:ea typeface="ＭＳ Ｐゴシック" pitchFamily="28" charset="-128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– FNAL collaboration areas to 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    PASI 2nd annual meeting, Apr.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412776"/>
            <a:ext cx="4277275" cy="50612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SRF Processing:</a:t>
            </a:r>
          </a:p>
          <a:p>
            <a:pPr lvl="1"/>
            <a:r>
              <a:rPr lang="en-GB" dirty="0" smtClean="0"/>
              <a:t>Single-cell 1.3GHz Shakespeare cavity EP processed and tested at FNAL:</a:t>
            </a:r>
          </a:p>
          <a:p>
            <a:pPr lvl="2"/>
            <a:r>
              <a:rPr lang="en-GB" dirty="0" smtClean="0"/>
              <a:t>Achieving 25 MV/m at 1.5 x 10</a:t>
            </a:r>
            <a:r>
              <a:rPr lang="en-GB" baseline="30000" dirty="0" smtClean="0"/>
              <a:t>10</a:t>
            </a:r>
            <a:r>
              <a:rPr lang="en-GB" dirty="0" smtClean="0"/>
              <a:t> without FE.</a:t>
            </a:r>
          </a:p>
          <a:p>
            <a:r>
              <a:rPr lang="en-GB" dirty="0" smtClean="0"/>
              <a:t>SRF </a:t>
            </a:r>
            <a:r>
              <a:rPr lang="en-GB" dirty="0" err="1" smtClean="0"/>
              <a:t>Cryomodules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New CM installed on ALICE in Jan13, plan to start testing from mid-Apr13:</a:t>
            </a:r>
          </a:p>
          <a:p>
            <a:pPr lvl="2"/>
            <a:r>
              <a:rPr lang="en-GB" dirty="0" smtClean="0"/>
              <a:t>CW tests identified to support FNAL PXIE R&amp;D.</a:t>
            </a:r>
          </a:p>
          <a:p>
            <a:r>
              <a:rPr lang="en-GB" dirty="0" smtClean="0"/>
              <a:t>LHC Crab Cavity R&amp;D:</a:t>
            </a:r>
          </a:p>
          <a:p>
            <a:pPr lvl="1"/>
            <a:r>
              <a:rPr lang="en-GB" dirty="0" smtClean="0"/>
              <a:t>LHC-CC CM development reviewed at FNAL in Dec12.</a:t>
            </a:r>
          </a:p>
          <a:p>
            <a:pPr lvl="1"/>
            <a:r>
              <a:rPr lang="en-GB" dirty="0" smtClean="0"/>
              <a:t>US-LARP to identify LHC-CC areas of collaboration.</a:t>
            </a:r>
            <a:endParaRPr lang="en-GB" dirty="0"/>
          </a:p>
        </p:txBody>
      </p:sp>
      <p:pic>
        <p:nvPicPr>
          <p:cNvPr id="7" name="Content Placeholder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121849"/>
            <a:ext cx="3096344" cy="201911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349" y="1267312"/>
            <a:ext cx="9027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82" b="4887"/>
          <a:stretch/>
        </p:blipFill>
        <p:spPr bwMode="auto">
          <a:xfrm>
            <a:off x="5796136" y="3212976"/>
            <a:ext cx="2448272" cy="143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3914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Context of SRF Activity at </a:t>
            </a:r>
            <a:r>
              <a:rPr lang="en-US" dirty="0" err="1" smtClean="0">
                <a:ea typeface="ＭＳ Ｐゴシック" pitchFamily="28" charset="-128"/>
              </a:rPr>
              <a:t>Fermilab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31540" y="908720"/>
            <a:ext cx="8388932" cy="5580620"/>
          </a:xfrm>
        </p:spPr>
        <p:txBody>
          <a:bodyPr/>
          <a:lstStyle/>
          <a:p>
            <a:pPr lvl="1"/>
            <a:endParaRPr lang="en-US" sz="800" dirty="0" smtClean="0">
              <a:ea typeface="ＭＳ Ｐゴシック" pitchFamily="28" charset="-128"/>
            </a:endParaRPr>
          </a:p>
          <a:p>
            <a:r>
              <a:rPr lang="en-US" sz="2200" dirty="0">
                <a:ea typeface="ＭＳ Ｐゴシック" pitchFamily="28" charset="-128"/>
              </a:rPr>
              <a:t>Adoption of a 3 GeV CW linac followed by a 3-8 GeV pulsed linac for Project X </a:t>
            </a:r>
            <a:r>
              <a:rPr lang="en-US" sz="2200" dirty="0" smtClean="0">
                <a:ea typeface="ＭＳ Ｐゴシック" pitchFamily="28" charset="-128"/>
              </a:rPr>
              <a:t> results in a very powerful intensity frontier accelerator complex… but presents </a:t>
            </a:r>
            <a:r>
              <a:rPr lang="en-US" sz="2200" dirty="0">
                <a:ea typeface="ＭＳ Ｐゴシック" pitchFamily="28" charset="-128"/>
              </a:rPr>
              <a:t>new challenges </a:t>
            </a:r>
          </a:p>
          <a:p>
            <a:pPr>
              <a:buNone/>
            </a:pPr>
            <a:endParaRPr lang="en-US" sz="800" dirty="0">
              <a:ea typeface="ＭＳ Ｐゴシック" pitchFamily="28" charset="-128"/>
            </a:endParaRPr>
          </a:p>
          <a:p>
            <a:pPr lvl="1"/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Needs </a:t>
            </a:r>
            <a:r>
              <a:rPr lang="en-US" sz="1800" dirty="0">
                <a:solidFill>
                  <a:srgbClr val="FFFF00"/>
                </a:solidFill>
                <a:ea typeface="ＭＳ Ｐゴシック" pitchFamily="28" charset="-128"/>
              </a:rPr>
              <a:t>six different </a:t>
            </a:r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cavities </a:t>
            </a:r>
            <a:r>
              <a:rPr lang="en-US" sz="1800" dirty="0">
                <a:solidFill>
                  <a:srgbClr val="FFFF00"/>
                </a:solidFill>
                <a:ea typeface="ＭＳ Ｐゴシック" pitchFamily="28" charset="-128"/>
              </a:rPr>
              <a:t>optimized for changing velocity ( </a:t>
            </a:r>
            <a:r>
              <a:rPr lang="en-US" sz="1800" dirty="0">
                <a:solidFill>
                  <a:srgbClr val="FFFF00"/>
                </a:solidFill>
                <a:latin typeface="Symbol" pitchFamily="18" charset="2"/>
                <a:ea typeface="ＭＳ Ｐゴシック" pitchFamily="28" charset="-128"/>
              </a:rPr>
              <a:t>b</a:t>
            </a:r>
            <a:r>
              <a:rPr lang="en-US" sz="1800" dirty="0">
                <a:solidFill>
                  <a:srgbClr val="FFFF00"/>
                </a:solidFill>
                <a:ea typeface="ＭＳ Ｐゴシック" pitchFamily="28" charset="-128"/>
              </a:rPr>
              <a:t> ) of Protons 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  <a:ea typeface="ＭＳ Ｐゴシック" pitchFamily="28" charset="-128"/>
              </a:rPr>
              <a:t>Four different frequencies (162.5, 325, 650, 1300 MHz)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  <a:ea typeface="ＭＳ Ｐゴシック" pitchFamily="28" charset="-128"/>
              </a:rPr>
              <a:t>Five of these cavities are completely </a:t>
            </a:r>
            <a:r>
              <a:rPr lang="en-US" sz="1800" u="sng" dirty="0">
                <a:solidFill>
                  <a:srgbClr val="FFFF00"/>
                </a:solidFill>
                <a:ea typeface="ＭＳ Ｐゴシック" pitchFamily="28" charset="-128"/>
              </a:rPr>
              <a:t>new</a:t>
            </a:r>
            <a:r>
              <a:rPr lang="en-US" sz="1800" dirty="0">
                <a:solidFill>
                  <a:srgbClr val="FFFF00"/>
                </a:solidFill>
                <a:ea typeface="ＭＳ Ｐゴシック" pitchFamily="28" charset="-128"/>
              </a:rPr>
              <a:t> for Project X </a:t>
            </a:r>
            <a:r>
              <a:rPr lang="en-US" sz="1200" dirty="0">
                <a:solidFill>
                  <a:srgbClr val="FFFF00"/>
                </a:solidFill>
                <a:ea typeface="ＭＳ Ｐゴシック" pitchFamily="28" charset="-128"/>
              </a:rPr>
              <a:t>(</a:t>
            </a:r>
            <a:r>
              <a:rPr lang="en-US" sz="1200" dirty="0" err="1">
                <a:solidFill>
                  <a:srgbClr val="FFFF00"/>
                </a:solidFill>
                <a:ea typeface="ＭＳ Ｐゴシック" pitchFamily="28" charset="-128"/>
              </a:rPr>
              <a:t>vs</a:t>
            </a:r>
            <a:r>
              <a:rPr lang="en-US" sz="1200" dirty="0">
                <a:solidFill>
                  <a:srgbClr val="FFFF00"/>
                </a:solidFill>
                <a:ea typeface="ＭＳ Ｐゴシック" pitchFamily="28" charset="-128"/>
              </a:rPr>
              <a:t> 2 for </a:t>
            </a:r>
            <a:r>
              <a:rPr lang="en-US" sz="1200" dirty="0" smtClean="0">
                <a:solidFill>
                  <a:srgbClr val="FFFF00"/>
                </a:solidFill>
                <a:ea typeface="ＭＳ Ｐゴシック" pitchFamily="28" charset="-128"/>
              </a:rPr>
              <a:t>SNS, 1 for CBEAF)</a:t>
            </a:r>
            <a:endParaRPr lang="en-US" sz="1400" dirty="0" smtClean="0">
              <a:solidFill>
                <a:srgbClr val="FFFF00"/>
              </a:solidFill>
              <a:ea typeface="ＭＳ Ｐゴシック" pitchFamily="28" charset="-128"/>
            </a:endParaRPr>
          </a:p>
          <a:p>
            <a:pPr lvl="1"/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Requires development of seven different </a:t>
            </a:r>
            <a:r>
              <a:rPr lang="en-US" sz="1800" dirty="0">
                <a:solidFill>
                  <a:srgbClr val="FFFF00"/>
                </a:solidFill>
                <a:ea typeface="ＭＳ Ｐゴシック" pitchFamily="28" charset="-128"/>
              </a:rPr>
              <a:t>styles of </a:t>
            </a:r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cryomodules</a:t>
            </a:r>
          </a:p>
          <a:p>
            <a:pPr lvl="1"/>
            <a:endParaRPr lang="en-US" sz="800" dirty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“flawless execution” of a ~ $ 1 B class DOE project based on these cavities and CM requires development of representative prototypes such that performance and costs are well understood</a:t>
            </a:r>
          </a:p>
          <a:p>
            <a:endParaRPr lang="en-US" sz="22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Requires a </a:t>
            </a:r>
            <a:r>
              <a:rPr lang="en-US" sz="2200" dirty="0">
                <a:ea typeface="ＭＳ Ｐゴシック" pitchFamily="28" charset="-128"/>
              </a:rPr>
              <a:t>major </a:t>
            </a:r>
            <a:r>
              <a:rPr lang="en-US" sz="2200" dirty="0" smtClean="0">
                <a:ea typeface="ＭＳ Ｐゴシック" pitchFamily="28" charset="-128"/>
              </a:rPr>
              <a:t>R&amp;D effort </a:t>
            </a:r>
          </a:p>
          <a:p>
            <a:endParaRPr lang="en-US" sz="2200" dirty="0" smtClean="0">
              <a:ea typeface="ＭＳ Ｐゴシック" pitchFamily="28" charset="-128"/>
            </a:endParaRPr>
          </a:p>
          <a:p>
            <a:endParaRPr lang="en-US" sz="2200" dirty="0" smtClean="0">
              <a:ea typeface="ＭＳ Ｐゴシック" pitchFamily="28" charset="-128"/>
            </a:endParaRPr>
          </a:p>
          <a:p>
            <a:endParaRPr lang="en-US" sz="2200" dirty="0" smtClean="0">
              <a:ea typeface="ＭＳ Ｐゴシック" pitchFamily="28" charset="-128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58"/>
          <a:stretch/>
        </p:blipFill>
        <p:spPr bwMode="auto">
          <a:xfrm>
            <a:off x="1043608" y="1232756"/>
            <a:ext cx="6781800" cy="471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722610" y="0"/>
            <a:ext cx="69406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Project X Accelerator Costs Estimate – Full Scope thru 8 GeV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5317" y="2832423"/>
            <a:ext cx="399507" cy="3226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558899" y="2586397"/>
            <a:ext cx="216025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dirty="0" smtClean="0">
              <a:solidFill>
                <a:prstClr val="black"/>
              </a:solidFill>
              <a:ea typeface="+mn-ea"/>
            </a:endParaRPr>
          </a:p>
        </p:txBody>
      </p:sp>
      <p:cxnSp>
        <p:nvCxnSpPr>
          <p:cNvPr id="3" name="Straight Connector 2"/>
          <p:cNvCxnSpPr>
            <a:endCxn id="5" idx="7"/>
          </p:cNvCxnSpPr>
          <p:nvPr/>
        </p:nvCxnSpPr>
        <p:spPr>
          <a:xfrm flipH="1">
            <a:off x="4816318" y="2694409"/>
            <a:ext cx="742581" cy="1852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auto">
          <a:xfrm>
            <a:off x="5584820" y="3144949"/>
            <a:ext cx="190103" cy="1873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236596" y="4896325"/>
            <a:ext cx="319114" cy="3226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dirty="0" smtClean="0">
              <a:solidFill>
                <a:prstClr val="black"/>
              </a:solidFill>
              <a:ea typeface="+mn-ea"/>
            </a:endParaRPr>
          </a:p>
        </p:txBody>
      </p:sp>
      <p:cxnSp>
        <p:nvCxnSpPr>
          <p:cNvPr id="15" name="Straight Connector 14"/>
          <p:cNvCxnSpPr>
            <a:stCxn id="12" idx="3"/>
          </p:cNvCxnSpPr>
          <p:nvPr/>
        </p:nvCxnSpPr>
        <p:spPr>
          <a:xfrm flipH="1">
            <a:off x="4511321" y="3304887"/>
            <a:ext cx="1101339" cy="159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>
            <a:off x="5558899" y="3649005"/>
            <a:ext cx="190103" cy="195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590535" y="3901033"/>
            <a:ext cx="158467" cy="1985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822595" y="5369793"/>
            <a:ext cx="396044" cy="3226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210527" y="5157594"/>
            <a:ext cx="360040" cy="2347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dirty="0" smtClean="0">
              <a:solidFill>
                <a:prstClr val="black"/>
              </a:solidFill>
              <a:ea typeface="+mn-ea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396153" y="3829025"/>
            <a:ext cx="1198750" cy="1702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182636" y="5531131"/>
            <a:ext cx="1233427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499243" y="4117057"/>
            <a:ext cx="1123970" cy="16347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343159" y="5751836"/>
            <a:ext cx="2156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343158" y="5392299"/>
            <a:ext cx="1" cy="359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    PASI 2nd annual meeting, Apr.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2696" y="3295352"/>
            <a:ext cx="91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21%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22695" y="444748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63679" y="4843524"/>
            <a:ext cx="778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11%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27766" y="5369793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3%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20838" y="838200"/>
            <a:ext cx="741363" cy="381000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MEBT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362200" y="1447800"/>
            <a:ext cx="4495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315201" y="1447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290" name="Title 1"/>
          <p:cNvSpPr>
            <a:spLocks noGrp="1"/>
          </p:cNvSpPr>
          <p:nvPr>
            <p:ph type="title"/>
          </p:nvPr>
        </p:nvSpPr>
        <p:spPr>
          <a:xfrm>
            <a:off x="782560" y="0"/>
            <a:ext cx="7655079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SRF Map for Project X</a:t>
            </a:r>
            <a:endParaRPr lang="en-US" sz="320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62200" y="838200"/>
            <a:ext cx="6477001" cy="1247568"/>
            <a:chOff x="1721244" y="2819401"/>
            <a:chExt cx="5144390" cy="1248046"/>
          </a:xfrm>
        </p:grpSpPr>
        <p:sp>
          <p:nvSpPr>
            <p:cNvPr id="17" name="Rectangle 16"/>
            <p:cNvSpPr/>
            <p:nvPr/>
          </p:nvSpPr>
          <p:spPr>
            <a:xfrm>
              <a:off x="1721244" y="2819401"/>
              <a:ext cx="665745" cy="3811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2000" dirty="0" smtClean="0">
                  <a:solidFill>
                    <a:prstClr val="black"/>
                  </a:solidFill>
                </a:rPr>
                <a:t>HWR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86989" y="2819401"/>
              <a:ext cx="665744" cy="3811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dirty="0">
                  <a:solidFill>
                    <a:prstClr val="black"/>
                  </a:solidFill>
                </a:rPr>
                <a:t>SSR1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52734" y="2819401"/>
              <a:ext cx="698527" cy="3811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dirty="0">
                  <a:solidFill>
                    <a:prstClr val="black"/>
                  </a:solidFill>
                </a:rPr>
                <a:t>SSR2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18478" y="2819401"/>
              <a:ext cx="786789" cy="3811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i="1" dirty="0" smtClean="0">
                  <a:solidFill>
                    <a:prstClr val="black"/>
                  </a:solidFill>
                  <a:latin typeface="Symbol" pitchFamily="18" charset="2"/>
                </a:rPr>
                <a:t>b</a:t>
              </a:r>
              <a:r>
                <a:rPr lang="en-US" dirty="0" smtClean="0">
                  <a:solidFill>
                    <a:prstClr val="black"/>
                  </a:solidFill>
                </a:rPr>
                <a:t>=0.6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05267" y="2819401"/>
              <a:ext cx="762832" cy="3811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i="1" dirty="0" smtClean="0">
                  <a:solidFill>
                    <a:prstClr val="black"/>
                  </a:solidFill>
                  <a:latin typeface="Symbol" pitchFamily="18" charset="2"/>
                </a:rPr>
                <a:t>b</a:t>
              </a:r>
              <a:r>
                <a:rPr lang="en-US" dirty="0" smtClean="0">
                  <a:solidFill>
                    <a:prstClr val="black"/>
                  </a:solidFill>
                </a:rPr>
                <a:t>=0.9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1721245" y="3581691"/>
              <a:ext cx="1997233" cy="152460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6299" name="TextBox 42"/>
            <p:cNvSpPr txBox="1">
              <a:spLocks noChangeArrowheads="1"/>
            </p:cNvSpPr>
            <p:nvPr/>
          </p:nvSpPr>
          <p:spPr bwMode="auto">
            <a:xfrm>
              <a:off x="1842288" y="3734151"/>
              <a:ext cx="2118278" cy="33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800"/>
                </a:lnSpc>
                <a:spcAft>
                  <a:spcPts val="0"/>
                </a:spcAft>
                <a:buFont typeface="Wingdings" pitchFamily="2" charset="2"/>
                <a:buNone/>
              </a:pPr>
              <a:r>
                <a:rPr lang="en-US" sz="2000" b="1" dirty="0" smtClean="0">
                  <a:solidFill>
                    <a:srgbClr val="0000FF"/>
                  </a:solidFill>
                  <a:latin typeface="Calibri"/>
                  <a:ea typeface="+mn-ea"/>
                </a:rPr>
                <a:t>2.1-177 </a:t>
              </a:r>
              <a:r>
                <a:rPr lang="en-US" sz="2000" b="1" dirty="0" err="1">
                  <a:solidFill>
                    <a:srgbClr val="0000FF"/>
                  </a:solidFill>
                  <a:latin typeface="Calibri"/>
                  <a:ea typeface="+mn-ea"/>
                </a:rPr>
                <a:t>MeV</a:t>
              </a:r>
              <a:endParaRPr lang="en-US" sz="2000" b="1" dirty="0">
                <a:solidFill>
                  <a:srgbClr val="0000FF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3718478" y="3581691"/>
              <a:ext cx="1513056" cy="152460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34145" y="2819401"/>
              <a:ext cx="1331489" cy="38114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dirty="0" smtClean="0">
                  <a:solidFill>
                    <a:prstClr val="black"/>
                  </a:solidFill>
                </a:rPr>
                <a:t>1.3GHz ILC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5594666" y="3581693"/>
              <a:ext cx="1270967" cy="152458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6303" name="TextBox 47"/>
            <p:cNvSpPr txBox="1">
              <a:spLocks noChangeArrowheads="1"/>
            </p:cNvSpPr>
            <p:nvPr/>
          </p:nvSpPr>
          <p:spPr bwMode="auto">
            <a:xfrm>
              <a:off x="5776233" y="3734153"/>
              <a:ext cx="907833" cy="32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800"/>
                </a:lnSpc>
                <a:spcAft>
                  <a:spcPts val="0"/>
                </a:spcAft>
                <a:buFont typeface="Wingdings" pitchFamily="2" charset="2"/>
                <a:buNone/>
              </a:pPr>
              <a:r>
                <a:rPr lang="en-US" sz="2000" b="1" dirty="0" smtClean="0">
                  <a:solidFill>
                    <a:srgbClr val="0000FF"/>
                  </a:solidFill>
                  <a:latin typeface="Calibri"/>
                  <a:ea typeface="+mn-ea"/>
                </a:rPr>
                <a:t>3-8 </a:t>
              </a:r>
              <a:r>
                <a:rPr lang="en-US" sz="2000" b="1" dirty="0" err="1" smtClean="0">
                  <a:solidFill>
                    <a:srgbClr val="0000FF"/>
                  </a:solidFill>
                  <a:latin typeface="Calibri"/>
                  <a:ea typeface="+mn-ea"/>
                </a:rPr>
                <a:t>GeV</a:t>
              </a:r>
              <a:endParaRPr lang="en-US" sz="2000" b="1" dirty="0">
                <a:solidFill>
                  <a:srgbClr val="0000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036304" name="TextBox 47"/>
          <p:cNvSpPr txBox="1">
            <a:spLocks noChangeArrowheads="1"/>
          </p:cNvSpPr>
          <p:nvPr/>
        </p:nvSpPr>
        <p:spPr bwMode="auto">
          <a:xfrm>
            <a:off x="5029200" y="1752600"/>
            <a:ext cx="1676400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ts val="2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alibri"/>
                <a:ea typeface="+mn-ea"/>
              </a:rPr>
              <a:t>0.177-3 </a:t>
            </a:r>
            <a:r>
              <a:rPr lang="en-US" sz="2000" b="1" dirty="0" err="1">
                <a:solidFill>
                  <a:srgbClr val="0000FF"/>
                </a:solidFill>
                <a:latin typeface="Calibri"/>
                <a:ea typeface="+mn-ea"/>
              </a:rPr>
              <a:t>GeV</a:t>
            </a:r>
            <a:endParaRPr lang="en-US" sz="2000" b="1" dirty="0">
              <a:solidFill>
                <a:srgbClr val="0000FF"/>
              </a:solidFill>
              <a:latin typeface="Calibri"/>
              <a:ea typeface="+mn-ea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380431"/>
              </p:ext>
            </p:extLst>
          </p:nvPr>
        </p:nvGraphicFramePr>
        <p:xfrm>
          <a:off x="152400" y="2286001"/>
          <a:ext cx="8832696" cy="35052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60659"/>
                <a:gridCol w="1188841"/>
                <a:gridCol w="1315995"/>
                <a:gridCol w="1616481"/>
                <a:gridCol w="2650720"/>
              </a:tblGrid>
              <a:tr h="39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SRF Cavity 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Freq, MHz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Energy(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 type, length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32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2.1-11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/8/1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scscscscscscscsc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5.3m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2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11-38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/8/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csccsccsccsc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4.8m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</a:tr>
              <a:tr h="432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=0.51)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38-177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 /21/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sccsccsc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6.5m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</a:tr>
              <a:tr h="47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177-467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/20*/5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cccfdccc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7.1m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  <a:tr h="47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467-1000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/16**/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cccccc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9.5m (Stage1)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  <a:tr h="432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1000-3000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120/30**/ 15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cccccccc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11.2m (Stage 2)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</a:tr>
              <a:tr h="432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 28/ 28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ccccfcccc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12.6m (Stage 3)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990602" y="838200"/>
            <a:ext cx="609599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RFQ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838200"/>
            <a:ext cx="533401" cy="381000"/>
          </a:xfrm>
          <a:prstGeom prst="rect">
            <a:avLst/>
          </a:prstGeom>
          <a:solidFill>
            <a:srgbClr val="C0C0C0">
              <a:alpha val="39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H</a:t>
            </a:r>
            <a:r>
              <a:rPr lang="en-US" sz="1400" baseline="50000" dirty="0" smtClean="0">
                <a:solidFill>
                  <a:prstClr val="black"/>
                </a:solidFill>
              </a:rPr>
              <a:t>-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LEBT</a:t>
            </a:r>
            <a:endParaRPr lang="en-US" sz="1400" baseline="50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" y="1273957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</a:rPr>
              <a:t>RT (~15m)</a:t>
            </a:r>
            <a:endParaRPr lang="en-US" sz="1800" b="1" dirty="0">
              <a:solidFill>
                <a:srgbClr val="F79646">
                  <a:lumMod val="75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27" name="Left-Right Arrow 26"/>
          <p:cNvSpPr/>
          <p:nvPr/>
        </p:nvSpPr>
        <p:spPr bwMode="auto">
          <a:xfrm>
            <a:off x="533401" y="1600200"/>
            <a:ext cx="1828799" cy="152400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96809" y="1273957"/>
            <a:ext cx="914400" cy="326243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 fontAlgn="auto"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ea typeface="+mn-ea"/>
              </a:rPr>
              <a:t>Pulsed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43401" y="1268897"/>
            <a:ext cx="609600" cy="326243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 fontAlgn="auto"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ea typeface="+mn-ea"/>
              </a:rPr>
              <a:t>CW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>
          <a:xfrm>
            <a:off x="685799" y="6324600"/>
            <a:ext cx="3488833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S. Nagaitsev     PASI 2nd annual meeting, Apr. 2013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21" idx="3"/>
            <a:endCxn id="29" idx="1"/>
          </p:cNvCxnSpPr>
          <p:nvPr/>
        </p:nvCxnSpPr>
        <p:spPr>
          <a:xfrm>
            <a:off x="6827838" y="1028700"/>
            <a:ext cx="3349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5023" y="5791200"/>
            <a:ext cx="642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* 5 warm and 5 SC doublets.    **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All doublets and correctors are warm</a:t>
            </a:r>
          </a:p>
        </p:txBody>
      </p:sp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647700" y="1768245"/>
            <a:ext cx="1485900" cy="33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ts val="18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2000" b="1" dirty="0">
                <a:solidFill>
                  <a:srgbClr val="0000FF"/>
                </a:solidFill>
                <a:latin typeface="Calibri"/>
                <a:ea typeface="+mn-ea"/>
              </a:rPr>
              <a:t>0-2.1  MeV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746" y="60067"/>
            <a:ext cx="6003430" cy="3404937"/>
            <a:chOff x="152746" y="60067"/>
            <a:chExt cx="6003430" cy="3404937"/>
          </a:xfrm>
        </p:grpSpPr>
        <p:sp>
          <p:nvSpPr>
            <p:cNvPr id="41" name="Oval 40"/>
            <p:cNvSpPr/>
            <p:nvPr/>
          </p:nvSpPr>
          <p:spPr bwMode="auto">
            <a:xfrm>
              <a:off x="2286000" y="609600"/>
              <a:ext cx="1888633" cy="8048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en-US" dirty="0" smtClean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152746" y="60067"/>
              <a:ext cx="1143000" cy="584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b="1" dirty="0" smtClean="0">
                  <a:solidFill>
                    <a:srgbClr val="CC0000"/>
                  </a:solidFill>
                  <a:latin typeface="Calibri"/>
                  <a:ea typeface="+mn-ea"/>
                </a:rPr>
                <a:t>SRF part of PXIE</a:t>
              </a:r>
              <a:endParaRPr lang="en-US" sz="1400" dirty="0">
                <a:solidFill>
                  <a:srgbClr val="CC0000"/>
                </a:solidFill>
                <a:latin typeface="Calibri"/>
                <a:ea typeface="+mn-ea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1390650" y="552510"/>
              <a:ext cx="971550" cy="28569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4190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50"/>
            <p:cNvSpPr/>
            <p:nvPr/>
          </p:nvSpPr>
          <p:spPr bwMode="auto">
            <a:xfrm>
              <a:off x="4953001" y="2708920"/>
              <a:ext cx="1203175" cy="75608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en-US" dirty="0" smtClean="0">
                <a:solidFill>
                  <a:prstClr val="black"/>
                </a:solidFill>
                <a:ea typeface="+mn-ea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38601" y="57090"/>
            <a:ext cx="5012622" cy="6802162"/>
            <a:chOff x="4038601" y="57090"/>
            <a:chExt cx="5012622" cy="6802162"/>
          </a:xfrm>
        </p:grpSpPr>
        <p:sp>
          <p:nvSpPr>
            <p:cNvPr id="47" name="Oval 46"/>
            <p:cNvSpPr/>
            <p:nvPr/>
          </p:nvSpPr>
          <p:spPr bwMode="auto">
            <a:xfrm>
              <a:off x="4038601" y="675715"/>
              <a:ext cx="4876799" cy="69588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en-US" dirty="0" smtClean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6705600" y="57090"/>
              <a:ext cx="2345623" cy="400110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Project Cost Risk</a:t>
              </a:r>
              <a:endParaRPr lang="en-US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610100" y="3465004"/>
              <a:ext cx="1866900" cy="251086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en-US" dirty="0" smtClean="0">
                <a:solidFill>
                  <a:prstClr val="black"/>
                </a:solidFill>
                <a:ea typeface="+mn-ea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H="1">
              <a:off x="6477000" y="457200"/>
              <a:ext cx="228601" cy="218515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4648202" y="6151366"/>
              <a:ext cx="3560202" cy="707886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Non-PXIE = 451 cavities/</a:t>
              </a: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62 cryomodules</a:t>
              </a:r>
              <a:endParaRPr lang="en-US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2" name="Slide Number Placeholder 1"/>
          <p:cNvSpPr txBox="1">
            <a:spLocks/>
          </p:cNvSpPr>
          <p:nvPr/>
        </p:nvSpPr>
        <p:spPr>
          <a:xfrm>
            <a:off x="152400" y="6324600"/>
            <a:ext cx="533400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8" charset="2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28" charset="-128"/>
                <a:cs typeface="+mn-cs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8" charset="2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8" charset="2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8" charset="2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8" charset="2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9pPr>
          </a:lstStyle>
          <a:p>
            <a:pPr>
              <a:defRPr/>
            </a:pPr>
            <a:fld id="{4CD6BB06-BDF1-49A1-9EDD-10419955E148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42E8-0528-4F73-AEC4-3597BFCC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63"/>
          <a:stretch/>
        </p:blipFill>
        <p:spPr bwMode="auto">
          <a:xfrm>
            <a:off x="141126" y="1437086"/>
            <a:ext cx="5979046" cy="395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8" y="13953"/>
            <a:ext cx="7696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Project X Cryomodule Cost Estimate – </a:t>
            </a:r>
            <a:br>
              <a:rPr lang="en-US" dirty="0" smtClean="0"/>
            </a:br>
            <a:r>
              <a:rPr lang="en-US" dirty="0" smtClean="0"/>
              <a:t>Full Scope thru 8 GeV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372200" y="1016732"/>
            <a:ext cx="2592288" cy="203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800" b="1">
                <a:solidFill>
                  <a:srgbClr val="FF0000"/>
                </a:solidFill>
                <a:cs typeface="Arial" charset="0"/>
              </a:defRPr>
            </a:lvl1pPr>
            <a:lvl2pPr marL="742950" indent="-285750" eaLnBrk="0" hangingPunct="0">
              <a:defRPr>
                <a:cs typeface="Arial" charset="0"/>
              </a:defRPr>
            </a:lvl2pPr>
            <a:lvl3pPr marL="1143000" indent="-228600" eaLnBrk="0" hangingPunct="0">
              <a:defRPr>
                <a:cs typeface="Arial" charset="0"/>
              </a:defRPr>
            </a:lvl3pPr>
            <a:lvl4pPr marL="1600200" indent="-228600" eaLnBrk="0" hangingPunct="0">
              <a:defRPr>
                <a:cs typeface="Arial" charset="0"/>
              </a:defRPr>
            </a:lvl4pPr>
            <a:lvl5pPr marL="2057400" indent="-228600" eaLnBrk="0" hangingPunct="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US" dirty="0"/>
              <a:t> While </a:t>
            </a:r>
            <a:r>
              <a:rPr lang="en-US" dirty="0" smtClean="0"/>
              <a:t>important technically, </a:t>
            </a:r>
            <a:r>
              <a:rPr lang="en-US" dirty="0"/>
              <a:t>cavities and CM being developed for PXIE represent only 7% </a:t>
            </a:r>
            <a:r>
              <a:rPr lang="en-US" dirty="0" smtClean="0"/>
              <a:t>of ~ $500 M Project X Cavity </a:t>
            </a:r>
            <a:r>
              <a:rPr lang="en-US" dirty="0"/>
              <a:t>and CM Costs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1126" y="5625244"/>
            <a:ext cx="8784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 smtClean="0"/>
              <a:t>Comparison only!  2010 cost estimate, direct $ </a:t>
            </a:r>
            <a:r>
              <a:rPr lang="en-US" sz="1800" dirty="0"/>
              <a:t>(no </a:t>
            </a:r>
            <a:r>
              <a:rPr lang="en-US" sz="1800" dirty="0" smtClean="0"/>
              <a:t>overheads), no contingency, etc. 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99692" y="1916832"/>
            <a:ext cx="792088" cy="5406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dirty="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710540" y="2564904"/>
            <a:ext cx="1077484" cy="36933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800" b="1">
                <a:solidFill>
                  <a:srgbClr val="FF0000"/>
                </a:solidFill>
                <a:cs typeface="Arial" charset="0"/>
              </a:defRPr>
            </a:lvl1pPr>
            <a:lvl2pPr marL="742950" indent="-285750" eaLnBrk="0" hangingPunct="0">
              <a:defRPr>
                <a:cs typeface="Arial" charset="0"/>
              </a:defRPr>
            </a:lvl2pPr>
            <a:lvl3pPr marL="1143000" indent="-228600" eaLnBrk="0" hangingPunct="0">
              <a:defRPr>
                <a:cs typeface="Arial" charset="0"/>
              </a:defRPr>
            </a:lvl3pPr>
            <a:lvl4pPr marL="1600200" indent="-228600" eaLnBrk="0" hangingPunct="0">
              <a:defRPr>
                <a:cs typeface="Arial" charset="0"/>
              </a:defRPr>
            </a:lvl4pPr>
            <a:lvl5pPr marL="2057400" indent="-228600" eaLnBrk="0" hangingPunct="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US" dirty="0" smtClean="0"/>
              <a:t> PXIE  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 bwMode="auto">
          <a:xfrm>
            <a:off x="4608004" y="2583215"/>
            <a:ext cx="180020" cy="377733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598838" y="2187171"/>
            <a:ext cx="1289086" cy="5623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333306" y="3407765"/>
            <a:ext cx="2592288" cy="175432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800" b="1">
                <a:solidFill>
                  <a:srgbClr val="FF0000"/>
                </a:solidFill>
                <a:cs typeface="Arial" charset="0"/>
              </a:defRPr>
            </a:lvl1pPr>
            <a:lvl2pPr marL="742950" indent="-285750" eaLnBrk="0" hangingPunct="0">
              <a:defRPr>
                <a:cs typeface="Arial" charset="0"/>
              </a:defRPr>
            </a:lvl2pPr>
            <a:lvl3pPr marL="1143000" indent="-228600" eaLnBrk="0" hangingPunct="0">
              <a:defRPr>
                <a:cs typeface="Arial" charset="0"/>
              </a:defRPr>
            </a:lvl3pPr>
            <a:lvl4pPr marL="1600200" indent="-228600" eaLnBrk="0" hangingPunct="0">
              <a:defRPr>
                <a:cs typeface="Arial" charset="0"/>
              </a:defRPr>
            </a:lvl4pPr>
            <a:lvl5pPr marL="2057400" indent="-228600" eaLnBrk="0" hangingPunct="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en-US" dirty="0"/>
              <a:t> 650 MHz </a:t>
            </a:r>
            <a:r>
              <a:rPr lang="en-US" dirty="0" smtClean="0"/>
              <a:t> CW Cavities represent more than half the costs and dominate the Project X cryogenic heat 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    PASI 2nd annual meeting, Apr. 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27684" y="1423369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3527" y="1575769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4</a:t>
            </a:r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0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a typeface="ＭＳ Ｐゴシック" pitchFamily="28" charset="-128"/>
              </a:rPr>
              <a:t>Current SRF Program Activities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001000" cy="5181600"/>
          </a:xfrm>
        </p:spPr>
        <p:txBody>
          <a:bodyPr/>
          <a:lstStyle/>
          <a:p>
            <a:pPr lvl="1"/>
            <a:r>
              <a:rPr lang="en-US" dirty="0" smtClean="0">
                <a:ea typeface="ＭＳ Ｐゴシック" pitchFamily="28" charset="-128"/>
              </a:rPr>
              <a:t>Project X: Cavity and Cryomodule Development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162.5  HWR  (ANL)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325 MHz SSR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650 MHz Elliptical (LE and HE) </a:t>
            </a:r>
            <a:endParaRPr lang="en-US" sz="800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1300 MHz: Elliptical, beta = 1</a:t>
            </a:r>
          </a:p>
          <a:p>
            <a:pPr marL="914400" lvl="2" indent="0">
              <a:buNone/>
            </a:pPr>
            <a:r>
              <a:rPr lang="en-US" dirty="0">
                <a:ea typeface="ＭＳ Ｐゴシック" pitchFamily="28" charset="-128"/>
              </a:rPr>
              <a:t> </a:t>
            </a:r>
            <a:r>
              <a:rPr lang="en-US" dirty="0" smtClean="0">
                <a:ea typeface="ＭＳ Ｐゴシック" pitchFamily="28" charset="-128"/>
              </a:rPr>
              <a:t>       Project X pulsed, </a:t>
            </a:r>
            <a:r>
              <a:rPr lang="en-US" dirty="0">
                <a:ea typeface="ＭＳ Ｐゴシック" pitchFamily="28" charset="-128"/>
              </a:rPr>
              <a:t>ILC, and </a:t>
            </a:r>
            <a:r>
              <a:rPr lang="en-US" dirty="0" smtClean="0">
                <a:ea typeface="ＭＳ Ｐゴシック" pitchFamily="28" charset="-128"/>
              </a:rPr>
              <a:t>AARD</a:t>
            </a:r>
            <a:endParaRPr lang="en-US" sz="800" dirty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Development of </a:t>
            </a:r>
            <a:r>
              <a:rPr lang="en-US" dirty="0" smtClean="0">
                <a:ea typeface="ＭＳ Ｐゴシック" pitchFamily="28" charset="-128"/>
              </a:rPr>
              <a:t>cavity </a:t>
            </a:r>
            <a:r>
              <a:rPr lang="en-US" dirty="0" smtClean="0">
                <a:ea typeface="ＭＳ Ｐゴシック" pitchFamily="28" charset="-128"/>
              </a:rPr>
              <a:t>and CM industrial base  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Continued SRF Infrastructure Construction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VTS 2/3, HTS-2, the </a:t>
            </a:r>
            <a:r>
              <a:rPr lang="en-US" dirty="0" err="1" smtClean="0">
                <a:ea typeface="ＭＳ Ｐゴシック" pitchFamily="28" charset="-128"/>
              </a:rPr>
              <a:t>CryoModule</a:t>
            </a:r>
            <a:r>
              <a:rPr lang="en-US" dirty="0" smtClean="0">
                <a:ea typeface="ＭＳ Ｐゴシック" pitchFamily="28" charset="-128"/>
              </a:rPr>
              <a:t> Test Facility (CMTF ) which hosts PXIE and includes large </a:t>
            </a:r>
            <a:r>
              <a:rPr lang="en-US" dirty="0" err="1" smtClean="0">
                <a:ea typeface="ＭＳ Ｐゴシック" pitchFamily="28" charset="-128"/>
              </a:rPr>
              <a:t>cryo</a:t>
            </a:r>
            <a:r>
              <a:rPr lang="en-US" dirty="0" smtClean="0">
                <a:ea typeface="ＭＳ Ｐゴシック" pitchFamily="28" charset="-128"/>
              </a:rPr>
              <a:t> system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Pulsed CM beam test facility at </a:t>
            </a:r>
            <a:r>
              <a:rPr lang="en-US" dirty="0">
                <a:ea typeface="ＭＳ Ｐゴシック" pitchFamily="28" charset="-128"/>
              </a:rPr>
              <a:t>New Muon </a:t>
            </a:r>
            <a:r>
              <a:rPr lang="en-US" dirty="0" smtClean="0">
                <a:ea typeface="ＭＳ Ｐゴシック" pitchFamily="28" charset="-128"/>
              </a:rPr>
              <a:t>Lab</a:t>
            </a:r>
            <a:endParaRPr lang="en-US" dirty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Basic Operations of SRF </a:t>
            </a:r>
            <a:r>
              <a:rPr lang="en-US" dirty="0">
                <a:ea typeface="ＭＳ Ｐゴシック" pitchFamily="28" charset="-128"/>
              </a:rPr>
              <a:t>Infrastructure  </a:t>
            </a:r>
            <a:r>
              <a:rPr lang="en-US" dirty="0" smtClean="0">
                <a:ea typeface="ＭＳ Ｐゴシック" pitchFamily="28" charset="-128"/>
              </a:rPr>
              <a:t>(</a:t>
            </a:r>
            <a:r>
              <a:rPr lang="en-US" dirty="0" err="1">
                <a:ea typeface="ＭＳ Ｐゴシック" pitchFamily="28" charset="-128"/>
              </a:rPr>
              <a:t>C</a:t>
            </a:r>
            <a:r>
              <a:rPr lang="en-US" dirty="0" err="1" smtClean="0">
                <a:ea typeface="ＭＳ Ｐゴシック" pitchFamily="28" charset="-128"/>
              </a:rPr>
              <a:t>ryo</a:t>
            </a:r>
            <a:r>
              <a:rPr lang="en-US" dirty="0" smtClean="0">
                <a:ea typeface="ＭＳ Ｐゴシック" pitchFamily="28" charset="-128"/>
              </a:rPr>
              <a:t> &amp; RF) 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SRF materials program (Cavity </a:t>
            </a:r>
            <a:r>
              <a:rPr lang="en-US" dirty="0" err="1" smtClean="0">
                <a:ea typeface="ＭＳ Ｐゴシック" pitchFamily="28" charset="-128"/>
              </a:rPr>
              <a:t>Qo</a:t>
            </a:r>
            <a:r>
              <a:rPr lang="en-US" dirty="0" smtClean="0">
                <a:ea typeface="ＭＳ Ｐゴシック" pitchFamily="28" charset="-128"/>
              </a:rPr>
              <a:t>, cavity processing &amp; yields)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International collaborations (DESY, KEK, India, UK, …)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 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5532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491880" y="4653136"/>
            <a:ext cx="598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32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036496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08" y="-69304"/>
            <a:ext cx="6858000" cy="762000"/>
          </a:xfrm>
        </p:spPr>
        <p:txBody>
          <a:bodyPr/>
          <a:lstStyle/>
          <a:p>
            <a:r>
              <a:rPr lang="en-US" dirty="0" smtClean="0"/>
              <a:t>Project X Cavity and CM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5589240"/>
            <a:ext cx="8568952" cy="690178"/>
          </a:xfrm>
        </p:spPr>
        <p:txBody>
          <a:bodyPr/>
          <a:lstStyle/>
          <a:p>
            <a:r>
              <a:rPr lang="en-US" sz="1800" dirty="0" smtClean="0"/>
              <a:t>Lots of cavity and cryomodule development remains to lower Project risks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    PASI 2nd annual meeting, Apr.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8604448" y="2816932"/>
            <a:ext cx="432048" cy="20522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dirty="0" smtClean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6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195736" y="1143000"/>
            <a:ext cx="6642484" cy="5334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HWR ( </a:t>
            </a:r>
            <a:r>
              <a:rPr lang="en-US" sz="2000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FFFF00"/>
                </a:solidFill>
              </a:rPr>
              <a:t> = 0.11 )  Half Wave Resonator (ANL)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Cavity </a:t>
            </a:r>
            <a:r>
              <a:rPr lang="en-US" sz="1600" dirty="0"/>
              <a:t>d</a:t>
            </a:r>
            <a:r>
              <a:rPr lang="en-US" sz="1600" dirty="0" smtClean="0"/>
              <a:t>esign complete, ordering parts, CM design in progress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Very similar to cavities &amp; CM already manufactured by ANL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Optimize to achieve tight packing in PX front end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SSR1 ( </a:t>
            </a:r>
            <a:r>
              <a:rPr lang="en-US" sz="2000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FFFF00"/>
                </a:solidFill>
              </a:rPr>
              <a:t> = 0.22 ) Single Spoke Resonator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Started under HINS program and is therefore more advanced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Two prototypes have been fabricated by industry, processed in collaboration with ANL, and tested at </a:t>
            </a:r>
            <a:r>
              <a:rPr lang="en-US" sz="1600" dirty="0" err="1" smtClean="0"/>
              <a:t>Fermilab</a:t>
            </a:r>
            <a:endParaRPr lang="en-US" sz="1600" dirty="0" smtClean="0"/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Two cavities in fabrication at IUAC-Delhi  ( Fall 2011 )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Ten cavities fabricated by US industry  (all arrived, 3 tested)</a:t>
            </a:r>
          </a:p>
          <a:p>
            <a:pPr lvl="1">
              <a:defRPr/>
            </a:pPr>
            <a:r>
              <a:rPr lang="en-US" sz="1600" dirty="0" smtClean="0"/>
              <a:t>One cavity dressed with He vessel, coupler tuner</a:t>
            </a:r>
          </a:p>
          <a:p>
            <a:pPr lvl="1">
              <a:defRPr/>
            </a:pPr>
            <a:r>
              <a:rPr lang="en-US" sz="1600" dirty="0" smtClean="0"/>
              <a:t>Processing and tests in progress</a:t>
            </a:r>
          </a:p>
          <a:p>
            <a:pPr lvl="1"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SSR2( </a:t>
            </a:r>
            <a:r>
              <a:rPr lang="en-US" sz="2000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FFFF00"/>
                </a:solidFill>
              </a:rPr>
              <a:t> = 0.51 )</a:t>
            </a:r>
          </a:p>
          <a:p>
            <a:pPr lvl="1">
              <a:defRPr/>
            </a:pPr>
            <a:r>
              <a:rPr lang="en-US" sz="1600" dirty="0" smtClean="0"/>
              <a:t>EM and Mechanical design complete</a:t>
            </a:r>
          </a:p>
          <a:p>
            <a:pPr lvl="1">
              <a:defRPr/>
            </a:pPr>
            <a:r>
              <a:rPr lang="en-US" sz="1600" dirty="0" smtClean="0"/>
              <a:t>Possible prototype in FY14 as WFO for</a:t>
            </a:r>
          </a:p>
          <a:p>
            <a:pPr marL="338138" lvl="1" indent="0">
              <a:buNone/>
              <a:defRPr/>
            </a:pPr>
            <a:r>
              <a:rPr lang="en-US" sz="1600" dirty="0" smtClean="0"/>
              <a:t>     Korean RISP Project</a:t>
            </a:r>
          </a:p>
          <a:p>
            <a:pPr lvl="2">
              <a:defRPr/>
            </a:pPr>
            <a:endParaRPr lang="en-US" sz="1600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3246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 162.5 and 325 MHz Cavities 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S. Nagaitsev     PASI 2nd annual meeting, Apr. 2013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47791"/>
            <a:ext cx="1752600" cy="18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7" t="2259" r="57500" b="44289"/>
          <a:stretch>
            <a:fillRect/>
          </a:stretch>
        </p:blipFill>
        <p:spPr bwMode="auto">
          <a:xfrm>
            <a:off x="0" y="4343400"/>
            <a:ext cx="25276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4800600" y="5257800"/>
            <a:ext cx="1823628" cy="11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905002" y="4343400"/>
            <a:ext cx="838198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860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Three designs cover the beta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range 0.07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  <a:sym typeface="Wingdings" pitchFamily="2" charset="2"/>
              </a:rPr>
              <a:t>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0.52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28" charset="-128"/>
              <a:cs typeface="ＭＳ Ｐゴシック" pitchFamily="-105" charset="-128"/>
            </a:endParaRPr>
          </a:p>
        </p:txBody>
      </p:sp>
      <p:pic>
        <p:nvPicPr>
          <p:cNvPr id="23559" name="Picture 2" descr="HINS_SSR1-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438400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0800000" flipV="1">
            <a:off x="1676402" y="2666999"/>
            <a:ext cx="838198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034364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809" y="152400"/>
            <a:ext cx="99344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1752600" y="1371600"/>
            <a:ext cx="533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ight Brace 2"/>
          <p:cNvSpPr/>
          <p:nvPr/>
        </p:nvSpPr>
        <p:spPr bwMode="auto">
          <a:xfrm>
            <a:off x="8388424" y="1290464"/>
            <a:ext cx="355375" cy="3218656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4100" y="2075364"/>
            <a:ext cx="304404" cy="156966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PXIE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7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DE TESLA 03-05">
  <a:themeElements>
    <a:clrScheme name="">
      <a:dk1>
        <a:srgbClr val="000000"/>
      </a:dk1>
      <a:lt1>
        <a:srgbClr val="FFFFF7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DE TESLA 03-05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DE TESLA 03-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E TESLA 03-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E TESLA 03-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E TESLA 03-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E TESLA 03-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E TESLA 03-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E TESLA 03-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8094</TotalTime>
  <Words>2092</Words>
  <Application>Microsoft Office PowerPoint</Application>
  <PresentationFormat>On-screen Show (4:3)</PresentationFormat>
  <Paragraphs>369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Factory</vt:lpstr>
      <vt:lpstr>GDE TESLA 03-05</vt:lpstr>
      <vt:lpstr>1_Office Theme</vt:lpstr>
      <vt:lpstr>FNAL Superconducting RF Program </vt:lpstr>
      <vt:lpstr>Context of SRF Activity at Fermilab</vt:lpstr>
      <vt:lpstr>Context of SRF Activity at Fermilab</vt:lpstr>
      <vt:lpstr>Project X Accelerator Costs Estimate – Full Scope thru 8 GeV</vt:lpstr>
      <vt:lpstr>SRF Map for Project X</vt:lpstr>
      <vt:lpstr>Project X Cryomodule Cost Estimate –  Full Scope thru 8 GeV</vt:lpstr>
      <vt:lpstr>Current SRF Program Activities </vt:lpstr>
      <vt:lpstr>Project X Cavity and CM development</vt:lpstr>
      <vt:lpstr> 162.5 and 325 MHz Cavities </vt:lpstr>
      <vt:lpstr>325 MHz Test Infrastructure </vt:lpstr>
      <vt:lpstr>650 MHz Cavity Development  </vt:lpstr>
      <vt:lpstr>650 MHz Cavity 1st Prototypes Readiness for Processing &amp; Testing</vt:lpstr>
      <vt:lpstr>650 MHz CW  Cavities and CMs are a design challenge</vt:lpstr>
      <vt:lpstr>1300 MHz Development for ILC and PX</vt:lpstr>
      <vt:lpstr>Vacuum Oven for 1300 MHz </vt:lpstr>
      <vt:lpstr>Slide 16</vt:lpstr>
      <vt:lpstr>SRF operations</vt:lpstr>
      <vt:lpstr>Slide 18</vt:lpstr>
      <vt:lpstr>NML: RF unit test of CM for PX pulsed linac</vt:lpstr>
      <vt:lpstr>Cryomodule CM1 Performance at NML - Gradient</vt:lpstr>
      <vt:lpstr>NML Status</vt:lpstr>
      <vt:lpstr>Summary</vt:lpstr>
      <vt:lpstr>Summary (2)</vt:lpstr>
      <vt:lpstr>UK – FNAL collaboration areas to date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Robert D. Kephart x3135 03329N</dc:creator>
  <cp:lastModifiedBy>nsergei</cp:lastModifiedBy>
  <cp:revision>589</cp:revision>
  <cp:lastPrinted>2013-01-07T19:30:23Z</cp:lastPrinted>
  <dcterms:created xsi:type="dcterms:W3CDTF">2011-01-17T18:22:38Z</dcterms:created>
  <dcterms:modified xsi:type="dcterms:W3CDTF">2013-04-04T09:08:10Z</dcterms:modified>
</cp:coreProperties>
</file>