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9" r:id="rId5"/>
    <p:sldId id="261" r:id="rId6"/>
    <p:sldId id="260" r:id="rId7"/>
    <p:sldId id="258" r:id="rId8"/>
    <p:sldId id="264" r:id="rId9"/>
    <p:sldId id="270" r:id="rId10"/>
    <p:sldId id="263" r:id="rId11"/>
    <p:sldId id="267" r:id="rId12"/>
    <p:sldId id="269" r:id="rId13"/>
    <p:sldId id="262" r:id="rId14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4695D519-3A4C-4790-9181-BD4315E797A2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C68D3CE2-54E3-4179-B652-1CCB09640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1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2F72-0BB7-4361-91E8-150A7957DBB3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5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3D856-43E8-45D7-AFCD-4670B2E5C838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B7AF-895F-4DBF-9872-76867627443F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7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3913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4769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8216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1023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0349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3351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9211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601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A6F6-AFE6-4C87-BB6B-56D35042EC67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18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6591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983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72540-4FA1-4A70-BFD1-17FFF24C70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F36B3-88B5-4A4B-AC96-8D8CE85166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61155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Beam Activities and Experiments at the NMLTest Facility,   M. Church,  AEM,  June 13, 2011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278A3E-9E5D-48B8-8ABD-19649E22C7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624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685800" y="6281738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C0504D"/>
              </a:solidFill>
              <a:latin typeface="Times New Roman" pitchFamily="18" charset="0"/>
            </a:endParaRPr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C0504D"/>
              </a:solidFill>
              <a:latin typeface="Times New Roman" pitchFamily="18" charset="0"/>
            </a:endParaRPr>
          </a:p>
        </p:txBody>
      </p:sp>
      <p:sp>
        <p:nvSpPr>
          <p:cNvPr id="6" name="Text Box 1032"/>
          <p:cNvSpPr txBox="1">
            <a:spLocks noChangeArrowheads="1"/>
          </p:cNvSpPr>
          <p:nvPr/>
        </p:nvSpPr>
        <p:spPr bwMode="auto">
          <a:xfrm>
            <a:off x="381000" y="65532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32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2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90EB-12F4-415C-9C91-803A2B595D9A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54DE-F935-4EC8-8811-242B310FF2B0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A32C-B6E8-485F-824D-77884C299BE4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0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9457-B8EA-4166-A6F4-25DA2B1F31E9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FE09-FA7D-41AD-B424-C17144F04228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DC1-5568-4747-97EF-FD3D2A7F3FFE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1191-9CCE-4122-BB51-805B9940A9E0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4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E565D-43C7-4B76-AE9D-FFC7FDA0CA95}" type="datetime1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6D59-A614-4D00-ACA1-EBC4482F1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3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4372540-4FA1-4A70-BFD1-17FFF24C7078}" type="datetimeFigureOut">
              <a:rPr lang="en-US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5/13/2013</a:t>
            </a:fld>
            <a:endParaRPr lang="en-US" b="1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t>Beam Activities and Experiments at the NMLTest Facility,   M. Church,  AEM,  June 13, 2011</a:t>
            </a:r>
            <a:endParaRPr lang="en-US" b="1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B8F36B3-88B5-4A4B-AC96-8D8CE85166DB}" type="slidenum">
              <a:rPr lang="en-US" b="1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/>
              <a:t>Accident in a </a:t>
            </a:r>
            <a:r>
              <a:rPr lang="en-US" dirty="0" err="1" smtClean="0"/>
              <a:t>cryo</a:t>
            </a:r>
            <a:r>
              <a:rPr lang="en-US" dirty="0" smtClean="0"/>
              <a:t> module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Baffes</a:t>
            </a:r>
            <a:r>
              <a:rPr lang="en-US" dirty="0" smtClean="0"/>
              <a:t>, M. </a:t>
            </a:r>
            <a:r>
              <a:rPr lang="en-US" smtClean="0"/>
              <a:t>Church, I</a:t>
            </a:r>
            <a:r>
              <a:rPr lang="en-US" dirty="0" smtClean="0"/>
              <a:t>. </a:t>
            </a:r>
            <a:r>
              <a:rPr lang="en-US" dirty="0" err="1" smtClean="0"/>
              <a:t>Rakhno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September 28, </a:t>
            </a:r>
            <a:r>
              <a:rPr lang="en-US" dirty="0" smtClean="0"/>
              <a:t>2011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81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Angle 1 </a:t>
            </a:r>
            <a:r>
              <a:rPr lang="en-US" sz="3200" dirty="0" err="1" smtClean="0"/>
              <a:t>mrad</a:t>
            </a:r>
            <a:r>
              <a:rPr lang="en-US" sz="3200" dirty="0" smtClean="0"/>
              <a:t> and beam </a:t>
            </a:r>
            <a:r>
              <a:rPr lang="en-US" sz="3200" dirty="0" err="1" smtClean="0"/>
              <a:t>r.m.s</a:t>
            </a:r>
            <a:r>
              <a:rPr lang="en-US" sz="3200" dirty="0" smtClean="0"/>
              <a:t> 1 mm mean longitudinal spread ± 100 cm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40 MeV                                        250 MeV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81200"/>
            <a:ext cx="443821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199"/>
            <a:ext cx="4525777" cy="4587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8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Iris #        Energy Deposition, </a:t>
            </a:r>
            <a:r>
              <a:rPr lang="en-US" sz="2400" dirty="0" err="1" smtClean="0"/>
              <a:t>GeV</a:t>
            </a:r>
            <a:r>
              <a:rPr lang="en-US" sz="2400" dirty="0" smtClean="0"/>
              <a:t>/(g*e</a:t>
            </a:r>
            <a:r>
              <a:rPr lang="en-US" sz="2400" baseline="30000" dirty="0" smtClean="0"/>
              <a:t>-</a:t>
            </a:r>
            <a:r>
              <a:rPr lang="en-US" sz="2400" dirty="0"/>
              <a:t>) </a:t>
            </a:r>
            <a:r>
              <a:rPr lang="en-US" sz="2400" dirty="0" smtClean="0"/>
              <a:t>         ED/8.4×10</a:t>
            </a:r>
            <a:r>
              <a:rPr lang="en-US" sz="2400" baseline="30000" dirty="0" smtClean="0"/>
              <a:t>-7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250 MeV         40 MeV              250 MeV      40 MeV</a:t>
            </a:r>
          </a:p>
          <a:p>
            <a:pPr marL="0" indent="0">
              <a:buNone/>
            </a:pPr>
            <a:r>
              <a:rPr lang="en-US" sz="2400" dirty="0" smtClean="0"/>
              <a:t>_____________________________________________________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400" dirty="0"/>
              <a:t>1           </a:t>
            </a:r>
            <a:r>
              <a:rPr lang="en-US" sz="2400" dirty="0" smtClean="0"/>
              <a:t>    2.93×10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2.39×10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/>
              <a:t>35                  28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               7.24×10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2.66×10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86                  32</a:t>
            </a:r>
          </a:p>
          <a:p>
            <a:pPr marL="0" indent="0">
              <a:buNone/>
            </a:pPr>
            <a:r>
              <a:rPr lang="en-US" sz="2400" dirty="0"/>
              <a:t>      3               </a:t>
            </a:r>
            <a:r>
              <a:rPr lang="en-US" sz="2400" dirty="0" smtClean="0"/>
              <a:t>7.41×10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2.42×10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88		29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4               6.82×10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2.16×10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81		26</a:t>
            </a:r>
          </a:p>
          <a:p>
            <a:pPr marL="0" indent="0">
              <a:buNone/>
            </a:pPr>
            <a:r>
              <a:rPr lang="en-US" sz="2400" dirty="0"/>
              <a:t>      5           </a:t>
            </a:r>
            <a:r>
              <a:rPr lang="en-US" sz="2400" dirty="0" smtClean="0"/>
              <a:t>    6.10×10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1.91×10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73		23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6               5.40×10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1.64×10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64		20</a:t>
            </a:r>
          </a:p>
          <a:p>
            <a:pPr marL="0" indent="0">
              <a:buNone/>
            </a:pPr>
            <a:r>
              <a:rPr lang="en-US" sz="2400" dirty="0"/>
              <a:t>      7               </a:t>
            </a:r>
            <a:r>
              <a:rPr lang="en-US" sz="2400" dirty="0" smtClean="0"/>
              <a:t>4.69×10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1.42×10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56		17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8               4.03×10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1.20×10</a:t>
            </a:r>
            <a:r>
              <a:rPr lang="en-US" sz="2400" baseline="30000" dirty="0" smtClean="0"/>
              <a:t>-5</a:t>
            </a:r>
            <a:r>
              <a:rPr lang="en-US" sz="2400" dirty="0" smtClean="0"/>
              <a:t>                   48		14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12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 single pulse </a:t>
            </a:r>
            <a:r>
              <a:rPr lang="en-US" sz="2800" dirty="0" smtClean="0"/>
              <a:t>is enough to increase the niobium temperature at multiple locations (irises) from            2 K to 9 K → </a:t>
            </a:r>
            <a:r>
              <a:rPr lang="en-US" sz="2800" b="1" dirty="0" smtClean="0"/>
              <a:t>quench!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0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Accident scenario 1: inside a cavity</a:t>
            </a:r>
            <a:br>
              <a:rPr lang="en-US" dirty="0" smtClean="0"/>
            </a:br>
            <a:r>
              <a:rPr lang="en-US" sz="2200" dirty="0" smtClean="0"/>
              <a:t>Electron beam (900 or 320 MeV) with 1 mm </a:t>
            </a:r>
            <a:r>
              <a:rPr lang="en-US" sz="2200" dirty="0" err="1" smtClean="0"/>
              <a:t>rms</a:t>
            </a:r>
            <a:r>
              <a:rPr lang="en-US" sz="2200" dirty="0" smtClean="0"/>
              <a:t>, hits </a:t>
            </a:r>
            <a:r>
              <a:rPr lang="en-US" sz="2200" dirty="0" err="1" smtClean="0"/>
              <a:t>Nb</a:t>
            </a:r>
            <a:r>
              <a:rPr lang="en-US" sz="2200" dirty="0" smtClean="0"/>
              <a:t> beam pipe at 1 </a:t>
            </a:r>
            <a:r>
              <a:rPr lang="en-US" sz="2200" dirty="0" err="1" smtClean="0"/>
              <a:t>mrad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1 pulse = 6×10</a:t>
            </a:r>
            <a:r>
              <a:rPr lang="en-US" sz="2200" baseline="30000" dirty="0" smtClean="0"/>
              <a:t>13</a:t>
            </a:r>
            <a:r>
              <a:rPr lang="en-US" sz="2200" dirty="0" smtClean="0"/>
              <a:t> electrons</a:t>
            </a:r>
            <a:endParaRPr lang="en-US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229600" cy="2299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00600"/>
            <a:ext cx="681037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Cross section at iris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66800"/>
            <a:ext cx="5387830" cy="548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5954568" cy="606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Numerical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Heat capacity of </a:t>
            </a:r>
            <a:r>
              <a:rPr lang="en-US" sz="2400" dirty="0" err="1" smtClean="0"/>
              <a:t>Nb</a:t>
            </a:r>
            <a:r>
              <a:rPr lang="en-US" sz="2400" dirty="0" smtClean="0"/>
              <a:t> at cryogenic temperatures is </a:t>
            </a:r>
            <a:r>
              <a:rPr lang="en-US" sz="2400" b="1" dirty="0" smtClean="0"/>
              <a:t>very small </a:t>
            </a:r>
            <a:r>
              <a:rPr lang="en-US" sz="2400" dirty="0" smtClean="0"/>
              <a:t>(Curtis), about 1.18 J/(kg*K) (integrated value between 2K and 9.1K).  Compare to c</a:t>
            </a:r>
            <a:r>
              <a:rPr lang="en-US" sz="2400" baseline="-25000" dirty="0" smtClean="0"/>
              <a:t>Al</a:t>
            </a:r>
            <a:r>
              <a:rPr lang="en-US" sz="2400" dirty="0" smtClean="0"/>
              <a:t> = 900 J/(kg*K) at room </a:t>
            </a:r>
            <a:r>
              <a:rPr lang="en-US" sz="2400" dirty="0" smtClean="0"/>
              <a:t>temperature.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An estimate (Curtis) of instantaneous heating of niobium required to exceed the 9.1 K superconductivity threshold  during a single 1 ms pulse:  </a:t>
            </a:r>
            <a:r>
              <a:rPr lang="en-US" sz="2400" b="1" dirty="0" smtClean="0"/>
              <a:t>8.4×10</a:t>
            </a:r>
            <a:r>
              <a:rPr lang="en-US" sz="2400" b="1" baseline="30000" dirty="0" smtClean="0"/>
              <a:t>-7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GeV</a:t>
            </a:r>
            <a:r>
              <a:rPr lang="en-US" sz="2400" b="1" dirty="0" smtClean="0"/>
              <a:t>/(g*electron).</a:t>
            </a:r>
          </a:p>
          <a:p>
            <a:endParaRPr lang="en-US" sz="2400" dirty="0"/>
          </a:p>
          <a:p>
            <a:r>
              <a:rPr lang="en-US" sz="2400" dirty="0" smtClean="0"/>
              <a:t>Calculated energy deposition for a number of spatial cells </a:t>
            </a:r>
            <a:r>
              <a:rPr lang="en-US" sz="2400" dirty="0"/>
              <a:t>exceeds the value by </a:t>
            </a:r>
            <a:r>
              <a:rPr lang="en-US" sz="2400" dirty="0" smtClean="0"/>
              <a:t>a factor of approximately </a:t>
            </a:r>
            <a:r>
              <a:rPr lang="en-US" sz="2400" b="1" dirty="0" smtClean="0"/>
              <a:t>two to three orders of </a:t>
            </a:r>
            <a:r>
              <a:rPr lang="en-US" sz="2400" b="1" dirty="0" smtClean="0"/>
              <a:t>magnitude.</a:t>
            </a:r>
            <a:endParaRPr lang="en-US" sz="2400" b="1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  Iris #        Energy Deposition, </a:t>
            </a:r>
            <a:r>
              <a:rPr lang="en-US" sz="2400" dirty="0" err="1" smtClean="0"/>
              <a:t>GeV</a:t>
            </a:r>
            <a:r>
              <a:rPr lang="en-US" sz="2400" dirty="0" smtClean="0"/>
              <a:t>/(g*e</a:t>
            </a:r>
            <a:r>
              <a:rPr lang="en-US" sz="2400" baseline="30000" dirty="0" smtClean="0"/>
              <a:t>-</a:t>
            </a:r>
            <a:r>
              <a:rPr lang="en-US" sz="2400" dirty="0"/>
              <a:t>) </a:t>
            </a:r>
            <a:r>
              <a:rPr lang="en-US" sz="2400" dirty="0" smtClean="0"/>
              <a:t>         ED/8.4×10</a:t>
            </a:r>
            <a:r>
              <a:rPr lang="en-US" sz="2400" baseline="30000" dirty="0" smtClean="0"/>
              <a:t>-7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900 MeV        320 MeV              900 MeV    320 MeV</a:t>
            </a:r>
          </a:p>
          <a:p>
            <a:pPr marL="0" indent="0">
              <a:buNone/>
            </a:pPr>
            <a:r>
              <a:rPr lang="en-US" sz="2400" dirty="0" smtClean="0"/>
              <a:t>_____________________________________________________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sz="2400" dirty="0"/>
              <a:t>1           </a:t>
            </a:r>
            <a:r>
              <a:rPr lang="en-US" sz="2400" dirty="0" smtClean="0"/>
              <a:t>    1.53×10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       1.44×10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                1820             1710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2               1.19×10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       5.65×10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1410                671</a:t>
            </a:r>
          </a:p>
          <a:p>
            <a:pPr marL="0" indent="0">
              <a:buNone/>
            </a:pPr>
            <a:r>
              <a:rPr lang="en-US" sz="2400" dirty="0"/>
              <a:t>      3               </a:t>
            </a:r>
            <a:r>
              <a:rPr lang="en-US" sz="2400" dirty="0" smtClean="0"/>
              <a:t>6.74×10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2.07×10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802		246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4               4.06×10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1.49×10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483		177</a:t>
            </a:r>
          </a:p>
          <a:p>
            <a:pPr marL="0" indent="0">
              <a:buNone/>
            </a:pPr>
            <a:r>
              <a:rPr lang="en-US" sz="2400" dirty="0"/>
              <a:t>      5           </a:t>
            </a:r>
            <a:r>
              <a:rPr lang="en-US" sz="2400" dirty="0" smtClean="0"/>
              <a:t>    3.08×10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1.34×10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366		159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6               2.67×10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1.26×10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317		150</a:t>
            </a:r>
          </a:p>
          <a:p>
            <a:pPr marL="0" indent="0">
              <a:buNone/>
            </a:pPr>
            <a:r>
              <a:rPr lang="en-US" sz="2400" dirty="0"/>
              <a:t>      7               </a:t>
            </a:r>
            <a:r>
              <a:rPr lang="en-US" sz="2400" dirty="0" smtClean="0"/>
              <a:t>2.44×10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1.17×10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290		139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8               2.26×10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1.10×10</a:t>
            </a:r>
            <a:r>
              <a:rPr lang="en-US" sz="2400" baseline="30000" dirty="0" smtClean="0"/>
              <a:t>-4</a:t>
            </a:r>
            <a:r>
              <a:rPr lang="en-US" sz="2400" dirty="0" smtClean="0"/>
              <a:t>                   269		130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Accident scenario 2</a:t>
            </a:r>
            <a:r>
              <a:rPr lang="en-US" sz="2400" dirty="0" smtClean="0"/>
              <a:t>: on beam pipe, just downstream of the last cavity in a </a:t>
            </a:r>
            <a:r>
              <a:rPr lang="en-US" sz="2400" dirty="0" err="1" smtClean="0"/>
              <a:t>cryomodule</a:t>
            </a:r>
            <a:r>
              <a:rPr lang="en-US" sz="2400" dirty="0" smtClean="0"/>
              <a:t>, and upstream of the following </a:t>
            </a:r>
            <a:r>
              <a:rPr lang="en-US" sz="2400" dirty="0" err="1" smtClean="0"/>
              <a:t>cryomodule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289222" cy="4854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50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912674" cy="18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18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Angle 1 </a:t>
            </a:r>
            <a:r>
              <a:rPr lang="en-US" sz="3200" dirty="0" err="1" smtClean="0"/>
              <a:t>mrad</a:t>
            </a:r>
            <a:r>
              <a:rPr lang="en-US" sz="3200" dirty="0" smtClean="0"/>
              <a:t> and beam </a:t>
            </a:r>
            <a:r>
              <a:rPr lang="en-US" sz="3200" dirty="0" err="1" smtClean="0"/>
              <a:t>r.m.s</a:t>
            </a:r>
            <a:r>
              <a:rPr lang="en-US" sz="3200" dirty="0" smtClean="0"/>
              <a:t> 1 mm mean longitudinal spread ± 100 cm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40 MeV                                         250 MeV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6D59-A614-4D00-ACA1-EBC4482F172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" y="1935324"/>
            <a:ext cx="447289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2340"/>
            <a:ext cx="4493246" cy="457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292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Accident in a cryo module</vt:lpstr>
      <vt:lpstr>Accident scenario 1: inside a cavity Electron beam (900 or 320 MeV) with 1 mm rms, hits Nb beam pipe at 1 mrad 1 pulse = 6×1013 electrons</vt:lpstr>
      <vt:lpstr>Cross section at iris</vt:lpstr>
      <vt:lpstr>PowerPoint Presentation</vt:lpstr>
      <vt:lpstr>Numerical data</vt:lpstr>
      <vt:lpstr>PowerPoint Presentation</vt:lpstr>
      <vt:lpstr>Accident scenario 2: on beam pipe, just downstream of the last cavity in a cryomodule, and upstream of the following cryomodule</vt:lpstr>
      <vt:lpstr>PowerPoint Presentation</vt:lpstr>
      <vt:lpstr>Angle 1 mrad and beam r.m.s 1 mm mean longitudinal spread ± 100 cm       40 MeV                                         250 MeV</vt:lpstr>
      <vt:lpstr>Angle 1 mrad and beam r.m.s 1 mm mean longitudinal spread ± 100 cm  40 MeV                                        250 MeV</vt:lpstr>
      <vt:lpstr>PowerPoint Presentation</vt:lpstr>
      <vt:lpstr>Conclusion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 in a cryo module</dc:title>
  <dc:creator>Igor L. Rakhno x6763 12803N</dc:creator>
  <cp:lastModifiedBy>Igor L. Rakhno x6763 12803N</cp:lastModifiedBy>
  <cp:revision>49</cp:revision>
  <dcterms:created xsi:type="dcterms:W3CDTF">2011-09-19T19:13:29Z</dcterms:created>
  <dcterms:modified xsi:type="dcterms:W3CDTF">2013-05-13T14:55:28Z</dcterms:modified>
</cp:coreProperties>
</file>