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48" r:id="rId2"/>
    <p:sldMasterId id="2147483660" r:id="rId3"/>
  </p:sldMasterIdLst>
  <p:notesMasterIdLst>
    <p:notesMasterId r:id="rId71"/>
  </p:notesMasterIdLst>
  <p:handoutMasterIdLst>
    <p:handoutMasterId r:id="rId72"/>
  </p:handoutMasterIdLst>
  <p:sldIdLst>
    <p:sldId id="256" r:id="rId4"/>
    <p:sldId id="275" r:id="rId5"/>
    <p:sldId id="283" r:id="rId6"/>
    <p:sldId id="271" r:id="rId7"/>
    <p:sldId id="285" r:id="rId8"/>
    <p:sldId id="258" r:id="rId9"/>
    <p:sldId id="259" r:id="rId10"/>
    <p:sldId id="260" r:id="rId11"/>
    <p:sldId id="262" r:id="rId12"/>
    <p:sldId id="261" r:id="rId13"/>
    <p:sldId id="278" r:id="rId14"/>
    <p:sldId id="287" r:id="rId15"/>
    <p:sldId id="268" r:id="rId16"/>
    <p:sldId id="265" r:id="rId17"/>
    <p:sldId id="264" r:id="rId18"/>
    <p:sldId id="263" r:id="rId19"/>
    <p:sldId id="270" r:id="rId20"/>
    <p:sldId id="279" r:id="rId21"/>
    <p:sldId id="273" r:id="rId22"/>
    <p:sldId id="274" r:id="rId23"/>
    <p:sldId id="276" r:id="rId24"/>
    <p:sldId id="269" r:id="rId25"/>
    <p:sldId id="286" r:id="rId26"/>
    <p:sldId id="266" r:id="rId27"/>
    <p:sldId id="267" r:id="rId28"/>
    <p:sldId id="280" r:id="rId29"/>
    <p:sldId id="282" r:id="rId30"/>
    <p:sldId id="281" r:id="rId31"/>
    <p:sldId id="277" r:id="rId32"/>
    <p:sldId id="284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4" r:id="rId67"/>
    <p:sldId id="321" r:id="rId68"/>
    <p:sldId id="322" r:id="rId69"/>
    <p:sldId id="323" r:id="rId7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64" autoAdjust="0"/>
  </p:normalViewPr>
  <p:slideViewPr>
    <p:cSldViewPr snapToGrid="0" snapToObjects="1">
      <p:cViewPr>
        <p:scale>
          <a:sx n="120" d="100"/>
          <a:sy n="120" d="100"/>
        </p:scale>
        <p:origin x="-9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DF7A6D-7F23-3944-9D4D-758B5BD28E0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56FB6E8-3243-6F44-9768-3EBECB0B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A48B922-C214-0D48-8977-55AC82485A25}" type="datetimeFigureOut">
              <a:rPr lang="en-US" smtClean="0"/>
              <a:t>6/10/2013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C0697C2-258D-A348-B2D9-67D195276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920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89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5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8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5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6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7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4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25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68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62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4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2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1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2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6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52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9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6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0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7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7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B2B21-03A4-47F6-B74F-F96EA28ADB1F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ABF5-F2D8-4671-87EF-902EA10FD3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352800" cy="28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4576" y="0"/>
            <a:ext cx="796195" cy="7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771" y="0"/>
            <a:ext cx="813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88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 June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8026" y="6356350"/>
            <a:ext cx="3269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 smtClean="0"/>
              <a:t>APT Seminar  --  J. </a:t>
            </a:r>
            <a:r>
              <a:rPr lang="en-US" b="1" dirty="0" err="1" smtClean="0"/>
              <a:t>Zagel</a:t>
            </a:r>
            <a:r>
              <a:rPr lang="en-US" b="1" dirty="0" smtClean="0"/>
              <a:t> &amp; R. Thurman-</a:t>
            </a:r>
            <a:r>
              <a:rPr lang="en-US" b="1" dirty="0" err="1" smtClean="0"/>
              <a:t>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1D0A-5E48-F940-A9ED-8FB5EB2CA1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352800" cy="28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805" y="0"/>
            <a:ext cx="796195" cy="7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1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0552-5B19-484D-85DE-6BF23E756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352800" cy="28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771" y="0"/>
            <a:ext cx="813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07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Status of Profile Monitors @ Fermilab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11 June 2013</a:t>
            </a:r>
          </a:p>
          <a:p>
            <a:r>
              <a:rPr lang="en-US" dirty="0" smtClean="0"/>
              <a:t>Jim </a:t>
            </a:r>
            <a:r>
              <a:rPr lang="en-US" dirty="0" err="1" smtClean="0"/>
              <a:t>Zagel</a:t>
            </a:r>
            <a:r>
              <a:rPr lang="en-US" dirty="0" smtClean="0"/>
              <a:t> </a:t>
            </a:r>
            <a:r>
              <a:rPr lang="en-US" dirty="0" smtClean="0"/>
              <a:t>&amp; Randy </a:t>
            </a:r>
            <a:r>
              <a:rPr lang="en-US" dirty="0" smtClean="0"/>
              <a:t>Thurman-</a:t>
            </a:r>
            <a:r>
              <a:rPr lang="en-US" dirty="0" err="1" smtClean="0"/>
              <a:t>Keup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19" y="401643"/>
            <a:ext cx="8915081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Mark-II, </a:t>
            </a:r>
            <a:r>
              <a:rPr lang="en-US" dirty="0"/>
              <a:t>and </a:t>
            </a:r>
            <a:r>
              <a:rPr lang="en-US" dirty="0" err="1" smtClean="0"/>
              <a:t>Tevatron</a:t>
            </a:r>
            <a:r>
              <a:rPr lang="en-US" dirty="0" smtClean="0"/>
              <a:t> Internals</a:t>
            </a:r>
            <a:endParaRPr lang="en-US" dirty="0"/>
          </a:p>
        </p:txBody>
      </p:sp>
      <p:pic>
        <p:nvPicPr>
          <p:cNvPr id="4" name="Content Placeholder 3" descr="DSCN06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73243" y="1112548"/>
            <a:ext cx="811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Tray design for quick extraction for MCP replacement, assures accurate realignment.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DSCN127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109727" y="971549"/>
            <a:ext cx="4462271" cy="4342583"/>
          </a:xfrm>
          <a:prstGeom prst="rect">
            <a:avLst/>
          </a:prstGeom>
        </p:spPr>
      </p:pic>
      <p:pic>
        <p:nvPicPr>
          <p:cNvPr id="8" name="Picture 7" descr="DSCN12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97491" y="1349021"/>
            <a:ext cx="5870224" cy="4402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91066"/>
            <a:ext cx="5190066" cy="4550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dirty="0"/>
              <a:t>Mark-III </a:t>
            </a:r>
            <a:r>
              <a:rPr lang="en-US" sz="3200" dirty="0" smtClean="0"/>
              <a:t>Internals </a:t>
            </a:r>
            <a:r>
              <a:rPr lang="en-US" sz="2400" dirty="0" smtClean="0"/>
              <a:t>Under Construction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898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Mark-III IPM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12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336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36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336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3600" y="4343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0" y="5715000"/>
            <a:ext cx="2971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86000" y="1752600"/>
            <a:ext cx="457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43200" y="1905000"/>
            <a:ext cx="36576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43200" y="4800600"/>
            <a:ext cx="36576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048000" y="5105400"/>
            <a:ext cx="2971800" cy="1524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342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342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342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34200" y="4343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8000" y="5257800"/>
            <a:ext cx="2971800" cy="1524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29100" y="3124200"/>
            <a:ext cx="6858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40"/>
          <p:cNvSpPr/>
          <p:nvPr/>
        </p:nvSpPr>
        <p:spPr>
          <a:xfrm rot="10800000">
            <a:off x="2209800" y="1143000"/>
            <a:ext cx="5638800" cy="457200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>
            <a:off x="2171700" y="5791200"/>
            <a:ext cx="5753100" cy="457200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620000" y="1143000"/>
            <a:ext cx="914400" cy="5105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62000" y="8382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Magnet with vertical B field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000" y="14478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Cathode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00" y="29718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Field shaping electrodes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8" name="Straight Arrow Connector 47"/>
          <p:cNvCxnSpPr>
            <a:stCxn id="45" idx="3"/>
          </p:cNvCxnSpPr>
          <p:nvPr/>
        </p:nvCxnSpPr>
        <p:spPr>
          <a:xfrm>
            <a:off x="1371600" y="1617077"/>
            <a:ext cx="838200" cy="13552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200" y="1905000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Electron Suppression Grid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057400" y="1905001"/>
            <a:ext cx="609600" cy="152399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6" idx="3"/>
            <a:endCxn id="8" idx="3"/>
          </p:cNvCxnSpPr>
          <p:nvPr/>
        </p:nvCxnSpPr>
        <p:spPr>
          <a:xfrm flipV="1">
            <a:off x="1524000" y="2416082"/>
            <a:ext cx="631918" cy="84810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6" idx="3"/>
            <a:endCxn id="10" idx="2"/>
          </p:cNvCxnSpPr>
          <p:nvPr/>
        </p:nvCxnSpPr>
        <p:spPr>
          <a:xfrm>
            <a:off x="1524000" y="3264188"/>
            <a:ext cx="609600" cy="46961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  <a:endCxn id="9" idx="3"/>
          </p:cNvCxnSpPr>
          <p:nvPr/>
        </p:nvCxnSpPr>
        <p:spPr>
          <a:xfrm flipV="1">
            <a:off x="1524000" y="3101882"/>
            <a:ext cx="631918" cy="16230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6" idx="3"/>
            <a:endCxn id="11" idx="2"/>
          </p:cNvCxnSpPr>
          <p:nvPr/>
        </p:nvCxnSpPr>
        <p:spPr>
          <a:xfrm>
            <a:off x="1524000" y="3264188"/>
            <a:ext cx="609600" cy="1155412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8600" y="4355068"/>
            <a:ext cx="166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Wire mesh gate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>
            <a:stCxn id="65" idx="3"/>
          </p:cNvCxnSpPr>
          <p:nvPr/>
        </p:nvCxnSpPr>
        <p:spPr>
          <a:xfrm>
            <a:off x="1890423" y="4539734"/>
            <a:ext cx="852777" cy="2725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28600" y="4687669"/>
            <a:ext cx="152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Microchannel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Plate (MCP)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0" name="Straight Arrow Connector 69"/>
          <p:cNvCxnSpPr>
            <a:stCxn id="69" idx="3"/>
            <a:endCxn id="25" idx="1"/>
          </p:cNvCxnSpPr>
          <p:nvPr/>
        </p:nvCxnSpPr>
        <p:spPr>
          <a:xfrm>
            <a:off x="1752600" y="4980057"/>
            <a:ext cx="1295400" cy="201543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77800" y="5410201"/>
            <a:ext cx="22775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Anode strips 500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6" name="Straight Arrow Connector 75"/>
          <p:cNvCxnSpPr>
            <a:stCxn id="73" idx="3"/>
          </p:cNvCxnSpPr>
          <p:nvPr/>
        </p:nvCxnSpPr>
        <p:spPr>
          <a:xfrm>
            <a:off x="2455334" y="5600701"/>
            <a:ext cx="694266" cy="11430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9718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Beam</a:t>
            </a:r>
          </a:p>
          <a:p>
            <a:pPr algn="r"/>
            <a:r>
              <a:rPr lang="en-US" dirty="0" smtClean="0"/>
              <a:t>(into page)</a:t>
            </a:r>
            <a:endParaRPr lang="en-US" dirty="0"/>
          </a:p>
        </p:txBody>
      </p:sp>
      <p:sp>
        <p:nvSpPr>
          <p:cNvPr id="101" name="Down Arrow 100"/>
          <p:cNvSpPr/>
          <p:nvPr/>
        </p:nvSpPr>
        <p:spPr>
          <a:xfrm>
            <a:off x="3962400" y="3505200"/>
            <a:ext cx="1219200" cy="15240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Down Arrow 101"/>
          <p:cNvSpPr/>
          <p:nvPr/>
        </p:nvSpPr>
        <p:spPr>
          <a:xfrm rot="10800000">
            <a:off x="3962400" y="1752600"/>
            <a:ext cx="1219200" cy="1295400"/>
          </a:xfrm>
          <a:prstGeom prst="downArrow">
            <a:avLst/>
          </a:prstGeom>
          <a:pattFill prst="pct40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876800" y="2286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876800" y="3810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3340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Ionization Happens</a:t>
            </a:r>
            <a:endParaRPr lang="en-US" b="1" i="1" dirty="0"/>
          </a:p>
        </p:txBody>
      </p:sp>
      <p:cxnSp>
        <p:nvCxnSpPr>
          <p:cNvPr id="106" name="Straight Arrow Connector 105"/>
          <p:cNvCxnSpPr>
            <a:stCxn id="105" idx="1"/>
            <a:endCxn id="33" idx="6"/>
          </p:cNvCxnSpPr>
          <p:nvPr/>
        </p:nvCxnSpPr>
        <p:spPr>
          <a:xfrm flipH="1" flipV="1">
            <a:off x="4914900" y="3238500"/>
            <a:ext cx="419100" cy="564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2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Mark-III Control Grid</a:t>
            </a:r>
            <a:endParaRPr lang="en-US" dirty="0"/>
          </a:p>
        </p:txBody>
      </p:sp>
      <p:pic>
        <p:nvPicPr>
          <p:cNvPr id="7" name="Content Placeholder 6" descr="DSCN12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0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12" y="400567"/>
            <a:ext cx="7802644" cy="6987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Anode Strip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215" y="1212434"/>
            <a:ext cx="4822569" cy="337770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Ceramic with mass terminated connectors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 80% copper, 20% space.</a:t>
            </a:r>
          </a:p>
          <a:p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Beam sigma 4.5 mm</a:t>
            </a:r>
          </a:p>
          <a:p>
            <a:pPr lvl="1"/>
            <a:r>
              <a:rPr lang="en-US" dirty="0" smtClean="0"/>
              <a:t>60 Strips at 1.5 mm</a:t>
            </a:r>
          </a:p>
          <a:p>
            <a:pPr lvl="1"/>
            <a:r>
              <a:rPr lang="en-US" dirty="0" smtClean="0"/>
              <a:t>1.2E12 to 4.5E12 protons</a:t>
            </a:r>
          </a:p>
          <a:p>
            <a:r>
              <a:rPr lang="en-US" dirty="0" smtClean="0"/>
              <a:t>Main Injector/Recycler </a:t>
            </a:r>
          </a:p>
          <a:p>
            <a:pPr lvl="1"/>
            <a:r>
              <a:rPr lang="en-US" dirty="0" smtClean="0"/>
              <a:t>Beam sigma 4.5 - 1.5 mm</a:t>
            </a:r>
          </a:p>
          <a:p>
            <a:pPr lvl="1"/>
            <a:r>
              <a:rPr lang="en-US" dirty="0" smtClean="0"/>
              <a:t>120 Strips, pitch 0.5 mm</a:t>
            </a:r>
          </a:p>
          <a:p>
            <a:pPr lvl="1"/>
            <a:r>
              <a:rPr lang="en-US" dirty="0" smtClean="0"/>
              <a:t>MI up to 6 booster batches</a:t>
            </a:r>
          </a:p>
          <a:p>
            <a:pPr lvl="1"/>
            <a:r>
              <a:rPr lang="en-US" dirty="0" smtClean="0"/>
              <a:t>RR slip stack up to 12 batches</a:t>
            </a:r>
          </a:p>
          <a:p>
            <a:pPr lvl="1"/>
            <a:r>
              <a:rPr lang="en-US" dirty="0" smtClean="0"/>
              <a:t>RR </a:t>
            </a:r>
            <a:r>
              <a:rPr lang="en-US" smtClean="0"/>
              <a:t>max intensity 5E13 </a:t>
            </a:r>
            <a:endParaRPr lang="en-US" dirty="0" smtClean="0"/>
          </a:p>
          <a:p>
            <a:r>
              <a:rPr lang="en-US" dirty="0" smtClean="0"/>
              <a:t>Tevatron</a:t>
            </a:r>
          </a:p>
          <a:p>
            <a:pPr lvl="1"/>
            <a:r>
              <a:rPr lang="en-US" dirty="0" smtClean="0"/>
              <a:t>Beam sigma 1.5 mm</a:t>
            </a:r>
          </a:p>
          <a:p>
            <a:pPr lvl="1"/>
            <a:r>
              <a:rPr lang="en-US" dirty="0" smtClean="0"/>
              <a:t>128 strips, pitch 0.25 mm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DSCN11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70" y="1977571"/>
            <a:ext cx="5838371" cy="43787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Mark-III Model</a:t>
            </a:r>
            <a:endParaRPr lang="en-US" dirty="0"/>
          </a:p>
        </p:txBody>
      </p:sp>
      <p:pic>
        <p:nvPicPr>
          <p:cNvPr id="6" name="Picture 5" descr="CropperCapture[25]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5442"/>
            <a:ext cx="5443405" cy="4029350"/>
          </a:xfrm>
          <a:prstGeom prst="rect">
            <a:avLst/>
          </a:prstGeom>
        </p:spPr>
      </p:pic>
      <p:pic>
        <p:nvPicPr>
          <p:cNvPr id="7" name="Picture 6" descr="CropperCapture[26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57" y="1088582"/>
            <a:ext cx="5287859" cy="3163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058" y="1796142"/>
            <a:ext cx="369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Vessel with Instrument</a:t>
            </a:r>
          </a:p>
          <a:p>
            <a:r>
              <a:rPr lang="en-US" dirty="0" smtClean="0"/>
              <a:t>Now being assembled for installation.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5158" y="4530533"/>
            <a:ext cx="36041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Typical vertical installation.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Same magnet and internals for both horizontal and vertical.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vacuum vessel moves in the plane of the measurement, while the magnet is fixed.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7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770"/>
            <a:ext cx="8229600" cy="514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Injector Mark-III Magnet</a:t>
            </a:r>
            <a:endParaRPr lang="en-US" dirty="0"/>
          </a:p>
        </p:txBody>
      </p:sp>
      <p:pic>
        <p:nvPicPr>
          <p:cNvPr id="4" name="Content Placeholder 3" descr="DSCN11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30387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740701" y="788663"/>
            <a:ext cx="5825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Magnet MIIPM001 on measurement stand for integral field map.</a:t>
            </a:r>
          </a:p>
          <a:p>
            <a:pPr algn="ctr"/>
            <a:r>
              <a:rPr lang="en-US" sz="1600" dirty="0" smtClean="0"/>
              <a:t>Similar to Mark-II but smaller. </a:t>
            </a:r>
          </a:p>
          <a:p>
            <a:pPr algn="ctr"/>
            <a:r>
              <a:rPr lang="en-US" sz="1600" dirty="0" smtClean="0"/>
              <a:t>1KG center field and half correction up and downstream,</a:t>
            </a:r>
          </a:p>
          <a:p>
            <a:pPr algn="ctr"/>
            <a:r>
              <a:rPr lang="en-US" sz="1600" dirty="0" smtClean="0"/>
              <a:t> Local 3 bump shunted, so beam sees close to zero integrated field.</a:t>
            </a:r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56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1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MARK-III Magnet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17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82296" y="996872"/>
            <a:ext cx="4599432" cy="4269155"/>
            <a:chOff x="82296" y="996872"/>
            <a:chExt cx="4599432" cy="4269155"/>
          </a:xfrm>
        </p:grpSpPr>
        <p:pic>
          <p:nvPicPr>
            <p:cNvPr id="7" name="Picture 6" descr="20130410_135233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9"/>
            <a:stretch/>
          </p:blipFill>
          <p:spPr>
            <a:xfrm>
              <a:off x="82296" y="996872"/>
              <a:ext cx="4599432" cy="4269155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3823705" y="3267250"/>
              <a:ext cx="0" cy="805982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734555" y="3769368"/>
              <a:ext cx="0" cy="1096528"/>
            </a:xfrm>
            <a:prstGeom prst="line">
              <a:avLst/>
            </a:prstGeom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734555" y="4441532"/>
              <a:ext cx="984250" cy="41791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353805" y="3978452"/>
              <a:ext cx="469900" cy="20319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718805" y="4122382"/>
              <a:ext cx="844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31.5”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59869" y="2429934"/>
            <a:ext cx="4121150" cy="4019550"/>
            <a:chOff x="4956048" y="2670135"/>
            <a:chExt cx="3730752" cy="3686215"/>
          </a:xfrm>
        </p:grpSpPr>
        <p:pic>
          <p:nvPicPr>
            <p:cNvPr id="8" name="Picture 7" descr="20130410_135200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6048" y="2670135"/>
              <a:ext cx="3730752" cy="368621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7359650" y="5718146"/>
              <a:ext cx="729299" cy="2116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943664" y="5745147"/>
              <a:ext cx="844486" cy="1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101649" y="5263145"/>
              <a:ext cx="0" cy="680923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943663" y="5339653"/>
              <a:ext cx="0" cy="680923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788150" y="5560482"/>
              <a:ext cx="58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14”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8318500" y="4127968"/>
              <a:ext cx="0" cy="29054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318500" y="4760329"/>
              <a:ext cx="0" cy="27646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088949" y="4127968"/>
              <a:ext cx="393700" cy="0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101649" y="5036794"/>
              <a:ext cx="412749" cy="0"/>
            </a:xfrm>
            <a:prstGeom prst="line">
              <a:avLst/>
            </a:prstGeom>
            <a:ln w="190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981950" y="4392082"/>
              <a:ext cx="704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4.25”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436715" y="1168400"/>
            <a:ext cx="3294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Mounted on measurement stand</a:t>
            </a:r>
          </a:p>
          <a:p>
            <a:r>
              <a:rPr lang="en-US" dirty="0" smtClean="0"/>
              <a:t> for field quality map.</a:t>
            </a:r>
          </a:p>
          <a:p>
            <a:r>
              <a:rPr lang="en-US" dirty="0" smtClean="0"/>
              <a:t>Hall Probe shown.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6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 Orbit Perturbation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311543"/>
              </p:ext>
            </p:extLst>
          </p:nvPr>
        </p:nvGraphicFramePr>
        <p:xfrm>
          <a:off x="3030956" y="3206749"/>
          <a:ext cx="2988844" cy="114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3" imgW="1257300" imgH="482600" progId="Equation.3">
                  <p:embed/>
                </p:oleObj>
              </mc:Choice>
              <mc:Fallback>
                <p:oleObj name="Equation" r:id="rId3" imgW="1257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0956" y="3206749"/>
                        <a:ext cx="2988844" cy="114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331200" cy="4525963"/>
          </a:xfrm>
        </p:spPr>
        <p:txBody>
          <a:bodyPr/>
          <a:lstStyle/>
          <a:p>
            <a:r>
              <a:rPr lang="en-US" dirty="0" smtClean="0"/>
              <a:t>Measured magnet integrated field is -0.001T-m</a:t>
            </a:r>
          </a:p>
          <a:p>
            <a:r>
              <a:rPr lang="en-US" dirty="0" smtClean="0"/>
              <a:t>Maximum displacement around the ring for the measured field integral is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4461935"/>
            <a:ext cx="741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For the Main Injector  </a:t>
            </a:r>
            <a:r>
              <a:rPr lang="en-US" sz="3200" dirty="0" err="1" smtClean="0"/>
              <a:t>ρ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sz="3200" dirty="0" smtClean="0"/>
              <a:t>≈ 27 T-m </a:t>
            </a:r>
          </a:p>
          <a:p>
            <a:r>
              <a:rPr lang="en-US" sz="3200" dirty="0" smtClean="0"/>
              <a:t>and the 	maximum β is 50, Tune, </a:t>
            </a:r>
            <a:r>
              <a:rPr lang="en-US" sz="3200" dirty="0" err="1" smtClean="0"/>
              <a:t>ν</a:t>
            </a:r>
            <a:r>
              <a:rPr lang="en-US" sz="3200" dirty="0" smtClean="0"/>
              <a:t> is 0.43,</a:t>
            </a:r>
          </a:p>
          <a:p>
            <a:r>
              <a:rPr lang="en-US" sz="3200" i="1" dirty="0" smtClean="0"/>
              <a:t>D</a:t>
            </a:r>
            <a:r>
              <a:rPr lang="en-US" sz="3200" dirty="0" smtClean="0"/>
              <a:t> ≈ 0.001 m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4990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stedGraphic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731" y="1214211"/>
            <a:ext cx="5420069" cy="4536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19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066800" y="1600199"/>
            <a:ext cx="486889" cy="3719223"/>
          </a:xfrm>
          <a:custGeom>
            <a:avLst/>
            <a:gdLst>
              <a:gd name="connsiteX0" fmla="*/ 0 w 524905"/>
              <a:gd name="connsiteY0" fmla="*/ 0 h 3673503"/>
              <a:gd name="connsiteX1" fmla="*/ 159026 w 524905"/>
              <a:gd name="connsiteY1" fmla="*/ 1097280 h 3673503"/>
              <a:gd name="connsiteX2" fmla="*/ 524786 w 524905"/>
              <a:gd name="connsiteY2" fmla="*/ 1685677 h 3673503"/>
              <a:gd name="connsiteX3" fmla="*/ 198783 w 524905"/>
              <a:gd name="connsiteY3" fmla="*/ 2417197 h 3673503"/>
              <a:gd name="connsiteX4" fmla="*/ 151075 w 524905"/>
              <a:gd name="connsiteY4" fmla="*/ 3267986 h 3673503"/>
              <a:gd name="connsiteX5" fmla="*/ 206734 w 524905"/>
              <a:gd name="connsiteY5" fmla="*/ 3673503 h 3673503"/>
              <a:gd name="connsiteX0" fmla="*/ 0 w 524829"/>
              <a:gd name="connsiteY0" fmla="*/ 0 h 3673503"/>
              <a:gd name="connsiteX1" fmla="*/ 174929 w 524829"/>
              <a:gd name="connsiteY1" fmla="*/ 930303 h 3673503"/>
              <a:gd name="connsiteX2" fmla="*/ 524786 w 524829"/>
              <a:gd name="connsiteY2" fmla="*/ 1685677 h 3673503"/>
              <a:gd name="connsiteX3" fmla="*/ 198783 w 524829"/>
              <a:gd name="connsiteY3" fmla="*/ 2417197 h 3673503"/>
              <a:gd name="connsiteX4" fmla="*/ 151075 w 524829"/>
              <a:gd name="connsiteY4" fmla="*/ 3267986 h 3673503"/>
              <a:gd name="connsiteX5" fmla="*/ 206734 w 524829"/>
              <a:gd name="connsiteY5" fmla="*/ 3673503 h 3673503"/>
              <a:gd name="connsiteX0" fmla="*/ 0 w 365845"/>
              <a:gd name="connsiteY0" fmla="*/ 0 h 3673503"/>
              <a:gd name="connsiteX1" fmla="*/ 174929 w 365845"/>
              <a:gd name="connsiteY1" fmla="*/ 930303 h 3673503"/>
              <a:gd name="connsiteX2" fmla="*/ 365760 w 365845"/>
              <a:gd name="connsiteY2" fmla="*/ 1685677 h 3673503"/>
              <a:gd name="connsiteX3" fmla="*/ 198783 w 365845"/>
              <a:gd name="connsiteY3" fmla="*/ 2417197 h 3673503"/>
              <a:gd name="connsiteX4" fmla="*/ 151075 w 365845"/>
              <a:gd name="connsiteY4" fmla="*/ 3267986 h 3673503"/>
              <a:gd name="connsiteX5" fmla="*/ 206734 w 365845"/>
              <a:gd name="connsiteY5" fmla="*/ 3673503 h 3673503"/>
              <a:gd name="connsiteX0" fmla="*/ 0 w 365846"/>
              <a:gd name="connsiteY0" fmla="*/ 0 h 3673503"/>
              <a:gd name="connsiteX1" fmla="*/ 174929 w 365846"/>
              <a:gd name="connsiteY1" fmla="*/ 930303 h 3673503"/>
              <a:gd name="connsiteX2" fmla="*/ 365760 w 365846"/>
              <a:gd name="connsiteY2" fmla="*/ 1685677 h 3673503"/>
              <a:gd name="connsiteX3" fmla="*/ 198783 w 365846"/>
              <a:gd name="connsiteY3" fmla="*/ 2417197 h 3673503"/>
              <a:gd name="connsiteX4" fmla="*/ 143124 w 365846"/>
              <a:gd name="connsiteY4" fmla="*/ 3061253 h 3673503"/>
              <a:gd name="connsiteX5" fmla="*/ 206734 w 365846"/>
              <a:gd name="connsiteY5" fmla="*/ 3673503 h 3673503"/>
              <a:gd name="connsiteX0" fmla="*/ 0 w 445359"/>
              <a:gd name="connsiteY0" fmla="*/ 0 h 3729162"/>
              <a:gd name="connsiteX1" fmla="*/ 254442 w 445359"/>
              <a:gd name="connsiteY1" fmla="*/ 985962 h 3729162"/>
              <a:gd name="connsiteX2" fmla="*/ 445273 w 445359"/>
              <a:gd name="connsiteY2" fmla="*/ 1741336 h 3729162"/>
              <a:gd name="connsiteX3" fmla="*/ 278296 w 445359"/>
              <a:gd name="connsiteY3" fmla="*/ 2472856 h 3729162"/>
              <a:gd name="connsiteX4" fmla="*/ 222637 w 445359"/>
              <a:gd name="connsiteY4" fmla="*/ 3116912 h 3729162"/>
              <a:gd name="connsiteX5" fmla="*/ 286247 w 445359"/>
              <a:gd name="connsiteY5" fmla="*/ 3729162 h 3729162"/>
              <a:gd name="connsiteX0" fmla="*/ 0 w 446136"/>
              <a:gd name="connsiteY0" fmla="*/ 0 h 3729162"/>
              <a:gd name="connsiteX1" fmla="*/ 198783 w 446136"/>
              <a:gd name="connsiteY1" fmla="*/ 993913 h 3729162"/>
              <a:gd name="connsiteX2" fmla="*/ 445273 w 446136"/>
              <a:gd name="connsiteY2" fmla="*/ 1741336 h 3729162"/>
              <a:gd name="connsiteX3" fmla="*/ 278296 w 446136"/>
              <a:gd name="connsiteY3" fmla="*/ 2472856 h 3729162"/>
              <a:gd name="connsiteX4" fmla="*/ 222637 w 446136"/>
              <a:gd name="connsiteY4" fmla="*/ 3116912 h 3729162"/>
              <a:gd name="connsiteX5" fmla="*/ 286247 w 446136"/>
              <a:gd name="connsiteY5" fmla="*/ 3729162 h 3729162"/>
              <a:gd name="connsiteX0" fmla="*/ 0 w 446357"/>
              <a:gd name="connsiteY0" fmla="*/ 0 h 3729162"/>
              <a:gd name="connsiteX1" fmla="*/ 198783 w 446357"/>
              <a:gd name="connsiteY1" fmla="*/ 993913 h 3729162"/>
              <a:gd name="connsiteX2" fmla="*/ 445273 w 446357"/>
              <a:gd name="connsiteY2" fmla="*/ 1741336 h 3729162"/>
              <a:gd name="connsiteX3" fmla="*/ 286247 w 446357"/>
              <a:gd name="connsiteY3" fmla="*/ 2584174 h 3729162"/>
              <a:gd name="connsiteX4" fmla="*/ 222637 w 446357"/>
              <a:gd name="connsiteY4" fmla="*/ 3116912 h 3729162"/>
              <a:gd name="connsiteX5" fmla="*/ 286247 w 446357"/>
              <a:gd name="connsiteY5" fmla="*/ 3729162 h 3729162"/>
              <a:gd name="connsiteX0" fmla="*/ 0 w 446311"/>
              <a:gd name="connsiteY0" fmla="*/ 0 h 3729162"/>
              <a:gd name="connsiteX1" fmla="*/ 198783 w 446311"/>
              <a:gd name="connsiteY1" fmla="*/ 993913 h 3729162"/>
              <a:gd name="connsiteX2" fmla="*/ 445273 w 446311"/>
              <a:gd name="connsiteY2" fmla="*/ 1741336 h 3729162"/>
              <a:gd name="connsiteX3" fmla="*/ 286247 w 446311"/>
              <a:gd name="connsiteY3" fmla="*/ 2584174 h 3729162"/>
              <a:gd name="connsiteX4" fmla="*/ 262393 w 446311"/>
              <a:gd name="connsiteY4" fmla="*/ 3148717 h 3729162"/>
              <a:gd name="connsiteX5" fmla="*/ 286247 w 446311"/>
              <a:gd name="connsiteY5" fmla="*/ 3729162 h 3729162"/>
              <a:gd name="connsiteX0" fmla="*/ 0 w 448456"/>
              <a:gd name="connsiteY0" fmla="*/ 0 h 3729162"/>
              <a:gd name="connsiteX1" fmla="*/ 198783 w 448456"/>
              <a:gd name="connsiteY1" fmla="*/ 993913 h 3729162"/>
              <a:gd name="connsiteX2" fmla="*/ 445273 w 448456"/>
              <a:gd name="connsiteY2" fmla="*/ 1741336 h 3729162"/>
              <a:gd name="connsiteX3" fmla="*/ 333955 w 448456"/>
              <a:gd name="connsiteY3" fmla="*/ 2576222 h 3729162"/>
              <a:gd name="connsiteX4" fmla="*/ 262393 w 448456"/>
              <a:gd name="connsiteY4" fmla="*/ 3148717 h 3729162"/>
              <a:gd name="connsiteX5" fmla="*/ 286247 w 448456"/>
              <a:gd name="connsiteY5" fmla="*/ 3729162 h 372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56" h="3729162">
                <a:moveTo>
                  <a:pt x="0" y="0"/>
                </a:moveTo>
                <a:cubicBezTo>
                  <a:pt x="35781" y="408167"/>
                  <a:pt x="124571" y="703690"/>
                  <a:pt x="198783" y="993913"/>
                </a:cubicBezTo>
                <a:cubicBezTo>
                  <a:pt x="272995" y="1284136"/>
                  <a:pt x="422744" y="1477618"/>
                  <a:pt x="445273" y="1741336"/>
                </a:cubicBezTo>
                <a:cubicBezTo>
                  <a:pt x="467802" y="2005054"/>
                  <a:pt x="364435" y="2341659"/>
                  <a:pt x="333955" y="2576222"/>
                </a:cubicBezTo>
                <a:cubicBezTo>
                  <a:pt x="303475" y="2810785"/>
                  <a:pt x="270344" y="2956560"/>
                  <a:pt x="262393" y="3148717"/>
                </a:cubicBezTo>
                <a:cubicBezTo>
                  <a:pt x="254442" y="3340874"/>
                  <a:pt x="259080" y="3631095"/>
                  <a:pt x="286247" y="3729162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1219200"/>
            <a:ext cx="1752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334000"/>
            <a:ext cx="1752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7" idx="5"/>
          </p:cNvCxnSpPr>
          <p:nvPr/>
        </p:nvCxnSpPr>
        <p:spPr>
          <a:xfrm>
            <a:off x="1066800" y="1600200"/>
            <a:ext cx="310779" cy="371922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1600" y="2514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 Field Line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9600" y="3352800"/>
            <a:ext cx="609600" cy="39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600200" y="3356776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33600" y="3105834"/>
            <a:ext cx="1133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</a:t>
            </a:r>
            <a:br>
              <a:rPr lang="en-US" dirty="0" smtClean="0"/>
            </a:br>
            <a:r>
              <a:rPr lang="en-US" dirty="0" smtClean="0"/>
              <a:t>Deviation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953000" y="2328076"/>
            <a:ext cx="1828800" cy="2209800"/>
          </a:xfrm>
          <a:prstGeom prst="rect">
            <a:avLst/>
          </a:prstGeom>
          <a:noFill/>
          <a:ln w="5715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9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IPM’s in the </a:t>
            </a:r>
            <a:r>
              <a:rPr lang="en-US" dirty="0" err="1" smtClean="0"/>
              <a:t>Tev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6600825" cy="513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4343400" y="2514600"/>
            <a:ext cx="304800" cy="304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0200" y="2235200"/>
            <a:ext cx="1586680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Booster Long 5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962400" y="2895600"/>
            <a:ext cx="381000" cy="38100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" y="2751667"/>
            <a:ext cx="1906103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Antiproton Source</a:t>
            </a:r>
          </a:p>
          <a:p>
            <a:r>
              <a:rPr lang="en-US" dirty="0" err="1" smtClean="0"/>
              <a:t>Debuncher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9" idx="3"/>
          </p:cNvCxnSpPr>
          <p:nvPr/>
        </p:nvCxnSpPr>
        <p:spPr>
          <a:xfrm flipV="1">
            <a:off x="2286000" y="3793067"/>
            <a:ext cx="1236133" cy="658800"/>
          </a:xfrm>
          <a:prstGeom prst="straightConnector1">
            <a:avLst/>
          </a:prstGeom>
          <a:ln w="19050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7962" y="4267201"/>
            <a:ext cx="2058038" cy="369332"/>
          </a:xfrm>
          <a:prstGeom prst="rect">
            <a:avLst/>
          </a:prstGeom>
          <a:noFill/>
          <a:ln w="28575">
            <a:solidFill>
              <a:srgbClr val="EF01D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 MI-10</a:t>
            </a:r>
          </a:p>
        </p:txBody>
      </p:sp>
      <p:sp>
        <p:nvSpPr>
          <p:cNvPr id="38" name="Oval 37"/>
          <p:cNvSpPr/>
          <p:nvPr/>
        </p:nvSpPr>
        <p:spPr>
          <a:xfrm>
            <a:off x="4495800" y="1676400"/>
            <a:ext cx="4191000" cy="41910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3"/>
            <a:endCxn id="14" idx="2"/>
          </p:cNvCxnSpPr>
          <p:nvPr/>
        </p:nvCxnSpPr>
        <p:spPr>
          <a:xfrm>
            <a:off x="1916880" y="2419866"/>
            <a:ext cx="2426520" cy="24713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3"/>
            <a:endCxn id="22" idx="6"/>
          </p:cNvCxnSpPr>
          <p:nvPr/>
        </p:nvCxnSpPr>
        <p:spPr>
          <a:xfrm>
            <a:off x="2134703" y="3074833"/>
            <a:ext cx="2208697" cy="1126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20248916">
            <a:off x="2557086" y="3661979"/>
            <a:ext cx="1905000" cy="2590800"/>
          </a:xfrm>
          <a:prstGeom prst="ellipse">
            <a:avLst/>
          </a:prstGeom>
          <a:noFill/>
          <a:ln w="7620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898438" y="4851400"/>
            <a:ext cx="1309523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Tevatron</a:t>
            </a:r>
            <a:r>
              <a:rPr lang="en-US" dirty="0" smtClean="0">
                <a:solidFill>
                  <a:srgbClr val="FFC000"/>
                </a:solidFill>
              </a:rPr>
              <a:t> E0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9" name="Straight Arrow Connector 18"/>
          <p:cNvCxnSpPr>
            <a:stCxn id="47" idx="2"/>
          </p:cNvCxnSpPr>
          <p:nvPr/>
        </p:nvCxnSpPr>
        <p:spPr>
          <a:xfrm flipH="1">
            <a:off x="6239933" y="5220732"/>
            <a:ext cx="313267" cy="54506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20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381375" cy="24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3131099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837411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604591" cy="288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133600" y="4953000"/>
            <a:ext cx="0" cy="7620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24600" y="48768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24600" y="518160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0.002 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518160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0.004 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1764" y="3962400"/>
            <a:ext cx="20302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Old Shunt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0" y="3962400"/>
            <a:ext cx="22315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New Shunt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1295400" y="1905000"/>
            <a:ext cx="1676400" cy="1295400"/>
          </a:xfrm>
          <a:prstGeom prst="rect">
            <a:avLst/>
          </a:prstGeom>
          <a:noFill/>
          <a:ln w="5715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562600" y="1905000"/>
            <a:ext cx="1676400" cy="1295400"/>
          </a:xfrm>
          <a:prstGeom prst="rect">
            <a:avLst/>
          </a:prstGeom>
          <a:noFill/>
          <a:ln w="5715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529" y="685800"/>
            <a:ext cx="901809" cy="923330"/>
          </a:xfrm>
          <a:prstGeom prst="rect">
            <a:avLst/>
          </a:prstGeom>
          <a:solidFill>
            <a:schemeClr val="bg1"/>
          </a:solidFill>
          <a:ln>
            <a:solidFill>
              <a:srgbClr val="EF01D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01D3"/>
                </a:solidFill>
              </a:rPr>
              <a:t>IPM Active Region</a:t>
            </a:r>
            <a:endParaRPr lang="en-US" dirty="0">
              <a:solidFill>
                <a:srgbClr val="EF01D3"/>
              </a:solidFill>
            </a:endParaRPr>
          </a:p>
        </p:txBody>
      </p:sp>
      <p:cxnSp>
        <p:nvCxnSpPr>
          <p:cNvPr id="18" name="Straight Arrow Connector 17"/>
          <p:cNvCxnSpPr>
            <a:endCxn id="14" idx="0"/>
          </p:cNvCxnSpPr>
          <p:nvPr/>
        </p:nvCxnSpPr>
        <p:spPr>
          <a:xfrm>
            <a:off x="914400" y="1143000"/>
            <a:ext cx="1219200" cy="762000"/>
          </a:xfrm>
          <a:prstGeom prst="straightConnector1">
            <a:avLst/>
          </a:prstGeom>
          <a:ln w="28575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83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21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066800" y="1600199"/>
            <a:ext cx="486889" cy="3719223"/>
          </a:xfrm>
          <a:custGeom>
            <a:avLst/>
            <a:gdLst>
              <a:gd name="connsiteX0" fmla="*/ 0 w 524905"/>
              <a:gd name="connsiteY0" fmla="*/ 0 h 3673503"/>
              <a:gd name="connsiteX1" fmla="*/ 159026 w 524905"/>
              <a:gd name="connsiteY1" fmla="*/ 1097280 h 3673503"/>
              <a:gd name="connsiteX2" fmla="*/ 524786 w 524905"/>
              <a:gd name="connsiteY2" fmla="*/ 1685677 h 3673503"/>
              <a:gd name="connsiteX3" fmla="*/ 198783 w 524905"/>
              <a:gd name="connsiteY3" fmla="*/ 2417197 h 3673503"/>
              <a:gd name="connsiteX4" fmla="*/ 151075 w 524905"/>
              <a:gd name="connsiteY4" fmla="*/ 3267986 h 3673503"/>
              <a:gd name="connsiteX5" fmla="*/ 206734 w 524905"/>
              <a:gd name="connsiteY5" fmla="*/ 3673503 h 3673503"/>
              <a:gd name="connsiteX0" fmla="*/ 0 w 524829"/>
              <a:gd name="connsiteY0" fmla="*/ 0 h 3673503"/>
              <a:gd name="connsiteX1" fmla="*/ 174929 w 524829"/>
              <a:gd name="connsiteY1" fmla="*/ 930303 h 3673503"/>
              <a:gd name="connsiteX2" fmla="*/ 524786 w 524829"/>
              <a:gd name="connsiteY2" fmla="*/ 1685677 h 3673503"/>
              <a:gd name="connsiteX3" fmla="*/ 198783 w 524829"/>
              <a:gd name="connsiteY3" fmla="*/ 2417197 h 3673503"/>
              <a:gd name="connsiteX4" fmla="*/ 151075 w 524829"/>
              <a:gd name="connsiteY4" fmla="*/ 3267986 h 3673503"/>
              <a:gd name="connsiteX5" fmla="*/ 206734 w 524829"/>
              <a:gd name="connsiteY5" fmla="*/ 3673503 h 3673503"/>
              <a:gd name="connsiteX0" fmla="*/ 0 w 365845"/>
              <a:gd name="connsiteY0" fmla="*/ 0 h 3673503"/>
              <a:gd name="connsiteX1" fmla="*/ 174929 w 365845"/>
              <a:gd name="connsiteY1" fmla="*/ 930303 h 3673503"/>
              <a:gd name="connsiteX2" fmla="*/ 365760 w 365845"/>
              <a:gd name="connsiteY2" fmla="*/ 1685677 h 3673503"/>
              <a:gd name="connsiteX3" fmla="*/ 198783 w 365845"/>
              <a:gd name="connsiteY3" fmla="*/ 2417197 h 3673503"/>
              <a:gd name="connsiteX4" fmla="*/ 151075 w 365845"/>
              <a:gd name="connsiteY4" fmla="*/ 3267986 h 3673503"/>
              <a:gd name="connsiteX5" fmla="*/ 206734 w 365845"/>
              <a:gd name="connsiteY5" fmla="*/ 3673503 h 3673503"/>
              <a:gd name="connsiteX0" fmla="*/ 0 w 365846"/>
              <a:gd name="connsiteY0" fmla="*/ 0 h 3673503"/>
              <a:gd name="connsiteX1" fmla="*/ 174929 w 365846"/>
              <a:gd name="connsiteY1" fmla="*/ 930303 h 3673503"/>
              <a:gd name="connsiteX2" fmla="*/ 365760 w 365846"/>
              <a:gd name="connsiteY2" fmla="*/ 1685677 h 3673503"/>
              <a:gd name="connsiteX3" fmla="*/ 198783 w 365846"/>
              <a:gd name="connsiteY3" fmla="*/ 2417197 h 3673503"/>
              <a:gd name="connsiteX4" fmla="*/ 143124 w 365846"/>
              <a:gd name="connsiteY4" fmla="*/ 3061253 h 3673503"/>
              <a:gd name="connsiteX5" fmla="*/ 206734 w 365846"/>
              <a:gd name="connsiteY5" fmla="*/ 3673503 h 3673503"/>
              <a:gd name="connsiteX0" fmla="*/ 0 w 445359"/>
              <a:gd name="connsiteY0" fmla="*/ 0 h 3729162"/>
              <a:gd name="connsiteX1" fmla="*/ 254442 w 445359"/>
              <a:gd name="connsiteY1" fmla="*/ 985962 h 3729162"/>
              <a:gd name="connsiteX2" fmla="*/ 445273 w 445359"/>
              <a:gd name="connsiteY2" fmla="*/ 1741336 h 3729162"/>
              <a:gd name="connsiteX3" fmla="*/ 278296 w 445359"/>
              <a:gd name="connsiteY3" fmla="*/ 2472856 h 3729162"/>
              <a:gd name="connsiteX4" fmla="*/ 222637 w 445359"/>
              <a:gd name="connsiteY4" fmla="*/ 3116912 h 3729162"/>
              <a:gd name="connsiteX5" fmla="*/ 286247 w 445359"/>
              <a:gd name="connsiteY5" fmla="*/ 3729162 h 3729162"/>
              <a:gd name="connsiteX0" fmla="*/ 0 w 446136"/>
              <a:gd name="connsiteY0" fmla="*/ 0 h 3729162"/>
              <a:gd name="connsiteX1" fmla="*/ 198783 w 446136"/>
              <a:gd name="connsiteY1" fmla="*/ 993913 h 3729162"/>
              <a:gd name="connsiteX2" fmla="*/ 445273 w 446136"/>
              <a:gd name="connsiteY2" fmla="*/ 1741336 h 3729162"/>
              <a:gd name="connsiteX3" fmla="*/ 278296 w 446136"/>
              <a:gd name="connsiteY3" fmla="*/ 2472856 h 3729162"/>
              <a:gd name="connsiteX4" fmla="*/ 222637 w 446136"/>
              <a:gd name="connsiteY4" fmla="*/ 3116912 h 3729162"/>
              <a:gd name="connsiteX5" fmla="*/ 286247 w 446136"/>
              <a:gd name="connsiteY5" fmla="*/ 3729162 h 3729162"/>
              <a:gd name="connsiteX0" fmla="*/ 0 w 446357"/>
              <a:gd name="connsiteY0" fmla="*/ 0 h 3729162"/>
              <a:gd name="connsiteX1" fmla="*/ 198783 w 446357"/>
              <a:gd name="connsiteY1" fmla="*/ 993913 h 3729162"/>
              <a:gd name="connsiteX2" fmla="*/ 445273 w 446357"/>
              <a:gd name="connsiteY2" fmla="*/ 1741336 h 3729162"/>
              <a:gd name="connsiteX3" fmla="*/ 286247 w 446357"/>
              <a:gd name="connsiteY3" fmla="*/ 2584174 h 3729162"/>
              <a:gd name="connsiteX4" fmla="*/ 222637 w 446357"/>
              <a:gd name="connsiteY4" fmla="*/ 3116912 h 3729162"/>
              <a:gd name="connsiteX5" fmla="*/ 286247 w 446357"/>
              <a:gd name="connsiteY5" fmla="*/ 3729162 h 3729162"/>
              <a:gd name="connsiteX0" fmla="*/ 0 w 446311"/>
              <a:gd name="connsiteY0" fmla="*/ 0 h 3729162"/>
              <a:gd name="connsiteX1" fmla="*/ 198783 w 446311"/>
              <a:gd name="connsiteY1" fmla="*/ 993913 h 3729162"/>
              <a:gd name="connsiteX2" fmla="*/ 445273 w 446311"/>
              <a:gd name="connsiteY2" fmla="*/ 1741336 h 3729162"/>
              <a:gd name="connsiteX3" fmla="*/ 286247 w 446311"/>
              <a:gd name="connsiteY3" fmla="*/ 2584174 h 3729162"/>
              <a:gd name="connsiteX4" fmla="*/ 262393 w 446311"/>
              <a:gd name="connsiteY4" fmla="*/ 3148717 h 3729162"/>
              <a:gd name="connsiteX5" fmla="*/ 286247 w 446311"/>
              <a:gd name="connsiteY5" fmla="*/ 3729162 h 3729162"/>
              <a:gd name="connsiteX0" fmla="*/ 0 w 448456"/>
              <a:gd name="connsiteY0" fmla="*/ 0 h 3729162"/>
              <a:gd name="connsiteX1" fmla="*/ 198783 w 448456"/>
              <a:gd name="connsiteY1" fmla="*/ 993913 h 3729162"/>
              <a:gd name="connsiteX2" fmla="*/ 445273 w 448456"/>
              <a:gd name="connsiteY2" fmla="*/ 1741336 h 3729162"/>
              <a:gd name="connsiteX3" fmla="*/ 333955 w 448456"/>
              <a:gd name="connsiteY3" fmla="*/ 2576222 h 3729162"/>
              <a:gd name="connsiteX4" fmla="*/ 262393 w 448456"/>
              <a:gd name="connsiteY4" fmla="*/ 3148717 h 3729162"/>
              <a:gd name="connsiteX5" fmla="*/ 286247 w 448456"/>
              <a:gd name="connsiteY5" fmla="*/ 3729162 h 372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56" h="3729162">
                <a:moveTo>
                  <a:pt x="0" y="0"/>
                </a:moveTo>
                <a:cubicBezTo>
                  <a:pt x="35781" y="408167"/>
                  <a:pt x="124571" y="703690"/>
                  <a:pt x="198783" y="993913"/>
                </a:cubicBezTo>
                <a:cubicBezTo>
                  <a:pt x="272995" y="1284136"/>
                  <a:pt x="422744" y="1477618"/>
                  <a:pt x="445273" y="1741336"/>
                </a:cubicBezTo>
                <a:cubicBezTo>
                  <a:pt x="467802" y="2005054"/>
                  <a:pt x="364435" y="2341659"/>
                  <a:pt x="333955" y="2576222"/>
                </a:cubicBezTo>
                <a:cubicBezTo>
                  <a:pt x="303475" y="2810785"/>
                  <a:pt x="270344" y="2956560"/>
                  <a:pt x="262393" y="3148717"/>
                </a:cubicBezTo>
                <a:cubicBezTo>
                  <a:pt x="254442" y="3340874"/>
                  <a:pt x="259080" y="3631095"/>
                  <a:pt x="286247" y="3729162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1219200"/>
            <a:ext cx="1752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334000"/>
            <a:ext cx="1752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7" idx="5"/>
          </p:cNvCxnSpPr>
          <p:nvPr/>
        </p:nvCxnSpPr>
        <p:spPr>
          <a:xfrm>
            <a:off x="1066800" y="1600200"/>
            <a:ext cx="310779" cy="371922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1600" y="2514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 Field Line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066800" y="1600200"/>
            <a:ext cx="0" cy="37338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57200" y="5257800"/>
            <a:ext cx="609600" cy="39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371600" y="5257800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5000" y="44196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Deviation from top to bottom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52800" y="5638800"/>
            <a:ext cx="49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value of 200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could be hall probe rotation;  corresponds to ~0.1 degrees</a:t>
            </a:r>
            <a:endParaRPr lang="en-US" dirty="0"/>
          </a:p>
        </p:txBody>
      </p:sp>
      <p:pic>
        <p:nvPicPr>
          <p:cNvPr id="3" name="Picture 2" descr="PastedGraphic-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049" y="1126067"/>
            <a:ext cx="5498046" cy="45127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054600" y="2125133"/>
            <a:ext cx="1905000" cy="2362200"/>
          </a:xfrm>
          <a:prstGeom prst="rect">
            <a:avLst/>
          </a:prstGeom>
          <a:noFill/>
          <a:ln w="5715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72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3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Mark-III Vacuum Vessel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20130501_1053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44" y="880533"/>
            <a:ext cx="7241823" cy="54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3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New Installation’s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</a:t>
            </a:r>
            <a:r>
              <a:rPr lang="en-US" dirty="0"/>
              <a:t>Main Injector</a:t>
            </a:r>
          </a:p>
          <a:p>
            <a:pPr lvl="1"/>
            <a:r>
              <a:rPr lang="en-US" dirty="0" smtClean="0"/>
              <a:t>Magnetic Mark-III vertical at Q103</a:t>
            </a:r>
          </a:p>
          <a:p>
            <a:pPr lvl="1"/>
            <a:r>
              <a:rPr lang="en-US" dirty="0" smtClean="0"/>
              <a:t>Mark-II internal parts will eventually be retrofitted.</a:t>
            </a:r>
            <a:endParaRPr lang="en-US" dirty="0"/>
          </a:p>
          <a:p>
            <a:r>
              <a:rPr lang="en-US" dirty="0"/>
              <a:t>New </a:t>
            </a:r>
            <a:r>
              <a:rPr lang="en-US" dirty="0" smtClean="0"/>
              <a:t>Recycler Magnetic </a:t>
            </a:r>
            <a:r>
              <a:rPr lang="en-US" dirty="0"/>
              <a:t>Mark-III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orizontal at Q104</a:t>
            </a:r>
          </a:p>
          <a:p>
            <a:pPr lvl="1"/>
            <a:r>
              <a:rPr lang="en-US" dirty="0" smtClean="0"/>
              <a:t>Vertical at Q103</a:t>
            </a:r>
          </a:p>
          <a:p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Will have 2 – 30KV Electrostatic cans available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2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374"/>
            <a:ext cx="8229600" cy="1143000"/>
          </a:xfrm>
        </p:spPr>
        <p:txBody>
          <a:bodyPr/>
          <a:lstStyle/>
          <a:p>
            <a:r>
              <a:rPr lang="en-US" dirty="0" smtClean="0"/>
              <a:t>IPM Measurement Capability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Systems</a:t>
            </a:r>
          </a:p>
          <a:p>
            <a:pPr lvl="1"/>
            <a:r>
              <a:rPr lang="en-US" dirty="0" smtClean="0"/>
              <a:t>Turn by turn measurements.</a:t>
            </a:r>
          </a:p>
          <a:p>
            <a:pPr lvl="2"/>
            <a:r>
              <a:rPr lang="en-US" dirty="0" smtClean="0"/>
              <a:t>Turns could be averaged for any accuracy desired.</a:t>
            </a:r>
          </a:p>
          <a:p>
            <a:pPr lvl="1"/>
            <a:r>
              <a:rPr lang="en-US" dirty="0" smtClean="0"/>
              <a:t>Used for injection tuning/matching.</a:t>
            </a:r>
          </a:p>
          <a:p>
            <a:pPr lvl="2"/>
            <a:r>
              <a:rPr lang="en-US" dirty="0" smtClean="0"/>
              <a:t>Routinely used for first 500 turns to see injection oscillations.</a:t>
            </a:r>
          </a:p>
          <a:p>
            <a:pPr lvl="2"/>
            <a:r>
              <a:rPr lang="en-US" dirty="0" smtClean="0"/>
              <a:t>Sigma measurements anywhere in the cycle.</a:t>
            </a:r>
          </a:p>
          <a:p>
            <a:pPr lvl="1"/>
            <a:r>
              <a:rPr lang="en-US" dirty="0" smtClean="0"/>
              <a:t>Collected 65K samples @ 1 per revolution</a:t>
            </a:r>
          </a:p>
          <a:p>
            <a:pPr lvl="2"/>
            <a:r>
              <a:rPr lang="en-US" dirty="0" smtClean="0"/>
              <a:t>Booster 19900 turns for a full cycle.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56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Measurement New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New Main Injector</a:t>
            </a:r>
          </a:p>
          <a:p>
            <a:pPr lvl="1"/>
            <a:r>
              <a:rPr lang="en-US" dirty="0"/>
              <a:t>Higher speed </a:t>
            </a:r>
            <a:r>
              <a:rPr lang="en-US" dirty="0" smtClean="0"/>
              <a:t>16 channel digitizers </a:t>
            </a:r>
            <a:r>
              <a:rPr lang="en-US" dirty="0"/>
              <a:t>80MHz </a:t>
            </a:r>
          </a:p>
          <a:p>
            <a:pPr lvl="2"/>
            <a:r>
              <a:rPr lang="en-US" dirty="0"/>
              <a:t>multiple sample each batch for better accuracy/sample</a:t>
            </a:r>
          </a:p>
          <a:p>
            <a:pPr lvl="2"/>
            <a:r>
              <a:rPr lang="en-US" dirty="0" smtClean="0"/>
              <a:t>Allows for digital filtering of signals on A/D</a:t>
            </a:r>
          </a:p>
          <a:p>
            <a:pPr lvl="1"/>
            <a:r>
              <a:rPr lang="en-US" dirty="0" smtClean="0"/>
              <a:t>96 Channels to be sampled using new Brian </a:t>
            </a:r>
            <a:r>
              <a:rPr lang="en-US" dirty="0" err="1" smtClean="0"/>
              <a:t>Fellenz</a:t>
            </a:r>
            <a:r>
              <a:rPr lang="en-US" dirty="0" smtClean="0"/>
              <a:t> 20 channel preamp module.</a:t>
            </a:r>
          </a:p>
          <a:p>
            <a:pPr lvl="1"/>
            <a:r>
              <a:rPr lang="en-US" dirty="0" smtClean="0"/>
              <a:t>Control Grid to gate off electrons for unmeasured batches</a:t>
            </a:r>
          </a:p>
          <a:p>
            <a:pPr lvl="2"/>
            <a:r>
              <a:rPr lang="en-US" dirty="0" smtClean="0"/>
              <a:t>Should significantly increase MCP life time.</a:t>
            </a:r>
          </a:p>
          <a:p>
            <a:pPr lvl="1"/>
            <a:r>
              <a:rPr lang="en-US" dirty="0" smtClean="0"/>
              <a:t>2000 samples at either </a:t>
            </a:r>
          </a:p>
          <a:p>
            <a:pPr lvl="2"/>
            <a:r>
              <a:rPr lang="en-US" dirty="0" smtClean="0"/>
              <a:t>1 Batch per revolution </a:t>
            </a:r>
          </a:p>
          <a:p>
            <a:pPr lvl="2"/>
            <a:r>
              <a:rPr lang="en-US" dirty="0" smtClean="0"/>
              <a:t>Spread across all batches for about 300 turns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41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101" y="143889"/>
            <a:ext cx="4394200" cy="6820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Typical Data Display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 descr="MK-ii0909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196" y="795183"/>
            <a:ext cx="6104467" cy="5569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227667"/>
            <a:ext cx="23960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Main Injector: </a:t>
            </a:r>
          </a:p>
          <a:p>
            <a:r>
              <a:rPr lang="en-US" dirty="0" smtClean="0"/>
              <a:t>I</a:t>
            </a:r>
            <a:r>
              <a:rPr lang="en-US" dirty="0"/>
              <a:t>njection tuning </a:t>
            </a:r>
            <a:r>
              <a:rPr lang="en-US" dirty="0" smtClean="0"/>
              <a:t>study.</a:t>
            </a:r>
          </a:p>
          <a:p>
            <a:r>
              <a:rPr lang="en-US" dirty="0" smtClean="0"/>
              <a:t>Showing injection oscillations for the first 300 turns.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04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 Hor IPM P-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632" y="404112"/>
            <a:ext cx="8119035" cy="627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632" y="223838"/>
            <a:ext cx="6400800" cy="6820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Data Display cont’d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691046"/>
            <a:ext cx="177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Injector </a:t>
            </a:r>
          </a:p>
          <a:p>
            <a:r>
              <a:rPr lang="en-US" dirty="0" smtClean="0"/>
              <a:t>P-Bar injection tuning.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84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66" y="2575981"/>
            <a:ext cx="4590461" cy="3805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6" y="608040"/>
            <a:ext cx="3818467" cy="61962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Typical Data Display</a:t>
            </a:r>
            <a:br>
              <a:rPr lang="en-US" sz="3200" dirty="0" smtClean="0"/>
            </a:br>
            <a:r>
              <a:rPr lang="en-US" sz="2200" dirty="0" smtClean="0"/>
              <a:t>Last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Screen shot 2013-04-13 at 8.16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150" y="956733"/>
            <a:ext cx="4699000" cy="355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4867" y="587401"/>
            <a:ext cx="272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Booster </a:t>
            </a:r>
            <a:r>
              <a:rPr lang="en-US" dirty="0" err="1" smtClean="0"/>
              <a:t>LabView</a:t>
            </a:r>
            <a:r>
              <a:rPr lang="en-US" dirty="0" smtClean="0"/>
              <a:t> Front End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215116"/>
            <a:ext cx="335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 Console Application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2492" y="4129668"/>
            <a:ext cx="173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Horizontal</a:t>
            </a:r>
            <a:r>
              <a:rPr lang="en-US" dirty="0" smtClean="0"/>
              <a:t> </a:t>
            </a:r>
            <a:r>
              <a:rPr lang="en-US" sz="1600" dirty="0" smtClean="0"/>
              <a:t>Vertical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417569" y="4482067"/>
            <a:ext cx="3249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left trace indicates intensity.</a:t>
            </a:r>
          </a:p>
          <a:p>
            <a:r>
              <a:rPr lang="en-US" dirty="0" smtClean="0"/>
              <a:t>Bottom left 2 plots –</a:t>
            </a:r>
          </a:p>
          <a:p>
            <a:r>
              <a:rPr lang="en-US" dirty="0" smtClean="0"/>
              <a:t>can plot sigma and position,</a:t>
            </a:r>
          </a:p>
          <a:p>
            <a:r>
              <a:rPr lang="en-US" dirty="0" smtClean="0"/>
              <a:t>or individual turn profiles.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7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MCP Test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7" y="863602"/>
            <a:ext cx="7967133" cy="42333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Facility to scan MCPs for suitability and look </a:t>
            </a:r>
            <a:r>
              <a:rPr lang="en-US" sz="2400" dirty="0"/>
              <a:t>at areas of reduced gain</a:t>
            </a:r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DSCN118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" y="1214958"/>
            <a:ext cx="6948321" cy="52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Basic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Booster (400MeV – 8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Electrostatic 10KV Clearing Field (Good at injection.)</a:t>
            </a:r>
          </a:p>
          <a:p>
            <a:r>
              <a:rPr lang="en-US" dirty="0" smtClean="0"/>
              <a:t>Main Ring Original (8 GeV -150GeV)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Electrostatic 30KV Clearing Field (Good at injection.)</a:t>
            </a:r>
          </a:p>
          <a:p>
            <a:r>
              <a:rPr lang="en-US" dirty="0" smtClean="0"/>
              <a:t>Recycler Ultra High Vacuum (8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endParaRPr lang="en-US" dirty="0"/>
          </a:p>
          <a:p>
            <a:pPr lvl="1"/>
            <a:r>
              <a:rPr lang="en-US" dirty="0" smtClean="0"/>
              <a:t>Electrostatic 30KV Clearing Field, e-11 </a:t>
            </a:r>
            <a:r>
              <a:rPr lang="en-US" dirty="0" err="1" smtClean="0"/>
              <a:t>Torr</a:t>
            </a:r>
            <a:r>
              <a:rPr lang="en-US" dirty="0" smtClean="0"/>
              <a:t> vacuum.</a:t>
            </a:r>
          </a:p>
          <a:p>
            <a:r>
              <a:rPr lang="en-US" dirty="0" smtClean="0"/>
              <a:t>Main Injector Mark-</a:t>
            </a:r>
            <a:r>
              <a:rPr lang="en-US" dirty="0"/>
              <a:t>II (8 GeV -150GeV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Permanent Magnetic Field 1KG and 10KV Clearing Field.</a:t>
            </a:r>
          </a:p>
          <a:p>
            <a:r>
              <a:rPr lang="en-US" dirty="0" smtClean="0"/>
              <a:t>Tevatron (150 GeV – 1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Electro Magnet 1 KG and 10KV Clearing Field.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4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Chamber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2013-0610 EGN rotated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" y="1158438"/>
            <a:ext cx="7696200" cy="51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78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Instrumentation</a:t>
            </a:r>
          </a:p>
          <a:p>
            <a:pPr lvl="1"/>
            <a:r>
              <a:rPr lang="en-US" dirty="0" smtClean="0"/>
              <a:t>Dave </a:t>
            </a:r>
            <a:r>
              <a:rPr lang="en-US" dirty="0" smtClean="0"/>
              <a:t>Slimmer, </a:t>
            </a:r>
            <a:r>
              <a:rPr lang="en-US" dirty="0" smtClean="0"/>
              <a:t>Carl Lundberg, Jim </a:t>
            </a:r>
            <a:r>
              <a:rPr lang="en-US" dirty="0" smtClean="0"/>
              <a:t>Galloway, Brian </a:t>
            </a:r>
            <a:r>
              <a:rPr lang="en-US" dirty="0" err="1" smtClean="0"/>
              <a:t>Fellenz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Dan </a:t>
            </a:r>
            <a:r>
              <a:rPr lang="en-US" dirty="0" err="1" smtClean="0"/>
              <a:t>Schoo</a:t>
            </a:r>
            <a:r>
              <a:rPr lang="en-US" dirty="0" smtClean="0"/>
              <a:t>, John </a:t>
            </a:r>
            <a:r>
              <a:rPr lang="en-US" dirty="0" err="1" smtClean="0"/>
              <a:t>VanBogaert</a:t>
            </a:r>
            <a:r>
              <a:rPr lang="en-US" dirty="0" smtClean="0"/>
              <a:t>, Alexei Semenov</a:t>
            </a:r>
          </a:p>
          <a:p>
            <a:r>
              <a:rPr lang="en-US" dirty="0" smtClean="0"/>
              <a:t>Main Injector, etc…</a:t>
            </a:r>
          </a:p>
          <a:p>
            <a:pPr lvl="1"/>
            <a:r>
              <a:rPr lang="en-US" dirty="0"/>
              <a:t>Bruce Brown, Denton Morris, </a:t>
            </a:r>
            <a:r>
              <a:rPr lang="en-US" dirty="0" smtClean="0"/>
              <a:t>Jim </a:t>
            </a:r>
            <a:r>
              <a:rPr lang="en-US" dirty="0"/>
              <a:t>Volk</a:t>
            </a:r>
            <a:endParaRPr lang="en-US" dirty="0"/>
          </a:p>
          <a:p>
            <a:r>
              <a:rPr lang="en-US" dirty="0" smtClean="0"/>
              <a:t>Mechanical Support</a:t>
            </a:r>
          </a:p>
          <a:p>
            <a:pPr lvl="1"/>
            <a:r>
              <a:rPr lang="en-US" dirty="0" smtClean="0"/>
              <a:t>Matt Alvarez, </a:t>
            </a:r>
            <a:r>
              <a:rPr lang="en-US" dirty="0" smtClean="0"/>
              <a:t>Tom </a:t>
            </a:r>
            <a:r>
              <a:rPr lang="en-US" dirty="0" err="1" smtClean="0"/>
              <a:t>McLaughton</a:t>
            </a:r>
            <a:r>
              <a:rPr lang="en-US" dirty="0" smtClean="0"/>
              <a:t>, Dave Tinsley</a:t>
            </a:r>
            <a:r>
              <a:rPr lang="en-US" dirty="0"/>
              <a:t>, Kevin </a:t>
            </a:r>
            <a:r>
              <a:rPr lang="en-US" dirty="0" smtClean="0"/>
              <a:t>Duel, </a:t>
            </a:r>
            <a:br>
              <a:rPr lang="en-US" dirty="0" smtClean="0"/>
            </a:br>
            <a:r>
              <a:rPr lang="en-US" dirty="0" smtClean="0"/>
              <a:t>Linda Valerio, Eric </a:t>
            </a:r>
            <a:r>
              <a:rPr lang="en-US" dirty="0" err="1" smtClean="0"/>
              <a:t>Pirtle</a:t>
            </a:r>
            <a:r>
              <a:rPr lang="en-US" dirty="0" smtClean="0"/>
              <a:t>, </a:t>
            </a:r>
            <a:r>
              <a:rPr lang="en-US" dirty="0" smtClean="0"/>
              <a:t>Jim </a:t>
            </a:r>
            <a:r>
              <a:rPr lang="en-US" dirty="0" smtClean="0"/>
              <a:t>Wilson, James Williams,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Sali</a:t>
            </a:r>
            <a:r>
              <a:rPr lang="en-US" dirty="0" smtClean="0"/>
              <a:t> </a:t>
            </a:r>
            <a:r>
              <a:rPr lang="en-US" dirty="0" err="1" smtClean="0"/>
              <a:t>Sylejmani</a:t>
            </a:r>
            <a:r>
              <a:rPr lang="en-US" dirty="0" smtClean="0"/>
              <a:t>, </a:t>
            </a:r>
            <a:r>
              <a:rPr lang="en-US" dirty="0"/>
              <a:t>Scott </a:t>
            </a:r>
            <a:r>
              <a:rPr lang="en-US" dirty="0" smtClean="0"/>
              <a:t>McCormick, Debbie </a:t>
            </a:r>
            <a:r>
              <a:rPr lang="en-US" dirty="0" err="1" smtClean="0"/>
              <a:t>Bonifas</a:t>
            </a:r>
            <a:r>
              <a:rPr lang="en-US" dirty="0" smtClean="0"/>
              <a:t>,</a:t>
            </a:r>
            <a:r>
              <a:rPr lang="en-US" dirty="0"/>
              <a:t> Tom </a:t>
            </a:r>
            <a:r>
              <a:rPr lang="en-US" dirty="0" smtClean="0"/>
              <a:t>Lassiter</a:t>
            </a:r>
          </a:p>
          <a:p>
            <a:r>
              <a:rPr lang="en-US" dirty="0" smtClean="0"/>
              <a:t>Technical Division</a:t>
            </a:r>
          </a:p>
          <a:p>
            <a:pPr lvl="1"/>
            <a:r>
              <a:rPr lang="en-US" dirty="0"/>
              <a:t>David Harding, Oliver </a:t>
            </a:r>
            <a:r>
              <a:rPr lang="en-US" dirty="0" err="1"/>
              <a:t>Kiemschies</a:t>
            </a:r>
            <a:r>
              <a:rPr lang="en-US" dirty="0"/>
              <a:t>, Bill </a:t>
            </a:r>
            <a:r>
              <a:rPr lang="en-US" dirty="0" err="1"/>
              <a:t>Robotham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Vladimir </a:t>
            </a:r>
            <a:r>
              <a:rPr lang="en-US" dirty="0" err="1"/>
              <a:t>Kashikhin</a:t>
            </a:r>
            <a:r>
              <a:rPr lang="en-US" dirty="0"/>
              <a:t>, Bill </a:t>
            </a:r>
            <a:r>
              <a:rPr lang="en-US" dirty="0" err="1"/>
              <a:t>Robotham</a:t>
            </a:r>
            <a:r>
              <a:rPr lang="en-US" dirty="0"/>
              <a:t>, Michael A. </a:t>
            </a:r>
            <a:r>
              <a:rPr lang="en-US" dirty="0" err="1"/>
              <a:t>Tartaglia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Mark </a:t>
            </a:r>
            <a:r>
              <a:rPr lang="en-US" dirty="0"/>
              <a:t>D Thompson, </a:t>
            </a:r>
            <a:r>
              <a:rPr lang="en-US" dirty="0" err="1"/>
              <a:t>Gueorgui</a:t>
            </a:r>
            <a:r>
              <a:rPr lang="en-US" dirty="0"/>
              <a:t> </a:t>
            </a:r>
            <a:r>
              <a:rPr lang="en-US" dirty="0" err="1"/>
              <a:t>Velev</a:t>
            </a:r>
            <a:r>
              <a:rPr lang="en-US" dirty="0"/>
              <a:t>, Dana Walbridge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APT Seminar  --  J. </a:t>
            </a:r>
            <a:r>
              <a:rPr lang="en-US" dirty="0" err="1" smtClean="0"/>
              <a:t>Zagel</a:t>
            </a:r>
            <a:r>
              <a:rPr lang="en-US" dirty="0" smtClean="0"/>
              <a:t> &amp; R. Thurman-</a:t>
            </a:r>
            <a:r>
              <a:rPr lang="en-US" dirty="0" err="1" smtClean="0"/>
              <a:t>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09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Intermission</a:t>
            </a:r>
            <a:endParaRPr lang="en-US" dirty="0"/>
          </a:p>
        </p:txBody>
      </p:sp>
      <p:pic>
        <p:nvPicPr>
          <p:cNvPr id="4098" name="Picture 2" descr="http://bloximages.newyork1.vip.townnews.com/hutchinsonleader.com/content/tncms/assets/v3/editorial/9/16/91630dac-8cc8-5061-8e44-fa5d096175f6/4f613b162f735.preview-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343400" cy="31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4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 IPM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Problem with MCP is short lifetime</a:t>
            </a:r>
          </a:p>
          <a:p>
            <a:pPr lvl="1"/>
            <a:r>
              <a:rPr lang="en-US" dirty="0" smtClean="0"/>
              <a:t>Plate is using up lifetime whenever beam is in the machine and the IPM voltage is on</a:t>
            </a:r>
          </a:p>
          <a:p>
            <a:pPr lvl="1"/>
            <a:r>
              <a:rPr lang="en-US" dirty="0" smtClean="0"/>
              <a:t>Voltage takes a while to raise and lower</a:t>
            </a:r>
          </a:p>
          <a:p>
            <a:r>
              <a:rPr lang="en-US" dirty="0" smtClean="0"/>
              <a:t>Would like to be able to gate the charge to preserve the MCP</a:t>
            </a:r>
          </a:p>
          <a:p>
            <a:pPr lvl="1"/>
            <a:r>
              <a:rPr lang="en-US" dirty="0"/>
              <a:t>Stop the electrons and ions from reaching the MCP</a:t>
            </a:r>
          </a:p>
          <a:p>
            <a:pPr lvl="1"/>
            <a:r>
              <a:rPr lang="en-US" dirty="0"/>
              <a:t>Allow the electrons and ions an escape path from the IPM active region</a:t>
            </a:r>
          </a:p>
          <a:p>
            <a:pPr lvl="2"/>
            <a:r>
              <a:rPr lang="en-US" dirty="0"/>
              <a:t>i.e. no Penning traps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9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 IPM Concept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lvl="1"/>
                <a:r>
                  <a:rPr lang="en-US" dirty="0" smtClean="0"/>
                  <a:t>The force on a charged particle is</a:t>
                </a:r>
                <a:br>
                  <a:rPr lang="en-US" dirty="0" smtClean="0"/>
                </a:b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𝑣</m:t>
                                </m:r>
                              </m:e>
                            </m:acc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𝑚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Assume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 smtClean="0"/>
                  <a:t>solution </a:t>
                </a:r>
                <a:r>
                  <a:rPr lang="en-US" dirty="0" smtClean="0"/>
                  <a:t>to this is circular </a:t>
                </a:r>
                <a:r>
                  <a:rPr lang="en-US" dirty="0" smtClean="0"/>
                  <a:t>motion in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 smtClean="0"/>
                  <a:t> plane, constant motion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 smtClean="0"/>
                  <a:t> and a drift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 smtClean="0"/>
                  <a:t> which in this case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 smtClean="0"/>
                  <a:t>, i.e. along the beam</a:t>
                </a:r>
                <a:endParaRPr lang="en-US" i="1" dirty="0" smtClean="0"/>
              </a:p>
              <a:p>
                <a:pPr lvl="1"/>
                <a:r>
                  <a:rPr lang="en-US" dirty="0" smtClean="0"/>
                  <a:t>Putting in the values for the electric and magnetic fields gives us a drift velocity of ~10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cm/</a:t>
                </a:r>
                <a:r>
                  <a:rPr lang="en-US" dirty="0" err="1" smtClean="0">
                    <a:latin typeface="Symbol" pitchFamily="18" charset="2"/>
                  </a:rPr>
                  <a:t>m</a:t>
                </a:r>
                <a:r>
                  <a:rPr lang="en-US" dirty="0" err="1" smtClean="0"/>
                  <a:t>s</a:t>
                </a:r>
                <a:r>
                  <a:rPr lang="en-US" dirty="0" smtClean="0"/>
                  <a:t> along the proton beam direction</a:t>
                </a:r>
              </a:p>
              <a:p>
                <a:pPr lvl="2"/>
                <a:r>
                  <a:rPr lang="en-US" dirty="0" smtClean="0"/>
                  <a:t>The electrons will have drifted beyond the MCP in ~1-2 </a:t>
                </a:r>
                <a:r>
                  <a:rPr lang="en-US" dirty="0" err="1">
                    <a:latin typeface="Symbol" pitchFamily="18" charset="2"/>
                  </a:rPr>
                  <a:t>m</a:t>
                </a:r>
                <a:r>
                  <a:rPr lang="en-US" dirty="0" err="1"/>
                  <a:t>s</a:t>
                </a:r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32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Simulation tracks particles through arbitrary E and B fields</a:t>
            </a:r>
          </a:p>
          <a:p>
            <a:r>
              <a:rPr lang="en-US" dirty="0" smtClean="0"/>
              <a:t>Uses interpolation to obtain the fields at any point from previously calculated field distributions</a:t>
            </a:r>
          </a:p>
          <a:p>
            <a:r>
              <a:rPr lang="en-US" dirty="0" smtClean="0"/>
              <a:t>Propagates using a relativistic formula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35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176855"/>
              </p:ext>
            </p:extLst>
          </p:nvPr>
        </p:nvGraphicFramePr>
        <p:xfrm>
          <a:off x="457200" y="3886200"/>
          <a:ext cx="2466975" cy="167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3" imgW="1625600" imgH="1104900" progId="Equation.3">
                  <p:embed/>
                </p:oleObj>
              </mc:Choice>
              <mc:Fallback>
                <p:oleObj name="Equation" r:id="rId3" imgW="16256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86200"/>
                        <a:ext cx="2466975" cy="1673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911291"/>
              </p:ext>
            </p:extLst>
          </p:nvPr>
        </p:nvGraphicFramePr>
        <p:xfrm>
          <a:off x="4953000" y="3733800"/>
          <a:ext cx="3735421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5" imgW="2438400" imgH="1346200" progId="Equation.3">
                  <p:embed/>
                </p:oleObj>
              </mc:Choice>
              <mc:Fallback>
                <p:oleObj name="Equation" r:id="rId5" imgW="2438400" imgH="1346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733800"/>
                        <a:ext cx="3735421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3124200" y="4572000"/>
            <a:ext cx="1447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Once the acceleration is determined, a discrete evaluation of the differential equation of motion is used to step the particles</a:t>
            </a:r>
          </a:p>
          <a:p>
            <a:r>
              <a:rPr lang="en-US" dirty="0" smtClean="0"/>
              <a:t>The magnetic and electric fields are handled separately </a:t>
            </a:r>
          </a:p>
          <a:p>
            <a:pPr lvl="1"/>
            <a:r>
              <a:rPr lang="en-US" dirty="0" smtClean="0"/>
              <a:t>Magnetic contribution to the motion is only applied to the components perpendicular to the B field</a:t>
            </a:r>
          </a:p>
          <a:p>
            <a:pPr lvl="1"/>
            <a:r>
              <a:rPr lang="en-US" dirty="0" smtClean="0"/>
              <a:t>Magnitude of the velocity perpendicular to the B field is forced to be preserved, since the B field does no work</a:t>
            </a:r>
          </a:p>
          <a:p>
            <a:pPr lvl="2"/>
            <a:r>
              <a:rPr lang="en-US" dirty="0" smtClean="0"/>
              <a:t>This in particular helps with the tight spirals along the field lines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51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099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electric and magnetic fields of the bunch are calculated before hand for various bunch parameters</a:t>
            </a:r>
          </a:p>
          <a:p>
            <a:pPr lvl="1"/>
            <a:r>
              <a:rPr lang="en-US" dirty="0" smtClean="0"/>
              <a:t>Shifted as a function of time to represent the moving beam</a:t>
            </a:r>
          </a:p>
          <a:p>
            <a:r>
              <a:rPr lang="en-US" dirty="0" smtClean="0"/>
              <a:t>Electric field of IPM from a </a:t>
            </a:r>
            <a:r>
              <a:rPr lang="en-US" dirty="0" smtClean="0"/>
              <a:t>2-D Poisson </a:t>
            </a:r>
            <a:r>
              <a:rPr lang="en-US" dirty="0" smtClean="0"/>
              <a:t>calculation</a:t>
            </a:r>
          </a:p>
          <a:p>
            <a:r>
              <a:rPr lang="en-US" dirty="0" smtClean="0"/>
              <a:t>Magnetic field from 3-D magnet</a:t>
            </a:r>
            <a:br>
              <a:rPr lang="en-US" dirty="0" smtClean="0"/>
            </a:br>
            <a:r>
              <a:rPr lang="en-US" dirty="0" smtClean="0"/>
              <a:t>model</a:t>
            </a:r>
          </a:p>
          <a:p>
            <a:r>
              <a:rPr lang="en-US" dirty="0" smtClean="0"/>
              <a:t>Ionized particle distributions are</a:t>
            </a:r>
            <a:br>
              <a:rPr lang="en-US" dirty="0" smtClean="0"/>
            </a:br>
            <a:r>
              <a:rPr lang="en-US" dirty="0" smtClean="0"/>
              <a:t>random in emission angle with</a:t>
            </a:r>
            <a:br>
              <a:rPr lang="en-US" dirty="0" smtClean="0"/>
            </a:br>
            <a:r>
              <a:rPr lang="en-US" dirty="0" smtClean="0"/>
              <a:t>1/E</a:t>
            </a:r>
            <a:r>
              <a:rPr lang="en-US" baseline="30000" dirty="0" smtClean="0"/>
              <a:t>2</a:t>
            </a:r>
            <a:r>
              <a:rPr lang="en-US" dirty="0" smtClean="0"/>
              <a:t> energy distribution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3352800" cy="255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4419600" y="4953000"/>
            <a:ext cx="990600" cy="582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071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in Simulation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2838223" cy="221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274823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048" y="1371600"/>
            <a:ext cx="3515222" cy="270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426036" cy="27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7800" y="2133600"/>
            <a:ext cx="1219200" cy="1219200"/>
          </a:xfrm>
          <a:prstGeom prst="rect">
            <a:avLst/>
          </a:prstGeom>
          <a:noFill/>
          <a:ln w="5715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7000" y="1600200"/>
            <a:ext cx="1828800" cy="533400"/>
          </a:xfrm>
          <a:prstGeom prst="straightConnector1">
            <a:avLst/>
          </a:prstGeom>
          <a:ln w="28575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67000" y="3352800"/>
            <a:ext cx="1905000" cy="533400"/>
          </a:xfrm>
          <a:prstGeom prst="straightConnector1">
            <a:avLst/>
          </a:prstGeom>
          <a:ln w="28575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" y="1219200"/>
            <a:ext cx="1133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8600" y="1219200"/>
            <a:ext cx="7938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00200" y="48768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1200" y="5029200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5000" y="5562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0.0004 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3000" y="5181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0.0005 T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5400000">
            <a:off x="1943100" y="4076700"/>
            <a:ext cx="457200" cy="1143000"/>
          </a:xfrm>
          <a:prstGeom prst="leftBrace">
            <a:avLst>
              <a:gd name="adj1" fmla="val 36159"/>
              <a:gd name="adj2" fmla="val 50000"/>
            </a:avLst>
          </a:prstGeom>
          <a:ln w="28575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 rot="5400000">
            <a:off x="6591300" y="3619500"/>
            <a:ext cx="457200" cy="2209800"/>
          </a:xfrm>
          <a:prstGeom prst="leftBrace">
            <a:avLst>
              <a:gd name="adj1" fmla="val 36159"/>
              <a:gd name="adj2" fmla="val 50000"/>
            </a:avLst>
          </a:prstGeom>
          <a:ln w="28575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1"/>
            <a:endCxn id="23" idx="1"/>
          </p:cNvCxnSpPr>
          <p:nvPr/>
        </p:nvCxnSpPr>
        <p:spPr>
          <a:xfrm>
            <a:off x="2171700" y="4419600"/>
            <a:ext cx="4648200" cy="76200"/>
          </a:xfrm>
          <a:prstGeom prst="line">
            <a:avLst/>
          </a:prstGeom>
          <a:ln w="28575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55698" y="5141844"/>
            <a:ext cx="1600200" cy="0"/>
          </a:xfrm>
          <a:prstGeom prst="line">
            <a:avLst/>
          </a:prstGeom>
          <a:ln w="12700">
            <a:solidFill>
              <a:srgbClr val="EF01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91200" y="5562600"/>
            <a:ext cx="2209800" cy="0"/>
          </a:xfrm>
          <a:prstGeom prst="line">
            <a:avLst/>
          </a:prstGeom>
          <a:ln w="12700">
            <a:solidFill>
              <a:srgbClr val="EF01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54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Gated-on IPM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39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3600" y="22860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33600" y="29718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3600" y="36576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33600" y="43434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5715000"/>
            <a:ext cx="29718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286000" y="1752600"/>
            <a:ext cx="457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43200" y="1905000"/>
            <a:ext cx="36576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4800600"/>
            <a:ext cx="36576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48000" y="5105400"/>
            <a:ext cx="2971800" cy="152400"/>
          </a:xfrm>
          <a:prstGeom prst="rect">
            <a:avLst/>
          </a:prstGeom>
          <a:pattFill prst="wd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22860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34200" y="29718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34200" y="36576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34200" y="43434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48000" y="5257800"/>
            <a:ext cx="2971800" cy="15240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apezoid 21"/>
          <p:cNvSpPr/>
          <p:nvPr/>
        </p:nvSpPr>
        <p:spPr>
          <a:xfrm rot="10800000">
            <a:off x="2209800" y="1143000"/>
            <a:ext cx="5638800" cy="45720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rapezoid 22"/>
          <p:cNvSpPr/>
          <p:nvPr/>
        </p:nvSpPr>
        <p:spPr>
          <a:xfrm>
            <a:off x="2171700" y="5791200"/>
            <a:ext cx="5753100" cy="45720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00" y="1143000"/>
            <a:ext cx="9144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" y="990600"/>
            <a:ext cx="152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Magnet with vertical B field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16764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Cathode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2971800"/>
            <a:ext cx="1447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shaping electrodes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 flipV="1">
            <a:off x="1143000" y="1752600"/>
            <a:ext cx="1143000" cy="1084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33600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Electron Suppression Grid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828800" y="1905002"/>
            <a:ext cx="838200" cy="38099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  <a:endCxn id="7" idx="3"/>
          </p:cNvCxnSpPr>
          <p:nvPr/>
        </p:nvCxnSpPr>
        <p:spPr>
          <a:xfrm flipV="1">
            <a:off x="1524000" y="2416082"/>
            <a:ext cx="631918" cy="87888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3"/>
            <a:endCxn id="9" idx="2"/>
          </p:cNvCxnSpPr>
          <p:nvPr/>
        </p:nvCxnSpPr>
        <p:spPr>
          <a:xfrm>
            <a:off x="1524000" y="3294966"/>
            <a:ext cx="609600" cy="4388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  <a:endCxn id="8" idx="3"/>
          </p:cNvCxnSpPr>
          <p:nvPr/>
        </p:nvCxnSpPr>
        <p:spPr>
          <a:xfrm flipV="1">
            <a:off x="1524000" y="3101882"/>
            <a:ext cx="631918" cy="19308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7" idx="3"/>
            <a:endCxn id="10" idx="2"/>
          </p:cNvCxnSpPr>
          <p:nvPr/>
        </p:nvCxnSpPr>
        <p:spPr>
          <a:xfrm>
            <a:off x="1524000" y="3294966"/>
            <a:ext cx="609600" cy="11246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8600" y="4355068"/>
            <a:ext cx="16618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Wire mesh gate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Straight Arrow Connector 35"/>
          <p:cNvCxnSpPr>
            <a:stCxn id="35" idx="3"/>
          </p:cNvCxnSpPr>
          <p:nvPr/>
        </p:nvCxnSpPr>
        <p:spPr>
          <a:xfrm>
            <a:off x="1890423" y="4539734"/>
            <a:ext cx="852777" cy="2725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8600" y="4687669"/>
            <a:ext cx="152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Microchannel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Plate (MCP)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Straight Arrow Connector 37"/>
          <p:cNvCxnSpPr>
            <a:stCxn id="37" idx="3"/>
            <a:endCxn id="15" idx="1"/>
          </p:cNvCxnSpPr>
          <p:nvPr/>
        </p:nvCxnSpPr>
        <p:spPr>
          <a:xfrm>
            <a:off x="1752600" y="5010835"/>
            <a:ext cx="1295400" cy="17076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28600" y="5562600"/>
            <a:ext cx="14133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Anode strips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/>
          <p:cNvCxnSpPr>
            <a:stCxn id="39" idx="3"/>
          </p:cNvCxnSpPr>
          <p:nvPr/>
        </p:nvCxnSpPr>
        <p:spPr>
          <a:xfrm flipV="1">
            <a:off x="1641945" y="5715000"/>
            <a:ext cx="1406055" cy="322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8194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9718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1242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2766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4290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5814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7338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8862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0386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1910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3434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4958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6482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48006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9530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1054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2578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4102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5626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57150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8674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0198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1722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324600" y="1752600"/>
            <a:ext cx="0" cy="3962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590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895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200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05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810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114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419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4724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029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334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38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5943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248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6553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858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91400" y="1905000"/>
            <a:ext cx="141577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 Field ~ 1 kg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7162800" y="1447800"/>
            <a:ext cx="192161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 Field ~ 100 kV/m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7315200" y="914400"/>
            <a:ext cx="5918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ON</a:t>
            </a:r>
            <a:endParaRPr lang="en-US" sz="2400" b="1" i="1" dirty="0"/>
          </a:p>
        </p:txBody>
      </p:sp>
      <p:sp>
        <p:nvSpPr>
          <p:cNvPr id="93" name="TextBox 92"/>
          <p:cNvSpPr txBox="1"/>
          <p:nvPr/>
        </p:nvSpPr>
        <p:spPr>
          <a:xfrm>
            <a:off x="7239000" y="4953000"/>
            <a:ext cx="16060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Electrons spiral</a:t>
            </a:r>
            <a:br>
              <a:rPr lang="en-US" dirty="0" smtClean="0"/>
            </a:br>
            <a:r>
              <a:rPr lang="en-US" dirty="0" smtClean="0"/>
              <a:t>down helically</a:t>
            </a:r>
          </a:p>
        </p:txBody>
      </p:sp>
    </p:spTree>
    <p:extLst>
      <p:ext uri="{BB962C8B-B14F-4D97-AF65-F5344CB8AC3E}">
        <p14:creationId xmlns:p14="http://schemas.microsoft.com/office/powerpoint/2010/main" val="426905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336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36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336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3600" y="4343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0" y="5715000"/>
            <a:ext cx="2971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86000" y="1752600"/>
            <a:ext cx="457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43200" y="1905000"/>
            <a:ext cx="36576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43200" y="4800600"/>
            <a:ext cx="36576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048000" y="5105400"/>
            <a:ext cx="2971800" cy="15240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34200" y="228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34200" y="2971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342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34200" y="4343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8000" y="5257800"/>
            <a:ext cx="2971800" cy="1524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29100" y="3124200"/>
            <a:ext cx="6858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40"/>
          <p:cNvSpPr/>
          <p:nvPr/>
        </p:nvSpPr>
        <p:spPr>
          <a:xfrm rot="10800000">
            <a:off x="2209800" y="1143000"/>
            <a:ext cx="5638800" cy="457200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>
            <a:off x="2171700" y="5791200"/>
            <a:ext cx="5753100" cy="457200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620000" y="1143000"/>
            <a:ext cx="914400" cy="5105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620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with vertical B field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81000" y="1447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6200" y="2971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shaping electrodes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5" idx="3"/>
          </p:cNvCxnSpPr>
          <p:nvPr/>
        </p:nvCxnSpPr>
        <p:spPr>
          <a:xfrm>
            <a:off x="1371600" y="1632466"/>
            <a:ext cx="838200" cy="1201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200" y="190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Suppression Grid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057400" y="1905001"/>
            <a:ext cx="609600" cy="1523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6" idx="3"/>
            <a:endCxn id="8" idx="3"/>
          </p:cNvCxnSpPr>
          <p:nvPr/>
        </p:nvCxnSpPr>
        <p:spPr>
          <a:xfrm flipV="1">
            <a:off x="1524000" y="2416082"/>
            <a:ext cx="631918" cy="8788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6" idx="3"/>
            <a:endCxn id="10" idx="2"/>
          </p:cNvCxnSpPr>
          <p:nvPr/>
        </p:nvCxnSpPr>
        <p:spPr>
          <a:xfrm>
            <a:off x="1524000" y="3294966"/>
            <a:ext cx="609600" cy="4388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  <a:endCxn id="9" idx="3"/>
          </p:cNvCxnSpPr>
          <p:nvPr/>
        </p:nvCxnSpPr>
        <p:spPr>
          <a:xfrm flipV="1">
            <a:off x="1524000" y="3101882"/>
            <a:ext cx="631918" cy="1930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6" idx="3"/>
            <a:endCxn id="11" idx="2"/>
          </p:cNvCxnSpPr>
          <p:nvPr/>
        </p:nvCxnSpPr>
        <p:spPr>
          <a:xfrm>
            <a:off x="1524000" y="3294966"/>
            <a:ext cx="609600" cy="11246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8600" y="4355068"/>
            <a:ext cx="166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Wire mesh gate</a:t>
            </a:r>
            <a:endParaRPr lang="en-US" dirty="0"/>
          </a:p>
        </p:txBody>
      </p:sp>
      <p:cxnSp>
        <p:nvCxnSpPr>
          <p:cNvPr id="66" name="Straight Arrow Connector 65"/>
          <p:cNvCxnSpPr>
            <a:stCxn id="65" idx="3"/>
          </p:cNvCxnSpPr>
          <p:nvPr/>
        </p:nvCxnSpPr>
        <p:spPr>
          <a:xfrm>
            <a:off x="1890423" y="4539734"/>
            <a:ext cx="852777" cy="2725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286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Microchannel</a:t>
            </a:r>
            <a:r>
              <a:rPr lang="en-US" dirty="0" smtClean="0"/>
              <a:t> Plate (MCP)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3"/>
            <a:endCxn id="25" idx="1"/>
          </p:cNvCxnSpPr>
          <p:nvPr/>
        </p:nvCxnSpPr>
        <p:spPr>
          <a:xfrm>
            <a:off x="1752600" y="5010835"/>
            <a:ext cx="1295400" cy="1707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77799" y="5410200"/>
            <a:ext cx="187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Anode strips</a:t>
            </a:r>
          </a:p>
          <a:p>
            <a:r>
              <a:rPr lang="en-US" dirty="0" smtClean="0"/>
              <a:t>250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to 1.5mm spacing </a:t>
            </a:r>
            <a:endParaRPr lang="en-US" dirty="0"/>
          </a:p>
        </p:txBody>
      </p:sp>
      <p:cxnSp>
        <p:nvCxnSpPr>
          <p:cNvPr id="76" name="Straight Arrow Connector 75"/>
          <p:cNvCxnSpPr>
            <a:stCxn id="73" idx="3"/>
          </p:cNvCxnSpPr>
          <p:nvPr/>
        </p:nvCxnSpPr>
        <p:spPr>
          <a:xfrm flipV="1">
            <a:off x="2057400" y="5715001"/>
            <a:ext cx="1092200" cy="1568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9718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Beam</a:t>
            </a:r>
          </a:p>
          <a:p>
            <a:pPr algn="r"/>
            <a:r>
              <a:rPr lang="en-US" dirty="0" smtClean="0"/>
              <a:t>(into page)</a:t>
            </a:r>
            <a:endParaRPr lang="en-US" dirty="0"/>
          </a:p>
        </p:txBody>
      </p:sp>
      <p:sp>
        <p:nvSpPr>
          <p:cNvPr id="101" name="Down Arrow 100"/>
          <p:cNvSpPr/>
          <p:nvPr/>
        </p:nvSpPr>
        <p:spPr>
          <a:xfrm>
            <a:off x="3962400" y="3505200"/>
            <a:ext cx="1219200" cy="152400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Down Arrow 101"/>
          <p:cNvSpPr/>
          <p:nvPr/>
        </p:nvSpPr>
        <p:spPr>
          <a:xfrm rot="10800000">
            <a:off x="3962400" y="1752600"/>
            <a:ext cx="1219200" cy="1295400"/>
          </a:xfrm>
          <a:prstGeom prst="downArrow">
            <a:avLst/>
          </a:prstGeom>
          <a:pattFill prst="pct40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876800" y="2286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876800" y="3810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334000" y="2971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Ionization Happens</a:t>
            </a:r>
            <a:endParaRPr lang="en-US" b="1" i="1" dirty="0"/>
          </a:p>
        </p:txBody>
      </p:sp>
      <p:cxnSp>
        <p:nvCxnSpPr>
          <p:cNvPr id="106" name="Straight Arrow Connector 105"/>
          <p:cNvCxnSpPr>
            <a:stCxn id="105" idx="1"/>
            <a:endCxn id="33" idx="6"/>
          </p:cNvCxnSpPr>
          <p:nvPr/>
        </p:nvCxnSpPr>
        <p:spPr>
          <a:xfrm flipH="1" flipV="1">
            <a:off x="4914900" y="3238500"/>
            <a:ext cx="419100" cy="564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156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Gated-on IPM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84921"/>
            <a:ext cx="5257800" cy="452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265218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Particles originating from single point</a:t>
            </a:r>
          </a:p>
          <a:p>
            <a:r>
              <a:rPr lang="en-US" sz="2400" dirty="0" smtClean="0"/>
              <a:t>(resolution contribution)</a:t>
            </a:r>
          </a:p>
          <a:p>
            <a:endParaRPr lang="en-US" sz="2400" dirty="0" smtClean="0"/>
          </a:p>
          <a:p>
            <a:r>
              <a:rPr lang="en-US" sz="2400" dirty="0" smtClean="0"/>
              <a:t>Elapsed time ~ 1.7 ns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257800" y="1828800"/>
            <a:ext cx="304800" cy="3276600"/>
          </a:xfrm>
          <a:prstGeom prst="rect">
            <a:avLst/>
          </a:prstGeom>
          <a:noFill/>
          <a:ln w="38100">
            <a:solidFill>
              <a:srgbClr val="EF0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4432" y="1447800"/>
            <a:ext cx="1289135" cy="369332"/>
          </a:xfrm>
          <a:prstGeom prst="rect">
            <a:avLst/>
          </a:prstGeom>
          <a:solidFill>
            <a:schemeClr val="bg1"/>
          </a:solidFill>
          <a:ln>
            <a:solidFill>
              <a:srgbClr val="EF01D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F01D3"/>
                </a:solidFill>
              </a:rPr>
              <a:t>Anode Strip</a:t>
            </a:r>
            <a:endParaRPr lang="en-US" dirty="0">
              <a:solidFill>
                <a:srgbClr val="EF01D3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  <a:endCxn id="3" idx="0"/>
          </p:cNvCxnSpPr>
          <p:nvPr/>
        </p:nvCxnSpPr>
        <p:spPr>
          <a:xfrm>
            <a:off x="4073567" y="1632466"/>
            <a:ext cx="1336633" cy="196334"/>
          </a:xfrm>
          <a:prstGeom prst="straightConnector1">
            <a:avLst/>
          </a:prstGeom>
          <a:ln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186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Gated-on IPM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26" y="2133600"/>
            <a:ext cx="2447495" cy="193683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33600"/>
            <a:ext cx="2743200" cy="193683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1" y="2090758"/>
            <a:ext cx="2590800" cy="187164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2" y="4114800"/>
            <a:ext cx="2584245" cy="191960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4080914"/>
            <a:ext cx="2819400" cy="19812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070436"/>
            <a:ext cx="2590800" cy="19639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1752600"/>
            <a:ext cx="23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Bunch offset refers to 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09633" y="12909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Particles originating from single point</a:t>
            </a:r>
          </a:p>
          <a:p>
            <a:r>
              <a:rPr lang="en-US" dirty="0"/>
              <a:t>(resolution contribution)</a:t>
            </a:r>
          </a:p>
        </p:txBody>
      </p:sp>
    </p:spTree>
    <p:extLst>
      <p:ext uri="{BB962C8B-B14F-4D97-AF65-F5344CB8AC3E}">
        <p14:creationId xmlns:p14="http://schemas.microsoft.com/office/powerpoint/2010/main" val="820359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Gated-on Expected Signal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From figure 7 of </a:t>
                </a:r>
                <a:r>
                  <a:rPr lang="en-US" dirty="0" err="1" smtClean="0"/>
                  <a:t>Sauli</a:t>
                </a:r>
                <a:r>
                  <a:rPr lang="en-US" dirty="0" smtClean="0"/>
                  <a:t> </a:t>
                </a:r>
                <a:r>
                  <a:rPr lang="en-US" baseline="30000" dirty="0" smtClean="0"/>
                  <a:t>#</a:t>
                </a:r>
                <a:r>
                  <a:rPr lang="en-US" dirty="0" smtClean="0"/>
                  <a:t>, the </a:t>
                </a:r>
                <a:r>
                  <a:rPr lang="en-US" dirty="0"/>
                  <a:t>number of primary ion pairs produced in one centimeter of a gas species </a:t>
                </a:r>
                <a:r>
                  <a:rPr lang="en-US" i="1" dirty="0" err="1"/>
                  <a:t>i</a:t>
                </a:r>
                <a:r>
                  <a:rPr lang="en-US" i="1" dirty="0"/>
                  <a:t> </a:t>
                </a:r>
                <a:r>
                  <a:rPr lang="en-US" dirty="0"/>
                  <a:t>at one atmosphere of pressure by one minimum ionizing particle can be roughly parameterized </a:t>
                </a:r>
                <a:r>
                  <a:rPr lang="en-US" dirty="0" smtClean="0"/>
                  <a:t>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Expressing this in terms of the proton bunch parameters and partial pressures in the </a:t>
                </a:r>
                <a:r>
                  <a:rPr lang="en-US" dirty="0" err="1" smtClean="0"/>
                  <a:t>beampipe</a:t>
                </a:r>
                <a:r>
                  <a:rPr lang="en-US" dirty="0" smtClean="0"/>
                  <a:t> one arrives 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𝑄𝐿</m:t>
                          </m:r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500</m:t>
                          </m:r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∆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sup>
                          </m:sSup>
                        </m:e>
                      </m:d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At the peak of a Main Injector bunch, the number of ionization electrons is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~10 </a:t>
                </a:r>
                <a:r>
                  <a:rPr lang="en-US" dirty="0" smtClean="0"/>
                  <a:t>per anode strip (no MCP gain)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4525963"/>
              </a:xfrm>
              <a:blipFill rotWithShape="1">
                <a:blip r:embed="rId2"/>
                <a:stretch>
                  <a:fillRect l="-1037" t="-2426" b="-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5867400"/>
            <a:ext cx="66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baseline="30000" dirty="0" smtClean="0"/>
              <a:t>#</a:t>
            </a:r>
            <a:r>
              <a:rPr lang="en-US" sz="1200" i="1" dirty="0" smtClean="0"/>
              <a:t>F</a:t>
            </a:r>
            <a:r>
              <a:rPr lang="en-US" sz="1200" i="1" dirty="0"/>
              <a:t>. </a:t>
            </a:r>
            <a:r>
              <a:rPr lang="en-US" sz="1200" i="1" dirty="0" err="1"/>
              <a:t>Sauli</a:t>
            </a:r>
            <a:r>
              <a:rPr lang="en-US" sz="1200" i="1" dirty="0"/>
              <a:t>, “Principles of Operation of </a:t>
            </a:r>
            <a:r>
              <a:rPr lang="en-US" sz="1200" i="1" dirty="0" err="1"/>
              <a:t>Multiwire</a:t>
            </a:r>
            <a:r>
              <a:rPr lang="en-US" sz="1200" i="1" dirty="0"/>
              <a:t> Proportional and Drift Chambers”, CERN 77-09, 3/5/77.</a:t>
            </a:r>
          </a:p>
        </p:txBody>
      </p:sp>
    </p:spTree>
    <p:extLst>
      <p:ext uri="{BB962C8B-B14F-4D97-AF65-F5344CB8AC3E}">
        <p14:creationId xmlns:p14="http://schemas.microsoft.com/office/powerpoint/2010/main" val="2275087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3048000" y="5105400"/>
            <a:ext cx="2971800" cy="152400"/>
          </a:xfrm>
          <a:prstGeom prst="rect">
            <a:avLst/>
          </a:prstGeom>
          <a:pattFill prst="wd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048000" y="5257800"/>
            <a:ext cx="2971800" cy="15240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Gated-off IPM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33600" y="22860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3600" y="29718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33600" y="36576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3600" y="43434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048000" y="5715000"/>
            <a:ext cx="29718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286000" y="1752600"/>
            <a:ext cx="457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43200" y="1905000"/>
            <a:ext cx="36576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43200" y="4800600"/>
            <a:ext cx="36576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34200" y="22860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29718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34200" y="36576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34200" y="4343400"/>
            <a:ext cx="152400" cy="152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/>
          <p:cNvSpPr/>
          <p:nvPr/>
        </p:nvSpPr>
        <p:spPr>
          <a:xfrm rot="10800000">
            <a:off x="2209800" y="1143000"/>
            <a:ext cx="5638800" cy="45720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>
            <a:off x="2171700" y="5791200"/>
            <a:ext cx="5753100" cy="45720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20000" y="1143000"/>
            <a:ext cx="914400" cy="5105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000" y="990600"/>
            <a:ext cx="1752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Magnet with vertical B field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16764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Cathode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2971800"/>
            <a:ext cx="1447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shaping electrodes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24" idx="3"/>
          </p:cNvCxnSpPr>
          <p:nvPr/>
        </p:nvCxnSpPr>
        <p:spPr>
          <a:xfrm flipV="1">
            <a:off x="1219200" y="1752600"/>
            <a:ext cx="1066800" cy="1084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2057400"/>
            <a:ext cx="1981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Electron Suppression Grid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752600" y="1905002"/>
            <a:ext cx="914400" cy="38099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3"/>
            <a:endCxn id="6" idx="3"/>
          </p:cNvCxnSpPr>
          <p:nvPr/>
        </p:nvCxnSpPr>
        <p:spPr>
          <a:xfrm flipV="1">
            <a:off x="1524000" y="2416082"/>
            <a:ext cx="631918" cy="87888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3"/>
            <a:endCxn id="8" idx="2"/>
          </p:cNvCxnSpPr>
          <p:nvPr/>
        </p:nvCxnSpPr>
        <p:spPr>
          <a:xfrm>
            <a:off x="1524000" y="3294966"/>
            <a:ext cx="609600" cy="4388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" idx="3"/>
            <a:endCxn id="7" idx="3"/>
          </p:cNvCxnSpPr>
          <p:nvPr/>
        </p:nvCxnSpPr>
        <p:spPr>
          <a:xfrm flipV="1">
            <a:off x="1524000" y="3101882"/>
            <a:ext cx="631918" cy="19308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3"/>
            <a:endCxn id="9" idx="2"/>
          </p:cNvCxnSpPr>
          <p:nvPr/>
        </p:nvCxnSpPr>
        <p:spPr>
          <a:xfrm>
            <a:off x="1524000" y="3294966"/>
            <a:ext cx="609600" cy="11246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8600" y="4355068"/>
            <a:ext cx="16618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Wire mesh gate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4" name="Straight Arrow Connector 33"/>
          <p:cNvCxnSpPr>
            <a:stCxn id="33" idx="3"/>
          </p:cNvCxnSpPr>
          <p:nvPr/>
        </p:nvCxnSpPr>
        <p:spPr>
          <a:xfrm>
            <a:off x="1890423" y="4539734"/>
            <a:ext cx="852777" cy="27253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8600" y="4687669"/>
            <a:ext cx="152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Microchannel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Plate (MCP)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Straight Arrow Connector 35"/>
          <p:cNvCxnSpPr>
            <a:stCxn id="35" idx="3"/>
          </p:cNvCxnSpPr>
          <p:nvPr/>
        </p:nvCxnSpPr>
        <p:spPr>
          <a:xfrm>
            <a:off x="1752600" y="5010835"/>
            <a:ext cx="1295400" cy="170765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8600" y="5562600"/>
            <a:ext cx="14133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Anode strips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Straight Arrow Connector 37"/>
          <p:cNvCxnSpPr>
            <a:stCxn id="37" idx="3"/>
          </p:cNvCxnSpPr>
          <p:nvPr/>
        </p:nvCxnSpPr>
        <p:spPr>
          <a:xfrm flipV="1">
            <a:off x="1641945" y="5715000"/>
            <a:ext cx="1406055" cy="322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362200" y="21336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590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895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200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505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810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114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419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724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029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334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6388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9436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2484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5532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858000" y="1600200"/>
            <a:ext cx="0" cy="41910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467600" y="1905000"/>
            <a:ext cx="141577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 Field ~ 1 kg</a:t>
            </a:r>
            <a:endParaRPr lang="en-US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362200" y="25908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362200" y="30480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2362200" y="34290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2362200" y="38862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2362200" y="43434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2362200" y="4724400"/>
            <a:ext cx="4419600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086600" y="1447800"/>
            <a:ext cx="180459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 Field ~ 10 kV/m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7315200" y="914400"/>
            <a:ext cx="6719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OFF</a:t>
            </a:r>
            <a:endParaRPr lang="en-US" sz="2400" b="1" i="1" dirty="0"/>
          </a:p>
        </p:txBody>
      </p:sp>
      <p:cxnSp>
        <p:nvCxnSpPr>
          <p:cNvPr id="91" name="Curved Connector 90"/>
          <p:cNvCxnSpPr>
            <a:endCxn id="15" idx="6"/>
          </p:cNvCxnSpPr>
          <p:nvPr/>
        </p:nvCxnSpPr>
        <p:spPr>
          <a:xfrm rot="16200000" flipH="1">
            <a:off x="6667500" y="1943100"/>
            <a:ext cx="609600" cy="228600"/>
          </a:xfrm>
          <a:prstGeom prst="curvedConnector4">
            <a:avLst>
              <a:gd name="adj1" fmla="val 21576"/>
              <a:gd name="adj2" fmla="val 200000"/>
            </a:avLst>
          </a:prstGeom>
          <a:ln w="38100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/>
          <p:cNvCxnSpPr>
            <a:stCxn id="15" idx="6"/>
            <a:endCxn id="16" idx="6"/>
          </p:cNvCxnSpPr>
          <p:nvPr/>
        </p:nvCxnSpPr>
        <p:spPr>
          <a:xfrm>
            <a:off x="7086600" y="2362200"/>
            <a:ext cx="12700" cy="685800"/>
          </a:xfrm>
          <a:prstGeom prst="curvedConnector3">
            <a:avLst>
              <a:gd name="adj1" fmla="val 1800000"/>
            </a:avLst>
          </a:prstGeom>
          <a:ln w="38100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stCxn id="16" idx="6"/>
            <a:endCxn id="17" idx="6"/>
          </p:cNvCxnSpPr>
          <p:nvPr/>
        </p:nvCxnSpPr>
        <p:spPr>
          <a:xfrm>
            <a:off x="7086600" y="3048000"/>
            <a:ext cx="12700" cy="685800"/>
          </a:xfrm>
          <a:prstGeom prst="curvedConnector3">
            <a:avLst>
              <a:gd name="adj1" fmla="val 1800000"/>
            </a:avLst>
          </a:prstGeom>
          <a:ln w="38100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17" idx="6"/>
            <a:endCxn id="18" idx="6"/>
          </p:cNvCxnSpPr>
          <p:nvPr/>
        </p:nvCxnSpPr>
        <p:spPr>
          <a:xfrm>
            <a:off x="7086600" y="3733800"/>
            <a:ext cx="12700" cy="685800"/>
          </a:xfrm>
          <a:prstGeom prst="curvedConnector3">
            <a:avLst>
              <a:gd name="adj1" fmla="val 1800000"/>
            </a:avLst>
          </a:prstGeom>
          <a:ln w="38100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6"/>
          <p:cNvCxnSpPr>
            <a:stCxn id="18" idx="6"/>
          </p:cNvCxnSpPr>
          <p:nvPr/>
        </p:nvCxnSpPr>
        <p:spPr>
          <a:xfrm flipH="1">
            <a:off x="6400800" y="4419600"/>
            <a:ext cx="685800" cy="381000"/>
          </a:xfrm>
          <a:prstGeom prst="curvedConnector3">
            <a:avLst>
              <a:gd name="adj1" fmla="val -33333"/>
            </a:avLst>
          </a:prstGeom>
          <a:ln w="38100">
            <a:solidFill>
              <a:srgbClr val="EF0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162800" y="4953000"/>
            <a:ext cx="188032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propagate into</a:t>
            </a:r>
            <a:br>
              <a:rPr lang="en-US" dirty="0" smtClean="0"/>
            </a:br>
            <a:r>
              <a:rPr lang="en-US" dirty="0" smtClean="0"/>
              <a:t>or out of the page</a:t>
            </a:r>
          </a:p>
        </p:txBody>
      </p:sp>
    </p:spTree>
    <p:extLst>
      <p:ext uri="{BB962C8B-B14F-4D97-AF65-F5344CB8AC3E}">
        <p14:creationId xmlns:p14="http://schemas.microsoft.com/office/powerpoint/2010/main" val="240153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Gated-off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44</a:t>
            </a:fld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14800" cy="461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114799" cy="459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048389"/>
            <a:ext cx="2341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Component of E field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1048389"/>
            <a:ext cx="233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Component of E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76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Gated-off Motion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45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21599"/>
            <a:ext cx="4648200" cy="341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687" y="3048000"/>
            <a:ext cx="4485140" cy="330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81100" y="1845399"/>
            <a:ext cx="2590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6058" y="1489922"/>
            <a:ext cx="35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</a:t>
            </a:r>
            <a:r>
              <a:rPr lang="en-US" dirty="0" smtClean="0"/>
              <a:t>drift along beam direction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2672299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particle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38250" y="3733800"/>
            <a:ext cx="57150" cy="1676400"/>
          </a:xfrm>
          <a:prstGeom prst="straightConnector1">
            <a:avLst/>
          </a:prstGeom>
          <a:ln w="19050">
            <a:solidFill>
              <a:srgbClr val="EF01D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400" y="5410200"/>
            <a:ext cx="250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F01D3"/>
                </a:solidFill>
              </a:rPr>
              <a:t>Particle origination point</a:t>
            </a:r>
            <a:endParaRPr lang="en-US" dirty="0">
              <a:solidFill>
                <a:srgbClr val="EF01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42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Gated-off Behavior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5220091" cy="384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405809"/>
            <a:ext cx="3339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2590800"/>
            <a:ext cx="1540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Bunch Centers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8288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 Velocity</a:t>
            </a:r>
          </a:p>
          <a:p>
            <a:r>
              <a:rPr lang="en-US" dirty="0" smtClean="0"/>
              <a:t>1.2 cm / 150 ns = 8 cm/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Compared to</a:t>
            </a:r>
          </a:p>
          <a:p>
            <a:r>
              <a:rPr lang="en-US" dirty="0" smtClean="0"/>
              <a:t>10 cm/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analytically estimated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38400" y="2590800"/>
            <a:ext cx="228600" cy="1143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1828800"/>
            <a:ext cx="181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motion </a:t>
            </a:r>
            <a:r>
              <a:rPr lang="en-US" dirty="0" err="1" smtClean="0"/>
              <a:t>vs</a:t>
            </a:r>
            <a:r>
              <a:rPr lang="en-US" dirty="0" smtClean="0"/>
              <a:t> time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1143000"/>
            <a:ext cx="332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What happens when electrons </a:t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FF0000"/>
                </a:solidFill>
              </a:rPr>
              <a:t>reach the end of the field region?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55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Gated-off Ion Paths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47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867" y="1600200"/>
            <a:ext cx="5863733" cy="44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981200"/>
            <a:ext cx="237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Elapsed time is ~1.5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3124200"/>
            <a:ext cx="2895600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Initially </a:t>
            </a:r>
            <a:r>
              <a:rPr lang="en-US" dirty="0" smtClean="0"/>
              <a:t>appears ok</a:t>
            </a:r>
            <a:r>
              <a:rPr lang="en-US" dirty="0" smtClean="0"/>
              <a:t>, since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ions </a:t>
            </a:r>
            <a:r>
              <a:rPr lang="en-US" dirty="0" smtClean="0"/>
              <a:t>do </a:t>
            </a:r>
            <a:r>
              <a:rPr lang="en-US" dirty="0" smtClean="0"/>
              <a:t>not </a:t>
            </a:r>
            <a:r>
              <a:rPr lang="en-US" dirty="0" smtClean="0"/>
              <a:t>go much beyond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gating </a:t>
            </a:r>
            <a:r>
              <a:rPr lang="en-US" dirty="0" smtClean="0"/>
              <a:t>grid</a:t>
            </a:r>
          </a:p>
          <a:p>
            <a:pPr algn="ctr"/>
            <a:r>
              <a:rPr lang="en-US" dirty="0" smtClean="0"/>
              <a:t>-- However</a:t>
            </a:r>
            <a:r>
              <a:rPr lang="en-US" dirty="0"/>
              <a:t> </a:t>
            </a:r>
            <a:r>
              <a:rPr lang="en-US" dirty="0" smtClean="0"/>
              <a:t>--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Secondaries</a:t>
            </a:r>
            <a:r>
              <a:rPr lang="en-US" dirty="0" smtClean="0">
                <a:solidFill>
                  <a:srgbClr val="FF0000"/>
                </a:solidFill>
              </a:rPr>
              <a:t> from ion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mpacts on gating grid could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be a problem</a:t>
            </a:r>
          </a:p>
        </p:txBody>
      </p:sp>
      <p:sp>
        <p:nvSpPr>
          <p:cNvPr id="8" name="Oval 7"/>
          <p:cNvSpPr/>
          <p:nvPr/>
        </p:nvSpPr>
        <p:spPr>
          <a:xfrm>
            <a:off x="3813667" y="3083683"/>
            <a:ext cx="2133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2"/>
            <a:endCxn id="7" idx="3"/>
          </p:cNvCxnSpPr>
          <p:nvPr/>
        </p:nvCxnSpPr>
        <p:spPr>
          <a:xfrm flipH="1">
            <a:off x="2971800" y="3274183"/>
            <a:ext cx="841867" cy="865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96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</a:t>
            </a:r>
            <a:r>
              <a:rPr lang="en-US" dirty="0" smtClean="0"/>
              <a:t>Beam Profiler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48</a:t>
            </a:fld>
            <a:endParaRPr lang="en-US"/>
          </a:p>
        </p:txBody>
      </p:sp>
      <p:sp>
        <p:nvSpPr>
          <p:cNvPr id="6" name="Content Placeholder 51"/>
          <p:cNvSpPr txBox="1">
            <a:spLocks/>
          </p:cNvSpPr>
          <p:nvPr/>
        </p:nvSpPr>
        <p:spPr>
          <a:xfrm>
            <a:off x="457200" y="5257800"/>
            <a:ext cx="8229600" cy="8683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Deflection vs. Angle provides information about the proton beam transverse profile</a:t>
            </a:r>
          </a:p>
        </p:txBody>
      </p:sp>
      <p:sp>
        <p:nvSpPr>
          <p:cNvPr id="7" name="Oval 6"/>
          <p:cNvSpPr/>
          <p:nvPr/>
        </p:nvSpPr>
        <p:spPr>
          <a:xfrm>
            <a:off x="4648200" y="3821668"/>
            <a:ext cx="1066800" cy="10668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990600" y="3364468"/>
            <a:ext cx="4191000" cy="990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81600" y="3364468"/>
            <a:ext cx="2743200" cy="30480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90600" y="4355068"/>
            <a:ext cx="69342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181600" y="2831068"/>
            <a:ext cx="2667000" cy="533400"/>
          </a:xfrm>
          <a:prstGeom prst="line">
            <a:avLst/>
          </a:prstGeom>
          <a:ln w="19050">
            <a:solidFill>
              <a:srgbClr val="FF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90600" y="4126468"/>
            <a:ext cx="41910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81600" y="4126468"/>
            <a:ext cx="2743200" cy="7620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81600" y="3974068"/>
            <a:ext cx="2743200" cy="152400"/>
          </a:xfrm>
          <a:prstGeom prst="line">
            <a:avLst/>
          </a:prstGeom>
          <a:ln w="19050">
            <a:solidFill>
              <a:srgbClr val="FF000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0" y="4812268"/>
            <a:ext cx="253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Proton beam out of page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355068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beam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38216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Angle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3059668"/>
            <a:ext cx="115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Deflection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7239000" y="3212068"/>
            <a:ext cx="533400" cy="76200"/>
          </a:xfrm>
          <a:prstGeom prst="straightConnector1">
            <a:avLst/>
          </a:prstGeom>
          <a:ln w="1270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3541838">
            <a:off x="2182334" y="3611563"/>
            <a:ext cx="1066800" cy="1066800"/>
          </a:xfrm>
          <a:prstGeom prst="arc">
            <a:avLst>
              <a:gd name="adj1" fmla="val 16200000"/>
              <a:gd name="adj2" fmla="val 19402542"/>
            </a:avLst>
          </a:prstGeom>
          <a:ln w="1270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3400" y="3094688"/>
            <a:ext cx="3697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beam is deflected by electric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and magnetic fields of the protons</a:t>
            </a:r>
          </a:p>
        </p:txBody>
      </p:sp>
      <p:sp>
        <p:nvSpPr>
          <p:cNvPr id="22" name="Content Placeholder 51"/>
          <p:cNvSpPr txBox="1">
            <a:spLocks/>
          </p:cNvSpPr>
          <p:nvPr/>
        </p:nvSpPr>
        <p:spPr>
          <a:xfrm>
            <a:off x="344238" y="1295400"/>
            <a:ext cx="8037762" cy="1610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Increasing beam power in MI/RR implies the need for non-invasive instrumentation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Electron beam deflection technique is one choice (working implementation at SNS)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45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for Main Injector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Various techniques for measuring </a:t>
            </a:r>
            <a:r>
              <a:rPr lang="en-US" dirty="0" smtClean="0"/>
              <a:t>deflection</a:t>
            </a:r>
            <a:endParaRPr lang="en-US" dirty="0"/>
          </a:p>
          <a:p>
            <a:pPr lvl="1"/>
            <a:r>
              <a:rPr lang="en-US" dirty="0"/>
              <a:t>Fast scan through peak </a:t>
            </a:r>
            <a:r>
              <a:rPr lang="en-US" dirty="0" smtClean="0"/>
              <a:t>of </a:t>
            </a:r>
            <a:r>
              <a:rPr lang="en-US" dirty="0" smtClean="0"/>
              <a:t>bunch (similar to SNS)</a:t>
            </a:r>
            <a:endParaRPr lang="en-US" dirty="0"/>
          </a:p>
          <a:p>
            <a:pPr lvl="2"/>
            <a:r>
              <a:rPr lang="en-US" dirty="0"/>
              <a:t>Requires fast deflector (&lt; 1 ns sweep time)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scan, akin to flying wires (most likely </a:t>
            </a:r>
            <a:r>
              <a:rPr lang="en-US" dirty="0" smtClean="0"/>
              <a:t>solution for </a:t>
            </a:r>
            <a:r>
              <a:rPr lang="en-US" dirty="0"/>
              <a:t>Nova)</a:t>
            </a:r>
          </a:p>
          <a:p>
            <a:pPr lvl="2"/>
            <a:r>
              <a:rPr lang="en-US" dirty="0"/>
              <a:t>Position the beam and record the maximum deflection as the beam passes </a:t>
            </a:r>
            <a:r>
              <a:rPr lang="en-US" dirty="0" smtClean="0"/>
              <a:t>by</a:t>
            </a:r>
          </a:p>
          <a:p>
            <a:pPr lvl="3"/>
            <a:r>
              <a:rPr lang="en-US" dirty="0" smtClean="0"/>
              <a:t>Leave the electron beam stationary</a:t>
            </a:r>
          </a:p>
          <a:p>
            <a:pPr lvl="3"/>
            <a:r>
              <a:rPr lang="en-US" dirty="0" smtClean="0"/>
              <a:t>Sweep the beam along the proton direction</a:t>
            </a:r>
          </a:p>
          <a:p>
            <a:pPr lvl="4"/>
            <a:r>
              <a:rPr lang="en-US" dirty="0" smtClean="0"/>
              <a:t>Obtain longitudinal distribution</a:t>
            </a:r>
            <a:endParaRPr lang="en-US" dirty="0"/>
          </a:p>
          <a:p>
            <a:r>
              <a:rPr lang="en-US" dirty="0" smtClean="0"/>
              <a:t>Collaborating </a:t>
            </a:r>
            <a:r>
              <a:rPr lang="en-US" dirty="0"/>
              <a:t>with </a:t>
            </a:r>
            <a:r>
              <a:rPr lang="en-US" dirty="0" err="1"/>
              <a:t>Wim</a:t>
            </a:r>
            <a:r>
              <a:rPr lang="en-US" dirty="0"/>
              <a:t> </a:t>
            </a:r>
            <a:r>
              <a:rPr lang="en-US" dirty="0" err="1"/>
              <a:t>Blokland</a:t>
            </a:r>
            <a:r>
              <a:rPr lang="en-US" dirty="0"/>
              <a:t> at SNS who </a:t>
            </a:r>
            <a:r>
              <a:rPr lang="en-US" dirty="0" smtClean="0"/>
              <a:t>has done </a:t>
            </a:r>
            <a:r>
              <a:rPr lang="en-US" dirty="0"/>
              <a:t>simulations of the various techniques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 Chamber View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666" y="249238"/>
            <a:ext cx="5807137" cy="44873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29267" y="3657602"/>
            <a:ext cx="1261533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7" y="139171"/>
            <a:ext cx="6096000" cy="919162"/>
          </a:xfrm>
        </p:spPr>
        <p:txBody>
          <a:bodyPr/>
          <a:lstStyle/>
          <a:p>
            <a:r>
              <a:rPr lang="en-US" dirty="0" smtClean="0"/>
              <a:t>Why the Magnetic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Mark-II Secondarie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740" y="1337733"/>
            <a:ext cx="5471459" cy="4227945"/>
          </a:xfrm>
          <a:prstGeom prst="rect">
            <a:avLst/>
          </a:prstGeom>
        </p:spPr>
      </p:pic>
      <p:pic>
        <p:nvPicPr>
          <p:cNvPr id="13" name="Picture 12" descr="MI Mark II Chamber View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339" y="2919078"/>
            <a:ext cx="5807137" cy="4487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6039" y="121846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Ions - E field only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7436" y="5122553"/>
            <a:ext cx="238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Electrons - E and B field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6579" y="1339647"/>
            <a:ext cx="20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Ion / electron paths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with E and B field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4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Deflection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50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704493"/>
            <a:ext cx="5029200" cy="3315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y Book:Shared:Projects:ProjectX:Final Report:DeflectionDurin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228975" cy="2573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52600" y="5926171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Plots courtesy of </a:t>
            </a:r>
            <a:r>
              <a:rPr lang="en-US" i="1" dirty="0" err="1" smtClean="0"/>
              <a:t>Wim</a:t>
            </a:r>
            <a:r>
              <a:rPr lang="en-US" i="1" dirty="0" smtClean="0"/>
              <a:t> </a:t>
            </a:r>
            <a:r>
              <a:rPr lang="en-US" i="1" dirty="0" err="1" smtClean="0"/>
              <a:t>Blokland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143000"/>
            <a:ext cx="38674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Slow electron sweep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Position the electron beam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Record the deflection of a bunch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Move the electron beam and repeat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939723"/>
            <a:ext cx="2971800" cy="2308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34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Deflection Simulation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69210"/>
            <a:ext cx="3970655" cy="276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721610"/>
            <a:ext cx="3665855" cy="25361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8600" y="5962614"/>
            <a:ext cx="31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Plots courtesy of </a:t>
            </a:r>
            <a:r>
              <a:rPr lang="en-US" i="1" dirty="0" err="1" smtClean="0"/>
              <a:t>Wim</a:t>
            </a:r>
            <a:r>
              <a:rPr lang="en-US" i="1" dirty="0" smtClean="0"/>
              <a:t> </a:t>
            </a:r>
            <a:r>
              <a:rPr lang="en-US" i="1" dirty="0" err="1" smtClean="0"/>
              <a:t>Blokland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12954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Step the electron beam through the proton beam and record maximum deflections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Derivative of deflection vs. position is nominally beam profile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18864" y="4267200"/>
            <a:ext cx="1905000" cy="0"/>
          </a:xfrm>
          <a:prstGeom prst="straightConnector1">
            <a:avLst/>
          </a:prstGeom>
          <a:ln w="19050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1000" y="4267200"/>
            <a:ext cx="92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600D6"/>
                </a:solidFill>
              </a:rPr>
              <a:t>Derivative</a:t>
            </a:r>
            <a:endParaRPr lang="en-US" sz="1400" dirty="0">
              <a:solidFill>
                <a:srgbClr val="D60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60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Deflection Scheme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599" y="1951094"/>
            <a:ext cx="2565131" cy="37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308" y="1447800"/>
            <a:ext cx="3316414" cy="47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52400" y="1676399"/>
            <a:ext cx="1905000" cy="15240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n 8"/>
          <p:cNvSpPr/>
          <p:nvPr/>
        </p:nvSpPr>
        <p:spPr>
          <a:xfrm rot="14626406">
            <a:off x="1502694" y="1043402"/>
            <a:ext cx="457200" cy="2250577"/>
          </a:xfrm>
          <a:prstGeom prst="can">
            <a:avLst>
              <a:gd name="adj" fmla="val 88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57400" y="1676399"/>
            <a:ext cx="838200" cy="27469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" y="1828800"/>
            <a:ext cx="1143000" cy="27820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2400" y="1826710"/>
            <a:ext cx="1600200" cy="209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2" idx="2"/>
          </p:cNvCxnSpPr>
          <p:nvPr/>
        </p:nvCxnSpPr>
        <p:spPr>
          <a:xfrm>
            <a:off x="1723372" y="1832307"/>
            <a:ext cx="829328" cy="83569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22" idx="0"/>
          </p:cNvCxnSpPr>
          <p:nvPr/>
        </p:nvCxnSpPr>
        <p:spPr>
          <a:xfrm>
            <a:off x="1295400" y="2107002"/>
            <a:ext cx="800100" cy="3920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095500" y="1917964"/>
            <a:ext cx="844826" cy="752178"/>
          </a:xfrm>
          <a:custGeom>
            <a:avLst/>
            <a:gdLst>
              <a:gd name="connsiteX0" fmla="*/ 0 w 993913"/>
              <a:gd name="connsiteY0" fmla="*/ 580737 h 692521"/>
              <a:gd name="connsiteX1" fmla="*/ 288234 w 993913"/>
              <a:gd name="connsiteY1" fmla="*/ 391894 h 692521"/>
              <a:gd name="connsiteX2" fmla="*/ 616226 w 993913"/>
              <a:gd name="connsiteY2" fmla="*/ 690068 h 692521"/>
              <a:gd name="connsiteX3" fmla="*/ 655982 w 993913"/>
              <a:gd name="connsiteY3" fmla="*/ 193111 h 692521"/>
              <a:gd name="connsiteX4" fmla="*/ 844826 w 993913"/>
              <a:gd name="connsiteY4" fmla="*/ 4268 h 692521"/>
              <a:gd name="connsiteX5" fmla="*/ 993913 w 993913"/>
              <a:gd name="connsiteY5" fmla="*/ 352137 h 692521"/>
              <a:gd name="connsiteX0" fmla="*/ 0 w 844826"/>
              <a:gd name="connsiteY0" fmla="*/ 580737 h 692521"/>
              <a:gd name="connsiteX1" fmla="*/ 288234 w 844826"/>
              <a:gd name="connsiteY1" fmla="*/ 391894 h 692521"/>
              <a:gd name="connsiteX2" fmla="*/ 616226 w 844826"/>
              <a:gd name="connsiteY2" fmla="*/ 690068 h 692521"/>
              <a:gd name="connsiteX3" fmla="*/ 655982 w 844826"/>
              <a:gd name="connsiteY3" fmla="*/ 193111 h 692521"/>
              <a:gd name="connsiteX4" fmla="*/ 844826 w 844826"/>
              <a:gd name="connsiteY4" fmla="*/ 4268 h 692521"/>
              <a:gd name="connsiteX0" fmla="*/ 0 w 844826"/>
              <a:gd name="connsiteY0" fmla="*/ 581077 h 752178"/>
              <a:gd name="connsiteX1" fmla="*/ 288234 w 844826"/>
              <a:gd name="connsiteY1" fmla="*/ 392234 h 752178"/>
              <a:gd name="connsiteX2" fmla="*/ 457200 w 844826"/>
              <a:gd name="connsiteY2" fmla="*/ 750042 h 752178"/>
              <a:gd name="connsiteX3" fmla="*/ 655982 w 844826"/>
              <a:gd name="connsiteY3" fmla="*/ 193451 h 752178"/>
              <a:gd name="connsiteX4" fmla="*/ 844826 w 844826"/>
              <a:gd name="connsiteY4" fmla="*/ 4608 h 7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826" h="752178">
                <a:moveTo>
                  <a:pt x="0" y="581077"/>
                </a:moveTo>
                <a:cubicBezTo>
                  <a:pt x="92765" y="477544"/>
                  <a:pt x="212034" y="364073"/>
                  <a:pt x="288234" y="392234"/>
                </a:cubicBezTo>
                <a:cubicBezTo>
                  <a:pt x="364434" y="420395"/>
                  <a:pt x="395909" y="783172"/>
                  <a:pt x="457200" y="750042"/>
                </a:cubicBezTo>
                <a:cubicBezTo>
                  <a:pt x="518491" y="716912"/>
                  <a:pt x="591378" y="317690"/>
                  <a:pt x="655982" y="193451"/>
                </a:cubicBezTo>
                <a:cubicBezTo>
                  <a:pt x="720586" y="69212"/>
                  <a:pt x="788504" y="-21896"/>
                  <a:pt x="844826" y="46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219200" y="1466334"/>
            <a:ext cx="838200" cy="4516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915045" y="1176995"/>
            <a:ext cx="163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Sweep</a:t>
            </a:r>
            <a:endParaRPr lang="en-US" dirty="0"/>
          </a:p>
        </p:txBody>
      </p:sp>
      <p:sp>
        <p:nvSpPr>
          <p:cNvPr id="1025" name="TextBox 1024"/>
          <p:cNvSpPr txBox="1"/>
          <p:nvPr/>
        </p:nvSpPr>
        <p:spPr>
          <a:xfrm>
            <a:off x="55969" y="3352800"/>
            <a:ext cx="2932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Sweep the electron beam along the proton bunch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Sweep duration coincides with the duration of the  proton bunch</a:t>
            </a:r>
          </a:p>
        </p:txBody>
      </p:sp>
      <p:cxnSp>
        <p:nvCxnSpPr>
          <p:cNvPr id="1029" name="Straight Arrow Connector 1028"/>
          <p:cNvCxnSpPr/>
          <p:nvPr/>
        </p:nvCxnSpPr>
        <p:spPr>
          <a:xfrm>
            <a:off x="7696200" y="4267200"/>
            <a:ext cx="0" cy="682658"/>
          </a:xfrm>
          <a:prstGeom prst="straightConnector1">
            <a:avLst/>
          </a:prstGeom>
          <a:ln w="28575">
            <a:solidFill>
              <a:srgbClr val="D600D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H="1" flipV="1">
            <a:off x="4953000" y="4608529"/>
            <a:ext cx="2654164" cy="1"/>
          </a:xfrm>
          <a:prstGeom prst="straightConnector1">
            <a:avLst/>
          </a:prstGeom>
          <a:ln w="12700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/>
          <p:cNvSpPr txBox="1"/>
          <p:nvPr/>
        </p:nvSpPr>
        <p:spPr>
          <a:xfrm>
            <a:off x="6426974" y="5651197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</a:t>
            </a:r>
            <a:r>
              <a:rPr lang="en-US" sz="1400" dirty="0" err="1" smtClean="0"/>
              <a:t>Sim</a:t>
            </a:r>
            <a:r>
              <a:rPr lang="en-US" sz="1400" dirty="0" smtClean="0"/>
              <a:t>. </a:t>
            </a:r>
            <a:r>
              <a:rPr lang="en-US" sz="1400" dirty="0"/>
              <a:t>L</a:t>
            </a:r>
            <a:r>
              <a:rPr lang="en-US" sz="1400" dirty="0" smtClean="0"/>
              <a:t>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 ns</a:t>
            </a:r>
          </a:p>
          <a:p>
            <a:r>
              <a:rPr lang="en-US" sz="1400" dirty="0" smtClean="0"/>
              <a:t>Meas. </a:t>
            </a:r>
            <a:r>
              <a:rPr lang="en-US" sz="1400" dirty="0" err="1" smtClean="0"/>
              <a:t>Sim</a:t>
            </a:r>
            <a:r>
              <a:rPr lang="en-US" sz="1400" dirty="0" smtClean="0"/>
              <a:t>. Longitudinal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2.3 ns</a:t>
            </a:r>
            <a:endParaRPr lang="en-US" sz="1400" dirty="0"/>
          </a:p>
        </p:txBody>
      </p:sp>
      <p:sp>
        <p:nvSpPr>
          <p:cNvPr id="1036" name="TextBox 1035"/>
          <p:cNvSpPr txBox="1"/>
          <p:nvPr/>
        </p:nvSpPr>
        <p:spPr>
          <a:xfrm>
            <a:off x="113798" y="5266476"/>
            <a:ext cx="3087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Beam Simulated Transverse </a:t>
            </a:r>
            <a:r>
              <a:rPr lang="en-US" sz="1400" dirty="0" smtClean="0">
                <a:latin typeface="Symbol" pitchFamily="18" charset="2"/>
              </a:rPr>
              <a:t>s</a:t>
            </a:r>
            <a:r>
              <a:rPr lang="en-US" sz="1400" dirty="0" smtClean="0"/>
              <a:t> = 3 mm</a:t>
            </a:r>
          </a:p>
          <a:p>
            <a:pPr algn="r"/>
            <a:r>
              <a:rPr lang="en-US" sz="1400" dirty="0" smtClean="0"/>
              <a:t>Meas. Simulated Transverse </a:t>
            </a:r>
            <a:r>
              <a:rPr lang="en-US" sz="1400" dirty="0">
                <a:latin typeface="Symbol" pitchFamily="18" charset="2"/>
              </a:rPr>
              <a:t>s</a:t>
            </a:r>
            <a:r>
              <a:rPr lang="en-US" sz="1400" dirty="0" smtClean="0"/>
              <a:t> = 3.5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392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Camera Image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962400" y="2218413"/>
            <a:ext cx="4933950" cy="332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981200"/>
            <a:ext cx="3886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Camera frames are ~30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Main Injector cycle is ~1 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Need to step many times per frame to accumulate data fast enough for measurement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Complicated to extract each step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65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Device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331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9" idx="1"/>
          </p:cNvCxnSpPr>
          <p:nvPr/>
        </p:nvCxnSpPr>
        <p:spPr>
          <a:xfrm flipH="1">
            <a:off x="5410200" y="1785730"/>
            <a:ext cx="1636643" cy="195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46843" y="160106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Pump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4" idx="1"/>
          </p:cNvCxnSpPr>
          <p:nvPr/>
        </p:nvCxnSpPr>
        <p:spPr>
          <a:xfrm flipH="1">
            <a:off x="4800600" y="2342971"/>
            <a:ext cx="1905000" cy="1716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5600" y="2019805"/>
            <a:ext cx="210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KeV</a:t>
            </a:r>
            <a:r>
              <a:rPr lang="en-US" dirty="0" smtClean="0"/>
              <a:t> Electron Gun</a:t>
            </a:r>
          </a:p>
          <a:p>
            <a:r>
              <a:rPr lang="en-US" dirty="0" smtClean="0"/>
              <a:t>Kimball Physics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>
          <a:xfrm flipH="1">
            <a:off x="5562600" y="2870680"/>
            <a:ext cx="1468161" cy="97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30761" y="2686014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Valve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 flipV="1">
            <a:off x="4890615" y="3384995"/>
            <a:ext cx="2324804" cy="407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5419" y="3102593"/>
            <a:ext cx="147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Electrostatic Deflector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>
            <a:off x="4890615" y="1295400"/>
            <a:ext cx="1636642" cy="7244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7257" y="1110734"/>
            <a:ext cx="11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Gauge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>
          <a:xfrm flipH="1" flipV="1">
            <a:off x="5618921" y="3657600"/>
            <a:ext cx="1636642" cy="337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55563" y="3810792"/>
            <a:ext cx="11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Gauge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2" idx="1"/>
          </p:cNvCxnSpPr>
          <p:nvPr/>
        </p:nvCxnSpPr>
        <p:spPr>
          <a:xfrm flipH="1" flipV="1">
            <a:off x="5618921" y="4495009"/>
            <a:ext cx="1380356" cy="376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99277" y="4271522"/>
            <a:ext cx="1903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Pneumatic</a:t>
            </a:r>
          </a:p>
          <a:p>
            <a:r>
              <a:rPr lang="en-US" dirty="0" smtClean="0"/>
              <a:t>Insertion Device</a:t>
            </a:r>
          </a:p>
          <a:p>
            <a:r>
              <a:rPr lang="en-US" dirty="0"/>
              <a:t>w</a:t>
            </a:r>
            <a:r>
              <a:rPr lang="en-US" dirty="0" smtClean="0"/>
              <a:t>ith OTR Stainless</a:t>
            </a:r>
          </a:p>
          <a:p>
            <a:r>
              <a:rPr lang="en-US" dirty="0" smtClean="0"/>
              <a:t>Steel Mirror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60903" y="5562599"/>
            <a:ext cx="281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Phosphor Screen</a:t>
            </a:r>
          </a:p>
          <a:p>
            <a:r>
              <a:rPr lang="en-US" dirty="0" smtClean="0"/>
              <a:t>P47, 400 nm, 60 ns decay(?)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 flipV="1">
            <a:off x="4975126" y="4953000"/>
            <a:ext cx="1285777" cy="932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3"/>
          </p:cNvCxnSpPr>
          <p:nvPr/>
        </p:nvCxnSpPr>
        <p:spPr>
          <a:xfrm>
            <a:off x="2536384" y="1734594"/>
            <a:ext cx="816416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3400" y="1411428"/>
            <a:ext cx="20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Breadboard</a:t>
            </a:r>
          </a:p>
          <a:p>
            <a:r>
              <a:rPr lang="en-US" dirty="0" smtClean="0"/>
              <a:t>~ 60 cm  x  150 cm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3" idx="3"/>
          </p:cNvCxnSpPr>
          <p:nvPr/>
        </p:nvCxnSpPr>
        <p:spPr>
          <a:xfrm>
            <a:off x="2582603" y="4095425"/>
            <a:ext cx="541597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4800" y="3772259"/>
            <a:ext cx="2277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Elliptical Main Injector</a:t>
            </a:r>
          </a:p>
          <a:p>
            <a:r>
              <a:rPr lang="en-US" dirty="0" err="1" smtClean="0"/>
              <a:t>beampipe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5" idx="3"/>
          </p:cNvCxnSpPr>
          <p:nvPr/>
        </p:nvCxnSpPr>
        <p:spPr>
          <a:xfrm flipV="1">
            <a:off x="2965880" y="5334000"/>
            <a:ext cx="1072720" cy="90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66789" y="5239434"/>
            <a:ext cx="22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 components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96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1215428"/>
            <a:ext cx="7724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optical paths: </a:t>
            </a:r>
            <a:r>
              <a:rPr lang="en-US" dirty="0" smtClean="0">
                <a:solidFill>
                  <a:srgbClr val="00B050"/>
                </a:solidFill>
              </a:rPr>
              <a:t>OTR screen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Phosphor screen</a:t>
            </a:r>
            <a:r>
              <a:rPr lang="en-US" dirty="0" smtClean="0"/>
              <a:t> with some </a:t>
            </a:r>
            <a:r>
              <a:rPr lang="en-US" dirty="0" smtClean="0">
                <a:solidFill>
                  <a:srgbClr val="FF0000"/>
                </a:solidFill>
              </a:rPr>
              <a:t>shared elements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OTR </a:t>
            </a:r>
            <a:r>
              <a:rPr lang="en-US" dirty="0" smtClean="0"/>
              <a:t>screen is inserted at location of proton beam (sans proton beam) and used</a:t>
            </a:r>
            <a:br>
              <a:rPr lang="en-US" dirty="0" smtClean="0"/>
            </a:br>
            <a:r>
              <a:rPr lang="en-US" dirty="0" smtClean="0"/>
              <a:t>to focus the electron beam and measure the electron beam spot size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116" y="2492995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SS Mirror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50869" y="2219511"/>
            <a:ext cx="114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45 </a:t>
            </a:r>
            <a:r>
              <a:rPr lang="en-US" dirty="0" smtClean="0">
                <a:solidFill>
                  <a:srgbClr val="00B050"/>
                </a:solidFill>
              </a:rPr>
              <a:t>Degree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Mirror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78268" y="2049408"/>
            <a:ext cx="906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Lens </a:t>
            </a:r>
            <a:r>
              <a:rPr lang="en-US" dirty="0" smtClean="0">
                <a:solidFill>
                  <a:srgbClr val="00B050"/>
                </a:solidFill>
              </a:rPr>
              <a:t>on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moving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stage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0535" y="2233364"/>
            <a:ext cx="121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Filters and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polarizers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1927" y="2221490"/>
            <a:ext cx="176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Image Intensifier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(Hamamatsu)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200" y="4720540"/>
            <a:ext cx="107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Camera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Objective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48746" y="5631060"/>
            <a:ext cx="175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CID Camera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Megarad</a:t>
            </a:r>
            <a:r>
              <a:rPr lang="en-US" dirty="0" smtClean="0">
                <a:solidFill>
                  <a:srgbClr val="FF0000"/>
                </a:solidFill>
              </a:rPr>
              <a:t> version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7683" y="408242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Phosphor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screen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30031" y="4095391"/>
            <a:ext cx="114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45 </a:t>
            </a:r>
            <a:r>
              <a:rPr lang="en-US" dirty="0" smtClean="0">
                <a:solidFill>
                  <a:srgbClr val="0070C0"/>
                </a:solidFill>
              </a:rPr>
              <a:t>Degree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Mirror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04876" y="3900836"/>
            <a:ext cx="906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Lens </a:t>
            </a:r>
            <a:r>
              <a:rPr lang="en-US" dirty="0" smtClean="0">
                <a:solidFill>
                  <a:srgbClr val="0070C0"/>
                </a:solidFill>
              </a:rPr>
              <a:t>on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moving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stage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2210" y="3917866"/>
            <a:ext cx="1425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45 </a:t>
            </a:r>
            <a:r>
              <a:rPr lang="en-US" dirty="0" smtClean="0">
                <a:solidFill>
                  <a:srgbClr val="0070C0"/>
                </a:solidFill>
              </a:rPr>
              <a:t>Degree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Mirror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moving </a:t>
            </a:r>
            <a:r>
              <a:rPr lang="en-US" dirty="0" smtClean="0">
                <a:solidFill>
                  <a:srgbClr val="0070C0"/>
                </a:solidFill>
              </a:rPr>
              <a:t>stage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68179" y="2215996"/>
            <a:ext cx="1142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Stationary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Lens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8011" y="3094917"/>
            <a:ext cx="63610" cy="823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24517" y="3020876"/>
            <a:ext cx="151075" cy="89766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8979297">
            <a:off x="3079213" y="3072798"/>
            <a:ext cx="81787" cy="823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7179" y="4824166"/>
            <a:ext cx="63610" cy="8236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8979297">
            <a:off x="1945432" y="4842129"/>
            <a:ext cx="81787" cy="8236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54139" y="4824166"/>
            <a:ext cx="151075" cy="8976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8979297">
            <a:off x="4482411" y="4842132"/>
            <a:ext cx="81787" cy="8236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05231" y="3458806"/>
            <a:ext cx="747423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177157" y="3466758"/>
            <a:ext cx="747423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303821" y="3020876"/>
            <a:ext cx="151075" cy="8976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48746" y="3054946"/>
            <a:ext cx="63610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32952" y="3054946"/>
            <a:ext cx="63610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55588" y="3054946"/>
            <a:ext cx="63610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26411" y="3054946"/>
            <a:ext cx="63610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657236" y="3054946"/>
            <a:ext cx="63610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323818" y="3458806"/>
            <a:ext cx="1844530" cy="7952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24926" y="5231961"/>
            <a:ext cx="747423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075592" y="5231961"/>
            <a:ext cx="747423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24284" y="5239913"/>
            <a:ext cx="1225079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683318" y="3466758"/>
            <a:ext cx="485030" cy="1765203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947546" y="3158534"/>
            <a:ext cx="576253" cy="499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947546" y="5704075"/>
            <a:ext cx="576253" cy="499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5400000">
            <a:off x="7975647" y="4571295"/>
            <a:ext cx="429071" cy="8976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47500" y="3968397"/>
            <a:ext cx="114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45 Degree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Mirror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 rot="18979297">
            <a:off x="8220629" y="3862722"/>
            <a:ext cx="81787" cy="8236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537152" y="3482662"/>
            <a:ext cx="482648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976130" y="3458806"/>
            <a:ext cx="911564" cy="0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8241527" y="3718204"/>
            <a:ext cx="0" cy="400672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241527" y="4388985"/>
            <a:ext cx="0" cy="381786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8241527" y="5301562"/>
            <a:ext cx="0" cy="381786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389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9" descr="KimballPhysicsEGun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98" y="266030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90" y="5632103"/>
            <a:ext cx="180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Solenoid and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steering magnets</a:t>
            </a:r>
            <a:endParaRPr lang="en-US" dirty="0">
              <a:solidFill>
                <a:srgbClr val="D600D6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130" y="2362200"/>
            <a:ext cx="399054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stCxn id="6" idx="0"/>
          </p:cNvCxnSpPr>
          <p:nvPr/>
        </p:nvCxnSpPr>
        <p:spPr>
          <a:xfrm flipH="1" flipV="1">
            <a:off x="1128998" y="3498503"/>
            <a:ext cx="152403" cy="21336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24398" y="5955268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Cathode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H="1" flipV="1">
            <a:off x="2500598" y="3346103"/>
            <a:ext cx="411017" cy="26091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148" y="2394466"/>
            <a:ext cx="25165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Thermionic Electron Gun</a:t>
            </a:r>
            <a:endParaRPr lang="en-US" dirty="0">
              <a:solidFill>
                <a:srgbClr val="D600D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2177534"/>
            <a:ext cx="2257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Electrostatic Deflector</a:t>
            </a:r>
            <a:endParaRPr lang="en-US" dirty="0">
              <a:solidFill>
                <a:srgbClr val="D600D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38" y="1161871"/>
            <a:ext cx="3104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Kimball Physics up to 60 </a:t>
            </a:r>
            <a:r>
              <a:rPr lang="en-US" dirty="0" err="1" smtClean="0"/>
              <a:t>KeV</a:t>
            </a:r>
            <a:endParaRPr lang="en-US" dirty="0"/>
          </a:p>
          <a:p>
            <a:r>
              <a:rPr lang="en-US" dirty="0" smtClean="0"/>
              <a:t>(we will use up to 15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6 mA,  pulsed, 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to DC</a:t>
            </a:r>
          </a:p>
          <a:p>
            <a:r>
              <a:rPr lang="en-US" dirty="0" smtClean="0"/>
              <a:t>LaB</a:t>
            </a:r>
            <a:r>
              <a:rPr lang="en-US" baseline="-25000" dirty="0" smtClean="0"/>
              <a:t>6</a:t>
            </a:r>
            <a:r>
              <a:rPr lang="en-US" dirty="0" smtClean="0"/>
              <a:t> cathode, 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spot size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35273" y="1343297"/>
            <a:ext cx="2690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cm long ‘circular’ plates</a:t>
            </a:r>
          </a:p>
          <a:p>
            <a:r>
              <a:rPr lang="en-US" dirty="0" smtClean="0"/>
              <a:t>~2.5 cm diameter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60839" y="3346103"/>
            <a:ext cx="744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Plates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>
            <a:off x="5205145" y="3530769"/>
            <a:ext cx="1144096" cy="1346031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3"/>
          </p:cNvCxnSpPr>
          <p:nvPr/>
        </p:nvCxnSpPr>
        <p:spPr>
          <a:xfrm>
            <a:off x="5205145" y="3530769"/>
            <a:ext cx="864527" cy="67301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5205145" y="3530769"/>
            <a:ext cx="1729055" cy="1034534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3"/>
          </p:cNvCxnSpPr>
          <p:nvPr/>
        </p:nvCxnSpPr>
        <p:spPr>
          <a:xfrm>
            <a:off x="5205145" y="3530769"/>
            <a:ext cx="1144096" cy="279231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9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smtClean="0"/>
              <a:t>Stand at NWA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62170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53409" y="1307068"/>
            <a:ext cx="354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Optical Transition Radiation Screens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flipH="1">
            <a:off x="4673053" y="1676400"/>
            <a:ext cx="351899" cy="13716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6" idx="1"/>
          </p:cNvCxnSpPr>
          <p:nvPr/>
        </p:nvCxnSpPr>
        <p:spPr>
          <a:xfrm flipH="1">
            <a:off x="6629400" y="3701534"/>
            <a:ext cx="571185" cy="489466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1992868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Electron Gun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929818" y="2362200"/>
            <a:ext cx="2323591" cy="1524000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8839" y="5065572"/>
            <a:ext cx="1702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Lens / Digital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Camera Imaging</a:t>
            </a:r>
            <a:br>
              <a:rPr lang="en-US" dirty="0" smtClean="0">
                <a:solidFill>
                  <a:srgbClr val="D600D6"/>
                </a:solidFill>
              </a:rPr>
            </a:br>
            <a:r>
              <a:rPr lang="en-US" dirty="0" smtClean="0">
                <a:solidFill>
                  <a:srgbClr val="D600D6"/>
                </a:solidFill>
              </a:rPr>
              <a:t>Systems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2091613" y="4608372"/>
            <a:ext cx="2023187" cy="9188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</p:cNvCxnSpPr>
          <p:nvPr/>
        </p:nvCxnSpPr>
        <p:spPr>
          <a:xfrm flipV="1">
            <a:off x="2091613" y="4760772"/>
            <a:ext cx="2757389" cy="7664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00585" y="3516868"/>
            <a:ext cx="133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Faraday Cup</a:t>
            </a:r>
            <a:endParaRPr lang="en-US" dirty="0">
              <a:solidFill>
                <a:srgbClr val="D600D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24952" y="1676400"/>
            <a:ext cx="252401" cy="1472317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57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Tests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58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1371600"/>
            <a:ext cx="8229600" cy="990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Gun has internal solenoid</a:t>
            </a:r>
          </a:p>
          <a:p>
            <a:pPr lvl="1"/>
            <a:r>
              <a:rPr lang="en-US" dirty="0" smtClean="0"/>
              <a:t>Scanned beam through waist </a:t>
            </a:r>
            <a:br>
              <a:rPr lang="en-US" dirty="0" smtClean="0"/>
            </a:br>
            <a:r>
              <a:rPr lang="en-US" dirty="0" smtClean="0"/>
              <a:t>at first screen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119735"/>
            <a:ext cx="3327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33400" y="266253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Scanned beam sizes from </a:t>
            </a:r>
            <a:r>
              <a:rPr lang="en-US" dirty="0" err="1" smtClean="0"/>
              <a:t>Ce:YAG</a:t>
            </a:r>
            <a:r>
              <a:rPr lang="en-US" dirty="0" smtClean="0"/>
              <a:t> screens (1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A beam)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264795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Scanned beam sizes from OTR screens </a:t>
            </a:r>
            <a:br>
              <a:rPr lang="en-US" dirty="0" smtClean="0"/>
            </a:br>
            <a:r>
              <a:rPr lang="en-US" dirty="0" smtClean="0"/>
              <a:t>(1 </a:t>
            </a:r>
            <a:r>
              <a:rPr lang="en-US" dirty="0" err="1">
                <a:sym typeface="Symbol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 beam) 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38"/>
          <a:stretch>
            <a:fillRect/>
          </a:stretch>
        </p:blipFill>
        <p:spPr bwMode="auto">
          <a:xfrm>
            <a:off x="4114800" y="4257676"/>
            <a:ext cx="454875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16200000" flipV="1">
            <a:off x="7639051" y="4029076"/>
            <a:ext cx="476251" cy="1"/>
          </a:xfrm>
          <a:prstGeom prst="line">
            <a:avLst/>
          </a:prstGeom>
          <a:ln w="38100">
            <a:solidFill>
              <a:srgbClr val="C800C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38600" y="4257676"/>
            <a:ext cx="4572000" cy="2057400"/>
          </a:xfrm>
          <a:prstGeom prst="rect">
            <a:avLst/>
          </a:prstGeom>
          <a:noFill/>
          <a:ln>
            <a:solidFill>
              <a:srgbClr val="C8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88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Electrostatic Deflector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59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793" y="1447800"/>
            <a:ext cx="2152650" cy="24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895401"/>
            <a:ext cx="1868915" cy="24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209800" cy="190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2169886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0" y="1295400"/>
            <a:ext cx="142875" cy="495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8565" y="2362200"/>
            <a:ext cx="12906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Deflector Pulse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9990" y="4633958"/>
            <a:ext cx="12906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Deflector Pulse</a:t>
            </a:r>
            <a:endParaRPr lang="en-US" sz="1400" dirty="0">
              <a:solidFill>
                <a:srgbClr val="00642D"/>
              </a:solidFill>
            </a:endParaRPr>
          </a:p>
        </p:txBody>
      </p:sp>
      <p:cxnSp>
        <p:nvCxnSpPr>
          <p:cNvPr id="9" name="Straight Connector 8"/>
          <p:cNvCxnSpPr>
            <a:stCxn id="6" idx="2"/>
          </p:cNvCxnSpPr>
          <p:nvPr/>
        </p:nvCxnSpPr>
        <p:spPr>
          <a:xfrm flipV="1">
            <a:off x="5024438" y="5670202"/>
            <a:ext cx="1757362" cy="578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0"/>
          </p:cNvCxnSpPr>
          <p:nvPr/>
        </p:nvCxnSpPr>
        <p:spPr>
          <a:xfrm>
            <a:off x="5024438" y="1295400"/>
            <a:ext cx="1757362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965800"/>
              </p:ext>
            </p:extLst>
          </p:nvPr>
        </p:nvGraphicFramePr>
        <p:xfrm>
          <a:off x="152399" y="2209800"/>
          <a:ext cx="3138329" cy="242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Slide" r:id="rId7" imgW="1811890" imgH="1403697" progId="PowerPoint.Slide.8">
                  <p:embed/>
                </p:oleObj>
              </mc:Choice>
              <mc:Fallback>
                <p:oleObj name="Slide" r:id="rId7" imgW="1811890" imgH="14036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2209800"/>
                        <a:ext cx="3138329" cy="24241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4800" y="5040934"/>
            <a:ext cx="18279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15 cm long plates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41395" y="1676400"/>
            <a:ext cx="691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~120 V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1395" y="5648325"/>
            <a:ext cx="691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</a:rPr>
              <a:t>~190 V</a:t>
            </a:r>
            <a:endParaRPr lang="en-US" sz="1400" dirty="0">
              <a:solidFill>
                <a:srgbClr val="00642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830288"/>
            <a:ext cx="381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Deflecting Voltage vs. Deflector Length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14400" y="2286000"/>
            <a:ext cx="0" cy="27549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895600" y="4038600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90800" y="3733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500 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587002" y="3157026"/>
            <a:ext cx="49019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46400" y="283106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80 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0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</a:t>
            </a:r>
            <a:endParaRPr lang="en-US" dirty="0"/>
          </a:p>
        </p:txBody>
      </p:sp>
      <p:pic>
        <p:nvPicPr>
          <p:cNvPr id="4" name="Content Placeholder 3" descr="IMG_03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306710" cy="4568371"/>
          </a:xfrm>
        </p:spPr>
      </p:pic>
      <p:sp>
        <p:nvSpPr>
          <p:cNvPr id="5" name="TextBox 4"/>
          <p:cNvSpPr txBox="1"/>
          <p:nvPr/>
        </p:nvSpPr>
        <p:spPr>
          <a:xfrm>
            <a:off x="2530929" y="1048306"/>
            <a:ext cx="426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and Vertical co-located in Long 5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29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Deflector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8373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847" y="1676400"/>
            <a:ext cx="422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sweep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Effect is similar proton bunch passing by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1542871"/>
            <a:ext cx="4090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Longer sweep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Bright part off screen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Beam size not uniform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Possibly due to poor pulse quality</a:t>
            </a:r>
          </a:p>
        </p:txBody>
      </p:sp>
      <p:sp>
        <p:nvSpPr>
          <p:cNvPr id="7" name="Arc 6"/>
          <p:cNvSpPr/>
          <p:nvPr/>
        </p:nvSpPr>
        <p:spPr>
          <a:xfrm rot="10800000">
            <a:off x="5029200" y="1999564"/>
            <a:ext cx="609600" cy="2286685"/>
          </a:xfrm>
          <a:prstGeom prst="arc">
            <a:avLst>
              <a:gd name="adj1" fmla="val 16200000"/>
              <a:gd name="adj2" fmla="val 5377754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96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Fields in Tunnel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646496" cy="504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2720" y="1922286"/>
            <a:ext cx="154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beam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397622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19800" y="2743200"/>
            <a:ext cx="0" cy="2286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3600" y="3524119"/>
            <a:ext cx="37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711" y="4844534"/>
            <a:ext cx="37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</a:t>
            </a:r>
            <a:r>
              <a:rPr lang="en-US" baseline="-25000" dirty="0" smtClean="0">
                <a:solidFill>
                  <a:srgbClr val="00B050"/>
                </a:solidFill>
              </a:rPr>
              <a:t>y</a:t>
            </a:r>
            <a:endParaRPr lang="en-US" dirty="0" smtClean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4724400" y="2106952"/>
            <a:ext cx="1219200" cy="8648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38600" y="3124200"/>
            <a:ext cx="0" cy="399919"/>
          </a:xfrm>
          <a:prstGeom prst="straightConnector1">
            <a:avLst/>
          </a:prstGeom>
          <a:ln w="28575">
            <a:solidFill>
              <a:srgbClr val="D600D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24200" y="3124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00D6"/>
                </a:solidFill>
              </a:rPr>
              <a:t>5 gauss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5287" y="390670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00D6"/>
                </a:solidFill>
              </a:rPr>
              <a:t>0</a:t>
            </a:r>
            <a:r>
              <a:rPr lang="en-US" dirty="0" smtClean="0">
                <a:solidFill>
                  <a:srgbClr val="D600D6"/>
                </a:solidFill>
              </a:rPr>
              <a:t> 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696" y="1275955"/>
            <a:ext cx="3005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shield </a:t>
            </a:r>
            <a:r>
              <a:rPr lang="en-US" dirty="0" err="1" smtClean="0"/>
              <a:t>beamline</a:t>
            </a:r>
            <a:endParaRPr lang="en-US" dirty="0" smtClean="0"/>
          </a:p>
          <a:p>
            <a:r>
              <a:rPr lang="en-US" dirty="0" smtClean="0"/>
              <a:t>First attempt will be mu metal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0" y="1909755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Quad busses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3500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00" y="5297269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Dipole busses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9000 A</a:t>
            </a:r>
          </a:p>
        </p:txBody>
      </p:sp>
    </p:spTree>
    <p:extLst>
      <p:ext uri="{BB962C8B-B14F-4D97-AF65-F5344CB8AC3E}">
        <p14:creationId xmlns:p14="http://schemas.microsoft.com/office/powerpoint/2010/main" val="257614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Beam Profiler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62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742964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441180"/>
            <a:ext cx="4124326" cy="298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5800" y="4572000"/>
            <a:ext cx="4648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Would like </a:t>
            </a:r>
            <a:r>
              <a:rPr lang="en-US" dirty="0"/>
              <a:t>to install as soon as possible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But…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Priority is “Very Low” (to put it politely)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Relies on the </a:t>
            </a:r>
            <a:r>
              <a:rPr lang="en-US" dirty="0" smtClean="0"/>
              <a:t>“kindness </a:t>
            </a:r>
            <a:r>
              <a:rPr lang="en-US" dirty="0"/>
              <a:t>of </a:t>
            </a:r>
            <a:r>
              <a:rPr lang="en-US" dirty="0" smtClean="0"/>
              <a:t>strangers”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5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756" y="3063992"/>
            <a:ext cx="4168295" cy="326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84536" y="3233366"/>
            <a:ext cx="3649648" cy="821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9951" y="4476593"/>
            <a:ext cx="2687542" cy="278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Strangers (and not so strangers)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Instrumentation</a:t>
            </a:r>
          </a:p>
          <a:p>
            <a:pPr lvl="1"/>
            <a:r>
              <a:rPr lang="en-US" dirty="0" smtClean="0"/>
              <a:t>Amber Johnson, Carl Lundberg, Jim </a:t>
            </a:r>
            <a:r>
              <a:rPr lang="en-US" dirty="0" smtClean="0"/>
              <a:t>Galloway, Jim </a:t>
            </a:r>
            <a:r>
              <a:rPr lang="en-US" dirty="0" smtClean="0"/>
              <a:t>Fitzgerald, Peter </a:t>
            </a:r>
            <a:r>
              <a:rPr lang="en-US" dirty="0" err="1" smtClean="0"/>
              <a:t>Prieto</a:t>
            </a:r>
            <a:r>
              <a:rPr lang="en-US" dirty="0" smtClean="0"/>
              <a:t>, </a:t>
            </a:r>
            <a:r>
              <a:rPr lang="en-US" dirty="0" err="1" smtClean="0"/>
              <a:t>Pierpaolo</a:t>
            </a:r>
            <a:r>
              <a:rPr lang="en-US" dirty="0" smtClean="0"/>
              <a:t> </a:t>
            </a:r>
            <a:r>
              <a:rPr lang="en-US" dirty="0" smtClean="0"/>
              <a:t>Stabile, Andrea </a:t>
            </a:r>
            <a:r>
              <a:rPr lang="en-US" dirty="0" err="1" smtClean="0"/>
              <a:t>Saewart</a:t>
            </a:r>
            <a:r>
              <a:rPr lang="en-US" dirty="0" smtClean="0"/>
              <a:t>, Dave Slimmer, </a:t>
            </a:r>
            <a:r>
              <a:rPr lang="en-US" dirty="0" err="1" smtClean="0"/>
              <a:t>Dehong</a:t>
            </a:r>
            <a:r>
              <a:rPr lang="en-US" dirty="0" smtClean="0"/>
              <a:t> Zhang, </a:t>
            </a:r>
            <a:r>
              <a:rPr lang="en-US" dirty="0" smtClean="0"/>
              <a:t>Brian </a:t>
            </a:r>
            <a:r>
              <a:rPr lang="en-US" dirty="0" err="1" smtClean="0"/>
              <a:t>Fellenz</a:t>
            </a:r>
            <a:r>
              <a:rPr lang="en-US" dirty="0" smtClean="0"/>
              <a:t>, Alex Lumpkin</a:t>
            </a:r>
            <a:endParaRPr lang="en-US" dirty="0" smtClean="0"/>
          </a:p>
          <a:p>
            <a:r>
              <a:rPr lang="en-US" dirty="0" smtClean="0"/>
              <a:t>Mechanical Support</a:t>
            </a:r>
          </a:p>
          <a:p>
            <a:pPr lvl="1"/>
            <a:r>
              <a:rPr lang="en-US" dirty="0" smtClean="0"/>
              <a:t>Wade </a:t>
            </a:r>
            <a:r>
              <a:rPr lang="en-US" dirty="0" err="1" smtClean="0"/>
              <a:t>Muranyi</a:t>
            </a:r>
            <a:r>
              <a:rPr lang="en-US" dirty="0" smtClean="0"/>
              <a:t>, Brad Tennis, Elias Lopez, </a:t>
            </a:r>
            <a:r>
              <a:rPr lang="en-US" dirty="0" smtClean="0"/>
              <a:t>Debbie </a:t>
            </a:r>
            <a:r>
              <a:rPr lang="en-US" dirty="0" err="1" smtClean="0"/>
              <a:t>Bonifas</a:t>
            </a:r>
            <a:r>
              <a:rPr lang="en-US" dirty="0" smtClean="0"/>
              <a:t>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Scott McCormick, Ryan </a:t>
            </a:r>
            <a:r>
              <a:rPr lang="en-US" dirty="0" err="1" smtClean="0"/>
              <a:t>Montiel</a:t>
            </a:r>
            <a:r>
              <a:rPr lang="en-US" dirty="0" smtClean="0"/>
              <a:t>, </a:t>
            </a:r>
            <a:r>
              <a:rPr lang="en-US" dirty="0" err="1"/>
              <a:t>Sali</a:t>
            </a:r>
            <a:r>
              <a:rPr lang="en-US" dirty="0"/>
              <a:t> </a:t>
            </a:r>
            <a:r>
              <a:rPr lang="en-US" dirty="0" err="1" smtClean="0"/>
              <a:t>Sylejmani</a:t>
            </a:r>
            <a:r>
              <a:rPr lang="en-US" dirty="0" smtClean="0"/>
              <a:t>, Tom Lassiter,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James Williams, John </a:t>
            </a:r>
            <a:r>
              <a:rPr lang="en-US" dirty="0" err="1" smtClean="0"/>
              <a:t>Sobolewski</a:t>
            </a:r>
            <a:r>
              <a:rPr lang="en-US" dirty="0" smtClean="0"/>
              <a:t>, Matt Alvarez, Kevin Duel</a:t>
            </a:r>
          </a:p>
          <a:p>
            <a:r>
              <a:rPr lang="en-US" dirty="0" smtClean="0"/>
              <a:t>Summer Students</a:t>
            </a:r>
          </a:p>
          <a:p>
            <a:pPr lvl="1"/>
            <a:r>
              <a:rPr lang="en-US" dirty="0"/>
              <a:t>Paul </a:t>
            </a:r>
            <a:r>
              <a:rPr lang="en-US" dirty="0" err="1" smtClean="0"/>
              <a:t>Butkovich</a:t>
            </a:r>
            <a:r>
              <a:rPr lang="en-US" dirty="0" smtClean="0"/>
              <a:t>, </a:t>
            </a:r>
            <a:r>
              <a:rPr lang="en-US" dirty="0" err="1" smtClean="0"/>
              <a:t>Khalida</a:t>
            </a:r>
            <a:r>
              <a:rPr lang="en-US" dirty="0" smtClean="0"/>
              <a:t> Hendricks, </a:t>
            </a:r>
            <a:r>
              <a:rPr lang="en-US" dirty="0" err="1" smtClean="0"/>
              <a:t>Danila</a:t>
            </a:r>
            <a:r>
              <a:rPr lang="en-US" dirty="0" smtClean="0"/>
              <a:t> </a:t>
            </a:r>
            <a:r>
              <a:rPr lang="en-US" dirty="0" err="1" smtClean="0"/>
              <a:t>Nikiforov</a:t>
            </a:r>
            <a:endParaRPr lang="en-US" dirty="0" smtClean="0"/>
          </a:p>
          <a:p>
            <a:r>
              <a:rPr lang="en-US" dirty="0" smtClean="0"/>
              <a:t>Others</a:t>
            </a:r>
            <a:endParaRPr lang="en-US" dirty="0" smtClean="0"/>
          </a:p>
          <a:p>
            <a:pPr lvl="1"/>
            <a:r>
              <a:rPr lang="en-US" dirty="0" smtClean="0"/>
              <a:t>Charles </a:t>
            </a:r>
            <a:r>
              <a:rPr lang="en-US" dirty="0" err="1" smtClean="0"/>
              <a:t>Thangaraj</a:t>
            </a:r>
            <a:r>
              <a:rPr lang="en-US" dirty="0" smtClean="0"/>
              <a:t>, Dave Burk,</a:t>
            </a:r>
            <a:br>
              <a:rPr lang="en-US" dirty="0" smtClean="0"/>
            </a:br>
            <a:r>
              <a:rPr lang="en-US" dirty="0" smtClean="0"/>
              <a:t>Dennis Schmitt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418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7CD0-02CD-4E49-A6F5-418A24EBFE0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10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4114800" cy="44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2213977"/>
            <a:ext cx="17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Phosphor screen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819396" y="2398643"/>
            <a:ext cx="2438404" cy="3627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4267200"/>
            <a:ext cx="176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Intensifier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906496" y="4451866"/>
            <a:ext cx="3494304" cy="2964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381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Transition Radiation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248032"/>
            <a:ext cx="3137310" cy="201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76" y="2407499"/>
            <a:ext cx="3603171" cy="18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38800" y="2007855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C400C4"/>
                </a:solidFill>
              </a:rPr>
              <a:t>Light yield over the 2 ms electron pulse</a:t>
            </a:r>
          </a:p>
        </p:txBody>
      </p:sp>
      <p:pic>
        <p:nvPicPr>
          <p:cNvPr id="11" name="Picture 2" descr="Z:\My Documents\EBeamProfiler\BeamImages\DamagedStainlessStee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585" y="4267200"/>
            <a:ext cx="2571832" cy="192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3576" y="4876800"/>
            <a:ext cx="51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Initial beam images determined to be blackbody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No polarization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Intensity increased nonlinearly with duration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Damage to stainless steel mirror observed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217" y="1337605"/>
            <a:ext cx="4258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Electron energy low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Broad angular distribution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Mirror should be </a:t>
            </a:r>
            <a:r>
              <a:rPr lang="en-GB" dirty="0"/>
              <a:t>15</a:t>
            </a:r>
            <a:r>
              <a:rPr lang="en-GB" dirty="0" smtClean="0">
                <a:sym typeface="Symbol"/>
              </a:rPr>
              <a:t> instead of 4</a:t>
            </a:r>
            <a:r>
              <a:rPr lang="en-GB" dirty="0" smtClean="0"/>
              <a:t>5</a:t>
            </a:r>
            <a:r>
              <a:rPr lang="en-GB" dirty="0" smtClean="0">
                <a:sym typeface="Symbol"/>
              </a:rPr>
              <a:t>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93576" y="4285589"/>
            <a:ext cx="2703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ym typeface="Symbol"/>
              </a:rPr>
              <a:t>(E. </a:t>
            </a:r>
            <a:r>
              <a:rPr lang="en-GB" sz="1400" i="1" dirty="0" err="1">
                <a:sym typeface="Symbol"/>
              </a:rPr>
              <a:t>Bravin</a:t>
            </a:r>
            <a:r>
              <a:rPr lang="en-GB" sz="1400" i="1" dirty="0">
                <a:sym typeface="Symbol"/>
              </a:rPr>
              <a:t>, private communication)</a:t>
            </a:r>
            <a:endParaRPr lang="en-US" sz="1400" i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96817" y="2248032"/>
            <a:ext cx="303583" cy="647568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04183" y="3962400"/>
            <a:ext cx="698402" cy="1514565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953000" y="5410201"/>
            <a:ext cx="1676400" cy="430244"/>
          </a:xfrm>
          <a:prstGeom prst="straightConnector1">
            <a:avLst/>
          </a:prstGeom>
          <a:ln w="28575">
            <a:solidFill>
              <a:srgbClr val="D600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711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Tests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4B3D5-6885-4D88-9D54-6CD007EB616F}" type="slidenum">
              <a:rPr lang="en-US" smtClean="0"/>
              <a:t>67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19049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Wire to simulate proton beam</a:t>
            </a:r>
          </a:p>
          <a:p>
            <a:r>
              <a:rPr lang="en-US" dirty="0" smtClean="0"/>
              <a:t>e Beam pulsed on for 40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Wire pulsed for 20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Half the time the beam is deflected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5" y="3954431"/>
            <a:ext cx="964096" cy="159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962400"/>
            <a:ext cx="1011043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842" y="3975650"/>
            <a:ext cx="954158" cy="158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481" y="3975650"/>
            <a:ext cx="938719" cy="1582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301" y="3975655"/>
            <a:ext cx="937099" cy="1572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655" y="3975655"/>
            <a:ext cx="953945" cy="1572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489" y="3975655"/>
            <a:ext cx="953311" cy="156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153" y="359306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26440" y="359306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44443" y="3593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49745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250V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33481" y="360751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79412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99521" y="36063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6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Ring/MI Original</a:t>
            </a:r>
            <a:endParaRPr lang="en-US" dirty="0"/>
          </a:p>
        </p:txBody>
      </p:sp>
      <p:pic>
        <p:nvPicPr>
          <p:cNvPr id="4" name="Content Placeholder 3" descr="DSCN049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402" y="3977820"/>
            <a:ext cx="4569022" cy="2512786"/>
          </a:xfrm>
        </p:spPr>
      </p:pic>
      <p:pic>
        <p:nvPicPr>
          <p:cNvPr id="5" name="Picture 4" descr="DSCN044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2" y="1145266"/>
            <a:ext cx="5175504" cy="4088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5786" y="1417638"/>
            <a:ext cx="257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at Q103</a:t>
            </a:r>
          </a:p>
          <a:p>
            <a:r>
              <a:rPr lang="en-US" dirty="0" smtClean="0"/>
              <a:t>Also a Horizontal at Q102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046"/>
            <a:ext cx="8229600" cy="774311"/>
          </a:xfrm>
        </p:spPr>
        <p:txBody>
          <a:bodyPr/>
          <a:lstStyle/>
          <a:p>
            <a:r>
              <a:rPr lang="en-US" dirty="0" smtClean="0"/>
              <a:t>Main Injector Mark-II</a:t>
            </a:r>
            <a:endParaRPr lang="en-US" dirty="0"/>
          </a:p>
        </p:txBody>
      </p:sp>
      <p:pic>
        <p:nvPicPr>
          <p:cNvPr id="4" name="Content Placeholder 3" descr="DSCN045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9091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941287" y="1048306"/>
            <a:ext cx="521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Measurement Permanent Magnet at Q104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0225" y="1326727"/>
            <a:ext cx="8196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Independent up and downstream +/- 25mm in horizontal plane for alignment and MCP Exposure</a:t>
            </a:r>
            <a:endParaRPr lang="en-US" sz="1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Tevatron</a:t>
            </a:r>
            <a:endParaRPr lang="en-US" dirty="0"/>
          </a:p>
        </p:txBody>
      </p:sp>
      <p:pic>
        <p:nvPicPr>
          <p:cNvPr id="6" name="Content Placeholder 5" descr="DSCN01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June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APT Seminar  --  J. Zagel &amp; R. Thurman-Keup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D0A-5E48-F940-A9ED-8FB5EB2CA10F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9522" y="1288143"/>
            <a:ext cx="203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Detector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4856" y="6101897"/>
            <a:ext cx="298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Correction Magnet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267" y="912977"/>
            <a:ext cx="797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36 Proton and 36 Anti-Proton bunches per turn using QIE Chips in tunnel.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5275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3091</Words>
  <Application>Microsoft Office PowerPoint</Application>
  <PresentationFormat>On-screen Show (4:3)</PresentationFormat>
  <Paragraphs>641</Paragraphs>
  <Slides>67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1_Custom Design</vt:lpstr>
      <vt:lpstr>Office Theme</vt:lpstr>
      <vt:lpstr>Custom Design</vt:lpstr>
      <vt:lpstr>Equation</vt:lpstr>
      <vt:lpstr>Slide</vt:lpstr>
      <vt:lpstr>Status of Profile Monitors @ Fermilab</vt:lpstr>
      <vt:lpstr>IPM’s in the Tev ERA</vt:lpstr>
      <vt:lpstr>IPM Basic Types</vt:lpstr>
      <vt:lpstr>IPM Concept</vt:lpstr>
      <vt:lpstr>Why the Magnetic Field</vt:lpstr>
      <vt:lpstr>Booster</vt:lpstr>
      <vt:lpstr>Main Ring/MI Original</vt:lpstr>
      <vt:lpstr>Main Injector Mark-II</vt:lpstr>
      <vt:lpstr>Tevatron</vt:lpstr>
      <vt:lpstr>Mark-II, and Tevatron Internals</vt:lpstr>
      <vt:lpstr>Mark-III Internals Under Construction</vt:lpstr>
      <vt:lpstr>Mark-III IPM</vt:lpstr>
      <vt:lpstr>Mark-III Control Grid</vt:lpstr>
      <vt:lpstr>Anode Strip Board</vt:lpstr>
      <vt:lpstr>Mark-III Model</vt:lpstr>
      <vt:lpstr>Main Injector Mark-III Magnet</vt:lpstr>
      <vt:lpstr>MARK-III Magnet</vt:lpstr>
      <vt:lpstr>MI Orbit Perturbation</vt:lpstr>
      <vt:lpstr>Magnet Measurements</vt:lpstr>
      <vt:lpstr>Magnet Measurements</vt:lpstr>
      <vt:lpstr>Magnet Measurements</vt:lpstr>
      <vt:lpstr>Mark-III Vacuum Vessel</vt:lpstr>
      <vt:lpstr>IPM New Installation’s</vt:lpstr>
      <vt:lpstr>IPM Measurement Capability</vt:lpstr>
      <vt:lpstr>IPM Measurement New Features</vt:lpstr>
      <vt:lpstr>Typical Data Display</vt:lpstr>
      <vt:lpstr>Typical Data Display cont’d</vt:lpstr>
      <vt:lpstr>Typical Data Display Last</vt:lpstr>
      <vt:lpstr>MCP Test Chamber</vt:lpstr>
      <vt:lpstr>Test Chamber Measurements</vt:lpstr>
      <vt:lpstr>The Players</vt:lpstr>
      <vt:lpstr>Intermission</vt:lpstr>
      <vt:lpstr>Gated IPM Concept</vt:lpstr>
      <vt:lpstr>Gated IPM Concept</vt:lpstr>
      <vt:lpstr>MATLAB Simulation</vt:lpstr>
      <vt:lpstr>Matlab Simulation</vt:lpstr>
      <vt:lpstr>Matlab Simulation</vt:lpstr>
      <vt:lpstr>Magnetic Field in Simulation</vt:lpstr>
      <vt:lpstr>Gated-on IPM</vt:lpstr>
      <vt:lpstr>Gated-on IPM</vt:lpstr>
      <vt:lpstr>Gated-on IPM</vt:lpstr>
      <vt:lpstr>Gated-on Expected Signal</vt:lpstr>
      <vt:lpstr>Gated-off IPM</vt:lpstr>
      <vt:lpstr>Gated-off Fields</vt:lpstr>
      <vt:lpstr>Gated-off Motion </vt:lpstr>
      <vt:lpstr>Gated-off Behavior</vt:lpstr>
      <vt:lpstr>Gated-off Ion Paths</vt:lpstr>
      <vt:lpstr>Electron Beam Profiler</vt:lpstr>
      <vt:lpstr>Techniques for Main Injector</vt:lpstr>
      <vt:lpstr>Electron Deflection</vt:lpstr>
      <vt:lpstr>Electron Deflection Simulation</vt:lpstr>
      <vt:lpstr>Alternative Deflection Scheme</vt:lpstr>
      <vt:lpstr>Simulated Camera Image</vt:lpstr>
      <vt:lpstr>Electron Beam Device</vt:lpstr>
      <vt:lpstr>Optics</vt:lpstr>
      <vt:lpstr>Devices</vt:lpstr>
      <vt:lpstr>Test Stand at NWA</vt:lpstr>
      <vt:lpstr>Gun Tests</vt:lpstr>
      <vt:lpstr>Test of Electrostatic Deflector</vt:lpstr>
      <vt:lpstr>Electrostatic Deflector Test</vt:lpstr>
      <vt:lpstr>Magnetic Fields in Tunnel</vt:lpstr>
      <vt:lpstr>Electron Beam Profiler</vt:lpstr>
      <vt:lpstr>Strangers (and not so strangers)</vt:lpstr>
      <vt:lpstr>Extras</vt:lpstr>
      <vt:lpstr>Optics</vt:lpstr>
      <vt:lpstr>Optical Transition Radiation</vt:lpstr>
      <vt:lpstr>Wire Tests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Residual Gas Ionization Profile Monitors (IPM) @ Fermilab</dc:title>
  <dc:creator>Jim Zagel</dc:creator>
  <cp:lastModifiedBy>Randy M. Thurman-Keup x6861 13957N</cp:lastModifiedBy>
  <cp:revision>85</cp:revision>
  <cp:lastPrinted>2013-06-11T16:27:39Z</cp:lastPrinted>
  <dcterms:created xsi:type="dcterms:W3CDTF">2012-10-30T21:01:34Z</dcterms:created>
  <dcterms:modified xsi:type="dcterms:W3CDTF">2013-06-11T16:42:26Z</dcterms:modified>
</cp:coreProperties>
</file>