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60" r:id="rId4"/>
    <p:sldId id="261" r:id="rId5"/>
    <p:sldId id="267" r:id="rId6"/>
    <p:sldId id="262" r:id="rId7"/>
    <p:sldId id="268" r:id="rId8"/>
    <p:sldId id="272" r:id="rId9"/>
    <p:sldId id="264" r:id="rId10"/>
    <p:sldId id="265" r:id="rId11"/>
    <p:sldId id="266" r:id="rId12"/>
    <p:sldId id="275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18E632-1B34-430D-A166-D6C1213804EA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EE118E-0293-48EA-B5FB-94CBAFF1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F1E1-3DB6-41D9-9CFE-BFDA7FEEF1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C73C-FF36-49FF-B222-209A66CAC1D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6F994-1F5F-43D5-A3C4-8F4B42838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524000"/>
            <a:ext cx="723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Update of Booster Alignment &amp; Magnet Moves 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August 21, 2013</a:t>
            </a:r>
          </a:p>
          <a:p>
            <a:pPr algn="ctr"/>
            <a:endParaRPr lang="en-US" sz="36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Bill Marsh, </a:t>
            </a:r>
            <a:r>
              <a:rPr lang="en-US" sz="2800" dirty="0" smtClean="0">
                <a:solidFill>
                  <a:srgbClr val="0070C0"/>
                </a:solidFill>
              </a:rPr>
              <a:t>Bill </a:t>
            </a:r>
            <a:r>
              <a:rPr lang="en-US" sz="2800" dirty="0" err="1" smtClean="0">
                <a:solidFill>
                  <a:srgbClr val="0070C0"/>
                </a:solidFill>
              </a:rPr>
              <a:t>Pellico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Kiyomi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Seiya, Dean Still, Kent Triplett Alex Waller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Graphics_Storage\CNS3PC2013082012174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0214"/>
            <a:ext cx="3473048" cy="28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Graphics_Storage\CNS3PC201308201218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50214"/>
            <a:ext cx="3473048" cy="28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Graphics_Storage\CNS3PC2013082012182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8" y="3810000"/>
            <a:ext cx="3473048" cy="28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Graphics_Storage\CNS3PC2013082012184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473048" cy="28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smooth with B80 at 7 break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2.4msec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5675" y="9906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3.0msec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675" y="38862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6.0msec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1875" y="38978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10msec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Graphics_Storage\CNS3PC2013082012163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9277"/>
            <a:ext cx="3292792" cy="27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No Preview"/>
          <p:cNvSpPr>
            <a:spLocks noChangeAspect="1" noChangeArrowheads="1"/>
          </p:cNvSpPr>
          <p:nvPr/>
        </p:nvSpPr>
        <p:spPr bwMode="auto">
          <a:xfrm>
            <a:off x="933767" y="703015"/>
            <a:ext cx="161115" cy="1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No Preview"/>
          <p:cNvSpPr>
            <a:spLocks noChangeAspect="1" noChangeArrowheads="1"/>
          </p:cNvSpPr>
          <p:nvPr/>
        </p:nvSpPr>
        <p:spPr bwMode="auto">
          <a:xfrm>
            <a:off x="1086167" y="855415"/>
            <a:ext cx="161115" cy="1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 descr="C:\Graphics_Storage\CNS3PC201308201219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92" y="904531"/>
            <a:ext cx="3292792" cy="27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Graphics_Storage\CNS3PC2013082012185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5770"/>
            <a:ext cx="3292792" cy="27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smooth at 7 break points (cont.)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075" y="9906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20msec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075" y="38862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35msec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0022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32msec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0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</a:p>
          <a:p>
            <a:pPr algn="ctr"/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smooth with new desired positions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agnet move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-Vertical: L11, L16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-Horizontal:  next long shutdown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63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</a:p>
          <a:p>
            <a:pPr algn="ctr"/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Moved four magnets at L16</a:t>
            </a: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Aperture scan and orbit measurements before and after move.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for aperture scan, B75 and Java. (A. Waller)</a:t>
            </a: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Aperture scan at period 5 -24. (Operation)</a:t>
            </a: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smooth at 7 break points with B80. (W. Marsh, K. Triplett)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76200" y="2514600"/>
            <a:ext cx="9220200" cy="3657600"/>
            <a:chOff x="-76200" y="304800"/>
            <a:chExt cx="9220200" cy="365760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KGPlot" r:id="rId3" imgW="1504800" imgH="1701720" progId="KGraph_Plot">
                    <p:embed/>
                  </p:oleObj>
                </mc:Choice>
                <mc:Fallback>
                  <p:oleObj name="KGPlot" r:id="rId3" imgW="1504800" imgH="1701720" progId="KGraph_Plot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52400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KGPlot" r:id="rId5" imgW="1504800" imgH="1701720" progId="KGraph_Plot">
                    <p:embed/>
                  </p:oleObj>
                </mc:Choice>
                <mc:Fallback>
                  <p:oleObj name="KGPlot" r:id="rId5" imgW="1504800" imgH="1701720" progId="KGraph_Plot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06705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KGPlot" r:id="rId7" imgW="1504800" imgH="1701720" progId="KGraph_Plot">
                    <p:embed/>
                  </p:oleObj>
                </mc:Choice>
                <mc:Fallback>
                  <p:oleObj name="KGPlot" r:id="rId7" imgW="1504800" imgH="1701720" progId="KGraph_Plot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05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59105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KGPlot" r:id="rId9" imgW="1504800" imgH="1701720" progId="KGraph_Plot">
                    <p:embed/>
                  </p:oleObj>
                </mc:Choice>
                <mc:Fallback>
                  <p:oleObj name="KGPlot" r:id="rId9" imgW="1504800" imgH="1701720" progId="KGraph_Plot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05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6105525" y="3048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KGPlot" r:id="rId11" imgW="1514160" imgH="1701720" progId="KGraph_Plot">
                    <p:embed/>
                  </p:oleObj>
                </mc:Choice>
                <mc:Fallback>
                  <p:oleObj name="KGPlot" r:id="rId11" imgW="1514160" imgH="1701720" progId="KGraph_Plot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5525" y="3048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7629525" y="3048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3" name="KGPlot" r:id="rId13" imgW="1514160" imgH="1701720" progId="KGraph_Plot">
                    <p:embed/>
                  </p:oleObj>
                </mc:Choice>
                <mc:Fallback>
                  <p:oleObj name="KGPlot" r:id="rId13" imgW="1514160" imgH="1701720" progId="KGraph_Plot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9525" y="3048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name="KGPlot" r:id="rId15" imgW="1514160" imgH="1701720" progId="KGraph_Plot">
                    <p:embed/>
                  </p:oleObj>
                </mc:Choice>
                <mc:Fallback>
                  <p:oleObj name="KGPlot" r:id="rId15" imgW="1514160" imgH="1701720" progId="KGraph_Plot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152400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KGPlot" r:id="rId17" imgW="1514160" imgH="1701720" progId="KGraph_Plot">
                    <p:embed/>
                  </p:oleObj>
                </mc:Choice>
                <mc:Fallback>
                  <p:oleObj name="KGPlot" r:id="rId17" imgW="1514160" imgH="1701720" progId="KGraph_Plot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0"/>
            <p:cNvGraphicFramePr>
              <a:graphicFrameLocks noChangeAspect="1"/>
            </p:cNvGraphicFramePr>
            <p:nvPr/>
          </p:nvGraphicFramePr>
          <p:xfrm>
            <a:off x="304800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KGPlot" r:id="rId19" imgW="1514160" imgH="1701720" progId="KGraph_Plot">
                    <p:embed/>
                  </p:oleObj>
                </mc:Choice>
                <mc:Fallback>
                  <p:oleObj name="KGPlot" r:id="rId19" imgW="1514160" imgH="1701720" progId="KGraph_Plot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1"/>
            <p:cNvGraphicFramePr>
              <a:graphicFrameLocks noChangeAspect="1"/>
            </p:cNvGraphicFramePr>
            <p:nvPr/>
          </p:nvGraphicFramePr>
          <p:xfrm>
            <a:off x="457200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KGPlot" r:id="rId21" imgW="1514160" imgH="1701720" progId="KGraph_Plot">
                    <p:embed/>
                  </p:oleObj>
                </mc:Choice>
                <mc:Fallback>
                  <p:oleObj name="KGPlot" r:id="rId21" imgW="1514160" imgH="1701720" progId="KGraph_Plot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6096000" y="21336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KGPlot" r:id="rId23" imgW="1514160" imgH="1701720" progId="KGraph_Plot">
                    <p:embed/>
                  </p:oleObj>
                </mc:Choice>
                <mc:Fallback>
                  <p:oleObj name="KGPlot" r:id="rId23" imgW="1514160" imgH="1701720" progId="KGraph_Plot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1336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3"/>
            <p:cNvGraphicFramePr>
              <a:graphicFrameLocks noChangeAspect="1"/>
            </p:cNvGraphicFramePr>
            <p:nvPr/>
          </p:nvGraphicFramePr>
          <p:xfrm>
            <a:off x="7629525" y="21336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9" name="KGPlot" r:id="rId25" imgW="1514160" imgH="1701720" progId="KGraph_Plot">
                    <p:embed/>
                  </p:oleObj>
                </mc:Choice>
                <mc:Fallback>
                  <p:oleObj name="KGPlot" r:id="rId25" imgW="1514160" imgH="1701720" progId="KGraph_Plot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9525" y="21336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38"/>
            <p:cNvGrpSpPr/>
            <p:nvPr/>
          </p:nvGrpSpPr>
          <p:grpSpPr>
            <a:xfrm>
              <a:off x="128016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101" name="Straight Connector 1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7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8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22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</a:t>
                </a:r>
              </a:p>
            </p:txBody>
          </p:sp>
          <p:sp>
            <p:nvSpPr>
              <p:cNvPr id="105" name="TextBox 25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F     D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</a:t>
                </a:r>
              </a:p>
            </p:txBody>
          </p:sp>
        </p:grpSp>
        <p:grpSp>
          <p:nvGrpSpPr>
            <p:cNvPr id="4" name="Group 39"/>
            <p:cNvGrpSpPr/>
            <p:nvPr/>
          </p:nvGrpSpPr>
          <p:grpSpPr>
            <a:xfrm>
              <a:off x="1655064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#4</a:t>
                </a:r>
              </a:p>
            </p:txBody>
          </p:sp>
        </p:grpSp>
        <p:grpSp>
          <p:nvGrpSpPr>
            <p:cNvPr id="17" name="Group 46"/>
            <p:cNvGrpSpPr/>
            <p:nvPr/>
          </p:nvGrpSpPr>
          <p:grpSpPr>
            <a:xfrm>
              <a:off x="3203448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#5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#6</a:t>
                </a:r>
              </a:p>
            </p:txBody>
          </p:sp>
        </p:grpSp>
        <p:grpSp>
          <p:nvGrpSpPr>
            <p:cNvPr id="18" name="Group 53"/>
            <p:cNvGrpSpPr/>
            <p:nvPr/>
          </p:nvGrpSpPr>
          <p:grpSpPr>
            <a:xfrm>
              <a:off x="4727448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#7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#8</a:t>
                </a:r>
              </a:p>
            </p:txBody>
          </p:sp>
        </p:grpSp>
        <p:grpSp>
          <p:nvGrpSpPr>
            <p:cNvPr id="19" name="Group 67"/>
            <p:cNvGrpSpPr/>
            <p:nvPr/>
          </p:nvGrpSpPr>
          <p:grpSpPr>
            <a:xfrm>
              <a:off x="6236208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#9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#10</a:t>
                </a:r>
              </a:p>
            </p:txBody>
          </p:sp>
        </p:grpSp>
        <p:grpSp>
          <p:nvGrpSpPr>
            <p:cNvPr id="20" name="Group 74"/>
            <p:cNvGrpSpPr/>
            <p:nvPr/>
          </p:nvGrpSpPr>
          <p:grpSpPr>
            <a:xfrm>
              <a:off x="7763256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#11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#12</a:t>
                </a: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137160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#13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#14</a:t>
                </a:r>
              </a:p>
            </p:txBody>
          </p:sp>
        </p:grpSp>
        <p:grpSp>
          <p:nvGrpSpPr>
            <p:cNvPr id="22" name="Group 88"/>
            <p:cNvGrpSpPr/>
            <p:nvPr/>
          </p:nvGrpSpPr>
          <p:grpSpPr>
            <a:xfrm>
              <a:off x="1664208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#15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#16</a:t>
                </a:r>
              </a:p>
            </p:txBody>
          </p:sp>
        </p:grpSp>
        <p:grpSp>
          <p:nvGrpSpPr>
            <p:cNvPr id="23" name="Group 95"/>
            <p:cNvGrpSpPr/>
            <p:nvPr/>
          </p:nvGrpSpPr>
          <p:grpSpPr>
            <a:xfrm>
              <a:off x="3182112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#17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#18</a:t>
                </a:r>
              </a:p>
            </p:txBody>
          </p:sp>
        </p:grpSp>
        <p:grpSp>
          <p:nvGrpSpPr>
            <p:cNvPr id="24" name="Group 102"/>
            <p:cNvGrpSpPr/>
            <p:nvPr/>
          </p:nvGrpSpPr>
          <p:grpSpPr>
            <a:xfrm>
              <a:off x="4709160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#19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#20</a:t>
                </a:r>
              </a:p>
            </p:txBody>
          </p:sp>
        </p:grpSp>
        <p:grpSp>
          <p:nvGrpSpPr>
            <p:cNvPr id="25" name="Group 109"/>
            <p:cNvGrpSpPr/>
            <p:nvPr/>
          </p:nvGrpSpPr>
          <p:grpSpPr>
            <a:xfrm>
              <a:off x="6236208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#22</a:t>
                </a:r>
              </a:p>
            </p:txBody>
          </p:sp>
        </p:grpSp>
        <p:grpSp>
          <p:nvGrpSpPr>
            <p:cNvPr id="26" name="Group 116"/>
            <p:cNvGrpSpPr/>
            <p:nvPr/>
          </p:nvGrpSpPr>
          <p:grpSpPr>
            <a:xfrm>
              <a:off x="7763256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-76200" y="304800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+5mm</a:t>
              </a:r>
              <a:endParaRPr lang="en-US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76200" y="1689556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-5mm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76200" y="9906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76200" y="2133600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+5mm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76200" y="3518356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-5mm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76200" y="28194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2392281" y="41910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1.3 mm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64" name="Down Arrow 163"/>
          <p:cNvSpPr/>
          <p:nvPr/>
        </p:nvSpPr>
        <p:spPr>
          <a:xfrm>
            <a:off x="2286000" y="4267200"/>
            <a:ext cx="152400" cy="228599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905000" y="5257800"/>
            <a:ext cx="533400" cy="533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286000" y="61722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1.3 mm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67" name="Down Arrow 166"/>
          <p:cNvSpPr/>
          <p:nvPr/>
        </p:nvSpPr>
        <p:spPr>
          <a:xfrm flipV="1">
            <a:off x="2179719" y="6172200"/>
            <a:ext cx="152400" cy="231475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0" y="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Magnet move 4</a:t>
            </a:r>
          </a:p>
        </p:txBody>
      </p:sp>
      <p:sp>
        <p:nvSpPr>
          <p:cNvPr id="171" name="Rectangle 1"/>
          <p:cNvSpPr>
            <a:spLocks noChangeArrowheads="1"/>
          </p:cNvSpPr>
          <p:nvPr/>
        </p:nvSpPr>
        <p:spPr bwMode="auto">
          <a:xfrm>
            <a:off x="381000" y="864275"/>
            <a:ext cx="8077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magnets were realigned </a:t>
            </a:r>
            <a:r>
              <a:rPr lang="en-US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Aug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6, 2013</a:t>
            </a: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9933"/>
                </a:solidFill>
              </a:rPr>
              <a:t>15-3 upstream: 0mm     15-3 downstream: +0.6mm </a:t>
            </a:r>
            <a:br>
              <a:rPr lang="en-US" dirty="0" smtClean="0">
                <a:solidFill>
                  <a:srgbClr val="FF9933"/>
                </a:solidFill>
              </a:rPr>
            </a:br>
            <a:r>
              <a:rPr lang="en-US" dirty="0" smtClean="0">
                <a:solidFill>
                  <a:srgbClr val="FF9933"/>
                </a:solidFill>
              </a:rPr>
              <a:t>  15-4 upstream: +0.7mm    15-4 downstream: +1.3mm </a:t>
            </a:r>
            <a:br>
              <a:rPr lang="en-US" dirty="0" smtClean="0">
                <a:solidFill>
                  <a:srgbClr val="FF9933"/>
                </a:solidFill>
              </a:rPr>
            </a:br>
            <a:r>
              <a:rPr lang="en-US" dirty="0" smtClean="0">
                <a:solidFill>
                  <a:srgbClr val="FF9933"/>
                </a:solidFill>
              </a:rPr>
              <a:t>  16-1 upstream: -1.3mm    16-1 downstream: -1.3mm </a:t>
            </a:r>
            <a:br>
              <a:rPr lang="en-US" dirty="0" smtClean="0">
                <a:solidFill>
                  <a:srgbClr val="FF9933"/>
                </a:solidFill>
              </a:rPr>
            </a:br>
            <a:r>
              <a:rPr lang="en-US" dirty="0" smtClean="0">
                <a:solidFill>
                  <a:srgbClr val="FF9933"/>
                </a:solidFill>
              </a:rPr>
              <a:t>  16-2 upstream: -1.3mm    16-2 downstream: -1.3mm </a:t>
            </a:r>
            <a:br>
              <a:rPr lang="en-US" dirty="0" smtClean="0">
                <a:solidFill>
                  <a:srgbClr val="FF9933"/>
                </a:solidFill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209800" y="4724400"/>
            <a:ext cx="533400" cy="533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2057400" y="5410200"/>
            <a:ext cx="2286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2362200" y="5029200"/>
            <a:ext cx="3048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7543800" cy="234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difference before and after Move4 (simulation)</a:t>
            </a:r>
          </a:p>
        </p:txBody>
      </p:sp>
      <p:pic>
        <p:nvPicPr>
          <p:cNvPr id="11" name="Picture 10" descr="m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838200"/>
            <a:ext cx="4724400" cy="3650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1143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MAD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897868"/>
            <a:ext cx="247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 Move program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286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+/-0.6mm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-bd.fnal.gov/Elog/getFile?fileID=19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486417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difference before and after Move4 (measurement)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88068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Vertical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657725"/>
            <a:ext cx="5562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286000" y="1828800"/>
            <a:ext cx="1828800" cy="3733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1000" y="4876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+/-0.8mm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2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5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Aperture scan at L16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990600"/>
            <a:ext cx="155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Move4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990600"/>
            <a:ext cx="1430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Move4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81200" y="2286000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1200" y="3429000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6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35" y="762000"/>
            <a:ext cx="3057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735" y="762000"/>
            <a:ext cx="3057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535" y="762000"/>
            <a:ext cx="3057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35" y="3810000"/>
            <a:ext cx="3057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735" y="3810000"/>
            <a:ext cx="3057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5535" y="3810000"/>
            <a:ext cx="3057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vertical alignment at RF section (period 14 – 24)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54178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Aperture plot and analysis on Java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Graphics_Storage\CNS3PC201308201154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83" y="1697736"/>
            <a:ext cx="468061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Graphics_Storage\CNS3PC2013082012083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" y="1709929"/>
            <a:ext cx="4665931" cy="38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0480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Orbit at injection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10668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August, 2013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9716" y="1078468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April, 2012 ($19 operation cycle)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9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365</Words>
  <Application>Microsoft Office PowerPoint</Application>
  <PresentationFormat>On-screen Show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KGPlot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kiyomi</dc:creator>
  <cp:lastModifiedBy>Kiyomi Seiya x8187 13047N</cp:lastModifiedBy>
  <cp:revision>160</cp:revision>
  <dcterms:created xsi:type="dcterms:W3CDTF">2013-08-19T17:51:01Z</dcterms:created>
  <dcterms:modified xsi:type="dcterms:W3CDTF">2013-08-22T13:48:16Z</dcterms:modified>
</cp:coreProperties>
</file>