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3" r:id="rId5"/>
    <p:sldId id="260" r:id="rId6"/>
    <p:sldId id="258" r:id="rId7"/>
    <p:sldId id="259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7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2300-B505-4FD3-9AC3-2CC5CFC8CE5D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6469-E3B1-4C74-B55C-BAB723F13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97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2300-B505-4FD3-9AC3-2CC5CFC8CE5D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6469-E3B1-4C74-B55C-BAB723F13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94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2300-B505-4FD3-9AC3-2CC5CFC8CE5D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6469-E3B1-4C74-B55C-BAB723F13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3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2300-B505-4FD3-9AC3-2CC5CFC8CE5D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6469-E3B1-4C74-B55C-BAB723F13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85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2300-B505-4FD3-9AC3-2CC5CFC8CE5D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6469-E3B1-4C74-B55C-BAB723F13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31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2300-B505-4FD3-9AC3-2CC5CFC8CE5D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6469-E3B1-4C74-B55C-BAB723F13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93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2300-B505-4FD3-9AC3-2CC5CFC8CE5D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6469-E3B1-4C74-B55C-BAB723F13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82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2300-B505-4FD3-9AC3-2CC5CFC8CE5D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6469-E3B1-4C74-B55C-BAB723F13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2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2300-B505-4FD3-9AC3-2CC5CFC8CE5D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6469-E3B1-4C74-B55C-BAB723F13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815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2300-B505-4FD3-9AC3-2CC5CFC8CE5D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6469-E3B1-4C74-B55C-BAB723F13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07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2300-B505-4FD3-9AC3-2CC5CFC8CE5D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6469-E3B1-4C74-B55C-BAB723F13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64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E2300-B505-4FD3-9AC3-2CC5CFC8CE5D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86469-E3B1-4C74-B55C-BAB723F13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976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2746920"/>
            <a:ext cx="48942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Helvetica" pitchFamily="34" charset="0"/>
              </a:rPr>
              <a:t>Ion Source Update</a:t>
            </a:r>
            <a:endParaRPr lang="en-US" sz="44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59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1"/>
            <a:ext cx="3854625" cy="320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-76200"/>
            <a:ext cx="27747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Future plans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59783" y="914398"/>
            <a:ext cx="3792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Replace current piezoelectric gas valve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4724400"/>
            <a:ext cx="2937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Poor temperature stability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Hard to calibrate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1412489"/>
            <a:ext cx="4111081" cy="308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21726" y="683829"/>
            <a:ext cx="423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Spectrometer to look at the cesium to hydrogen </a:t>
            </a:r>
            <a:r>
              <a:rPr lang="en-US" dirty="0" smtClean="0"/>
              <a:t>ratio to help with tuning</a:t>
            </a:r>
            <a:endParaRPr lang="en-U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5" t="40031" r="24122" b="17437"/>
          <a:stretch/>
        </p:blipFill>
        <p:spPr bwMode="auto">
          <a:xfrm>
            <a:off x="4724399" y="4506685"/>
            <a:ext cx="4114801" cy="2351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18833" y="5062954"/>
            <a:ext cx="14788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SNS RF ion source</a:t>
            </a:r>
            <a:endParaRPr lang="en-US" sz="1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343400" y="762000"/>
            <a:ext cx="0" cy="5867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25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5637" y="0"/>
            <a:ext cx="26917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C</a:t>
            </a:r>
            <a:r>
              <a:rPr lang="en-US" sz="4400" dirty="0" smtClean="0"/>
              <a:t>onclusion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951672"/>
            <a:ext cx="871168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Both sources are now operational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Sliding mechanism works well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High extractor spark rates still the biggest problem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Lots of tuning done to improve source 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Several changes made to reduce both the spark rate and the affects of sparking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c</a:t>
            </a:r>
            <a:r>
              <a:rPr lang="en-US" sz="2000" dirty="0" smtClean="0">
                <a:solidFill>
                  <a:srgbClr val="FF0000"/>
                </a:solidFill>
              </a:rPr>
              <a:t>hokes, series resistors, re-routed extractor </a:t>
            </a:r>
            <a:r>
              <a:rPr lang="en-US" sz="2000" dirty="0" err="1" smtClean="0">
                <a:solidFill>
                  <a:srgbClr val="FF0000"/>
                </a:solidFill>
              </a:rPr>
              <a:t>pulser</a:t>
            </a:r>
            <a:r>
              <a:rPr lang="en-US" sz="2000" dirty="0" smtClean="0">
                <a:solidFill>
                  <a:srgbClr val="FF0000"/>
                </a:solidFill>
              </a:rPr>
              <a:t> cable, grounding etc…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Several more changes planed for the near future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2890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0" t="24207" r="16402" b="25671"/>
          <a:stretch/>
        </p:blipFill>
        <p:spPr bwMode="auto">
          <a:xfrm>
            <a:off x="457200" y="4610066"/>
            <a:ext cx="3104376" cy="1790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" t="28963" b="39939"/>
          <a:stretch/>
        </p:blipFill>
        <p:spPr bwMode="auto">
          <a:xfrm>
            <a:off x="3699090" y="4857733"/>
            <a:ext cx="529251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101025"/>
            <a:ext cx="5492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We now have 2 running sources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0" y="1066800"/>
            <a:ext cx="4569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Source B has been running since the first part of June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Both sources have been modified extensively since startup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 have used both sources for 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Swapped sources using the slide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Several issues remain to be solved, the most important is reducing the extractor spark rate and the effects of sparking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54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ICIS 2013\Paper figures\source swap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498" y="3681997"/>
            <a:ext cx="3505200" cy="267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ICIS 2013\Source swap 7.31.1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4237463" cy="317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152400"/>
            <a:ext cx="7336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 date we have swapped sources using the slide 3 times.</a:t>
            </a:r>
            <a:endParaRPr lang="en-US" sz="2400" dirty="0"/>
          </a:p>
        </p:txBody>
      </p:sp>
      <p:sp>
        <p:nvSpPr>
          <p:cNvPr id="5" name="AutoShape 4" descr="imap://bollinger@email.fnal.gov:993/fetch%3EUID%3E/INBOX%3E17639?part=1.2&amp;filename=photo%2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 descr="C:\Users\bollinger\Desktop\photo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11" y="1066588"/>
            <a:ext cx="3291840" cy="245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00600" y="838200"/>
            <a:ext cx="381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turbo manufacturer claims that the  </a:t>
            </a:r>
            <a:r>
              <a:rPr lang="en-US" dirty="0" err="1" smtClean="0"/>
              <a:t>turbos</a:t>
            </a:r>
            <a:r>
              <a:rPr lang="en-US" dirty="0" smtClean="0"/>
              <a:t> can tolerate up to 1G of motion while spinning.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Leaving the </a:t>
            </a:r>
            <a:r>
              <a:rPr lang="en-US" dirty="0" err="1" smtClean="0"/>
              <a:t>turbos</a:t>
            </a:r>
            <a:r>
              <a:rPr lang="en-US" dirty="0" smtClean="0"/>
              <a:t> spinning  we were able to have a Beam OFF to Beam ON time of about 1hr 15min. (note: most of this time was spent replacing an LEBT turbo).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Should be able to swap in much less time in the 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82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457200"/>
            <a:ext cx="3228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Extractor Sparking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2133600"/>
            <a:ext cx="649928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Single biggest issue that we need to overcome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Several things seem to contribute to spark rates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Damage to source parts (materials)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Paschen</a:t>
            </a:r>
            <a:r>
              <a:rPr lang="en-US" sz="2400" dirty="0" smtClean="0"/>
              <a:t> curve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Cesium control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Magnetic field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639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old scope pics\0490 - 20110831_094403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22" y="3009900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old scope pics\0939 - 20130530_133411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64383"/>
            <a:ext cx="2524822" cy="189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029200"/>
            <a:ext cx="2438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28800" y="-76200"/>
            <a:ext cx="4930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Extractor spark </a:t>
            </a:r>
            <a:r>
              <a:rPr lang="en-US" sz="2800" dirty="0" smtClean="0"/>
              <a:t>rates: (materials)</a:t>
            </a:r>
            <a:endParaRPr lang="en-US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743201"/>
            <a:ext cx="24638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C:\old scope pics\0880 - 20130423_094304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980" y="2743200"/>
            <a:ext cx="2439020" cy="182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955" y="318026"/>
            <a:ext cx="8802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Materials play a big role, once the damage is done there is nothing left to do other that pull the source and fix it.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521" y="990600"/>
            <a:ext cx="342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Original extractor cone tip made out of molybdenum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Energy of spark would cause damage that would lead to the need to pull the source and fix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BNL uses tungsten for cone tips. They sent us one to try out. Big improvement in eliminating the damage from sparking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920075" y="990600"/>
            <a:ext cx="51138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Original inner anode cover plate made out of titanium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Severe case of erosion increased the aperture from 0.125in to 0.25in 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Once again </a:t>
            </a:r>
            <a:r>
              <a:rPr lang="en-US" sz="1400" dirty="0" smtClean="0"/>
              <a:t>BNL (“ahead of the curve”) </a:t>
            </a:r>
            <a:r>
              <a:rPr lang="en-US" sz="1400" dirty="0" smtClean="0"/>
              <a:t>sent us a molybdenum cover plate which has clearly solved the erosion problem</a:t>
            </a:r>
            <a:endParaRPr lang="en-US" sz="1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467600" y="3505200"/>
            <a:ext cx="381000" cy="0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467600" y="3222179"/>
            <a:ext cx="381000" cy="444947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467600" y="3657832"/>
            <a:ext cx="739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0.125in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8863448">
            <a:off x="6873359" y="3037513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0.25in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86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ICIS 2013\Paper figures\Paschen Curv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3818424" cy="458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532" y="3733800"/>
            <a:ext cx="342735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954" y="1610764"/>
            <a:ext cx="2632509" cy="197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4318" y="10180"/>
            <a:ext cx="7945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Extractor spark </a:t>
            </a:r>
            <a:r>
              <a:rPr lang="en-US" sz="2800" dirty="0" smtClean="0"/>
              <a:t>rates: (</a:t>
            </a:r>
            <a:r>
              <a:rPr lang="en-US" sz="2800" dirty="0" err="1" smtClean="0"/>
              <a:t>Paschen</a:t>
            </a:r>
            <a:r>
              <a:rPr lang="en-US" sz="2800" dirty="0" smtClean="0"/>
              <a:t> curve/cesium control)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13812" y="443805"/>
            <a:ext cx="304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Increased gas pressure seems to help reduce the spark rates.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Removed one of the source cube </a:t>
            </a:r>
            <a:r>
              <a:rPr lang="en-US" sz="1400" dirty="0" err="1" smtClean="0"/>
              <a:t>turbos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Pressure was in the low 10^-6 </a:t>
            </a:r>
            <a:r>
              <a:rPr lang="en-US" sz="1400" dirty="0" err="1" smtClean="0"/>
              <a:t>Torr</a:t>
            </a:r>
            <a:r>
              <a:rPr lang="en-US" sz="1400" dirty="0" smtClean="0"/>
              <a:t>, now in the low 10^-5 </a:t>
            </a:r>
            <a:r>
              <a:rPr lang="en-US" sz="1400" dirty="0" err="1" smtClean="0"/>
              <a:t>Torr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995532" y="533400"/>
            <a:ext cx="396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Lower cesium boiler temp seems to help reduce the spark rate.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However, if lowered too far, the H- production goes down</a:t>
            </a:r>
            <a:endParaRPr lang="en-US" sz="14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95800" y="609600"/>
            <a:ext cx="0" cy="58070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14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ICIS 2013\Paper figures\Graph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71800"/>
            <a:ext cx="479795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57200"/>
            <a:ext cx="2656263" cy="198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14600"/>
            <a:ext cx="2656263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647336"/>
            <a:ext cx="2646970" cy="1982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1600" y="-76200"/>
            <a:ext cx="5646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Extractor spark </a:t>
            </a:r>
            <a:r>
              <a:rPr lang="en-US" sz="2800" dirty="0" smtClean="0"/>
              <a:t>rates: (magnetic field)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65376" y="533400"/>
            <a:ext cx="518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Magnetic field plays a big role in both confinement and sweeping away co-extracted electrons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Magnetrons prefer 1kG for proper 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Original magnets were marginal to start with and ended up too low (~700G) when warmed up.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Redesigned the magnets and yoke with the help of Jim Volk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48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93700" y="3365500"/>
            <a:ext cx="37592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54" y="4829347"/>
            <a:ext cx="1603346" cy="1902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911" y="4837178"/>
            <a:ext cx="3262313" cy="179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618" y="2856033"/>
            <a:ext cx="3271606" cy="179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0" y="3429000"/>
            <a:ext cx="1295400" cy="3048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24200" y="-76200"/>
            <a:ext cx="2000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Future plans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13370" y="381000"/>
            <a:ext cx="30108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During most extractor sparks the HV HRM needs to be rebooted causing the loss of many 15Hz pulses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Plan to remove HRM, install fiber communication, </a:t>
            </a:r>
            <a:r>
              <a:rPr lang="en-US" sz="1600" dirty="0" smtClean="0"/>
              <a:t>move</a:t>
            </a:r>
            <a:r>
              <a:rPr lang="en-US" sz="1600" dirty="0" smtClean="0"/>
              <a:t> </a:t>
            </a:r>
            <a:r>
              <a:rPr lang="en-US" sz="1600" dirty="0" smtClean="0"/>
              <a:t>HRM on the ground </a:t>
            </a:r>
            <a:r>
              <a:rPr lang="en-US" sz="1600" dirty="0" smtClean="0"/>
              <a:t>side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Replace voltage regulated arc modulator with current regulated modulator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419600" y="457200"/>
            <a:ext cx="449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Replace current vacuum tube based extractor </a:t>
            </a:r>
            <a:r>
              <a:rPr lang="en-US" sz="1600" dirty="0" err="1" smtClean="0"/>
              <a:t>pulser</a:t>
            </a:r>
            <a:r>
              <a:rPr lang="en-US" sz="1600" dirty="0" smtClean="0"/>
              <a:t> with solid state DTI switches (like the ones used for the chopper)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Tubes need replaced every 3 months so there will be a cost savings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Faster rise time means that we will be able to have a shorter arc current PW which will reduce the duty factor by about 43% which should improve source lifetime</a:t>
            </a:r>
            <a:endParaRPr lang="en-US" sz="1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0" y="2971800"/>
            <a:ext cx="0" cy="152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256917" y="3048000"/>
            <a:ext cx="0" cy="79833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096000" y="3048000"/>
            <a:ext cx="1160917" cy="0"/>
          </a:xfrm>
          <a:prstGeom prst="straightConnector1">
            <a:avLst/>
          </a:prstGeom>
          <a:ln w="1905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225581" y="3048000"/>
            <a:ext cx="10134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Rise time 150</a:t>
            </a:r>
            <a:r>
              <a:rPr lang="en-US" sz="1000" dirty="0" smtClean="0">
                <a:solidFill>
                  <a:schemeClr val="bg1"/>
                </a:solidFill>
                <a:latin typeface="Symbol" panose="05050102010706020507" pitchFamily="18" charset="2"/>
              </a:rPr>
              <a:t>m</a:t>
            </a:r>
            <a:r>
              <a:rPr lang="en-US" sz="1000" dirty="0" smtClean="0">
                <a:solidFill>
                  <a:schemeClr val="bg1"/>
                </a:solidFill>
              </a:rPr>
              <a:t>s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24967" y="4935379"/>
            <a:ext cx="9140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Rise time 9</a:t>
            </a:r>
            <a:r>
              <a:rPr lang="en-US" sz="1000" dirty="0" smtClean="0">
                <a:solidFill>
                  <a:schemeClr val="bg1"/>
                </a:solidFill>
                <a:latin typeface="Symbol" panose="05050102010706020507" pitchFamily="18" charset="2"/>
              </a:rPr>
              <a:t>m</a:t>
            </a:r>
            <a:r>
              <a:rPr lang="en-US" sz="1000" dirty="0" smtClean="0">
                <a:solidFill>
                  <a:schemeClr val="bg1"/>
                </a:solidFill>
              </a:rPr>
              <a:t>s</a:t>
            </a:r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/>
          <p:cNvCxnSpPr>
            <a:stCxn id="18" idx="2"/>
          </p:cNvCxnSpPr>
          <p:nvPr/>
        </p:nvCxnSpPr>
        <p:spPr>
          <a:xfrm flipH="1">
            <a:off x="6324967" y="5181600"/>
            <a:ext cx="457017" cy="551689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352800" y="635675"/>
            <a:ext cx="0" cy="59937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extraction\IMG_435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0" t="1" r="26582" b="7480"/>
          <a:stretch/>
        </p:blipFill>
        <p:spPr bwMode="auto">
          <a:xfrm>
            <a:off x="3806854" y="2866489"/>
            <a:ext cx="1527146" cy="190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14400" y="5733289"/>
            <a:ext cx="990600" cy="3627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3200400"/>
            <a:ext cx="503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HRM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6047601"/>
            <a:ext cx="1106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Arc modulator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96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-76200"/>
            <a:ext cx="2514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Future plans</a:t>
            </a:r>
            <a:endParaRPr lang="en-US" sz="36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69" y="609600"/>
            <a:ext cx="3089320" cy="259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43" y="3352800"/>
            <a:ext cx="1829171" cy="253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937" y="3352800"/>
            <a:ext cx="1990263" cy="2532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24400" y="378767"/>
            <a:ext cx="2397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 stage extraction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334989" y="762000"/>
            <a:ext cx="57328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Beam </a:t>
            </a:r>
            <a:r>
              <a:rPr lang="en-US" dirty="0" err="1" smtClean="0"/>
              <a:t>perveance</a:t>
            </a:r>
            <a:r>
              <a:rPr lang="en-US" dirty="0" smtClean="0"/>
              <a:t> shows that for 27kV we get around 60mA of H- on the LEBT toroid for a certain arc </a:t>
            </a:r>
            <a:r>
              <a:rPr lang="en-US" dirty="0" smtClean="0"/>
              <a:t>current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Current extraction scheme: extractor voltage = acceleration voltage. Allows source to run in space charge limited regime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Plan to try a voltage divider to lower the extractor voltage while keeping the total accelerating voltage the same.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Hopefully reduce spark rate with lower voltage on the gap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0559" y="6167906"/>
            <a:ext cx="2675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 extraction scheme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46745" y="6096000"/>
            <a:ext cx="2625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stage extraction scheme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75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713</Words>
  <Application>Microsoft Office PowerPoint</Application>
  <PresentationFormat>On-screen Show (4:3)</PresentationFormat>
  <Paragraphs>72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S. Bollinger x2529 08342N</dc:creator>
  <cp:lastModifiedBy>Daniel S. Bollinger x2529 08342N</cp:lastModifiedBy>
  <cp:revision>31</cp:revision>
  <dcterms:created xsi:type="dcterms:W3CDTF">2013-09-15T07:25:22Z</dcterms:created>
  <dcterms:modified xsi:type="dcterms:W3CDTF">2013-09-18T15:17:29Z</dcterms:modified>
</cp:coreProperties>
</file>