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61" r:id="rId3"/>
    <p:sldId id="256" r:id="rId4"/>
    <p:sldId id="263" r:id="rId5"/>
    <p:sldId id="292" r:id="rId6"/>
    <p:sldId id="259" r:id="rId7"/>
    <p:sldId id="257" r:id="rId8"/>
    <p:sldId id="271" r:id="rId9"/>
    <p:sldId id="272" r:id="rId10"/>
    <p:sldId id="273" r:id="rId11"/>
    <p:sldId id="258" r:id="rId12"/>
    <p:sldId id="280" r:id="rId13"/>
    <p:sldId id="287" r:id="rId14"/>
    <p:sldId id="286" r:id="rId15"/>
    <p:sldId id="291" r:id="rId16"/>
    <p:sldId id="289" r:id="rId17"/>
    <p:sldId id="276" r:id="rId18"/>
    <p:sldId id="279" r:id="rId19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2" autoAdjust="0"/>
    <p:restoredTop sz="94660"/>
  </p:normalViewPr>
  <p:slideViewPr>
    <p:cSldViewPr>
      <p:cViewPr varScale="1">
        <p:scale>
          <a:sx n="76" d="100"/>
          <a:sy n="76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E7F50-04A3-4274-8689-FF7D98EC72C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79913"/>
            <a:ext cx="5556250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81734-7E6A-45D4-A289-3BCFE54B7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1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1734-7E6A-45D4-A289-3BCFE54B72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3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8643-7719-4A5D-AB33-64CEE83E8C10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C869-41C8-4FBC-A055-5864AEF0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7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8643-7719-4A5D-AB33-64CEE83E8C10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C869-41C8-4FBC-A055-5864AEF0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7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8643-7719-4A5D-AB33-64CEE83E8C10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C869-41C8-4FBC-A055-5864AEF0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8643-7719-4A5D-AB33-64CEE83E8C10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C869-41C8-4FBC-A055-5864AEF0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4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8643-7719-4A5D-AB33-64CEE83E8C10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C869-41C8-4FBC-A055-5864AEF0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5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8643-7719-4A5D-AB33-64CEE83E8C10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C869-41C8-4FBC-A055-5864AEF0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8643-7719-4A5D-AB33-64CEE83E8C10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C869-41C8-4FBC-A055-5864AEF0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0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8643-7719-4A5D-AB33-64CEE83E8C10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C869-41C8-4FBC-A055-5864AEF0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8643-7719-4A5D-AB33-64CEE83E8C10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C869-41C8-4FBC-A055-5864AEF0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9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8643-7719-4A5D-AB33-64CEE83E8C10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C869-41C8-4FBC-A055-5864AEF0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8643-7719-4A5D-AB33-64CEE83E8C10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C869-41C8-4FBC-A055-5864AEF0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48643-7719-4A5D-AB33-64CEE83E8C10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8C869-41C8-4FBC-A055-5864AEF0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458200" cy="3889375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Status of cogging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0070C0"/>
                </a:solidFill>
              </a:rPr>
              <a:t>December 4, 2013</a:t>
            </a:r>
            <a:br>
              <a:rPr lang="en-US" sz="3100" dirty="0" smtClean="0">
                <a:solidFill>
                  <a:srgbClr val="0070C0"/>
                </a:solidFill>
              </a:rPr>
            </a:br>
            <a:r>
              <a:rPr lang="en-US" sz="3100" dirty="0">
                <a:solidFill>
                  <a:srgbClr val="0070C0"/>
                </a:solidFill>
              </a:rPr>
              <a:t/>
            </a:r>
            <a:br>
              <a:rPr lang="en-US" sz="3100" dirty="0">
                <a:solidFill>
                  <a:srgbClr val="0070C0"/>
                </a:solidFill>
              </a:rPr>
            </a:br>
            <a:r>
              <a:rPr lang="en-US" sz="3100" dirty="0" err="1" smtClean="0">
                <a:solidFill>
                  <a:srgbClr val="0070C0"/>
                </a:solidFill>
              </a:rPr>
              <a:t>Creig</a:t>
            </a:r>
            <a:r>
              <a:rPr lang="en-US" sz="3100" dirty="0" smtClean="0">
                <a:solidFill>
                  <a:srgbClr val="0070C0"/>
                </a:solidFill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</a:rPr>
              <a:t>Drennan</a:t>
            </a:r>
            <a:r>
              <a:rPr lang="en-US" sz="3100" dirty="0" smtClean="0">
                <a:solidFill>
                  <a:srgbClr val="0070C0"/>
                </a:solidFill>
              </a:rPr>
              <a:t>, </a:t>
            </a:r>
            <a:r>
              <a:rPr lang="en-US" sz="3200" dirty="0" smtClean="0">
                <a:solidFill>
                  <a:srgbClr val="0070C0"/>
                </a:solidFill>
              </a:rPr>
              <a:t>Bill </a:t>
            </a:r>
            <a:r>
              <a:rPr lang="en-US" sz="3200" dirty="0" err="1">
                <a:solidFill>
                  <a:srgbClr val="0070C0"/>
                </a:solidFill>
              </a:rPr>
              <a:t>Pellico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Kiyomi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Seiya</a:t>
            </a:r>
            <a:r>
              <a:rPr lang="en-US" sz="3200" dirty="0" smtClean="0">
                <a:solidFill>
                  <a:srgbClr val="0070C0"/>
                </a:solidFill>
              </a:rPr>
              <a:t>, </a:t>
            </a:r>
            <a:r>
              <a:rPr lang="en-US" sz="3200" dirty="0">
                <a:solidFill>
                  <a:srgbClr val="0070C0"/>
                </a:solidFill>
              </a:rPr>
              <a:t>Kent </a:t>
            </a:r>
            <a:r>
              <a:rPr lang="en-US" sz="3200" dirty="0" smtClean="0">
                <a:solidFill>
                  <a:srgbClr val="0070C0"/>
                </a:solidFill>
              </a:rPr>
              <a:t>Triplett, </a:t>
            </a:r>
            <a:r>
              <a:rPr lang="en-US" sz="3200" dirty="0">
                <a:solidFill>
                  <a:srgbClr val="0070C0"/>
                </a:solidFill>
              </a:rPr>
              <a:t>Alex Waller</a:t>
            </a:r>
          </a:p>
        </p:txBody>
      </p:sp>
    </p:spTree>
    <p:extLst>
      <p:ext uri="{BB962C8B-B14F-4D97-AF65-F5344CB8AC3E}">
        <p14:creationId xmlns:p14="http://schemas.microsoft.com/office/powerpoint/2010/main" val="228912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80" name="Object 76"/>
          <p:cNvGraphicFramePr>
            <a:graphicFrameLocks noChangeAspect="1"/>
          </p:cNvGraphicFramePr>
          <p:nvPr/>
        </p:nvGraphicFramePr>
        <p:xfrm>
          <a:off x="4569221" y="1447800"/>
          <a:ext cx="4498579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KGPlot" r:id="rId3" imgW="4838400" imgH="4787640" progId="KGraph_Plot">
                  <p:embed/>
                </p:oleObj>
              </mc:Choice>
              <mc:Fallback>
                <p:oleObj name="KGPlot" r:id="rId3" imgW="4838400" imgH="478764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221" y="1447800"/>
                        <a:ext cx="4498579" cy="445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78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44513"/>
              </p:ext>
            </p:extLst>
          </p:nvPr>
        </p:nvGraphicFramePr>
        <p:xfrm>
          <a:off x="52843" y="1447800"/>
          <a:ext cx="4519157" cy="447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KGPlot" r:id="rId5" imgW="4851360" imgH="4800600" progId="KGraph_Plot">
                  <p:embed/>
                </p:oleObj>
              </mc:Choice>
              <mc:Fallback>
                <p:oleObj name="KGPlot" r:id="rId5" imgW="4851360" imgH="48006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3" y="1447800"/>
                        <a:ext cx="4519157" cy="4471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4038600" y="2362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E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1800" y="1981200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Final bucket position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2273" y="990600"/>
            <a:ext cx="797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Difference of bucket count between </a:t>
            </a:r>
            <a:r>
              <a:rPr lang="en-US" dirty="0" smtClean="0">
                <a:solidFill>
                  <a:srgbClr val="92D050"/>
                </a:solidFill>
              </a:rPr>
              <a:t>reference cycle </a:t>
            </a:r>
            <a:r>
              <a:rPr lang="en-US" dirty="0" smtClean="0">
                <a:solidFill>
                  <a:srgbClr val="00B0F0"/>
                </a:solidFill>
              </a:rPr>
              <a:t>and </a:t>
            </a:r>
            <a:r>
              <a:rPr lang="en-US" dirty="0">
                <a:solidFill>
                  <a:srgbClr val="92D05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 cycle </a:t>
            </a:r>
            <a:r>
              <a:rPr lang="en-US" dirty="0" smtClean="0">
                <a:solidFill>
                  <a:srgbClr val="00B0F0"/>
                </a:solidFill>
              </a:rPr>
              <a:t>with B field error.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5000" y="163130"/>
                <a:ext cx="5467843" cy="871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m:t>Bucket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m:t>_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0070C0"/>
                              </a:solidFill>
                            </a:rPr>
                            <m:t>current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0070C0"/>
                              </a:solidFill>
                            </a:rPr>
                            <m:t>cycle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0070C0"/>
                              </a:solidFill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m:t>–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m:t>Bucket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m:t>_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0070C0"/>
                              </a:solidFill>
                            </a:rPr>
                            <m:t>reference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m:t>  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63130"/>
                <a:ext cx="5467843" cy="8714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90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0318"/>
            <a:ext cx="6522509" cy="489188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15200" y="3040459"/>
                <a:ext cx="1473993" cy="871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 smtClean="0">
                              <a:solidFill>
                                <a:srgbClr val="FF3399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𝐵𝑢𝑐𝑘𝑒𝑡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040459"/>
                <a:ext cx="1473993" cy="871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384142" y="1821259"/>
            <a:ext cx="143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Turn Number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28600"/>
            <a:ext cx="3405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DAC output on $19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8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6562" y="228600"/>
            <a:ext cx="36824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Beam study on $17</a:t>
            </a:r>
          </a:p>
          <a:p>
            <a:r>
              <a:rPr lang="en-US" sz="3200" b="1" u="sng" dirty="0" smtClean="0">
                <a:solidFill>
                  <a:srgbClr val="0070C0"/>
                </a:solidFill>
              </a:rPr>
              <a:t>$12 </a:t>
            </a:r>
            <a:r>
              <a:rPr lang="en-US" sz="3200" b="1" u="sng" dirty="0" smtClean="0">
                <a:solidFill>
                  <a:srgbClr val="FF0000"/>
                </a:solidFill>
              </a:rPr>
              <a:t>$17 </a:t>
            </a:r>
            <a:r>
              <a:rPr lang="en-US" sz="3200" b="1" u="sng" dirty="0" smtClean="0">
                <a:solidFill>
                  <a:srgbClr val="0070C0"/>
                </a:solidFill>
              </a:rPr>
              <a:t>$17 $17 $17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1250" y="472576"/>
            <a:ext cx="5143500" cy="6858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438400" y="1219200"/>
            <a:ext cx="13716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0" y="3657600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67400" y="3124200"/>
            <a:ext cx="0" cy="533400"/>
          </a:xfrm>
          <a:prstGeom prst="straightConnector1">
            <a:avLst/>
          </a:prstGeom>
          <a:ln w="3492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77713" y="3760232"/>
            <a:ext cx="155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57 bucket /div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7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-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-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8484" y="1295400"/>
            <a:ext cx="2514600" cy="790575"/>
          </a:xfrm>
          <a:prstGeom prst="rect">
            <a:avLst/>
          </a:prstGeom>
          <a:noFill/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753484" y="20574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62884" y="2057400"/>
            <a:ext cx="762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58284" y="2057400"/>
            <a:ext cx="0" cy="45720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05884" y="2514600"/>
            <a:ext cx="260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Fixed with RPOS feedback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296284" y="2057400"/>
            <a:ext cx="0" cy="9144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05884" y="3124200"/>
            <a:ext cx="3854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Changed by dipole corrector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Dipole corrector: 0.009[T-m] @ 24.4[A]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-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-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2884" y="2971800"/>
            <a:ext cx="1181100" cy="771525"/>
          </a:xfrm>
          <a:prstGeom prst="rect">
            <a:avLst/>
          </a:prstGeom>
          <a:noFill/>
        </p:spPr>
      </p:pic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-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-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95600" y="5257800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B field error ~1% can be compensated.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7077" y="253424"/>
            <a:ext cx="3261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Magnetic cogging 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1600200"/>
            <a:ext cx="2057400" cy="2057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2400" y="1447800"/>
            <a:ext cx="2362200" cy="23622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3400" y="1828800"/>
            <a:ext cx="1600200" cy="1600200"/>
          </a:xfrm>
          <a:prstGeom prst="ellipse">
            <a:avLst/>
          </a:prstGeom>
          <a:noFill/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33400" y="1600200"/>
            <a:ext cx="381000" cy="3810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533400" y="1600200"/>
            <a:ext cx="381000" cy="381000"/>
          </a:xfrm>
          <a:prstGeom prst="mathMultiply">
            <a:avLst/>
          </a:prstGeom>
          <a:solidFill>
            <a:srgbClr val="FF6600"/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11430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E46C0A"/>
                </a:solidFill>
              </a:rPr>
              <a:t>B+dB</a:t>
            </a:r>
            <a:endParaRPr lang="en-US" sz="2400" b="1" dirty="0">
              <a:solidFill>
                <a:srgbClr val="E46C0A"/>
              </a:solidFill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114800"/>
            <a:ext cx="5943600" cy="112395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981200" y="5943600"/>
            <a:ext cx="5334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Keeps the orbit  centered and saves aperture. </a:t>
            </a:r>
          </a:p>
          <a:p>
            <a:r>
              <a:rPr lang="en-US" sz="2000" dirty="0" smtClean="0">
                <a:solidFill>
                  <a:srgbClr val="002060"/>
                </a:solidFill>
                <a:sym typeface="Wingdings" pitchFamily="2" charset="2"/>
              </a:rPr>
              <a:t>Has two feedback loops for frequency and RPOS 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8386" y="4888468"/>
            <a:ext cx="2297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(Assuming 10[A] change )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4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92200"/>
            <a:ext cx="4038600" cy="53848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68400"/>
            <a:ext cx="3886200" cy="51816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2656562" y="228600"/>
            <a:ext cx="3902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</a:rPr>
              <a:t>Beam study on $17(1)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143000"/>
            <a:ext cx="3256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w/o dipole corrector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1143000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2618140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-bd.fnal.gov/Elog/getFile?fileID=1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0" y="1723372"/>
            <a:ext cx="4624042" cy="383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-bd.fnal.gov/Elog/getFile?fileID=1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60" y="1752599"/>
            <a:ext cx="458884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6562" y="228600"/>
            <a:ext cx="3902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</a:rPr>
              <a:t>Beam study on $17(2)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276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Corrector current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2179" y="1133605"/>
            <a:ext cx="2554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Orbit difference</a:t>
            </a:r>
          </a:p>
        </p:txBody>
      </p:sp>
    </p:spTree>
    <p:extLst>
      <p:ext uri="{BB962C8B-B14F-4D97-AF65-F5344CB8AC3E}">
        <p14:creationId xmlns:p14="http://schemas.microsoft.com/office/powerpoint/2010/main" val="1205740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6" y="1981200"/>
            <a:ext cx="5566702" cy="3837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048000"/>
            <a:ext cx="4610100" cy="3543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76200"/>
            <a:ext cx="48185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smtClean="0">
                <a:solidFill>
                  <a:srgbClr val="002060"/>
                </a:solidFill>
              </a:rPr>
              <a:t>Data on JAVA application</a:t>
            </a:r>
          </a:p>
          <a:p>
            <a:pPr algn="ctr"/>
            <a:r>
              <a:rPr lang="en-US" sz="3600" u="sng" dirty="0" smtClean="0">
                <a:solidFill>
                  <a:srgbClr val="002060"/>
                </a:solidFill>
              </a:rPr>
              <a:t>(A. Waller)</a:t>
            </a: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4229" y="2438400"/>
            <a:ext cx="4095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4 array data from memory 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4863" y="304800"/>
            <a:ext cx="70663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buckets</a:t>
            </a:r>
            <a:r>
              <a:rPr lang="en-US" sz="3200" b="1" u="sng" dirty="0" smtClean="0">
                <a:solidFill>
                  <a:srgbClr val="002060"/>
                </a:solidFill>
              </a:rPr>
              <a:t> compensation</a:t>
            </a:r>
          </a:p>
          <a:p>
            <a:pPr algn="ctr"/>
            <a:r>
              <a:rPr lang="en-US" sz="2000" b="1" u="sng" dirty="0" smtClean="0">
                <a:solidFill>
                  <a:srgbClr val="002060"/>
                </a:solidFill>
              </a:rPr>
              <a:t>  </a:t>
            </a:r>
            <a:r>
              <a:rPr lang="en-US" sz="2400" b="1" u="sng" dirty="0" smtClean="0">
                <a:solidFill>
                  <a:srgbClr val="002060"/>
                </a:solidFill>
              </a:rPr>
              <a:t>with </a:t>
            </a:r>
            <a:r>
              <a:rPr lang="en-US" sz="3200" b="1" u="sng" dirty="0" smtClean="0">
                <a:solidFill>
                  <a:srgbClr val="002060"/>
                </a:solidFill>
              </a:rPr>
              <a:t>RPOS cogging and Magnetic cogging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979165"/>
              </p:ext>
            </p:extLst>
          </p:nvPr>
        </p:nvGraphicFramePr>
        <p:xfrm>
          <a:off x="1676400" y="1701800"/>
          <a:ext cx="55499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KGPlot" r:id="rId3" imgW="5549760" imgH="4546440" progId="KGraph_Plot">
                  <p:embed/>
                </p:oleObj>
              </mc:Choice>
              <mc:Fallback>
                <p:oleObj name="KGPlot" r:id="rId3" imgW="5549760" imgH="454644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01800"/>
                        <a:ext cx="55499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00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3432" y="152400"/>
            <a:ext cx="1173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smtClean="0">
                <a:solidFill>
                  <a:srgbClr val="002060"/>
                </a:solidFill>
              </a:rPr>
              <a:t>Plans</a:t>
            </a: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7034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Beam studies on $17 and optimize gain.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Combine MCOG( before transition)  and RCOG (after) on MFC board.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Creating the notch at 1msec.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0109" y="1916657"/>
            <a:ext cx="6096329" cy="4448386"/>
            <a:chOff x="-7763" y="0"/>
            <a:chExt cx="9227963" cy="6858000"/>
          </a:xfrm>
        </p:grpSpPr>
        <p:sp>
          <p:nvSpPr>
            <p:cNvPr id="513" name="Rectangle 512"/>
            <p:cNvSpPr/>
            <p:nvPr/>
          </p:nvSpPr>
          <p:spPr>
            <a:xfrm>
              <a:off x="0" y="4495800"/>
              <a:ext cx="1371600" cy="2362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1371600" y="3429000"/>
              <a:ext cx="7772400" cy="3429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1371600" y="0"/>
              <a:ext cx="7772400" cy="3429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0" y="0"/>
              <a:ext cx="1371600" cy="4495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" y="4800600"/>
              <a:ext cx="1295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438950" y="609600"/>
              <a:ext cx="2523450" cy="466130"/>
              <a:chOff x="1676400" y="304800"/>
              <a:chExt cx="2523450" cy="46613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76400" y="381000"/>
                <a:ext cx="25146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752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057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62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6670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9718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76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581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886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676400" y="457200"/>
                <a:ext cx="40908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+A IN</a:t>
                </a:r>
                <a:endParaRPr lang="en-US" sz="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981200" y="3048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A </a:t>
                </a:r>
              </a:p>
              <a:p>
                <a:pPr algn="ctr"/>
                <a:r>
                  <a:rPr lang="en-US" sz="800" dirty="0" smtClean="0"/>
                  <a:t>OUT </a:t>
                </a:r>
              </a:p>
              <a:p>
                <a:pPr algn="ctr"/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86000" y="30926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A </a:t>
                </a:r>
              </a:p>
              <a:p>
                <a:pPr algn="ctr"/>
                <a:r>
                  <a:rPr lang="en-US" sz="800" dirty="0" smtClean="0"/>
                  <a:t>OUT </a:t>
                </a:r>
              </a:p>
              <a:p>
                <a:pPr algn="ctr"/>
                <a:r>
                  <a:rPr lang="en-US" sz="800" dirty="0"/>
                  <a:t>2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581950" y="30926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A </a:t>
                </a:r>
              </a:p>
              <a:p>
                <a:pPr algn="ctr"/>
                <a:r>
                  <a:rPr lang="en-US" sz="800" dirty="0" smtClean="0"/>
                  <a:t>OUT </a:t>
                </a:r>
              </a:p>
              <a:p>
                <a:pPr algn="ctr"/>
                <a:r>
                  <a:rPr lang="en-US" sz="800" dirty="0"/>
                  <a:t>3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191550" y="30926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B</a:t>
                </a:r>
                <a:r>
                  <a:rPr lang="en-US" sz="800" dirty="0" smtClean="0"/>
                  <a:t> </a:t>
                </a:r>
              </a:p>
              <a:p>
                <a:pPr algn="ctr"/>
                <a:r>
                  <a:rPr lang="en-US" sz="800" dirty="0" smtClean="0"/>
                  <a:t>OUT </a:t>
                </a:r>
              </a:p>
              <a:p>
                <a:pPr algn="ctr"/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496350" y="30926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B</a:t>
                </a:r>
                <a:endParaRPr lang="en-US" sz="800" dirty="0" smtClean="0"/>
              </a:p>
              <a:p>
                <a:pPr algn="ctr"/>
                <a:r>
                  <a:rPr lang="en-US" sz="800" dirty="0" smtClean="0"/>
                  <a:t>OUT </a:t>
                </a:r>
              </a:p>
              <a:p>
                <a:pPr algn="ctr"/>
                <a:r>
                  <a:rPr lang="en-US" sz="800" dirty="0"/>
                  <a:t>2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810000" y="30926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B</a:t>
                </a:r>
                <a:r>
                  <a:rPr lang="en-US" sz="800" dirty="0" smtClean="0"/>
                  <a:t> </a:t>
                </a:r>
              </a:p>
              <a:p>
                <a:pPr algn="ctr"/>
                <a:r>
                  <a:rPr lang="en-US" sz="800" dirty="0" smtClean="0"/>
                  <a:t>OUT </a:t>
                </a:r>
              </a:p>
              <a:p>
                <a:pPr algn="ctr"/>
                <a:r>
                  <a:rPr lang="en-US" sz="800" dirty="0"/>
                  <a:t>3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895600" y="457200"/>
                <a:ext cx="40588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+B IN</a:t>
                </a:r>
                <a:endParaRPr lang="en-US" sz="80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438950" y="5715000"/>
              <a:ext cx="2523450" cy="466130"/>
              <a:chOff x="1676400" y="304800"/>
              <a:chExt cx="2523450" cy="46613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676400" y="381000"/>
                <a:ext cx="25146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752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57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362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6670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718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276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581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886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676400" y="457200"/>
                <a:ext cx="40908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+A IN</a:t>
                </a:r>
                <a:endParaRPr lang="en-US" sz="8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981200" y="3048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A </a:t>
                </a:r>
              </a:p>
              <a:p>
                <a:pPr algn="ctr"/>
                <a:r>
                  <a:rPr lang="en-US" sz="800" dirty="0" smtClean="0"/>
                  <a:t>OUT </a:t>
                </a:r>
              </a:p>
              <a:p>
                <a:pPr algn="ctr"/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86000" y="30926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A </a:t>
                </a:r>
              </a:p>
              <a:p>
                <a:pPr algn="ctr"/>
                <a:r>
                  <a:rPr lang="en-US" sz="800" dirty="0" smtClean="0"/>
                  <a:t>OUT </a:t>
                </a:r>
              </a:p>
              <a:p>
                <a:pPr algn="ctr"/>
                <a:r>
                  <a:rPr lang="en-US" sz="800" dirty="0"/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581950" y="30926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A </a:t>
                </a:r>
              </a:p>
              <a:p>
                <a:pPr algn="ctr"/>
                <a:r>
                  <a:rPr lang="en-US" sz="800" dirty="0" smtClean="0"/>
                  <a:t>OUT </a:t>
                </a:r>
              </a:p>
              <a:p>
                <a:pPr algn="ctr"/>
                <a:r>
                  <a:rPr lang="en-US" sz="800" dirty="0"/>
                  <a:t>3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191550" y="30926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B</a:t>
                </a:r>
                <a:r>
                  <a:rPr lang="en-US" sz="800" dirty="0" smtClean="0"/>
                  <a:t> </a:t>
                </a:r>
              </a:p>
              <a:p>
                <a:pPr algn="ctr"/>
                <a:r>
                  <a:rPr lang="en-US" sz="800" dirty="0" smtClean="0"/>
                  <a:t>OUT </a:t>
                </a:r>
              </a:p>
              <a:p>
                <a:pPr algn="ctr"/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496350" y="30926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B</a:t>
                </a:r>
                <a:endParaRPr lang="en-US" sz="800" dirty="0" smtClean="0"/>
              </a:p>
              <a:p>
                <a:pPr algn="ctr"/>
                <a:r>
                  <a:rPr lang="en-US" sz="800" dirty="0" smtClean="0"/>
                  <a:t>OUT </a:t>
                </a:r>
              </a:p>
              <a:p>
                <a:pPr algn="ctr"/>
                <a:r>
                  <a:rPr lang="en-US" sz="800" dirty="0"/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810000" y="30926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B</a:t>
                </a:r>
                <a:r>
                  <a:rPr lang="en-US" sz="800" dirty="0" smtClean="0"/>
                  <a:t> </a:t>
                </a:r>
              </a:p>
              <a:p>
                <a:pPr algn="ctr"/>
                <a:r>
                  <a:rPr lang="en-US" sz="800" dirty="0" smtClean="0"/>
                  <a:t>OUT </a:t>
                </a:r>
              </a:p>
              <a:p>
                <a:pPr algn="ctr"/>
                <a:r>
                  <a:rPr lang="en-US" sz="800" dirty="0"/>
                  <a:t>3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895600" y="457200"/>
                <a:ext cx="40588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+B IN</a:t>
                </a:r>
                <a:endParaRPr lang="en-US" sz="800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438950" y="1676400"/>
              <a:ext cx="2514600" cy="381000"/>
              <a:chOff x="1676400" y="381000"/>
              <a:chExt cx="2514600" cy="381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76400" y="381000"/>
                <a:ext cx="25146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752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057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62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6670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9718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276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81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86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754088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066250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2</a:t>
                </a:r>
                <a:endParaRPr lang="en-US" sz="8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362944" y="479286"/>
                <a:ext cx="2359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3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658894" y="47928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4</a:t>
                </a:r>
                <a:endParaRPr lang="en-US" sz="8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278088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6</a:t>
                </a:r>
                <a:endParaRPr lang="en-US" sz="80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573294" y="479286"/>
                <a:ext cx="2359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7</a:t>
                </a:r>
                <a:endParaRPr lang="en-US" sz="8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886944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8</a:t>
                </a:r>
                <a:endParaRPr lang="en-US" sz="8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973288" y="45720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5</a:t>
                </a:r>
                <a:endParaRPr lang="en-US" sz="800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047450" y="1676400"/>
              <a:ext cx="2514600" cy="381000"/>
              <a:chOff x="1676400" y="381000"/>
              <a:chExt cx="2514600" cy="38100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676400" y="381000"/>
                <a:ext cx="25146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752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057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362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6670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9718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276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581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886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754088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066250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2</a:t>
                </a:r>
                <a:endParaRPr lang="en-US" sz="8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362944" y="479286"/>
                <a:ext cx="2359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3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658894" y="47928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4</a:t>
                </a:r>
                <a:endParaRPr lang="en-US" sz="8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278088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6</a:t>
                </a:r>
                <a:endParaRPr lang="en-US" sz="8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573294" y="479286"/>
                <a:ext cx="2359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7</a:t>
                </a:r>
                <a:endParaRPr lang="en-US" sz="8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86944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8</a:t>
                </a:r>
                <a:endParaRPr lang="en-US" sz="8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973288" y="45720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5</a:t>
                </a:r>
                <a:endParaRPr lang="en-US" sz="800" dirty="0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6629400" y="1676400"/>
              <a:ext cx="2514600" cy="381000"/>
              <a:chOff x="1676400" y="381000"/>
              <a:chExt cx="2514600" cy="3810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1676400" y="381000"/>
                <a:ext cx="25146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752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2057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362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6670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9718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276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581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886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754088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066250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2</a:t>
                </a:r>
                <a:endParaRPr lang="en-US" sz="8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362944" y="479286"/>
                <a:ext cx="2359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3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658894" y="47928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4</a:t>
                </a:r>
                <a:endParaRPr lang="en-US" sz="800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278088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6</a:t>
                </a:r>
                <a:endParaRPr lang="en-US" sz="800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573294" y="479286"/>
                <a:ext cx="2359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7</a:t>
                </a:r>
                <a:endParaRPr lang="en-US" sz="80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886944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8</a:t>
                </a:r>
                <a:endParaRPr lang="en-US" sz="800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973288" y="45720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5</a:t>
                </a:r>
                <a:endParaRPr lang="en-US" sz="8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1438950" y="4800600"/>
              <a:ext cx="2514600" cy="381000"/>
              <a:chOff x="1676400" y="381000"/>
              <a:chExt cx="2514600" cy="381000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1676400" y="381000"/>
                <a:ext cx="25146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752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057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362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6670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9718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276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581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886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754088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2066250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2</a:t>
                </a:r>
                <a:endParaRPr lang="en-US" sz="800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2362944" y="479286"/>
                <a:ext cx="2359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3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658894" y="47928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4</a:t>
                </a:r>
                <a:endParaRPr lang="en-US" sz="800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278088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6</a:t>
                </a:r>
                <a:endParaRPr lang="en-US" sz="800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3573294" y="479286"/>
                <a:ext cx="2359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7</a:t>
                </a:r>
                <a:endParaRPr lang="en-US" sz="8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886944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8</a:t>
                </a:r>
                <a:endParaRPr lang="en-US" sz="8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973288" y="45720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5</a:t>
                </a:r>
                <a:endParaRPr lang="en-US" sz="800" dirty="0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4047450" y="4800600"/>
              <a:ext cx="2514600" cy="381000"/>
              <a:chOff x="1676400" y="381000"/>
              <a:chExt cx="2514600" cy="381000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1676400" y="381000"/>
                <a:ext cx="25146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752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2057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2362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6670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9718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276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581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886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754088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066250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2</a:t>
                </a:r>
                <a:endParaRPr lang="en-US" sz="800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2362944" y="479286"/>
                <a:ext cx="2359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3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2658894" y="47928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4</a:t>
                </a:r>
                <a:endParaRPr lang="en-US" sz="800" dirty="0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3278088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6</a:t>
                </a:r>
                <a:endParaRPr lang="en-US" sz="800" dirty="0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3573294" y="479286"/>
                <a:ext cx="2359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7</a:t>
                </a:r>
                <a:endParaRPr lang="en-US" sz="800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3886944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8</a:t>
                </a:r>
                <a:endParaRPr lang="en-US" sz="800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973288" y="45720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5</a:t>
                </a:r>
                <a:endParaRPr lang="en-US" sz="800" dirty="0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6629400" y="4800600"/>
              <a:ext cx="2514600" cy="381000"/>
              <a:chOff x="1676400" y="381000"/>
              <a:chExt cx="2514600" cy="381000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1676400" y="381000"/>
                <a:ext cx="25146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752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57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2362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26670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29718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32766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5814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886200" y="4572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1754088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2066250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2</a:t>
                </a:r>
                <a:endParaRPr lang="en-US" sz="800" dirty="0"/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2362944" y="479286"/>
                <a:ext cx="2359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3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2658894" y="47928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4</a:t>
                </a:r>
                <a:endParaRPr lang="en-US" sz="800" dirty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3278088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6</a:t>
                </a:r>
                <a:endParaRPr lang="en-US" sz="800" dirty="0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573294" y="479286"/>
                <a:ext cx="2359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7</a:t>
                </a:r>
                <a:endParaRPr lang="en-US" sz="800" dirty="0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886944" y="46613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8</a:t>
                </a:r>
                <a:endParaRPr lang="en-US" sz="800" dirty="0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2973288" y="45720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5</a:t>
                </a:r>
                <a:endParaRPr lang="en-US" sz="800" dirty="0"/>
              </a:p>
            </p:txBody>
          </p:sp>
        </p:grpSp>
        <p:sp>
          <p:nvSpPr>
            <p:cNvPr id="165" name="Oval 164"/>
            <p:cNvSpPr/>
            <p:nvPr/>
          </p:nvSpPr>
          <p:spPr>
            <a:xfrm>
              <a:off x="152400" y="4876800"/>
              <a:ext cx="228600" cy="2286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457200" y="4876800"/>
              <a:ext cx="228600" cy="2286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762000" y="4876800"/>
              <a:ext cx="228600" cy="2286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1066800" y="4876800"/>
              <a:ext cx="228600" cy="2286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28600" y="1981200"/>
              <a:ext cx="381000" cy="2286000"/>
              <a:chOff x="152400" y="2057400"/>
              <a:chExt cx="381000" cy="2286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2400" y="2057400"/>
                <a:ext cx="381000" cy="2286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228600" y="2514600"/>
                <a:ext cx="228600" cy="2286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28600" y="2895600"/>
                <a:ext cx="228600" cy="2286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28600" y="3657600"/>
                <a:ext cx="228600" cy="2286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28600" y="4038600"/>
                <a:ext cx="228600" cy="2286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228600" y="2133600"/>
                <a:ext cx="228600" cy="2286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28600" y="3276600"/>
                <a:ext cx="228600" cy="2286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1" name="TextBox 180"/>
            <p:cNvSpPr txBox="1"/>
            <p:nvPr/>
          </p:nvSpPr>
          <p:spPr>
            <a:xfrm>
              <a:off x="152400" y="4876800"/>
              <a:ext cx="304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16</a:t>
              </a:r>
              <a:endParaRPr lang="en-US" sz="8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38914" y="487680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15</a:t>
              </a:r>
              <a:endParaRPr lang="en-US" sz="8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35608" y="4889956"/>
              <a:ext cx="2872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14</a:t>
              </a:r>
              <a:endParaRPr lang="en-US" sz="8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031558" y="4889956"/>
              <a:ext cx="2872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13</a:t>
              </a:r>
              <a:endParaRPr lang="en-US" sz="800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51810" y="2070556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A IN</a:t>
              </a:r>
              <a:endParaRPr lang="en-US" sz="800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28600" y="2404646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A </a:t>
              </a:r>
            </a:p>
            <a:p>
              <a:pPr algn="ctr"/>
              <a:r>
                <a:rPr lang="en-US" sz="800" dirty="0" smtClean="0"/>
                <a:t>OUT1</a:t>
              </a:r>
              <a:endParaRPr lang="en-US" sz="800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228600" y="2785646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A </a:t>
              </a:r>
            </a:p>
            <a:p>
              <a:pPr algn="ctr"/>
              <a:r>
                <a:rPr lang="en-US" sz="800" dirty="0" smtClean="0"/>
                <a:t>OUT2</a:t>
              </a:r>
              <a:endParaRPr lang="en-US" sz="800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251810" y="3200400"/>
              <a:ext cx="3545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B</a:t>
              </a:r>
              <a:r>
                <a:rPr lang="en-US" sz="800" dirty="0" smtClean="0"/>
                <a:t> IN</a:t>
              </a:r>
              <a:endParaRPr lang="en-US" sz="80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28600" y="3547646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B</a:t>
              </a:r>
            </a:p>
            <a:p>
              <a:pPr algn="ctr"/>
              <a:r>
                <a:rPr lang="en-US" sz="800" dirty="0" smtClean="0"/>
                <a:t>OUT1</a:t>
              </a:r>
              <a:endParaRPr lang="en-US" sz="800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228600" y="3928646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B</a:t>
              </a:r>
              <a:r>
                <a:rPr lang="en-US" sz="800" dirty="0" smtClean="0"/>
                <a:t> </a:t>
              </a:r>
            </a:p>
            <a:p>
              <a:pPr algn="ctr"/>
              <a:r>
                <a:rPr lang="en-US" sz="800" dirty="0" smtClean="0"/>
                <a:t>OUT2</a:t>
              </a:r>
              <a:endParaRPr lang="en-US" sz="800" dirty="0"/>
            </a:p>
          </p:txBody>
        </p:sp>
        <p:grpSp>
          <p:nvGrpSpPr>
            <p:cNvPr id="197" name="Group 196"/>
            <p:cNvGrpSpPr/>
            <p:nvPr/>
          </p:nvGrpSpPr>
          <p:grpSpPr>
            <a:xfrm>
              <a:off x="914400" y="2133600"/>
              <a:ext cx="381000" cy="1981200"/>
              <a:chOff x="762000" y="1981200"/>
              <a:chExt cx="381000" cy="1981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62000" y="1981200"/>
                <a:ext cx="381000" cy="1981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838200" y="2514600"/>
                <a:ext cx="228600" cy="2286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838200" y="2895600"/>
                <a:ext cx="228600" cy="2286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838200" y="3276600"/>
                <a:ext cx="228600" cy="2286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838200" y="3657600"/>
                <a:ext cx="228600" cy="2286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838200" y="2895600"/>
                <a:ext cx="2359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6</a:t>
                </a:r>
                <a:endParaRPr lang="en-US" sz="800" dirty="0"/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838200" y="2514600"/>
                <a:ext cx="2359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7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838200" y="3276600"/>
                <a:ext cx="23596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5</a:t>
                </a:r>
                <a:endParaRPr lang="en-US" sz="800" dirty="0"/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838200" y="365760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4</a:t>
                </a:r>
                <a:endParaRPr lang="en-US" sz="800" dirty="0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838200" y="2133600"/>
                <a:ext cx="228600" cy="2286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838200" y="2133600"/>
                <a:ext cx="2359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8</a:t>
                </a:r>
                <a:endParaRPr lang="en-US" sz="800" dirty="0"/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flipH="1">
              <a:off x="76200" y="12192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76200" y="22098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6200" y="1219200"/>
              <a:ext cx="0" cy="2133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76200" y="33528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609600" y="25908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685800" y="2590800"/>
              <a:ext cx="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685800" y="39624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609600" y="37338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62000" y="35814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762000" y="35814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62000" y="28956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609600" y="2895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endCxn id="7" idx="1"/>
            </p:cNvCxnSpPr>
            <p:nvPr/>
          </p:nvCxnSpPr>
          <p:spPr>
            <a:xfrm>
              <a:off x="762000" y="31242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609600" y="4114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838200" y="2743200"/>
              <a:ext cx="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838200" y="27432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762000" y="23622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762000" y="12192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1295400" y="2743200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1295400" y="31242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1600200" y="2057400"/>
              <a:ext cx="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1905000" y="2057400"/>
              <a:ext cx="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1295400" y="35814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1295400" y="39624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1447800" y="3962400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1600200" y="3581400"/>
              <a:ext cx="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304800" y="4343400"/>
              <a:ext cx="1295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609600" y="44196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304800" y="4343400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609600" y="4419600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1600200" y="10668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1905000" y="13716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2819400" y="10668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>
              <a:off x="1905000" y="1371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2514600" y="1066800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2286000" y="1524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2286000" y="15240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3733800" y="1066800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2590800" y="1524000"/>
              <a:ext cx="1143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2590800" y="15240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>
              <a:off x="1905000" y="381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>
              <a:off x="3124200" y="4572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>
              <a:off x="3124200" y="457200"/>
              <a:ext cx="137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1905000" y="3810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4191000" y="381000"/>
              <a:ext cx="0" cy="129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>
              <a:off x="4495800" y="457200"/>
              <a:ext cx="0" cy="1219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>
              <a:off x="2209800" y="5334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>
              <a:off x="3429000" y="609600"/>
              <a:ext cx="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>
              <a:off x="2209800" y="533400"/>
              <a:ext cx="2667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>
              <a:off x="3429000" y="6096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4876800" y="5334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>
              <a:off x="5181600" y="609600"/>
              <a:ext cx="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4876800" y="2209800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4876800" y="20574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5486400" y="20574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>
              <a:off x="5181600" y="2286000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>
              <a:off x="5181600" y="20574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>
              <a:off x="5791200" y="20574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>
              <a:off x="5791200" y="1447800"/>
              <a:ext cx="1295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>
              <a:off x="5486400" y="15240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>
              <a:off x="6781800" y="15240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5486400" y="1524000"/>
              <a:ext cx="1295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>
              <a:off x="5791200" y="14478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>
              <a:off x="7086600" y="14478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>
              <a:off x="1600200" y="51816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>
              <a:off x="1905000" y="54864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2819400" y="54864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>
              <a:off x="1905000" y="5181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2514600" y="5334000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>
              <a:off x="2286000" y="5334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>
              <a:off x="2286000" y="51816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3733800" y="5334000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>
              <a:off x="2590800" y="5334000"/>
              <a:ext cx="1143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2590800" y="51816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304800" y="5334000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>
              <a:off x="304800" y="51816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>
              <a:off x="914400" y="51816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>
              <a:off x="609600" y="5410200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>
              <a:off x="609600" y="51816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>
              <a:off x="1219200" y="51816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914400" y="4572000"/>
              <a:ext cx="1066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1219200" y="46482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1676400" y="46482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1219200" y="464820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914400" y="45720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1981200" y="45720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>
              <a:off x="1905000" y="61722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3124200" y="61722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3124200" y="6400800"/>
              <a:ext cx="137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1905000" y="64770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>
              <a:off x="2209800" y="61722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3429000" y="6172200"/>
              <a:ext cx="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>
              <a:off x="2209800" y="6324600"/>
              <a:ext cx="2667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>
              <a:off x="3429000" y="62484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>
              <a:off x="4191000" y="5181600"/>
              <a:ext cx="0" cy="129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>
              <a:off x="4495800" y="5181600"/>
              <a:ext cx="0" cy="1219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>
              <a:off x="4876800" y="51816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>
              <a:off x="5181600" y="5181600"/>
              <a:ext cx="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>
              <a:off x="4876800" y="4648200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>
              <a:off x="4876800" y="46482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>
              <a:off x="5486400" y="46482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>
              <a:off x="5181600" y="4572000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>
              <a:off x="5181600" y="45720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>
              <a:off x="5791200" y="45720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>
              <a:off x="5791200" y="5410200"/>
              <a:ext cx="1295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>
              <a:off x="5486400" y="51816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6781800" y="51816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>
              <a:off x="5486400" y="5334000"/>
              <a:ext cx="1295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>
              <a:off x="5791200" y="51816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>
              <a:off x="7086600" y="51816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2" name="Group 451"/>
            <p:cNvGrpSpPr/>
            <p:nvPr/>
          </p:nvGrpSpPr>
          <p:grpSpPr>
            <a:xfrm>
              <a:off x="2057400" y="2057400"/>
              <a:ext cx="381000" cy="461665"/>
              <a:chOff x="2057400" y="2057400"/>
              <a:chExt cx="381000" cy="461665"/>
            </a:xfrm>
          </p:grpSpPr>
          <p:sp>
            <p:nvSpPr>
              <p:cNvPr id="450" name="Down Arrow 449"/>
              <p:cNvSpPr/>
              <p:nvPr/>
            </p:nvSpPr>
            <p:spPr>
              <a:xfrm>
                <a:off x="2133600" y="2057400"/>
                <a:ext cx="228600" cy="457200"/>
              </a:xfrm>
              <a:prstGeom prst="downArrow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51" name="TextBox 450"/>
              <p:cNvSpPr txBox="1"/>
              <p:nvPr/>
            </p:nvSpPr>
            <p:spPr>
              <a:xfrm>
                <a:off x="2057400" y="20574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A</a:t>
                </a:r>
              </a:p>
              <a:p>
                <a:pPr algn="ctr"/>
                <a:r>
                  <a:rPr lang="en-US" sz="800" dirty="0" smtClean="0"/>
                  <a:t>OUT</a:t>
                </a:r>
              </a:p>
              <a:p>
                <a:pPr algn="ctr"/>
                <a:r>
                  <a:rPr lang="en-US" sz="800" dirty="0"/>
                  <a:t>3</a:t>
                </a:r>
              </a:p>
            </p:txBody>
          </p:sp>
        </p:grpSp>
        <p:grpSp>
          <p:nvGrpSpPr>
            <p:cNvPr id="453" name="Group 452"/>
            <p:cNvGrpSpPr/>
            <p:nvPr/>
          </p:nvGrpSpPr>
          <p:grpSpPr>
            <a:xfrm>
              <a:off x="2362200" y="2057400"/>
              <a:ext cx="381000" cy="461665"/>
              <a:chOff x="2057400" y="2057400"/>
              <a:chExt cx="381000" cy="461665"/>
            </a:xfrm>
          </p:grpSpPr>
          <p:sp>
            <p:nvSpPr>
              <p:cNvPr id="454" name="Down Arrow 453"/>
              <p:cNvSpPr/>
              <p:nvPr/>
            </p:nvSpPr>
            <p:spPr>
              <a:xfrm>
                <a:off x="2133600" y="2057400"/>
                <a:ext cx="228600" cy="457200"/>
              </a:xfrm>
              <a:prstGeom prst="downArrow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55" name="TextBox 454"/>
              <p:cNvSpPr txBox="1"/>
              <p:nvPr/>
            </p:nvSpPr>
            <p:spPr>
              <a:xfrm>
                <a:off x="2057400" y="20574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B</a:t>
                </a:r>
                <a:endParaRPr lang="en-US" sz="800" dirty="0" smtClean="0"/>
              </a:p>
              <a:p>
                <a:pPr algn="ctr"/>
                <a:r>
                  <a:rPr lang="en-US" sz="800" dirty="0" smtClean="0"/>
                  <a:t>OUT</a:t>
                </a:r>
              </a:p>
              <a:p>
                <a:pPr algn="ctr"/>
                <a:r>
                  <a:rPr lang="en-US" sz="800" dirty="0"/>
                  <a:t>3</a:t>
                </a: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4038600" y="2057400"/>
              <a:ext cx="381000" cy="461665"/>
              <a:chOff x="2057400" y="2057400"/>
              <a:chExt cx="381000" cy="461665"/>
            </a:xfrm>
          </p:grpSpPr>
          <p:sp>
            <p:nvSpPr>
              <p:cNvPr id="457" name="Down Arrow 456"/>
              <p:cNvSpPr/>
              <p:nvPr/>
            </p:nvSpPr>
            <p:spPr>
              <a:xfrm>
                <a:off x="2133600" y="2057400"/>
                <a:ext cx="228600" cy="457200"/>
              </a:xfrm>
              <a:prstGeom prst="downArrow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58" name="TextBox 457"/>
              <p:cNvSpPr txBox="1"/>
              <p:nvPr/>
            </p:nvSpPr>
            <p:spPr>
              <a:xfrm>
                <a:off x="2057400" y="20574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A</a:t>
                </a:r>
              </a:p>
              <a:p>
                <a:pPr algn="ctr"/>
                <a:r>
                  <a:rPr lang="en-US" sz="800" dirty="0" smtClean="0"/>
                  <a:t>OUT1</a:t>
                </a:r>
                <a:endParaRPr lang="en-US" sz="800" dirty="0"/>
              </a:p>
            </p:txBody>
          </p:sp>
        </p:grpSp>
        <p:grpSp>
          <p:nvGrpSpPr>
            <p:cNvPr id="459" name="Group 458"/>
            <p:cNvGrpSpPr/>
            <p:nvPr/>
          </p:nvGrpSpPr>
          <p:grpSpPr>
            <a:xfrm>
              <a:off x="4343400" y="2057400"/>
              <a:ext cx="381000" cy="461665"/>
              <a:chOff x="2057400" y="2057400"/>
              <a:chExt cx="381000" cy="461665"/>
            </a:xfrm>
          </p:grpSpPr>
          <p:sp>
            <p:nvSpPr>
              <p:cNvPr id="460" name="Down Arrow 459"/>
              <p:cNvSpPr/>
              <p:nvPr/>
            </p:nvSpPr>
            <p:spPr>
              <a:xfrm>
                <a:off x="2133600" y="2057400"/>
                <a:ext cx="228600" cy="457200"/>
              </a:xfrm>
              <a:prstGeom prst="downArrow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61" name="TextBox 460"/>
              <p:cNvSpPr txBox="1"/>
              <p:nvPr/>
            </p:nvSpPr>
            <p:spPr>
              <a:xfrm>
                <a:off x="2057400" y="20574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B</a:t>
                </a:r>
                <a:endParaRPr lang="en-US" sz="800" dirty="0" smtClean="0"/>
              </a:p>
              <a:p>
                <a:pPr algn="ctr"/>
                <a:r>
                  <a:rPr lang="en-US" sz="800" dirty="0" smtClean="0"/>
                  <a:t>OUT</a:t>
                </a:r>
              </a:p>
              <a:p>
                <a:pPr algn="ctr"/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</p:grpSp>
        <p:grpSp>
          <p:nvGrpSpPr>
            <p:cNvPr id="462" name="Group 461"/>
            <p:cNvGrpSpPr/>
            <p:nvPr/>
          </p:nvGrpSpPr>
          <p:grpSpPr>
            <a:xfrm>
              <a:off x="6629400" y="2057400"/>
              <a:ext cx="381000" cy="461665"/>
              <a:chOff x="2057400" y="2057400"/>
              <a:chExt cx="381000" cy="461665"/>
            </a:xfrm>
          </p:grpSpPr>
          <p:sp>
            <p:nvSpPr>
              <p:cNvPr id="463" name="Down Arrow 462"/>
              <p:cNvSpPr/>
              <p:nvPr/>
            </p:nvSpPr>
            <p:spPr>
              <a:xfrm>
                <a:off x="2133600" y="2057400"/>
                <a:ext cx="228600" cy="457200"/>
              </a:xfrm>
              <a:prstGeom prst="downArrow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64" name="TextBox 463"/>
              <p:cNvSpPr txBox="1"/>
              <p:nvPr/>
            </p:nvSpPr>
            <p:spPr>
              <a:xfrm>
                <a:off x="2057400" y="20574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A</a:t>
                </a:r>
              </a:p>
              <a:p>
                <a:pPr algn="ctr"/>
                <a:r>
                  <a:rPr lang="en-US" sz="800" dirty="0" smtClean="0"/>
                  <a:t>OUT</a:t>
                </a:r>
              </a:p>
              <a:p>
                <a:pPr algn="ctr"/>
                <a:r>
                  <a:rPr lang="en-US" sz="800" dirty="0" smtClean="0"/>
                  <a:t>2</a:t>
                </a:r>
                <a:endParaRPr lang="en-US" sz="800" dirty="0"/>
              </a:p>
            </p:txBody>
          </p:sp>
        </p:grpSp>
        <p:grpSp>
          <p:nvGrpSpPr>
            <p:cNvPr id="465" name="Group 464"/>
            <p:cNvGrpSpPr/>
            <p:nvPr/>
          </p:nvGrpSpPr>
          <p:grpSpPr>
            <a:xfrm>
              <a:off x="6934200" y="2057400"/>
              <a:ext cx="381000" cy="461665"/>
              <a:chOff x="2057400" y="2057400"/>
              <a:chExt cx="381000" cy="461665"/>
            </a:xfrm>
          </p:grpSpPr>
          <p:sp>
            <p:nvSpPr>
              <p:cNvPr id="466" name="Down Arrow 465"/>
              <p:cNvSpPr/>
              <p:nvPr/>
            </p:nvSpPr>
            <p:spPr>
              <a:xfrm>
                <a:off x="2133600" y="2057400"/>
                <a:ext cx="228600" cy="457200"/>
              </a:xfrm>
              <a:prstGeom prst="downArrow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67" name="TextBox 466"/>
              <p:cNvSpPr txBox="1"/>
              <p:nvPr/>
            </p:nvSpPr>
            <p:spPr>
              <a:xfrm>
                <a:off x="2057400" y="20574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B</a:t>
                </a:r>
                <a:endParaRPr lang="en-US" sz="800" dirty="0" smtClean="0"/>
              </a:p>
              <a:p>
                <a:pPr algn="ctr"/>
                <a:r>
                  <a:rPr lang="en-US" sz="800" dirty="0" smtClean="0"/>
                  <a:t>OUT</a:t>
                </a:r>
              </a:p>
              <a:p>
                <a:pPr algn="ctr"/>
                <a:r>
                  <a:rPr lang="en-US" sz="800" dirty="0" smtClean="0"/>
                  <a:t>2</a:t>
                </a:r>
                <a:endParaRPr lang="en-US" sz="800" dirty="0"/>
              </a:p>
            </p:txBody>
          </p:sp>
        </p:grpSp>
        <p:grpSp>
          <p:nvGrpSpPr>
            <p:cNvPr id="471" name="Group 470"/>
            <p:cNvGrpSpPr/>
            <p:nvPr/>
          </p:nvGrpSpPr>
          <p:grpSpPr>
            <a:xfrm>
              <a:off x="2057400" y="4338935"/>
              <a:ext cx="381000" cy="461665"/>
              <a:chOff x="6781800" y="2891135"/>
              <a:chExt cx="381000" cy="461665"/>
            </a:xfrm>
          </p:grpSpPr>
          <p:sp>
            <p:nvSpPr>
              <p:cNvPr id="469" name="Down Arrow 468"/>
              <p:cNvSpPr/>
              <p:nvPr/>
            </p:nvSpPr>
            <p:spPr>
              <a:xfrm rot="10800000">
                <a:off x="6858000" y="2895600"/>
                <a:ext cx="228600" cy="457200"/>
              </a:xfrm>
              <a:prstGeom prst="downArrow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70" name="TextBox 469"/>
              <p:cNvSpPr txBox="1"/>
              <p:nvPr/>
            </p:nvSpPr>
            <p:spPr>
              <a:xfrm>
                <a:off x="6781800" y="289113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A</a:t>
                </a:r>
              </a:p>
              <a:p>
                <a:pPr algn="ctr"/>
                <a:r>
                  <a:rPr lang="en-US" sz="800" dirty="0" smtClean="0"/>
                  <a:t>OUT</a:t>
                </a:r>
              </a:p>
              <a:p>
                <a:pPr algn="ctr"/>
                <a:r>
                  <a:rPr lang="en-US" sz="800" dirty="0"/>
                  <a:t>3</a:t>
                </a:r>
              </a:p>
            </p:txBody>
          </p:sp>
        </p:grpSp>
        <p:grpSp>
          <p:nvGrpSpPr>
            <p:cNvPr id="472" name="Group 471"/>
            <p:cNvGrpSpPr/>
            <p:nvPr/>
          </p:nvGrpSpPr>
          <p:grpSpPr>
            <a:xfrm>
              <a:off x="2362200" y="4343400"/>
              <a:ext cx="381000" cy="461665"/>
              <a:chOff x="6781800" y="2891135"/>
              <a:chExt cx="381000" cy="461665"/>
            </a:xfrm>
          </p:grpSpPr>
          <p:sp>
            <p:nvSpPr>
              <p:cNvPr id="473" name="Down Arrow 472"/>
              <p:cNvSpPr/>
              <p:nvPr/>
            </p:nvSpPr>
            <p:spPr>
              <a:xfrm rot="10800000">
                <a:off x="6858000" y="2895600"/>
                <a:ext cx="228600" cy="457200"/>
              </a:xfrm>
              <a:prstGeom prst="downArrow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6781800" y="289113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B</a:t>
                </a:r>
                <a:endParaRPr lang="en-US" sz="800" dirty="0" smtClean="0"/>
              </a:p>
              <a:p>
                <a:pPr algn="ctr"/>
                <a:r>
                  <a:rPr lang="en-US" sz="800" dirty="0" smtClean="0"/>
                  <a:t>OUT</a:t>
                </a:r>
              </a:p>
              <a:p>
                <a:pPr algn="ctr"/>
                <a:r>
                  <a:rPr lang="en-US" sz="800" dirty="0"/>
                  <a:t>3</a:t>
                </a:r>
              </a:p>
            </p:txBody>
          </p:sp>
        </p:grpSp>
        <p:grpSp>
          <p:nvGrpSpPr>
            <p:cNvPr id="475" name="Group 474"/>
            <p:cNvGrpSpPr/>
            <p:nvPr/>
          </p:nvGrpSpPr>
          <p:grpSpPr>
            <a:xfrm>
              <a:off x="4038600" y="4343400"/>
              <a:ext cx="381000" cy="461665"/>
              <a:chOff x="6781800" y="2891135"/>
              <a:chExt cx="381000" cy="461665"/>
            </a:xfrm>
          </p:grpSpPr>
          <p:sp>
            <p:nvSpPr>
              <p:cNvPr id="476" name="Down Arrow 475"/>
              <p:cNvSpPr/>
              <p:nvPr/>
            </p:nvSpPr>
            <p:spPr>
              <a:xfrm rot="10800000">
                <a:off x="6858000" y="2895600"/>
                <a:ext cx="228600" cy="457200"/>
              </a:xfrm>
              <a:prstGeom prst="downArrow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77" name="TextBox 476"/>
              <p:cNvSpPr txBox="1"/>
              <p:nvPr/>
            </p:nvSpPr>
            <p:spPr>
              <a:xfrm>
                <a:off x="6781800" y="289113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A</a:t>
                </a:r>
              </a:p>
              <a:p>
                <a:pPr algn="ctr"/>
                <a:r>
                  <a:rPr lang="en-US" sz="800" dirty="0" smtClean="0"/>
                  <a:t>OUT</a:t>
                </a:r>
              </a:p>
              <a:p>
                <a:pPr algn="ctr"/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</p:grpSp>
        <p:grpSp>
          <p:nvGrpSpPr>
            <p:cNvPr id="478" name="Group 477"/>
            <p:cNvGrpSpPr/>
            <p:nvPr/>
          </p:nvGrpSpPr>
          <p:grpSpPr>
            <a:xfrm>
              <a:off x="4343400" y="4343400"/>
              <a:ext cx="381000" cy="461665"/>
              <a:chOff x="6781800" y="2891135"/>
              <a:chExt cx="381000" cy="461665"/>
            </a:xfrm>
          </p:grpSpPr>
          <p:sp>
            <p:nvSpPr>
              <p:cNvPr id="479" name="Down Arrow 478"/>
              <p:cNvSpPr/>
              <p:nvPr/>
            </p:nvSpPr>
            <p:spPr>
              <a:xfrm rot="10800000">
                <a:off x="6858000" y="2895600"/>
                <a:ext cx="228600" cy="457200"/>
              </a:xfrm>
              <a:prstGeom prst="downArrow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6781800" y="289113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B</a:t>
                </a:r>
                <a:endParaRPr lang="en-US" sz="800" dirty="0" smtClean="0"/>
              </a:p>
              <a:p>
                <a:pPr algn="ctr"/>
                <a:r>
                  <a:rPr lang="en-US" sz="800" dirty="0" smtClean="0"/>
                  <a:t>OUT</a:t>
                </a:r>
              </a:p>
              <a:p>
                <a:pPr algn="ctr"/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</p:grpSp>
        <p:grpSp>
          <p:nvGrpSpPr>
            <p:cNvPr id="481" name="Group 480"/>
            <p:cNvGrpSpPr/>
            <p:nvPr/>
          </p:nvGrpSpPr>
          <p:grpSpPr>
            <a:xfrm>
              <a:off x="6629400" y="4343400"/>
              <a:ext cx="381000" cy="461665"/>
              <a:chOff x="6781800" y="2891135"/>
              <a:chExt cx="381000" cy="461665"/>
            </a:xfrm>
          </p:grpSpPr>
          <p:sp>
            <p:nvSpPr>
              <p:cNvPr id="482" name="Down Arrow 481"/>
              <p:cNvSpPr/>
              <p:nvPr/>
            </p:nvSpPr>
            <p:spPr>
              <a:xfrm rot="10800000">
                <a:off x="6858000" y="2895600"/>
                <a:ext cx="228600" cy="457200"/>
              </a:xfrm>
              <a:prstGeom prst="downArrow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83" name="TextBox 482"/>
              <p:cNvSpPr txBox="1"/>
              <p:nvPr/>
            </p:nvSpPr>
            <p:spPr>
              <a:xfrm>
                <a:off x="6781800" y="289113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A</a:t>
                </a:r>
              </a:p>
              <a:p>
                <a:pPr algn="ctr"/>
                <a:r>
                  <a:rPr lang="en-US" sz="800" dirty="0" smtClean="0"/>
                  <a:t>OUT</a:t>
                </a:r>
              </a:p>
              <a:p>
                <a:pPr algn="ctr"/>
                <a:r>
                  <a:rPr lang="en-US" sz="800" dirty="0" smtClean="0"/>
                  <a:t>2</a:t>
                </a:r>
                <a:endParaRPr lang="en-US" sz="800" dirty="0"/>
              </a:p>
            </p:txBody>
          </p:sp>
        </p:grpSp>
        <p:grpSp>
          <p:nvGrpSpPr>
            <p:cNvPr id="484" name="Group 483"/>
            <p:cNvGrpSpPr/>
            <p:nvPr/>
          </p:nvGrpSpPr>
          <p:grpSpPr>
            <a:xfrm>
              <a:off x="6934200" y="4343400"/>
              <a:ext cx="381000" cy="461665"/>
              <a:chOff x="6781800" y="2891135"/>
              <a:chExt cx="381000" cy="461665"/>
            </a:xfrm>
          </p:grpSpPr>
          <p:sp>
            <p:nvSpPr>
              <p:cNvPr id="485" name="Down Arrow 484"/>
              <p:cNvSpPr/>
              <p:nvPr/>
            </p:nvSpPr>
            <p:spPr>
              <a:xfrm rot="10800000">
                <a:off x="6858000" y="2895600"/>
                <a:ext cx="228600" cy="457200"/>
              </a:xfrm>
              <a:prstGeom prst="downArrow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86" name="TextBox 485"/>
              <p:cNvSpPr txBox="1"/>
              <p:nvPr/>
            </p:nvSpPr>
            <p:spPr>
              <a:xfrm>
                <a:off x="6781800" y="289113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B</a:t>
                </a:r>
                <a:endParaRPr lang="en-US" sz="800" dirty="0" smtClean="0"/>
              </a:p>
              <a:p>
                <a:pPr algn="ctr"/>
                <a:r>
                  <a:rPr lang="en-US" sz="800" dirty="0" smtClean="0"/>
                  <a:t>OUT</a:t>
                </a:r>
              </a:p>
              <a:p>
                <a:pPr algn="ctr"/>
                <a:r>
                  <a:rPr lang="en-US" sz="800" dirty="0" smtClean="0"/>
                  <a:t>2</a:t>
                </a:r>
                <a:endParaRPr lang="en-US" sz="800" dirty="0"/>
              </a:p>
            </p:txBody>
          </p:sp>
        </p:grpSp>
        <p:sp>
          <p:nvSpPr>
            <p:cNvPr id="487" name="Rectangle 486"/>
            <p:cNvSpPr/>
            <p:nvPr/>
          </p:nvSpPr>
          <p:spPr>
            <a:xfrm>
              <a:off x="1828800" y="76200"/>
              <a:ext cx="15240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G16-RR2-1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572000" y="76200"/>
              <a:ext cx="15240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G14-RR5-1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7086600" y="76200"/>
              <a:ext cx="15240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G11-RR7-1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1905000" y="6553200"/>
              <a:ext cx="15240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G21-RR4-2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648200" y="6553200"/>
              <a:ext cx="15240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G24-RR4-1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7162800" y="6553200"/>
              <a:ext cx="15240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G04-RR0-6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76200" y="6553200"/>
              <a:ext cx="15240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G21-RR4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3" name="TextBox 502"/>
            <p:cNvSpPr txBox="1"/>
            <p:nvPr/>
          </p:nvSpPr>
          <p:spPr>
            <a:xfrm>
              <a:off x="3355400" y="4645968"/>
              <a:ext cx="6832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BACK PP-2</a:t>
              </a:r>
              <a:endParaRPr lang="en-US" sz="900" b="1" dirty="0"/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5943600" y="4648200"/>
              <a:ext cx="6832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BACK PP-2</a:t>
              </a:r>
              <a:endParaRPr lang="en-US" sz="900" b="1" dirty="0"/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8537000" y="4648200"/>
              <a:ext cx="6832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BACK PP-2</a:t>
              </a:r>
              <a:endParaRPr lang="en-US" sz="900" b="1" dirty="0"/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-7763" y="4645968"/>
              <a:ext cx="6623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FRONT PP</a:t>
              </a:r>
              <a:endParaRPr lang="en-US" sz="900" b="1" dirty="0"/>
            </a:p>
          </p:txBody>
        </p:sp>
        <p:sp>
          <p:nvSpPr>
            <p:cNvPr id="507" name="TextBox 506"/>
            <p:cNvSpPr txBox="1"/>
            <p:nvPr/>
          </p:nvSpPr>
          <p:spPr>
            <a:xfrm>
              <a:off x="932056" y="1978968"/>
              <a:ext cx="439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 PP-D</a:t>
              </a:r>
              <a:endParaRPr lang="en-US" sz="900" b="1" dirty="0"/>
            </a:p>
          </p:txBody>
        </p:sp>
        <p:sp>
          <p:nvSpPr>
            <p:cNvPr id="508" name="TextBox 507"/>
            <p:cNvSpPr txBox="1"/>
            <p:nvPr/>
          </p:nvSpPr>
          <p:spPr>
            <a:xfrm>
              <a:off x="152400" y="1828800"/>
              <a:ext cx="55976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Module</a:t>
              </a:r>
              <a:endParaRPr lang="en-US" sz="900" b="1" dirty="0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152400" y="914400"/>
              <a:ext cx="1066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BLLRF-4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3352800" y="2052936"/>
              <a:ext cx="6832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BACK PP-2</a:t>
              </a:r>
              <a:endParaRPr lang="en-US" sz="900" b="1" dirty="0"/>
            </a:p>
          </p:txBody>
        </p:sp>
        <p:sp>
          <p:nvSpPr>
            <p:cNvPr id="515" name="TextBox 514"/>
            <p:cNvSpPr txBox="1"/>
            <p:nvPr/>
          </p:nvSpPr>
          <p:spPr>
            <a:xfrm>
              <a:off x="5941000" y="2055168"/>
              <a:ext cx="6832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BACK PP-2</a:t>
              </a:r>
              <a:endParaRPr lang="en-US" sz="900" b="1" dirty="0"/>
            </a:p>
          </p:txBody>
        </p:sp>
        <p:sp>
          <p:nvSpPr>
            <p:cNvPr id="516" name="TextBox 515"/>
            <p:cNvSpPr txBox="1"/>
            <p:nvPr/>
          </p:nvSpPr>
          <p:spPr>
            <a:xfrm>
              <a:off x="8534400" y="2055168"/>
              <a:ext cx="6832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BACK PP-2</a:t>
              </a:r>
              <a:endParaRPr lang="en-US" sz="900" b="1" dirty="0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1981200" y="2819400"/>
              <a:ext cx="1600200" cy="5334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H(S,L) 16 ~ 19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V(S,L) 16 ~ 19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4572000" y="2819400"/>
              <a:ext cx="1600200" cy="5334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H(S,L) 12 ~ 15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V(S,L) 12 ~ 15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7086600" y="2819400"/>
              <a:ext cx="1600200" cy="5334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H(S,L) 08 ~ 11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V(S,L) 08 ~ 11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1981200" y="3505200"/>
              <a:ext cx="1600200" cy="5334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H(S,L) 20 ~ 23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V(S,L) 20 ~ 23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4572000" y="3505200"/>
              <a:ext cx="1600200" cy="5334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H(S,L) 24 ~ 03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V(S,L) 24 ~ 03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7086600" y="3505200"/>
              <a:ext cx="1600200" cy="5334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H(S,L) 04 ~ 07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V(S,L) 04 ~ 07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7239000" y="5715000"/>
              <a:ext cx="19050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/>
                <a:t>West Gallery</a:t>
              </a:r>
              <a:endParaRPr lang="en-US" b="1" i="1" dirty="0"/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7239000" y="685800"/>
              <a:ext cx="19050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/>
                <a:t>East Gallery</a:t>
              </a:r>
              <a:endParaRPr lang="en-US" b="1" i="1" dirty="0"/>
            </a:p>
          </p:txBody>
        </p:sp>
        <p:sp>
          <p:nvSpPr>
            <p:cNvPr id="526" name="Rectangle 525"/>
            <p:cNvSpPr/>
            <p:nvPr/>
          </p:nvSpPr>
          <p:spPr>
            <a:xfrm>
              <a:off x="0" y="762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/>
                <a:t>LLRF Room</a:t>
              </a:r>
              <a:endParaRPr lang="en-US" b="1" i="1" dirty="0"/>
            </a:p>
          </p:txBody>
        </p:sp>
      </p:grpSp>
      <p:sp>
        <p:nvSpPr>
          <p:cNvPr id="358" name="Rectangle 357"/>
          <p:cNvSpPr/>
          <p:nvPr/>
        </p:nvSpPr>
        <p:spPr>
          <a:xfrm>
            <a:off x="806433" y="152399"/>
            <a:ext cx="75632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002060"/>
                </a:solidFill>
              </a:rPr>
              <a:t>Cables to 48 correctors from LLRF room</a:t>
            </a:r>
          </a:p>
          <a:p>
            <a:pPr algn="ctr"/>
            <a:r>
              <a:rPr lang="en-US" sz="3600" u="sng" dirty="0" smtClean="0">
                <a:solidFill>
                  <a:srgbClr val="002060"/>
                </a:solidFill>
              </a:rPr>
              <a:t>(K. Triplett, D. Dick)</a:t>
            </a:r>
            <a:endParaRPr lang="en-US" sz="36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3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6553200" cy="4914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228600"/>
            <a:ext cx="460267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002060"/>
                </a:solidFill>
              </a:rPr>
              <a:t>Test stand at LLRF room</a:t>
            </a:r>
          </a:p>
          <a:p>
            <a:pPr algn="ctr"/>
            <a:r>
              <a:rPr lang="en-US" sz="3600" u="sng" dirty="0">
                <a:solidFill>
                  <a:srgbClr val="002060"/>
                </a:solidFill>
              </a:rPr>
              <a:t>(K. Triplett, </a:t>
            </a:r>
            <a:r>
              <a:rPr lang="en-US" sz="3600" u="sng" dirty="0" smtClean="0">
                <a:solidFill>
                  <a:srgbClr val="002060"/>
                </a:solidFill>
              </a:rPr>
              <a:t>T. </a:t>
            </a:r>
            <a:r>
              <a:rPr lang="en-US" sz="3600" u="sng" dirty="0" err="1" smtClean="0">
                <a:solidFill>
                  <a:srgbClr val="002060"/>
                </a:solidFill>
              </a:rPr>
              <a:t>Boes</a:t>
            </a:r>
            <a:r>
              <a:rPr lang="en-US" sz="3600" u="sng" dirty="0" smtClean="0">
                <a:solidFill>
                  <a:srgbClr val="002060"/>
                </a:solidFill>
              </a:rPr>
              <a:t>)</a:t>
            </a:r>
            <a:endParaRPr lang="en-US" sz="3600" u="sng" dirty="0">
              <a:solidFill>
                <a:srgbClr val="002060"/>
              </a:solidFill>
            </a:endParaRPr>
          </a:p>
          <a:p>
            <a:pPr algn="ctr"/>
            <a:endParaRPr lang="en-US" sz="36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5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4374" y="1481170"/>
            <a:ext cx="7370026" cy="4843430"/>
            <a:chOff x="0" y="585787"/>
            <a:chExt cx="8991600" cy="62722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85787"/>
              <a:ext cx="8536228" cy="627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>
              <a:off x="4953000" y="990600"/>
              <a:ext cx="0" cy="57150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153400" y="990600"/>
              <a:ext cx="0" cy="57912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752600" y="762000"/>
              <a:ext cx="457200" cy="3505200"/>
            </a:xfrm>
            <a:prstGeom prst="rect">
              <a:avLst/>
            </a:prstGeom>
            <a:solidFill>
              <a:srgbClr val="00B050">
                <a:alpha val="19000"/>
              </a:srgbClr>
            </a:solidFill>
            <a:ln>
              <a:solidFill>
                <a:srgbClr val="00B050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76400" y="8382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ADC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4343400"/>
              <a:ext cx="2133600" cy="990600"/>
            </a:xfrm>
            <a:prstGeom prst="rect">
              <a:avLst/>
            </a:prstGeom>
            <a:solidFill>
              <a:srgbClr val="00B050">
                <a:alpha val="19000"/>
              </a:srgbClr>
            </a:solidFill>
            <a:ln>
              <a:solidFill>
                <a:srgbClr val="00B050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4648200"/>
              <a:ext cx="578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DAC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7600" y="1828800"/>
              <a:ext cx="1066800" cy="533400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FPGA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4000" y="2971800"/>
              <a:ext cx="2819400" cy="1447800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43800" y="3733800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DSP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72200" y="1219200"/>
              <a:ext cx="2819400" cy="137160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647578" y="152400"/>
            <a:ext cx="540199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smtClean="0">
                <a:solidFill>
                  <a:srgbClr val="002060"/>
                </a:solidFill>
              </a:rPr>
              <a:t>MFC board (AD/LLRF)</a:t>
            </a:r>
          </a:p>
          <a:p>
            <a:r>
              <a:rPr lang="en-US" sz="2800" dirty="0"/>
              <a:t>TCLK decoder on FPAG (AD/Control)</a:t>
            </a:r>
          </a:p>
          <a:p>
            <a:endParaRPr lang="en-US" sz="36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71800" y="152400"/>
            <a:ext cx="35630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smtClean="0">
                <a:solidFill>
                  <a:srgbClr val="002060"/>
                </a:solidFill>
              </a:rPr>
              <a:t>MFC board I/O (1)</a:t>
            </a:r>
          </a:p>
          <a:p>
            <a:pPr algn="ctr"/>
            <a:r>
              <a:rPr lang="en-US" sz="3600" u="sng" dirty="0" smtClean="0">
                <a:solidFill>
                  <a:srgbClr val="002060"/>
                </a:solidFill>
              </a:rPr>
              <a:t>(C. </a:t>
            </a:r>
            <a:r>
              <a:rPr lang="en-US" sz="3600" u="sng" dirty="0" err="1" smtClean="0">
                <a:solidFill>
                  <a:srgbClr val="002060"/>
                </a:solidFill>
              </a:rPr>
              <a:t>Drennan</a:t>
            </a:r>
            <a:r>
              <a:rPr lang="en-US" sz="3600" u="sng" dirty="0" smtClean="0">
                <a:solidFill>
                  <a:srgbClr val="002060"/>
                </a:solidFill>
              </a:rPr>
              <a:t>)</a:t>
            </a: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42932" y="4495800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channel outputs with 0-700mV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8599" y="1716881"/>
            <a:ext cx="2844177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DIGITAL INPUT</a:t>
            </a:r>
          </a:p>
          <a:p>
            <a:r>
              <a:rPr lang="en-US" dirty="0" smtClean="0"/>
              <a:t>	TCLK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Bdot</a:t>
            </a:r>
            <a:endParaRPr lang="en-US" dirty="0" smtClean="0"/>
          </a:p>
          <a:p>
            <a:r>
              <a:rPr lang="en-US" dirty="0" smtClean="0"/>
              <a:t>	Booster RF pulse</a:t>
            </a:r>
          </a:p>
          <a:p>
            <a:r>
              <a:rPr lang="en-US" dirty="0" smtClean="0"/>
              <a:t>	MI RF pulse</a:t>
            </a:r>
          </a:p>
          <a:p>
            <a:r>
              <a:rPr lang="en-US" dirty="0"/>
              <a:t>	</a:t>
            </a:r>
            <a:r>
              <a:rPr lang="en-US" dirty="0" smtClean="0"/>
              <a:t>OAA </a:t>
            </a:r>
          </a:p>
          <a:p>
            <a:endParaRPr lang="en-US" dirty="0" smtClean="0"/>
          </a:p>
          <a:p>
            <a:r>
              <a:rPr lang="en-US" dirty="0" smtClean="0"/>
              <a:t>DIGITAL OUTPUT</a:t>
            </a:r>
          </a:p>
          <a:p>
            <a:r>
              <a:rPr lang="en-US" dirty="0"/>
              <a:t>	</a:t>
            </a:r>
            <a:r>
              <a:rPr lang="en-US" dirty="0" smtClean="0"/>
              <a:t>Trigger to </a:t>
            </a:r>
            <a:r>
              <a:rPr lang="en-US" dirty="0" err="1" smtClean="0"/>
              <a:t>nocher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DAC OUTPUT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Offset to corrector</a:t>
            </a:r>
          </a:p>
          <a:p>
            <a:r>
              <a:rPr lang="en-US" dirty="0"/>
              <a:t>	</a:t>
            </a:r>
            <a:r>
              <a:rPr lang="en-US" dirty="0" smtClean="0"/>
              <a:t>RPOS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239000" y="4492761"/>
            <a:ext cx="1220945" cy="986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162800" y="4532871"/>
            <a:ext cx="1229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Buffer amp</a:t>
            </a:r>
          </a:p>
          <a:p>
            <a:pPr algn="ctr"/>
            <a:r>
              <a:rPr lang="en-US" dirty="0" smtClean="0"/>
              <a:t>gain </a:t>
            </a:r>
          </a:p>
          <a:p>
            <a:pPr algn="ctr"/>
            <a:r>
              <a:rPr lang="en-US" dirty="0" smtClean="0"/>
              <a:t>offset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824332" y="2518424"/>
            <a:ext cx="1862468" cy="1272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813894" y="2590965"/>
            <a:ext cx="200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Digital I/O</a:t>
            </a:r>
          </a:p>
          <a:p>
            <a:pPr algn="ctr"/>
            <a:r>
              <a:rPr lang="en-US" dirty="0" smtClean="0"/>
              <a:t>To </a:t>
            </a:r>
          </a:p>
          <a:p>
            <a:pPr algn="ctr"/>
            <a:r>
              <a:rPr lang="en-US" dirty="0" err="1" smtClean="0"/>
              <a:t>Harting</a:t>
            </a:r>
            <a:r>
              <a:rPr lang="en-US" dirty="0" smtClean="0"/>
              <a:t> connector</a:t>
            </a:r>
          </a:p>
          <a:p>
            <a:pPr algn="ctr"/>
            <a:r>
              <a:rPr lang="en-US" dirty="0" smtClean="0"/>
              <a:t>(LVDS)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233532" y="2594624"/>
            <a:ext cx="1628811" cy="986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10402" y="2562358"/>
            <a:ext cx="200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RF</a:t>
            </a:r>
          </a:p>
          <a:p>
            <a:pPr algn="ctr"/>
            <a:r>
              <a:rPr lang="en-US" dirty="0" smtClean="0"/>
              <a:t>To </a:t>
            </a:r>
          </a:p>
          <a:p>
            <a:pPr algn="ctr"/>
            <a:r>
              <a:rPr lang="en-US" dirty="0" smtClean="0"/>
              <a:t>pulse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8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57300"/>
            <a:ext cx="5638800" cy="4229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152400"/>
            <a:ext cx="3575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smtClean="0">
                <a:solidFill>
                  <a:srgbClr val="002060"/>
                </a:solidFill>
              </a:rPr>
              <a:t>MFC board I/O (2)</a:t>
            </a: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2930" y="5642624"/>
            <a:ext cx="1628811" cy="986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5610358"/>
            <a:ext cx="200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Digital input</a:t>
            </a:r>
          </a:p>
          <a:p>
            <a:pPr algn="ctr"/>
            <a:r>
              <a:rPr lang="en-US" dirty="0" smtClean="0"/>
              <a:t>To </a:t>
            </a:r>
          </a:p>
          <a:p>
            <a:pPr algn="ctr"/>
            <a:r>
              <a:rPr lang="en-US" dirty="0" err="1" smtClean="0"/>
              <a:t>Harting</a:t>
            </a:r>
            <a:r>
              <a:rPr lang="en-US" dirty="0" smtClean="0"/>
              <a:t> connector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2130" y="5718824"/>
            <a:ext cx="1628811" cy="986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0" y="5686558"/>
            <a:ext cx="200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RF</a:t>
            </a:r>
          </a:p>
          <a:p>
            <a:pPr algn="ctr"/>
            <a:r>
              <a:rPr lang="en-US" dirty="0" smtClean="0"/>
              <a:t>To </a:t>
            </a:r>
          </a:p>
          <a:p>
            <a:pPr algn="ctr"/>
            <a:r>
              <a:rPr lang="en-US" dirty="0" smtClean="0"/>
              <a:t>pulse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724400" y="3581400"/>
            <a:ext cx="199335" cy="218135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096000" y="2819400"/>
            <a:ext cx="914400" cy="279095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55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02707"/>
            <a:ext cx="6248400" cy="4686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152400"/>
            <a:ext cx="47586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002060"/>
                </a:solidFill>
              </a:rPr>
              <a:t>New Booster LLRF board</a:t>
            </a:r>
          </a:p>
          <a:p>
            <a:pPr algn="ctr"/>
            <a:r>
              <a:rPr lang="en-US" sz="3600" u="sng" dirty="0">
                <a:solidFill>
                  <a:srgbClr val="002060"/>
                </a:solidFill>
              </a:rPr>
              <a:t>(C. </a:t>
            </a:r>
            <a:r>
              <a:rPr lang="en-US" sz="3600" u="sng" dirty="0" err="1">
                <a:solidFill>
                  <a:srgbClr val="002060"/>
                </a:solidFill>
              </a:rPr>
              <a:t>Drennan</a:t>
            </a:r>
            <a:r>
              <a:rPr lang="en-US" sz="3600" u="sng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US" sz="3600" u="sng" dirty="0" smtClean="0">
                <a:solidFill>
                  <a:srgbClr val="002060"/>
                </a:solidFill>
              </a:rPr>
              <a:t> </a:t>
            </a:r>
            <a:endParaRPr lang="en-US" sz="36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4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ekoval\Desktop\coggingBo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47" y="1230868"/>
            <a:ext cx="510235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99093" y="152400"/>
            <a:ext cx="2439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</a:rPr>
              <a:t>Booster cycle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8100" y="16880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Intensity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8100" y="3223736"/>
            <a:ext cx="77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 field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7857" y="1459468"/>
            <a:ext cx="9662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</a:rPr>
              <a:t>st</a:t>
            </a:r>
            <a:r>
              <a:rPr lang="en-US" dirty="0" smtClean="0">
                <a:solidFill>
                  <a:srgbClr val="0000FF"/>
                </a:solidFill>
              </a:rPr>
              <a:t> pulse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4700" y="1459468"/>
            <a:ext cx="1016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</a:rPr>
              <a:t>nd</a:t>
            </a:r>
            <a:r>
              <a:rPr lang="en-US" dirty="0" smtClean="0">
                <a:solidFill>
                  <a:srgbClr val="0000FF"/>
                </a:solidFill>
              </a:rPr>
              <a:t> pulse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54900" y="1992868"/>
            <a:ext cx="76200" cy="3581400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17100" y="1992868"/>
            <a:ext cx="76200" cy="3581400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97432" y="5498068"/>
            <a:ext cx="190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Notch @ 400</a:t>
            </a:r>
            <a:r>
              <a:rPr lang="en-US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FF6600"/>
                </a:solidFill>
              </a:rPr>
              <a:t>sec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951" y="5498068"/>
            <a:ext cx="104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@ 7msec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815" y="5955268"/>
            <a:ext cx="7715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The notch was created at 7msec for the 2-12</a:t>
            </a:r>
            <a:r>
              <a:rPr lang="en-US" sz="2000" baseline="30000" dirty="0" smtClean="0">
                <a:solidFill>
                  <a:srgbClr val="000090"/>
                </a:solidFill>
              </a:rPr>
              <a:t>th</a:t>
            </a:r>
            <a:r>
              <a:rPr lang="en-US" sz="2000" dirty="0" smtClean="0">
                <a:solidFill>
                  <a:srgbClr val="000090"/>
                </a:solidFill>
              </a:rPr>
              <a:t> pulse.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Creating the notch at lower energy can reduce beam loss in the Booster.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9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1664959"/>
          <a:ext cx="4705835" cy="3820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KGPlot" r:id="rId3" imgW="5545667" imgH="4497917" progId="KGraph_Plot">
                  <p:embed/>
                </p:oleObj>
              </mc:Choice>
              <mc:Fallback>
                <p:oleObj name="KGPlot" r:id="rId3" imgW="5545667" imgH="4497917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64959"/>
                        <a:ext cx="4705835" cy="3820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304800"/>
            <a:ext cx="7017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</a:rPr>
              <a:t>Total bucket counts during Booster cycle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15000"/>
            <a:ext cx="9180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The bending field in the Booster, injection energy, timing, </a:t>
            </a:r>
            <a:r>
              <a:rPr lang="en-US" sz="2000" dirty="0" err="1" smtClean="0">
                <a:solidFill>
                  <a:srgbClr val="000090"/>
                </a:solidFill>
              </a:rPr>
              <a:t>rf</a:t>
            </a:r>
            <a:r>
              <a:rPr lang="en-US" sz="2000" dirty="0" smtClean="0">
                <a:solidFill>
                  <a:srgbClr val="000090"/>
                </a:solidFill>
              </a:rPr>
              <a:t> feedback …..are changing 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from pulse to pulse and bucket position at extraction is not constant.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1219200"/>
            <a:ext cx="429490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203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617</Words>
  <Application>Microsoft Office PowerPoint</Application>
  <PresentationFormat>On-screen Show (4:3)</PresentationFormat>
  <Paragraphs>271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KGPlot</vt:lpstr>
      <vt:lpstr>Status of cogging   December 4, 2013  Creig Drennan, Bill Pellico, Kiyomi Seiya, Kent Triplett, Alex Waller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Kiyomi Seiya x8187 13047N</dc:creator>
  <cp:lastModifiedBy>Kiyomi Seiya x8187 13047N</cp:lastModifiedBy>
  <cp:revision>31</cp:revision>
  <cp:lastPrinted>2013-12-03T18:51:56Z</cp:lastPrinted>
  <dcterms:created xsi:type="dcterms:W3CDTF">2013-11-19T16:22:49Z</dcterms:created>
  <dcterms:modified xsi:type="dcterms:W3CDTF">2013-12-04T18:02:18Z</dcterms:modified>
</cp:coreProperties>
</file>