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gif" ContentType="video/unknown"/>
  <Override PartName="/ppt/media/media2.gif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2" r:id="rId1"/>
  </p:sldMasterIdLst>
  <p:notesMasterIdLst>
    <p:notesMasterId r:id="rId55"/>
  </p:notesMasterIdLst>
  <p:sldIdLst>
    <p:sldId id="256" r:id="rId2"/>
    <p:sldId id="258" r:id="rId3"/>
    <p:sldId id="259" r:id="rId4"/>
    <p:sldId id="318" r:id="rId5"/>
    <p:sldId id="315" r:id="rId6"/>
    <p:sldId id="260" r:id="rId7"/>
    <p:sldId id="331" r:id="rId8"/>
    <p:sldId id="301" r:id="rId9"/>
    <p:sldId id="283" r:id="rId10"/>
    <p:sldId id="281" r:id="rId11"/>
    <p:sldId id="271" r:id="rId12"/>
    <p:sldId id="282" r:id="rId13"/>
    <p:sldId id="284" r:id="rId14"/>
    <p:sldId id="314" r:id="rId15"/>
    <p:sldId id="327" r:id="rId16"/>
    <p:sldId id="272" r:id="rId17"/>
    <p:sldId id="304" r:id="rId18"/>
    <p:sldId id="307" r:id="rId19"/>
    <p:sldId id="299" r:id="rId20"/>
    <p:sldId id="273" r:id="rId21"/>
    <p:sldId id="313" r:id="rId22"/>
    <p:sldId id="321" r:id="rId23"/>
    <p:sldId id="275" r:id="rId24"/>
    <p:sldId id="289" r:id="rId25"/>
    <p:sldId id="300" r:id="rId26"/>
    <p:sldId id="292" r:id="rId27"/>
    <p:sldId id="290" r:id="rId28"/>
    <p:sldId id="288" r:id="rId29"/>
    <p:sldId id="287" r:id="rId30"/>
    <p:sldId id="291" r:id="rId31"/>
    <p:sldId id="286" r:id="rId32"/>
    <p:sldId id="285" r:id="rId33"/>
    <p:sldId id="308" r:id="rId34"/>
    <p:sldId id="302" r:id="rId35"/>
    <p:sldId id="306" r:id="rId36"/>
    <p:sldId id="303" r:id="rId37"/>
    <p:sldId id="323" r:id="rId38"/>
    <p:sldId id="325" r:id="rId39"/>
    <p:sldId id="322" r:id="rId40"/>
    <p:sldId id="294" r:id="rId41"/>
    <p:sldId id="293" r:id="rId42"/>
    <p:sldId id="324" r:id="rId43"/>
    <p:sldId id="319" r:id="rId44"/>
    <p:sldId id="320" r:id="rId45"/>
    <p:sldId id="295" r:id="rId46"/>
    <p:sldId id="297" r:id="rId47"/>
    <p:sldId id="312" r:id="rId48"/>
    <p:sldId id="328" r:id="rId49"/>
    <p:sldId id="329" r:id="rId50"/>
    <p:sldId id="330" r:id="rId51"/>
    <p:sldId id="336" r:id="rId52"/>
    <p:sldId id="335" r:id="rId53"/>
    <p:sldId id="333" r:id="rId54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 autoAdjust="0"/>
    <p:restoredTop sz="94676" autoAdjust="0"/>
  </p:normalViewPr>
  <p:slideViewPr>
    <p:cSldViewPr>
      <p:cViewPr varScale="1">
        <p:scale>
          <a:sx n="67" d="100"/>
          <a:sy n="67" d="100"/>
        </p:scale>
        <p:origin x="-54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5A0D557D-45DC-4593-BA93-128E681C6E6F}" type="datetimeFigureOut">
              <a:rPr lang="en-US" smtClean="0"/>
              <a:t>2/17/2014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2E732E9-E893-491E-9AA3-C43D34EA6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73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732E9-E893-491E-9AA3-C43D34EA68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19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83F1154B-A829-47DE-95E7-45CF465FA4D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Accelerator Physics and Technology Seminar</a:t>
            </a: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83F1154B-A829-47DE-95E7-45CF465FA4D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image" Target="../media/image16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4.wmf"/><Relationship Id="rId4" Type="http://schemas.openxmlformats.org/officeDocument/2006/relationships/image" Target="../media/image11.wmf"/><Relationship Id="rId9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image" Target="../media/image20.pn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9.wmf"/><Relationship Id="rId4" Type="http://schemas.openxmlformats.org/officeDocument/2006/relationships/image" Target="../media/image21.png"/><Relationship Id="rId9" Type="http://schemas.openxmlformats.org/officeDocument/2006/relationships/oleObject" Target="../embeddings/oleObject8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9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6.pn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86200"/>
            <a:ext cx="7854696" cy="1752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David Johnson,</a:t>
            </a:r>
            <a:r>
              <a:rPr lang="en-US" dirty="0"/>
              <a:t> Todd Johnson, John </a:t>
            </a:r>
            <a:r>
              <a:rPr lang="en-US" dirty="0" err="1"/>
              <a:t>Sobolewski</a:t>
            </a:r>
            <a:r>
              <a:rPr lang="en-US" dirty="0"/>
              <a:t>, </a:t>
            </a:r>
            <a:r>
              <a:rPr lang="en-US" dirty="0" smtClean="0"/>
              <a:t>Fred Mach, Kevin </a:t>
            </a:r>
            <a:r>
              <a:rPr lang="en-US" dirty="0"/>
              <a:t>Duel</a:t>
            </a:r>
            <a:r>
              <a:rPr lang="en-US" dirty="0" smtClean="0"/>
              <a:t>, </a:t>
            </a:r>
            <a:r>
              <a:rPr lang="en-US" dirty="0"/>
              <a:t>Andrea Saewert</a:t>
            </a:r>
            <a:endParaRPr lang="en-US" dirty="0" smtClean="0"/>
          </a:p>
          <a:p>
            <a:pPr algn="ctr"/>
            <a:r>
              <a:rPr lang="en-US" dirty="0" smtClean="0"/>
              <a:t>February 11, 2014</a:t>
            </a:r>
          </a:p>
          <a:p>
            <a:pPr algn="ctr"/>
            <a:r>
              <a:rPr lang="en-US" dirty="0" smtClean="0"/>
              <a:t>Accelerator Physics and Technology Seminar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295400"/>
            <a:ext cx="6480048" cy="2301240"/>
          </a:xfrm>
        </p:spPr>
        <p:txBody>
          <a:bodyPr>
            <a:normAutofit/>
          </a:bodyPr>
          <a:lstStyle/>
          <a:p>
            <a:r>
              <a:rPr lang="en-US" dirty="0" smtClean="0"/>
              <a:t>Linac Laser Notcher Project in the Proton Improvement Plan (PIP)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383273" y="3166532"/>
            <a:ext cx="6587231" cy="648070"/>
            <a:chOff x="1438183" y="2121763"/>
            <a:chExt cx="6587231" cy="648070"/>
          </a:xfrm>
        </p:grpSpPr>
        <p:sp>
          <p:nvSpPr>
            <p:cNvPr id="5" name="Oval 4"/>
            <p:cNvSpPr/>
            <p:nvPr/>
          </p:nvSpPr>
          <p:spPr>
            <a:xfrm>
              <a:off x="7617041" y="2352583"/>
              <a:ext cx="319596" cy="292963"/>
            </a:xfrm>
            <a:prstGeom prst="ellipse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stCxn id="5" idx="2"/>
            </p:cNvCxnSpPr>
            <p:nvPr/>
          </p:nvCxnSpPr>
          <p:spPr>
            <a:xfrm flipH="1">
              <a:off x="1438183" y="2499065"/>
              <a:ext cx="6178858" cy="443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7528264" y="2175029"/>
              <a:ext cx="470517" cy="59480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474998" y="2121763"/>
              <a:ext cx="550416" cy="63919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723573" y="2228295"/>
              <a:ext cx="106532" cy="48827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7554897" y="2352583"/>
              <a:ext cx="452761" cy="26633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590408" y="2370338"/>
              <a:ext cx="426128" cy="22194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9997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184223"/>
          </a:xfrm>
        </p:spPr>
        <p:txBody>
          <a:bodyPr/>
          <a:lstStyle/>
          <a:p>
            <a:r>
              <a:rPr lang="en-US" sz="4800" dirty="0" err="1" smtClean="0"/>
              <a:t>Photoneutralization</a:t>
            </a:r>
            <a:r>
              <a:rPr lang="en-US" dirty="0" smtClean="0"/>
              <a:t> (1)</a:t>
            </a:r>
            <a:endParaRPr lang="en-US" dirty="0"/>
          </a:p>
        </p:txBody>
      </p:sp>
      <p:graphicFrame>
        <p:nvGraphicFramePr>
          <p:cNvPr id="4" name="Object 61"/>
          <p:cNvGraphicFramePr>
            <a:graphicFrameLocks noChangeAspect="1"/>
          </p:cNvGraphicFramePr>
          <p:nvPr/>
        </p:nvGraphicFramePr>
        <p:xfrm>
          <a:off x="1724933" y="1661996"/>
          <a:ext cx="4341534" cy="751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3" name="Equation" r:id="rId3" imgW="1981080" imgH="342720" progId="Equation.3">
                  <p:embed/>
                </p:oleObj>
              </mc:Choice>
              <mc:Fallback>
                <p:oleObj name="Equation" r:id="rId3" imgW="198108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4933" y="1661996"/>
                        <a:ext cx="4341534" cy="7514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3557689"/>
              </p:ext>
            </p:extLst>
          </p:nvPr>
        </p:nvGraphicFramePr>
        <p:xfrm>
          <a:off x="6714926" y="4182257"/>
          <a:ext cx="2333647" cy="741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4" name="Equation" r:id="rId5" imgW="1193760" imgH="431640" progId="Equation.3">
                  <p:embed/>
                </p:oleObj>
              </mc:Choice>
              <mc:Fallback>
                <p:oleObj name="Equation" r:id="rId5" imgW="1193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4926" y="4182257"/>
                        <a:ext cx="2333647" cy="7410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764671" y="3683830"/>
          <a:ext cx="3003483" cy="487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5" name="Equation" r:id="rId7" imgW="1409400" imgH="228600" progId="Equation.3">
                  <p:embed/>
                </p:oleObj>
              </mc:Choice>
              <mc:Fallback>
                <p:oleObj name="Equation" r:id="rId7" imgW="1409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4671" y="3683830"/>
                        <a:ext cx="3003483" cy="4870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8597369"/>
              </p:ext>
            </p:extLst>
          </p:nvPr>
        </p:nvGraphicFramePr>
        <p:xfrm>
          <a:off x="1222134" y="5384673"/>
          <a:ext cx="5029042" cy="90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6" name="Equation" r:id="rId9" imgW="2108160" imgH="380880" progId="Equation.3">
                  <p:embed/>
                </p:oleObj>
              </mc:Choice>
              <mc:Fallback>
                <p:oleObj name="Equation" r:id="rId9" imgW="210816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134" y="5384673"/>
                        <a:ext cx="5029042" cy="908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216573" y="2364064"/>
          <a:ext cx="3224171" cy="945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7" name="Equation" r:id="rId11" imgW="1473120" imgH="431640" progId="Equation.3">
                  <p:embed/>
                </p:oleObj>
              </mc:Choice>
              <mc:Fallback>
                <p:oleObj name="Equation" r:id="rId11" imgW="14731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6573" y="2364064"/>
                        <a:ext cx="3224171" cy="9450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1885" y="1251858"/>
            <a:ext cx="7952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fraction of electrons that are detached from the moving H- ions is: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91885" y="2433400"/>
            <a:ext cx="47051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photon flux (generated by the laser)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in the lab frame [photons/cm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/sec]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391885" y="3372575"/>
            <a:ext cx="64108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photon flux in the lab frame is transformed into the </a:t>
            </a:r>
          </a:p>
          <a:p>
            <a:r>
              <a:rPr lang="en-US" sz="2000" dirty="0" smtClean="0"/>
              <a:t>rest frame of moving ion as: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391885" y="4078393"/>
            <a:ext cx="7158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interaction (crossing) time is just the ion path length/ ion velocity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33039" y="4602202"/>
            <a:ext cx="74309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neutralization factor for an ion crossing on axis  </a:t>
            </a:r>
          </a:p>
          <a:p>
            <a:r>
              <a:rPr lang="en-US" sz="2000" dirty="0" smtClean="0"/>
              <a:t>of the laser beam may be written in terms of lab frame parameters</a:t>
            </a:r>
            <a:endParaRPr lang="en-US" sz="2000" dirty="0"/>
          </a:p>
        </p:txBody>
      </p:sp>
      <p:pic>
        <p:nvPicPr>
          <p:cNvPr id="14" name="Picture 13"/>
          <p:cNvPicPr/>
          <p:nvPr/>
        </p:nvPicPr>
        <p:blipFill>
          <a:blip r:embed="rId13" cstate="print"/>
          <a:srcRect t="34921" r="18826"/>
          <a:stretch>
            <a:fillRect/>
          </a:stretch>
        </p:blipFill>
        <p:spPr bwMode="auto">
          <a:xfrm>
            <a:off x="7348653" y="3233855"/>
            <a:ext cx="1438508" cy="1238442"/>
          </a:xfrm>
          <a:prstGeom prst="rect">
            <a:avLst/>
          </a:prstGeom>
          <a:noFill/>
        </p:spPr>
      </p:pic>
      <p:sp>
        <p:nvSpPr>
          <p:cNvPr id="21" name="Right Brace 20"/>
          <p:cNvSpPr/>
          <p:nvPr/>
        </p:nvSpPr>
        <p:spPr>
          <a:xfrm rot="5400000">
            <a:off x="5321506" y="5492646"/>
            <a:ext cx="269823" cy="101933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436159" y="6028264"/>
            <a:ext cx="2392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</a:t>
            </a:r>
            <a:r>
              <a:rPr lang="en-US" dirty="0" smtClean="0">
                <a:latin typeface="Symbol" pitchFamily="18" charset="2"/>
              </a:rPr>
              <a:t>q </a:t>
            </a:r>
            <a:r>
              <a:rPr lang="en-US" dirty="0" smtClean="0"/>
              <a:t>~ 90</a:t>
            </a:r>
            <a:r>
              <a:rPr lang="en-US" baseline="30000" dirty="0" smtClean="0"/>
              <a:t>o</a:t>
            </a:r>
            <a:r>
              <a:rPr lang="en-US" dirty="0" smtClean="0"/>
              <a:t> term -&gt; ~</a:t>
            </a:r>
            <a:r>
              <a:rPr lang="en-US" dirty="0" smtClean="0">
                <a:latin typeface="Symbol" pitchFamily="18" charset="2"/>
              </a:rPr>
              <a:t>g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31521B6F-2A9E-4206-A664-C134F741033B}" type="slidenum">
              <a:rPr lang="en-US" smtClean="0"/>
              <a:pPr/>
              <a:t>10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4242216" y="2008682"/>
            <a:ext cx="158895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ate Placeholder 2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2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Linac Beam Bunch Structure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69823" y="1259174"/>
            <a:ext cx="8445256" cy="4925923"/>
            <a:chOff x="0" y="1555668"/>
            <a:chExt cx="8807413" cy="5302332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902525" y="2493818"/>
              <a:ext cx="5759532" cy="118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1816925" y="2113808"/>
              <a:ext cx="605641" cy="3800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484421" y="2135579"/>
              <a:ext cx="605641" cy="3800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72000" y="2133601"/>
              <a:ext cx="605641" cy="3800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627912" y="2131621"/>
              <a:ext cx="605641" cy="3800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759034" y="2117766"/>
              <a:ext cx="605641" cy="3800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902525" y="4334494"/>
              <a:ext cx="6282046" cy="118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1805049" y="3811979"/>
              <a:ext cx="4928260" cy="5343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113808" y="3800103"/>
              <a:ext cx="105097" cy="53439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280067" y="3810000"/>
              <a:ext cx="105097" cy="53439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596737" y="3796144"/>
              <a:ext cx="105097" cy="53439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093522" y="3817916"/>
              <a:ext cx="105097" cy="53439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554681" y="3815937"/>
              <a:ext cx="105097" cy="53439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003963" y="3802082"/>
              <a:ext cx="105097" cy="53439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466903" y="3811979"/>
              <a:ext cx="105097" cy="53439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902529" y="3809999"/>
              <a:ext cx="105097" cy="53439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357552" y="3808020"/>
              <a:ext cx="105097" cy="53439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872348" y="3817916"/>
              <a:ext cx="105097" cy="53439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914400" y="6139544"/>
              <a:ext cx="6377049" cy="237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/>
          </p:nvGrpSpPr>
          <p:grpSpPr>
            <a:xfrm>
              <a:off x="3966161" y="5767450"/>
              <a:ext cx="807719" cy="393865"/>
              <a:chOff x="3614948" y="5767450"/>
              <a:chExt cx="807719" cy="393865"/>
            </a:xfrm>
          </p:grpSpPr>
          <p:sp>
            <p:nvSpPr>
              <p:cNvPr id="99" name="Rectangle 98"/>
              <p:cNvSpPr/>
              <p:nvPr/>
            </p:nvSpPr>
            <p:spPr>
              <a:xfrm flipH="1">
                <a:off x="3614948" y="5769429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00" name="Rectangle 99"/>
              <p:cNvSpPr/>
              <p:nvPr/>
            </p:nvSpPr>
            <p:spPr>
              <a:xfrm flipH="1">
                <a:off x="3767348" y="5769429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01" name="Rectangle 100"/>
              <p:cNvSpPr/>
              <p:nvPr/>
            </p:nvSpPr>
            <p:spPr>
              <a:xfrm flipH="1">
                <a:off x="3919748" y="5769429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02" name="Rectangle 101"/>
              <p:cNvSpPr/>
              <p:nvPr/>
            </p:nvSpPr>
            <p:spPr>
              <a:xfrm flipH="1">
                <a:off x="4072148" y="5769429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03" name="Rectangle 102"/>
              <p:cNvSpPr/>
              <p:nvPr/>
            </p:nvSpPr>
            <p:spPr>
              <a:xfrm flipH="1">
                <a:off x="4224548" y="5769429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04" name="Rectangle 103"/>
              <p:cNvSpPr/>
              <p:nvPr/>
            </p:nvSpPr>
            <p:spPr>
              <a:xfrm flipH="1">
                <a:off x="4376948" y="5767450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4868884" y="5753596"/>
              <a:ext cx="807719" cy="393865"/>
              <a:chOff x="4572000" y="5753596"/>
              <a:chExt cx="807719" cy="393865"/>
            </a:xfrm>
            <a:solidFill>
              <a:srgbClr val="FF0000"/>
            </a:solidFill>
          </p:grpSpPr>
          <p:sp>
            <p:nvSpPr>
              <p:cNvPr id="93" name="Rectangle 92"/>
              <p:cNvSpPr/>
              <p:nvPr/>
            </p:nvSpPr>
            <p:spPr>
              <a:xfrm flipH="1">
                <a:off x="4572000" y="5755575"/>
                <a:ext cx="45719" cy="391886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4" name="Rectangle 93"/>
              <p:cNvSpPr/>
              <p:nvPr/>
            </p:nvSpPr>
            <p:spPr>
              <a:xfrm flipH="1">
                <a:off x="4724400" y="5755575"/>
                <a:ext cx="45719" cy="391886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5" name="Rectangle 94"/>
              <p:cNvSpPr/>
              <p:nvPr/>
            </p:nvSpPr>
            <p:spPr>
              <a:xfrm flipH="1">
                <a:off x="4876800" y="5755575"/>
                <a:ext cx="45719" cy="391886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6" name="Rectangle 95"/>
              <p:cNvSpPr/>
              <p:nvPr/>
            </p:nvSpPr>
            <p:spPr>
              <a:xfrm flipH="1">
                <a:off x="5029200" y="5755575"/>
                <a:ext cx="45719" cy="391886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 flipH="1">
                <a:off x="5181600" y="5755575"/>
                <a:ext cx="45719" cy="391886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8" name="Rectangle 97"/>
              <p:cNvSpPr/>
              <p:nvPr/>
            </p:nvSpPr>
            <p:spPr>
              <a:xfrm flipH="1">
                <a:off x="5334000" y="5753596"/>
                <a:ext cx="45719" cy="391886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5772298" y="5751617"/>
              <a:ext cx="807719" cy="393865"/>
              <a:chOff x="5439789" y="5739742"/>
              <a:chExt cx="807719" cy="393865"/>
            </a:xfrm>
          </p:grpSpPr>
          <p:sp>
            <p:nvSpPr>
              <p:cNvPr id="87" name="Rectangle 86"/>
              <p:cNvSpPr/>
              <p:nvPr/>
            </p:nvSpPr>
            <p:spPr>
              <a:xfrm flipH="1">
                <a:off x="5439789" y="5741721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8" name="Rectangle 87"/>
              <p:cNvSpPr/>
              <p:nvPr/>
            </p:nvSpPr>
            <p:spPr>
              <a:xfrm flipH="1">
                <a:off x="5592189" y="5741721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 flipH="1">
                <a:off x="5744589" y="5741721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0" name="Rectangle 89"/>
              <p:cNvSpPr/>
              <p:nvPr/>
            </p:nvSpPr>
            <p:spPr>
              <a:xfrm flipH="1">
                <a:off x="5896989" y="5741721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1" name="Rectangle 90"/>
              <p:cNvSpPr/>
              <p:nvPr/>
            </p:nvSpPr>
            <p:spPr>
              <a:xfrm flipH="1">
                <a:off x="6049389" y="5741721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2" name="Rectangle 91"/>
              <p:cNvSpPr/>
              <p:nvPr/>
            </p:nvSpPr>
            <p:spPr>
              <a:xfrm flipH="1">
                <a:off x="6201789" y="5739742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6696595" y="5749638"/>
              <a:ext cx="807719" cy="393865"/>
              <a:chOff x="6375961" y="5749638"/>
              <a:chExt cx="807719" cy="393865"/>
            </a:xfrm>
            <a:solidFill>
              <a:schemeClr val="bg2">
                <a:lumMod val="50000"/>
              </a:schemeClr>
            </a:solidFill>
          </p:grpSpPr>
          <p:sp>
            <p:nvSpPr>
              <p:cNvPr id="81" name="Rectangle 80"/>
              <p:cNvSpPr/>
              <p:nvPr/>
            </p:nvSpPr>
            <p:spPr>
              <a:xfrm flipH="1">
                <a:off x="6375961" y="5751617"/>
                <a:ext cx="45719" cy="391886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 flipH="1">
                <a:off x="6528361" y="5751617"/>
                <a:ext cx="45719" cy="391886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 flipH="1">
                <a:off x="6680761" y="5751617"/>
                <a:ext cx="45719" cy="391886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 flipH="1">
                <a:off x="6833161" y="5751617"/>
                <a:ext cx="45719" cy="391886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5" name="Rectangle 84"/>
              <p:cNvSpPr/>
              <p:nvPr/>
            </p:nvSpPr>
            <p:spPr>
              <a:xfrm flipH="1">
                <a:off x="6985561" y="5751617"/>
                <a:ext cx="45719" cy="391886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6" name="Rectangle 85"/>
              <p:cNvSpPr/>
              <p:nvPr/>
            </p:nvSpPr>
            <p:spPr>
              <a:xfrm flipH="1">
                <a:off x="7137961" y="5749638"/>
                <a:ext cx="45719" cy="391886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881644" y="5777346"/>
              <a:ext cx="807719" cy="393865"/>
              <a:chOff x="1748543" y="5777346"/>
              <a:chExt cx="807719" cy="393865"/>
            </a:xfrm>
          </p:grpSpPr>
          <p:sp>
            <p:nvSpPr>
              <p:cNvPr id="75" name="Rectangle 74"/>
              <p:cNvSpPr/>
              <p:nvPr/>
            </p:nvSpPr>
            <p:spPr>
              <a:xfrm flipH="1">
                <a:off x="1748543" y="5779325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 flipH="1">
                <a:off x="1900943" y="5779325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 flipH="1">
                <a:off x="2053343" y="5779325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 flipH="1">
                <a:off x="2205743" y="5779325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 flipH="1">
                <a:off x="2358143" y="5779325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 flipH="1">
                <a:off x="2510543" y="5777346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1794065" y="5787242"/>
              <a:ext cx="807719" cy="393865"/>
              <a:chOff x="2672839" y="5775367"/>
              <a:chExt cx="807719" cy="393865"/>
            </a:xfrm>
            <a:solidFill>
              <a:srgbClr val="FF0000"/>
            </a:solidFill>
          </p:grpSpPr>
          <p:sp>
            <p:nvSpPr>
              <p:cNvPr id="69" name="Rectangle 68"/>
              <p:cNvSpPr/>
              <p:nvPr/>
            </p:nvSpPr>
            <p:spPr>
              <a:xfrm flipH="1">
                <a:off x="2672839" y="5777346"/>
                <a:ext cx="45719" cy="391886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 flipH="1">
                <a:off x="2825239" y="5777346"/>
                <a:ext cx="45719" cy="391886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 flipH="1">
                <a:off x="2977639" y="5777346"/>
                <a:ext cx="45719" cy="391886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2" name="Rectangle 71"/>
              <p:cNvSpPr/>
              <p:nvPr/>
            </p:nvSpPr>
            <p:spPr>
              <a:xfrm flipH="1">
                <a:off x="3130039" y="5777346"/>
                <a:ext cx="45719" cy="391886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 flipH="1">
                <a:off x="3282439" y="5777346"/>
                <a:ext cx="45719" cy="391886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4" name="Rectangle 73"/>
              <p:cNvSpPr/>
              <p:nvPr/>
            </p:nvSpPr>
            <p:spPr>
              <a:xfrm flipH="1">
                <a:off x="3434839" y="5775367"/>
                <a:ext cx="45719" cy="391886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cxnSp>
          <p:nvCxnSpPr>
            <p:cNvPr id="30" name="Straight Arrow Connector 29"/>
            <p:cNvCxnSpPr/>
            <p:nvPr/>
          </p:nvCxnSpPr>
          <p:spPr>
            <a:xfrm>
              <a:off x="1781299" y="1947553"/>
              <a:ext cx="617517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791195" y="2717470"/>
              <a:ext cx="963880" cy="197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803070" y="4629399"/>
              <a:ext cx="4965865" cy="197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586841" y="5626924"/>
              <a:ext cx="180109" cy="198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2101932" y="3681351"/>
              <a:ext cx="570016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100"/>
            <p:cNvSpPr txBox="1"/>
            <p:nvPr/>
          </p:nvSpPr>
          <p:spPr>
            <a:xfrm>
              <a:off x="2766951" y="4714504"/>
              <a:ext cx="30021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24.2 us  (~ 11 Booster turns)</a:t>
              </a:r>
              <a:endParaRPr lang="en-US" dirty="0"/>
            </a:p>
          </p:txBody>
        </p:sp>
        <p:sp>
          <p:nvSpPr>
            <p:cNvPr id="36" name="TextBox 101"/>
            <p:cNvSpPr txBox="1"/>
            <p:nvPr/>
          </p:nvSpPr>
          <p:spPr>
            <a:xfrm>
              <a:off x="2196935" y="3244334"/>
              <a:ext cx="801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2.2 us</a:t>
              </a:r>
              <a:endParaRPr lang="en-US" dirty="0"/>
            </a:p>
          </p:txBody>
        </p:sp>
        <p:sp>
          <p:nvSpPr>
            <p:cNvPr id="37" name="TextBox 102"/>
            <p:cNvSpPr txBox="1"/>
            <p:nvPr/>
          </p:nvSpPr>
          <p:spPr>
            <a:xfrm>
              <a:off x="1864426" y="2778826"/>
              <a:ext cx="806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67 ms</a:t>
              </a:r>
              <a:endParaRPr lang="en-US" dirty="0"/>
            </a:p>
          </p:txBody>
        </p:sp>
        <p:sp>
          <p:nvSpPr>
            <p:cNvPr id="38" name="TextBox 103"/>
            <p:cNvSpPr txBox="1"/>
            <p:nvPr/>
          </p:nvSpPr>
          <p:spPr>
            <a:xfrm>
              <a:off x="1572331" y="1555668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~22-25 us</a:t>
              </a:r>
              <a:endParaRPr lang="en-US" dirty="0"/>
            </a:p>
          </p:txBody>
        </p:sp>
        <p:sp>
          <p:nvSpPr>
            <p:cNvPr id="39" name="TextBox 104"/>
            <p:cNvSpPr txBox="1"/>
            <p:nvPr/>
          </p:nvSpPr>
          <p:spPr>
            <a:xfrm>
              <a:off x="2354726" y="5260769"/>
              <a:ext cx="2473513" cy="397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~5 ns (bunch spacing)</a:t>
              </a:r>
              <a:endParaRPr lang="en-US" dirty="0"/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593766" y="5628904"/>
              <a:ext cx="273132" cy="1187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10800000">
              <a:off x="936174" y="5650679"/>
              <a:ext cx="227608" cy="1977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112"/>
            <p:cNvSpPr txBox="1"/>
            <p:nvPr/>
          </p:nvSpPr>
          <p:spPr>
            <a:xfrm>
              <a:off x="0" y="5237018"/>
              <a:ext cx="1710329" cy="397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mtClean="0"/>
                <a:t>~bunch </a:t>
              </a:r>
              <a:r>
                <a:rPr lang="en-US" dirty="0" smtClean="0"/>
                <a:t>length</a:t>
              </a:r>
              <a:endParaRPr lang="en-US" dirty="0"/>
            </a:p>
          </p:txBody>
        </p:sp>
        <p:sp>
          <p:nvSpPr>
            <p:cNvPr id="43" name="TextBox 115"/>
            <p:cNvSpPr txBox="1"/>
            <p:nvPr/>
          </p:nvSpPr>
          <p:spPr>
            <a:xfrm>
              <a:off x="4793599" y="5248893"/>
              <a:ext cx="2553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200 MHz bunch spacing</a:t>
              </a:r>
              <a:endParaRPr lang="en-US" dirty="0"/>
            </a:p>
          </p:txBody>
        </p:sp>
        <p:sp>
          <p:nvSpPr>
            <p:cNvPr id="44" name="TextBox 116"/>
            <p:cNvSpPr txBox="1"/>
            <p:nvPr/>
          </p:nvSpPr>
          <p:spPr>
            <a:xfrm>
              <a:off x="3028208" y="3244334"/>
              <a:ext cx="2608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450 kHz “notch” spacing</a:t>
              </a:r>
              <a:endParaRPr lang="en-US" dirty="0"/>
            </a:p>
          </p:txBody>
        </p:sp>
        <p:sp>
          <p:nvSpPr>
            <p:cNvPr id="45" name="TextBox 117"/>
            <p:cNvSpPr txBox="1"/>
            <p:nvPr/>
          </p:nvSpPr>
          <p:spPr>
            <a:xfrm>
              <a:off x="2933205" y="1662545"/>
              <a:ext cx="2826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15 Hz macro pulse rep rate</a:t>
              </a:r>
              <a:endParaRPr lang="en-US" dirty="0"/>
            </a:p>
          </p:txBody>
        </p:sp>
        <p:sp>
          <p:nvSpPr>
            <p:cNvPr id="46" name="TextBox 118"/>
            <p:cNvSpPr txBox="1"/>
            <p:nvPr/>
          </p:nvSpPr>
          <p:spPr>
            <a:xfrm>
              <a:off x="6650181" y="2054432"/>
              <a:ext cx="9068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MACRO</a:t>
              </a:r>
              <a:endParaRPr lang="en-US" dirty="0"/>
            </a:p>
          </p:txBody>
        </p:sp>
        <p:sp>
          <p:nvSpPr>
            <p:cNvPr id="47" name="TextBox 119"/>
            <p:cNvSpPr txBox="1"/>
            <p:nvPr/>
          </p:nvSpPr>
          <p:spPr>
            <a:xfrm>
              <a:off x="7148946" y="3847605"/>
              <a:ext cx="16584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MINI (11 turns)</a:t>
              </a:r>
              <a:endParaRPr lang="en-US" dirty="0"/>
            </a:p>
          </p:txBody>
        </p:sp>
        <p:sp>
          <p:nvSpPr>
            <p:cNvPr id="48" name="TextBox 120"/>
            <p:cNvSpPr txBox="1"/>
            <p:nvPr/>
          </p:nvSpPr>
          <p:spPr>
            <a:xfrm>
              <a:off x="7647708" y="5735782"/>
              <a:ext cx="846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MICRO</a:t>
              </a:r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3586348" y="5652653"/>
              <a:ext cx="344384" cy="522514"/>
            </a:xfrm>
            <a:custGeom>
              <a:avLst/>
              <a:gdLst>
                <a:gd name="connsiteX0" fmla="*/ 0 w 332509"/>
                <a:gd name="connsiteY0" fmla="*/ 498764 h 522514"/>
                <a:gd name="connsiteX1" fmla="*/ 237507 w 332509"/>
                <a:gd name="connsiteY1" fmla="*/ 11875 h 522514"/>
                <a:gd name="connsiteX2" fmla="*/ 118753 w 332509"/>
                <a:gd name="connsiteY2" fmla="*/ 522514 h 522514"/>
                <a:gd name="connsiteX3" fmla="*/ 332509 w 332509"/>
                <a:gd name="connsiteY3" fmla="*/ 0 h 522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2509" h="522514">
                  <a:moveTo>
                    <a:pt x="0" y="498764"/>
                  </a:moveTo>
                  <a:lnTo>
                    <a:pt x="237507" y="11875"/>
                  </a:lnTo>
                  <a:lnTo>
                    <a:pt x="118753" y="522514"/>
                  </a:lnTo>
                  <a:lnTo>
                    <a:pt x="332509" y="0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 rot="16200000" flipH="1">
              <a:off x="1579416" y="6388925"/>
              <a:ext cx="415642" cy="118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4653146" y="6386946"/>
              <a:ext cx="415642" cy="118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1793174" y="6448301"/>
              <a:ext cx="3075709" cy="2375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132"/>
            <p:cNvSpPr txBox="1"/>
            <p:nvPr/>
          </p:nvSpPr>
          <p:spPr>
            <a:xfrm>
              <a:off x="2850077" y="6488668"/>
              <a:ext cx="801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2.2 us</a:t>
              </a:r>
              <a:endParaRPr lang="en-US" dirty="0"/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2734195" y="5777346"/>
              <a:ext cx="807719" cy="393865"/>
              <a:chOff x="3614948" y="5767450"/>
              <a:chExt cx="807719" cy="393865"/>
            </a:xfrm>
          </p:grpSpPr>
          <p:sp>
            <p:nvSpPr>
              <p:cNvPr id="63" name="Rectangle 62"/>
              <p:cNvSpPr/>
              <p:nvPr/>
            </p:nvSpPr>
            <p:spPr>
              <a:xfrm flipH="1">
                <a:off x="3614948" y="5769429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>
              <a:xfrm flipH="1">
                <a:off x="3767348" y="5769429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>
              <a:xfrm flipH="1">
                <a:off x="3919748" y="5769429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>
              <a:xfrm flipH="1">
                <a:off x="4072148" y="5769429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 flipH="1">
                <a:off x="4224548" y="5769429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 flipH="1">
                <a:off x="4376948" y="5767450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cxnSp>
          <p:nvCxnSpPr>
            <p:cNvPr id="55" name="Straight Connector 54"/>
            <p:cNvCxnSpPr/>
            <p:nvPr/>
          </p:nvCxnSpPr>
          <p:spPr>
            <a:xfrm rot="5400000">
              <a:off x="1341912" y="4916385"/>
              <a:ext cx="1235034" cy="285007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16200000" flipH="1">
              <a:off x="1769423" y="4868883"/>
              <a:ext cx="1270660" cy="391886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1246910" y="3063834"/>
              <a:ext cx="1080655" cy="83127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2458192" y="2588821"/>
              <a:ext cx="4251366" cy="1033153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3075709" y="4441371"/>
              <a:ext cx="166255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2432461" y="6434446"/>
              <a:ext cx="429494" cy="19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>
              <a:off x="1781299" y="6317673"/>
              <a:ext cx="866898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145"/>
            <p:cNvSpPr txBox="1"/>
            <p:nvPr/>
          </p:nvSpPr>
          <p:spPr>
            <a:xfrm>
              <a:off x="2660073" y="6151419"/>
              <a:ext cx="19742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10-12*5ns = 50 -60 ns</a:t>
              </a:r>
              <a:endParaRPr lang="en-US" sz="1400" dirty="0"/>
            </a:p>
          </p:txBody>
        </p:sp>
      </p:grpSp>
      <p:sp>
        <p:nvSpPr>
          <p:cNvPr id="106" name="Slide Number Placeholder 105"/>
          <p:cNvSpPr>
            <a:spLocks noGrp="1"/>
          </p:cNvSpPr>
          <p:nvPr>
            <p:ph type="sldNum" sz="quarter" idx="4294967295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11</a:t>
            </a:fld>
            <a:endParaRPr kumimoji="0"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109" name="Footer Placeholder 10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8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Content Placeholder 33" descr="single pass neutralization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463" y="3147934"/>
            <a:ext cx="4235565" cy="317666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800" dirty="0" err="1" smtClean="0"/>
              <a:t>Photoneutralization</a:t>
            </a:r>
            <a:r>
              <a:rPr lang="en-US" dirty="0" smtClean="0"/>
              <a:t> (2)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4014866" y="1547576"/>
            <a:ext cx="4976734" cy="3264265"/>
            <a:chOff x="3762529" y="1397675"/>
            <a:chExt cx="5666282" cy="3728961"/>
          </a:xfrm>
        </p:grpSpPr>
        <p:pic>
          <p:nvPicPr>
            <p:cNvPr id="4" name="Picture 3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62529" y="1397675"/>
              <a:ext cx="5666282" cy="3728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6" name="Group 15"/>
            <p:cNvGrpSpPr/>
            <p:nvPr/>
          </p:nvGrpSpPr>
          <p:grpSpPr>
            <a:xfrm>
              <a:off x="4528244" y="2017110"/>
              <a:ext cx="4483775" cy="2681691"/>
              <a:chOff x="4528244" y="2017110"/>
              <a:chExt cx="4483775" cy="2681691"/>
            </a:xfrm>
          </p:grpSpPr>
          <p:cxnSp>
            <p:nvCxnSpPr>
              <p:cNvPr id="6" name="Straight Connector 5"/>
              <p:cNvCxnSpPr/>
              <p:nvPr/>
            </p:nvCxnSpPr>
            <p:spPr>
              <a:xfrm flipV="1">
                <a:off x="5493043" y="2235060"/>
                <a:ext cx="15314" cy="246374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flipH="1" flipV="1">
                <a:off x="4528244" y="2205554"/>
                <a:ext cx="995427" cy="1475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5477728" y="3903192"/>
                <a:ext cx="3410028" cy="7383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Rest frame energy 1.16 eV for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1064 nm laser 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729675" y="2017110"/>
                <a:ext cx="3282344" cy="4219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Cross section 3.66x10</a:t>
                </a:r>
                <a:r>
                  <a:rPr lang="en-US" baseline="30000" dirty="0" smtClean="0">
                    <a:solidFill>
                      <a:schemeClr val="bg1"/>
                    </a:solidFill>
                  </a:rPr>
                  <a:t>-17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 cm</a:t>
                </a:r>
                <a:r>
                  <a:rPr lang="en-US" baseline="30000" dirty="0" smtClean="0">
                    <a:solidFill>
                      <a:schemeClr val="bg1"/>
                    </a:solidFill>
                  </a:rPr>
                  <a:t>2</a:t>
                </a:r>
                <a:endParaRPr lang="en-US" baseline="30000" dirty="0">
                  <a:solidFill>
                    <a:schemeClr val="bg1"/>
                  </a:solidFill>
                </a:endParaRPr>
              </a:p>
            </p:txBody>
          </p:sp>
        </p:grpSp>
      </p:grp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5539308" y="2828951"/>
          <a:ext cx="2618396" cy="600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0" name="Equation" r:id="rId5" imgW="1828800" imgH="419100" progId="Equation.3">
                  <p:embed/>
                </p:oleObj>
              </mc:Choice>
              <mc:Fallback>
                <p:oleObj name="Equation" r:id="rId5" imgW="18288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9308" y="2828951"/>
                        <a:ext cx="2618396" cy="6000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34917" y="1154243"/>
            <a:ext cx="6888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maximize the neutralization probability-&gt;maximize the product </a:t>
            </a:r>
            <a:endParaRPr lang="en-US" dirty="0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4385894"/>
              </p:ext>
            </p:extLst>
          </p:nvPr>
        </p:nvGraphicFramePr>
        <p:xfrm>
          <a:off x="6790432" y="1049312"/>
          <a:ext cx="2265174" cy="479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1" name="Equation" r:id="rId7" imgW="1079280" imgH="228600" progId="Equation.3">
                  <p:embed/>
                </p:oleObj>
              </mc:Choice>
              <mc:Fallback>
                <p:oleObj name="Equation" r:id="rId7" imgW="10792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0432" y="1049312"/>
                        <a:ext cx="2265174" cy="4796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Freeform 18"/>
          <p:cNvSpPr/>
          <p:nvPr/>
        </p:nvSpPr>
        <p:spPr>
          <a:xfrm flipH="1" flipV="1">
            <a:off x="6775553" y="989351"/>
            <a:ext cx="764498" cy="164892"/>
          </a:xfrm>
          <a:custGeom>
            <a:avLst/>
            <a:gdLst>
              <a:gd name="connsiteX0" fmla="*/ 2563318 w 2563318"/>
              <a:gd name="connsiteY0" fmla="*/ 224852 h 224852"/>
              <a:gd name="connsiteX1" fmla="*/ 0 w 2563318"/>
              <a:gd name="connsiteY1" fmla="*/ 209862 h 224852"/>
              <a:gd name="connsiteX2" fmla="*/ 0 w 2563318"/>
              <a:gd name="connsiteY2" fmla="*/ 0 h 22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63318" h="224852">
                <a:moveTo>
                  <a:pt x="2563318" y="224852"/>
                </a:moveTo>
                <a:lnTo>
                  <a:pt x="0" y="209862"/>
                </a:lnTo>
                <a:lnTo>
                  <a:pt x="0" y="0"/>
                </a:ln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670623" y="734518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ixed 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31521B6F-2A9E-4206-A664-C134F741033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1413" y="1651306"/>
            <a:ext cx="4174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To maximize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 increase pulse energy -&gt; minimize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reduce pulse length -&gt; bunch length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reduce laser spot size -&gt; ion size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2258493"/>
              </p:ext>
            </p:extLst>
          </p:nvPr>
        </p:nvGraphicFramePr>
        <p:xfrm>
          <a:off x="1524000" y="1570379"/>
          <a:ext cx="872469" cy="487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2" name="Equation" r:id="rId9" imgW="279360" imgH="228600" progId="Equation.3">
                  <p:embed/>
                </p:oleObj>
              </mc:Choice>
              <mc:Fallback>
                <p:oleObj name="Equation" r:id="rId9" imgW="279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570379"/>
                        <a:ext cx="872469" cy="4870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4542022" y="4961744"/>
            <a:ext cx="47035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maximize </a:t>
            </a:r>
            <a:r>
              <a:rPr lang="en-US" dirty="0" smtClean="0">
                <a:latin typeface="Symbol" pitchFamily="18" charset="2"/>
              </a:rPr>
              <a:t> t  </a:t>
            </a:r>
            <a:r>
              <a:rPr lang="en-US" dirty="0" smtClean="0"/>
              <a:t>for a given H- ion energy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dirty="0" smtClean="0"/>
              <a:t> increase  horizontal laser beam size or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dirty="0" smtClean="0"/>
              <a:t> increase the number of laser interactions</a:t>
            </a:r>
          </a:p>
          <a:p>
            <a:r>
              <a:rPr lang="en-US" dirty="0"/>
              <a:t> </a:t>
            </a:r>
            <a:r>
              <a:rPr lang="en-US" dirty="0" smtClean="0"/>
              <a:t>    with the ion bunch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04352" y="3329488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20-30 </a:t>
            </a:r>
            <a:r>
              <a:rPr lang="en-US" dirty="0" err="1" smtClean="0">
                <a:solidFill>
                  <a:schemeClr val="bg1"/>
                </a:solidFill>
              </a:rPr>
              <a:t>mJ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9568" y="3807502"/>
            <a:ext cx="21988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Assume:</a:t>
            </a:r>
          </a:p>
          <a:p>
            <a:r>
              <a:rPr lang="en-US" dirty="0" smtClean="0"/>
              <a:t>Laser size  0.6x6mm</a:t>
            </a:r>
          </a:p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811968" y="3959902"/>
            <a:ext cx="21988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Assume: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Laser size  0.6x6mm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90800" y="3352800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~1J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525780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1.5 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5257800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 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019331"/>
          </a:xfrm>
        </p:spPr>
        <p:txBody>
          <a:bodyPr>
            <a:normAutofit/>
          </a:bodyPr>
          <a:lstStyle/>
          <a:p>
            <a:r>
              <a:rPr lang="en-US" sz="4800" dirty="0" smtClean="0"/>
              <a:t>Reduction of Pulse Energy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6070"/>
            <a:ext cx="8229600" cy="438912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To reduce the required pulse energy we can effectively increase the interaction time by utilizing an optical cavity such that the laser interacts with the  ion beam multiple times.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31521B6F-2A9E-4206-A664-C134F741033B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34715" y="2050689"/>
            <a:ext cx="3357797" cy="1047750"/>
            <a:chOff x="869429" y="3671888"/>
            <a:chExt cx="3357797" cy="1047750"/>
          </a:xfrm>
        </p:grpSpPr>
        <p:sp>
          <p:nvSpPr>
            <p:cNvPr id="7" name="Rectangle 6"/>
            <p:cNvSpPr/>
            <p:nvPr/>
          </p:nvSpPr>
          <p:spPr>
            <a:xfrm>
              <a:off x="1499016" y="3851724"/>
              <a:ext cx="2368134" cy="1106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651416" y="4468819"/>
              <a:ext cx="2358609" cy="1031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1466850" y="3786188"/>
              <a:ext cx="2595563" cy="933450"/>
            </a:xfrm>
            <a:custGeom>
              <a:avLst/>
              <a:gdLst>
                <a:gd name="connsiteX0" fmla="*/ 0 w 2595563"/>
                <a:gd name="connsiteY0" fmla="*/ 933450 h 933450"/>
                <a:gd name="connsiteX1" fmla="*/ 190500 w 2595563"/>
                <a:gd name="connsiteY1" fmla="*/ 176212 h 933450"/>
                <a:gd name="connsiteX2" fmla="*/ 271463 w 2595563"/>
                <a:gd name="connsiteY2" fmla="*/ 661987 h 933450"/>
                <a:gd name="connsiteX3" fmla="*/ 357188 w 2595563"/>
                <a:gd name="connsiteY3" fmla="*/ 180975 h 933450"/>
                <a:gd name="connsiteX4" fmla="*/ 452438 w 2595563"/>
                <a:gd name="connsiteY4" fmla="*/ 671512 h 933450"/>
                <a:gd name="connsiteX5" fmla="*/ 538163 w 2595563"/>
                <a:gd name="connsiteY5" fmla="*/ 171450 h 933450"/>
                <a:gd name="connsiteX6" fmla="*/ 647700 w 2595563"/>
                <a:gd name="connsiteY6" fmla="*/ 661987 h 933450"/>
                <a:gd name="connsiteX7" fmla="*/ 752475 w 2595563"/>
                <a:gd name="connsiteY7" fmla="*/ 180975 h 933450"/>
                <a:gd name="connsiteX8" fmla="*/ 852488 w 2595563"/>
                <a:gd name="connsiteY8" fmla="*/ 666750 h 933450"/>
                <a:gd name="connsiteX9" fmla="*/ 981075 w 2595563"/>
                <a:gd name="connsiteY9" fmla="*/ 180975 h 933450"/>
                <a:gd name="connsiteX10" fmla="*/ 1104900 w 2595563"/>
                <a:gd name="connsiteY10" fmla="*/ 666750 h 933450"/>
                <a:gd name="connsiteX11" fmla="*/ 1223963 w 2595563"/>
                <a:gd name="connsiteY11" fmla="*/ 176212 h 933450"/>
                <a:gd name="connsiteX12" fmla="*/ 1352550 w 2595563"/>
                <a:gd name="connsiteY12" fmla="*/ 676275 h 933450"/>
                <a:gd name="connsiteX13" fmla="*/ 1481138 w 2595563"/>
                <a:gd name="connsiteY13" fmla="*/ 185737 h 933450"/>
                <a:gd name="connsiteX14" fmla="*/ 1590675 w 2595563"/>
                <a:gd name="connsiteY14" fmla="*/ 666750 h 933450"/>
                <a:gd name="connsiteX15" fmla="*/ 1738313 w 2595563"/>
                <a:gd name="connsiteY15" fmla="*/ 185737 h 933450"/>
                <a:gd name="connsiteX16" fmla="*/ 1866900 w 2595563"/>
                <a:gd name="connsiteY16" fmla="*/ 661987 h 933450"/>
                <a:gd name="connsiteX17" fmla="*/ 2005013 w 2595563"/>
                <a:gd name="connsiteY17" fmla="*/ 190500 h 933450"/>
                <a:gd name="connsiteX18" fmla="*/ 2128838 w 2595563"/>
                <a:gd name="connsiteY18" fmla="*/ 666750 h 933450"/>
                <a:gd name="connsiteX19" fmla="*/ 2276475 w 2595563"/>
                <a:gd name="connsiteY19" fmla="*/ 180975 h 933450"/>
                <a:gd name="connsiteX20" fmla="*/ 2405063 w 2595563"/>
                <a:gd name="connsiteY20" fmla="*/ 671512 h 933450"/>
                <a:gd name="connsiteX21" fmla="*/ 2595563 w 2595563"/>
                <a:gd name="connsiteY21" fmla="*/ 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95563" h="933450">
                  <a:moveTo>
                    <a:pt x="0" y="933450"/>
                  </a:moveTo>
                  <a:lnTo>
                    <a:pt x="190500" y="176212"/>
                  </a:lnTo>
                  <a:lnTo>
                    <a:pt x="271463" y="661987"/>
                  </a:lnTo>
                  <a:lnTo>
                    <a:pt x="357188" y="180975"/>
                  </a:lnTo>
                  <a:lnTo>
                    <a:pt x="452438" y="671512"/>
                  </a:lnTo>
                  <a:lnTo>
                    <a:pt x="538163" y="171450"/>
                  </a:lnTo>
                  <a:lnTo>
                    <a:pt x="647700" y="661987"/>
                  </a:lnTo>
                  <a:lnTo>
                    <a:pt x="752475" y="180975"/>
                  </a:lnTo>
                  <a:lnTo>
                    <a:pt x="852488" y="666750"/>
                  </a:lnTo>
                  <a:lnTo>
                    <a:pt x="981075" y="180975"/>
                  </a:lnTo>
                  <a:lnTo>
                    <a:pt x="1104900" y="666750"/>
                  </a:lnTo>
                  <a:lnTo>
                    <a:pt x="1223963" y="176212"/>
                  </a:lnTo>
                  <a:lnTo>
                    <a:pt x="1352550" y="676275"/>
                  </a:lnTo>
                  <a:lnTo>
                    <a:pt x="1481138" y="185737"/>
                  </a:lnTo>
                  <a:lnTo>
                    <a:pt x="1590675" y="666750"/>
                  </a:lnTo>
                  <a:lnTo>
                    <a:pt x="1738313" y="185737"/>
                  </a:lnTo>
                  <a:lnTo>
                    <a:pt x="1866900" y="661987"/>
                  </a:lnTo>
                  <a:lnTo>
                    <a:pt x="2005013" y="190500"/>
                  </a:lnTo>
                  <a:lnTo>
                    <a:pt x="2128838" y="666750"/>
                  </a:lnTo>
                  <a:lnTo>
                    <a:pt x="2276475" y="180975"/>
                  </a:lnTo>
                  <a:lnTo>
                    <a:pt x="2405063" y="671512"/>
                  </a:lnTo>
                  <a:lnTo>
                    <a:pt x="2595563" y="0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957638" y="3671888"/>
              <a:ext cx="204787" cy="9525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1124262" y="4197246"/>
              <a:ext cx="3102964" cy="14990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869429" y="3957403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H-</a:t>
              </a:r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974362" y="2967335"/>
            <a:ext cx="3246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Linear cavity (</a:t>
            </a:r>
            <a:r>
              <a:rPr lang="en-US" sz="2400" dirty="0" err="1" smtClean="0"/>
              <a:t>zig-zag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99804" y="3417760"/>
            <a:ext cx="4272196" cy="281814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Laser follows ion to interact many times (increase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</a:rPr>
              <a:t>t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Cavity length 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proportional to number of interactions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lang="en-US" baseline="0" dirty="0" smtClean="0"/>
              <a:t>Laser</a:t>
            </a:r>
            <a:r>
              <a:rPr lang="en-US" dirty="0" smtClean="0"/>
              <a:t> pulse length = notch length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Cavity dimensions determined by ion velocity and </a:t>
            </a:r>
            <a:r>
              <a:rPr lang="en-US" dirty="0" smtClean="0"/>
              <a:t>bunch spacing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lang="en-US" dirty="0" smtClean="0"/>
              <a:t>Reduces required laser pulse energy by ~ number of interactions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4" descr="twenty pass neutralizat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92117" y="2989351"/>
            <a:ext cx="4370883" cy="3278162"/>
          </a:xfrm>
          <a:prstGeom prst="rect">
            <a:avLst/>
          </a:prstGeom>
        </p:spPr>
      </p:pic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5783523" y="1662479"/>
          <a:ext cx="282575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0" name="Equation" r:id="rId4" imgW="1054100" imgH="241300" progId="Equation.3">
                  <p:embed/>
                </p:oleObj>
              </mc:Choice>
              <mc:Fallback>
                <p:oleObj name="Equation" r:id="rId4" imgW="10541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3523" y="1662479"/>
                        <a:ext cx="2825750" cy="64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6003040" y="2529278"/>
          <a:ext cx="2363788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1" name="Equation" r:id="rId6" imgW="1104900" imgH="228600" progId="Equation.3">
                  <p:embed/>
                </p:oleObj>
              </mc:Choice>
              <mc:Fallback>
                <p:oleObj name="Equation" r:id="rId6" imgW="1104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3040" y="2529278"/>
                        <a:ext cx="2363788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509905" y="2239495"/>
            <a:ext cx="15584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R. Shafer , 1998 BIW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5181600" y="3233094"/>
            <a:ext cx="1813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 </a:t>
            </a:r>
            <a:r>
              <a:rPr lang="en-US" dirty="0" err="1" smtClean="0">
                <a:solidFill>
                  <a:schemeClr val="bg1"/>
                </a:solidFill>
              </a:rPr>
              <a:t>mJ</a:t>
            </a:r>
            <a:r>
              <a:rPr lang="en-US" dirty="0" smtClean="0">
                <a:solidFill>
                  <a:schemeClr val="bg1"/>
                </a:solidFill>
              </a:rPr>
              <a:t> for 99.92%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953000" y="5105400"/>
            <a:ext cx="3589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Assume mirror reflectivity 99.95%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67312" y="3602426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 reflections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6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01704"/>
          </a:xfrm>
        </p:spPr>
        <p:txBody>
          <a:bodyPr>
            <a:normAutofit fontScale="92500" lnSpcReduction="20000"/>
          </a:bodyPr>
          <a:lstStyle/>
          <a:p>
            <a:r>
              <a:rPr lang="en-US" sz="2400" b="1" dirty="0"/>
              <a:t>Requirements</a:t>
            </a:r>
          </a:p>
          <a:p>
            <a:pPr lvl="1"/>
            <a:r>
              <a:rPr lang="en-US" sz="2000" dirty="0"/>
              <a:t>All ions in bunch should see the same photon density</a:t>
            </a:r>
          </a:p>
          <a:p>
            <a:pPr lvl="1"/>
            <a:r>
              <a:rPr lang="en-US" sz="2000" dirty="0"/>
              <a:t>The </a:t>
            </a:r>
            <a:r>
              <a:rPr lang="en-US" sz="2000" dirty="0" smtClean="0"/>
              <a:t>201.25 </a:t>
            </a:r>
            <a:r>
              <a:rPr lang="en-US" sz="2000" dirty="0"/>
              <a:t>MHz </a:t>
            </a:r>
            <a:r>
              <a:rPr lang="en-US" sz="2000" dirty="0" smtClean="0"/>
              <a:t>laser pulses </a:t>
            </a:r>
            <a:r>
              <a:rPr lang="en-US" sz="2000" dirty="0"/>
              <a:t>must be phased with the </a:t>
            </a:r>
            <a:r>
              <a:rPr lang="en-US" sz="2000" dirty="0" smtClean="0"/>
              <a:t>RFQ</a:t>
            </a:r>
          </a:p>
          <a:p>
            <a:pPr lvl="1"/>
            <a:r>
              <a:rPr lang="en-US" sz="2000" dirty="0" smtClean="0"/>
              <a:t>The laser pulse length &gt; bunch length </a:t>
            </a:r>
          </a:p>
          <a:p>
            <a:pPr lvl="1"/>
            <a:r>
              <a:rPr lang="en-US" sz="2000" dirty="0" smtClean="0"/>
              <a:t>Uniform temporal profile</a:t>
            </a:r>
          </a:p>
          <a:p>
            <a:pPr lvl="1"/>
            <a:r>
              <a:rPr lang="en-US" sz="2000" dirty="0" smtClean="0"/>
              <a:t>The burst of 201.25 MHz pulses must match the Booster </a:t>
            </a:r>
            <a:r>
              <a:rPr lang="en-US" sz="2000" dirty="0" err="1" smtClean="0"/>
              <a:t>inj</a:t>
            </a:r>
            <a:r>
              <a:rPr lang="en-US" sz="2000" dirty="0" smtClean="0"/>
              <a:t> rev. freq.</a:t>
            </a:r>
            <a:endParaRPr lang="en-US" sz="2000" dirty="0"/>
          </a:p>
          <a:p>
            <a:pPr lvl="1"/>
            <a:r>
              <a:rPr lang="en-US" sz="2000" dirty="0"/>
              <a:t>The 450 kHz burst must have appropriate timing within the </a:t>
            </a:r>
            <a:r>
              <a:rPr lang="en-US" sz="2000" dirty="0" err="1"/>
              <a:t>linac</a:t>
            </a:r>
            <a:r>
              <a:rPr lang="en-US" sz="2000" dirty="0"/>
              <a:t> pulse</a:t>
            </a:r>
          </a:p>
          <a:p>
            <a:pPr lvl="1"/>
            <a:r>
              <a:rPr lang="en-US" sz="2000" dirty="0"/>
              <a:t>The  pulse </a:t>
            </a:r>
            <a:r>
              <a:rPr lang="en-US" sz="2000" dirty="0" smtClean="0"/>
              <a:t>energy should </a:t>
            </a:r>
            <a:r>
              <a:rPr lang="en-US" sz="2000" dirty="0"/>
              <a:t>neutralize &gt; 99% of ions in each bunch</a:t>
            </a:r>
          </a:p>
          <a:p>
            <a:pPr lvl="1"/>
            <a:endParaRPr lang="en-US" sz="2000" dirty="0"/>
          </a:p>
          <a:p>
            <a:r>
              <a:rPr lang="en-US" sz="2400" b="1" dirty="0" smtClean="0"/>
              <a:t>Technique</a:t>
            </a:r>
          </a:p>
          <a:p>
            <a:pPr lvl="1"/>
            <a:r>
              <a:rPr lang="en-US" sz="2000" dirty="0" smtClean="0"/>
              <a:t>Utilize a CW seed laser and wave-guide modulator to create required laser pulse pattern (both 200 MHz and 450 kHz) at low pulse energies (</a:t>
            </a:r>
            <a:r>
              <a:rPr lang="en-US" sz="2000" dirty="0" err="1" smtClean="0"/>
              <a:t>pJ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Amplify pulse pattern using a three-stage fiber amplifier (</a:t>
            </a:r>
            <a:r>
              <a:rPr lang="en-US" sz="2000" dirty="0" err="1" smtClean="0"/>
              <a:t>nJ</a:t>
            </a:r>
            <a:r>
              <a:rPr lang="en-US" sz="2000" dirty="0" smtClean="0"/>
              <a:t> to </a:t>
            </a:r>
            <a:r>
              <a:rPr lang="en-US" sz="2000" dirty="0" err="1" smtClean="0"/>
              <a:t>uJ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Further amplify using a free-space solid state amplifier (</a:t>
            </a:r>
            <a:r>
              <a:rPr lang="en-US" sz="2000" dirty="0" err="1" smtClean="0"/>
              <a:t>mJ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Create a spatially uniform photon beam </a:t>
            </a:r>
          </a:p>
          <a:p>
            <a:pPr lvl="1"/>
            <a:r>
              <a:rPr lang="en-US" sz="2000" dirty="0" smtClean="0"/>
              <a:t>Insert laser pulse into a linear zig-</a:t>
            </a:r>
            <a:r>
              <a:rPr lang="en-US" sz="2000" dirty="0" err="1" smtClean="0"/>
              <a:t>zag</a:t>
            </a:r>
            <a:r>
              <a:rPr lang="en-US" sz="2000" dirty="0" smtClean="0"/>
              <a:t> interaction cavity where the laser reflections inside the cavity match the ion velocity</a:t>
            </a:r>
          </a:p>
          <a:p>
            <a:pPr lvl="2"/>
            <a:r>
              <a:rPr lang="en-US" sz="1700" dirty="0" smtClean="0"/>
              <a:t> to reduce required pulse energy by the number N of reflections in the cavity.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1200"/>
          </a:xfrm>
        </p:spPr>
        <p:txBody>
          <a:bodyPr>
            <a:noAutofit/>
          </a:bodyPr>
          <a:lstStyle/>
          <a:p>
            <a:r>
              <a:rPr lang="en-US" sz="2800" dirty="0" smtClean="0"/>
              <a:t>Requirements and Technique of Laser Notching of H- 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14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3342" cy="545690"/>
          </a:xfrm>
        </p:spPr>
        <p:txBody>
          <a:bodyPr>
            <a:noAutofit/>
          </a:bodyPr>
          <a:lstStyle/>
          <a:p>
            <a:r>
              <a:rPr lang="en-US" sz="2000" b="1" u="sng" dirty="0" smtClean="0"/>
              <a:t> Burst mode seed pulses to Fiber Amplifier followed by Free Space Amp</a:t>
            </a:r>
            <a:endParaRPr lang="en-US" sz="2000" b="1" u="sng" dirty="0"/>
          </a:p>
        </p:txBody>
      </p:sp>
      <p:grpSp>
        <p:nvGrpSpPr>
          <p:cNvPr id="3" name="Group 19"/>
          <p:cNvGrpSpPr/>
          <p:nvPr/>
        </p:nvGrpSpPr>
        <p:grpSpPr>
          <a:xfrm>
            <a:off x="1292828" y="1338963"/>
            <a:ext cx="1017638" cy="489155"/>
            <a:chOff x="840659" y="1737851"/>
            <a:chExt cx="1740309" cy="1047136"/>
          </a:xfrm>
        </p:grpSpPr>
        <p:sp>
          <p:nvSpPr>
            <p:cNvPr id="4" name="Rectangle 3"/>
            <p:cNvSpPr/>
            <p:nvPr/>
          </p:nvSpPr>
          <p:spPr>
            <a:xfrm>
              <a:off x="840659" y="2010697"/>
              <a:ext cx="973393" cy="50144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 flipH="1">
              <a:off x="958646" y="1737851"/>
              <a:ext cx="1" cy="1047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1052051" y="1737851"/>
              <a:ext cx="1" cy="1047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115961" y="1737851"/>
              <a:ext cx="1" cy="1047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194619" y="1737851"/>
              <a:ext cx="1" cy="1047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273278" y="1737851"/>
              <a:ext cx="1" cy="1047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1351936" y="1737851"/>
              <a:ext cx="1" cy="1047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445342" y="1737851"/>
              <a:ext cx="1" cy="1047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Isosceles Triangle 14"/>
            <p:cNvSpPr/>
            <p:nvPr/>
          </p:nvSpPr>
          <p:spPr>
            <a:xfrm rot="5400000">
              <a:off x="1939412" y="2010697"/>
              <a:ext cx="221226" cy="50144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2035277" y="2257731"/>
              <a:ext cx="545691" cy="737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39"/>
          <p:cNvGrpSpPr/>
          <p:nvPr/>
        </p:nvGrpSpPr>
        <p:grpSpPr>
          <a:xfrm>
            <a:off x="2414317" y="1492966"/>
            <a:ext cx="1380658" cy="374301"/>
            <a:chOff x="1976437" y="1887794"/>
            <a:chExt cx="2238376" cy="280219"/>
          </a:xfrm>
        </p:grpSpPr>
        <p:sp>
          <p:nvSpPr>
            <p:cNvPr id="32" name="Rectangle 31"/>
            <p:cNvSpPr/>
            <p:nvPr/>
          </p:nvSpPr>
          <p:spPr>
            <a:xfrm>
              <a:off x="2315497" y="1887794"/>
              <a:ext cx="1489587" cy="162232"/>
            </a:xfrm>
            <a:prstGeom prst="rect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625213" y="2050026"/>
              <a:ext cx="88490" cy="117987"/>
            </a:xfrm>
            <a:prstGeom prst="rect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38"/>
            <p:cNvGrpSpPr/>
            <p:nvPr/>
          </p:nvGrpSpPr>
          <p:grpSpPr>
            <a:xfrm>
              <a:off x="1976437" y="1928813"/>
              <a:ext cx="2238376" cy="80963"/>
              <a:chOff x="1895475" y="1533525"/>
              <a:chExt cx="2238376" cy="119063"/>
            </a:xfrm>
          </p:grpSpPr>
          <p:sp>
            <p:nvSpPr>
              <p:cNvPr id="37" name="Freeform 36"/>
              <p:cNvSpPr/>
              <p:nvPr/>
            </p:nvSpPr>
            <p:spPr>
              <a:xfrm>
                <a:off x="1895475" y="1533525"/>
                <a:ext cx="2214563" cy="61913"/>
              </a:xfrm>
              <a:custGeom>
                <a:avLst/>
                <a:gdLst>
                  <a:gd name="connsiteX0" fmla="*/ 0 w 2214563"/>
                  <a:gd name="connsiteY0" fmla="*/ 57150 h 61913"/>
                  <a:gd name="connsiteX1" fmla="*/ 690563 w 2214563"/>
                  <a:gd name="connsiteY1" fmla="*/ 61913 h 61913"/>
                  <a:gd name="connsiteX2" fmla="*/ 776288 w 2214563"/>
                  <a:gd name="connsiteY2" fmla="*/ 0 h 61913"/>
                  <a:gd name="connsiteX3" fmla="*/ 1362075 w 2214563"/>
                  <a:gd name="connsiteY3" fmla="*/ 0 h 61913"/>
                  <a:gd name="connsiteX4" fmla="*/ 1457325 w 2214563"/>
                  <a:gd name="connsiteY4" fmla="*/ 57150 h 61913"/>
                  <a:gd name="connsiteX5" fmla="*/ 2214563 w 2214563"/>
                  <a:gd name="connsiteY5" fmla="*/ 57150 h 6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14563" h="61913">
                    <a:moveTo>
                      <a:pt x="0" y="57150"/>
                    </a:moveTo>
                    <a:lnTo>
                      <a:pt x="690563" y="61913"/>
                    </a:lnTo>
                    <a:lnTo>
                      <a:pt x="776288" y="0"/>
                    </a:lnTo>
                    <a:lnTo>
                      <a:pt x="1362075" y="0"/>
                    </a:lnTo>
                    <a:lnTo>
                      <a:pt x="1457325" y="57150"/>
                    </a:lnTo>
                    <a:lnTo>
                      <a:pt x="2214563" y="57150"/>
                    </a:lnTo>
                  </a:path>
                </a:pathLst>
              </a:cu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 37"/>
              <p:cNvSpPr/>
              <p:nvPr/>
            </p:nvSpPr>
            <p:spPr>
              <a:xfrm flipV="1">
                <a:off x="1919288" y="1590675"/>
                <a:ext cx="2214563" cy="61913"/>
              </a:xfrm>
              <a:custGeom>
                <a:avLst/>
                <a:gdLst>
                  <a:gd name="connsiteX0" fmla="*/ 0 w 2214563"/>
                  <a:gd name="connsiteY0" fmla="*/ 57150 h 61913"/>
                  <a:gd name="connsiteX1" fmla="*/ 690563 w 2214563"/>
                  <a:gd name="connsiteY1" fmla="*/ 61913 h 61913"/>
                  <a:gd name="connsiteX2" fmla="*/ 776288 w 2214563"/>
                  <a:gd name="connsiteY2" fmla="*/ 0 h 61913"/>
                  <a:gd name="connsiteX3" fmla="*/ 1362075 w 2214563"/>
                  <a:gd name="connsiteY3" fmla="*/ 0 h 61913"/>
                  <a:gd name="connsiteX4" fmla="*/ 1457325 w 2214563"/>
                  <a:gd name="connsiteY4" fmla="*/ 57150 h 61913"/>
                  <a:gd name="connsiteX5" fmla="*/ 2214563 w 2214563"/>
                  <a:gd name="connsiteY5" fmla="*/ 57150 h 6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14563" h="61913">
                    <a:moveTo>
                      <a:pt x="0" y="57150"/>
                    </a:moveTo>
                    <a:lnTo>
                      <a:pt x="690563" y="61913"/>
                    </a:lnTo>
                    <a:lnTo>
                      <a:pt x="776288" y="0"/>
                    </a:lnTo>
                    <a:lnTo>
                      <a:pt x="1362075" y="0"/>
                    </a:lnTo>
                    <a:lnTo>
                      <a:pt x="1457325" y="57150"/>
                    </a:lnTo>
                    <a:lnTo>
                      <a:pt x="2214563" y="57150"/>
                    </a:lnTo>
                  </a:path>
                </a:pathLst>
              </a:cu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41" name="Straight Connector 40"/>
          <p:cNvCxnSpPr/>
          <p:nvPr/>
        </p:nvCxnSpPr>
        <p:spPr>
          <a:xfrm>
            <a:off x="2361802" y="1470201"/>
            <a:ext cx="0" cy="247135"/>
          </a:xfrm>
          <a:prstGeom prst="line">
            <a:avLst/>
          </a:prstGeom>
          <a:ln w="101600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54508" y="741654"/>
            <a:ext cx="11160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 smtClean="0">
                <a:latin typeface="Symbol" pitchFamily="18" charset="2"/>
              </a:rPr>
              <a:t>l</a:t>
            </a:r>
            <a:r>
              <a:rPr lang="en-US" sz="1400" b="1" u="sng" baseline="-25000" dirty="0" smtClean="0"/>
              <a:t>1</a:t>
            </a:r>
            <a:r>
              <a:rPr lang="en-US" sz="1400" b="1" u="sng" dirty="0" smtClean="0"/>
              <a:t>=1064nm</a:t>
            </a:r>
          </a:p>
          <a:p>
            <a:r>
              <a:rPr lang="en-US" sz="1400" dirty="0" smtClean="0"/>
              <a:t>120 </a:t>
            </a:r>
            <a:r>
              <a:rPr lang="en-US" sz="1400" dirty="0" err="1" smtClean="0"/>
              <a:t>mW</a:t>
            </a:r>
            <a:r>
              <a:rPr lang="en-US" sz="1400" dirty="0" smtClean="0"/>
              <a:t> CW</a:t>
            </a:r>
          </a:p>
          <a:p>
            <a:r>
              <a:rPr lang="en-US" sz="1400" dirty="0" smtClean="0"/>
              <a:t>SW=0.1 nm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3784830" y="1592386"/>
            <a:ext cx="2079316" cy="5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Freeform 57"/>
          <p:cNvSpPr/>
          <p:nvPr/>
        </p:nvSpPr>
        <p:spPr>
          <a:xfrm>
            <a:off x="5236966" y="1607949"/>
            <a:ext cx="648929" cy="1518991"/>
          </a:xfrm>
          <a:custGeom>
            <a:avLst/>
            <a:gdLst>
              <a:gd name="connsiteX0" fmla="*/ 0 w 1415845"/>
              <a:gd name="connsiteY0" fmla="*/ 0 h 2861187"/>
              <a:gd name="connsiteX1" fmla="*/ 1401097 w 1415845"/>
              <a:gd name="connsiteY1" fmla="*/ 0 h 2861187"/>
              <a:gd name="connsiteX2" fmla="*/ 1415845 w 1415845"/>
              <a:gd name="connsiteY2" fmla="*/ 2861187 h 2861187"/>
              <a:gd name="connsiteX3" fmla="*/ 1415845 w 1415845"/>
              <a:gd name="connsiteY3" fmla="*/ 2861187 h 2861187"/>
              <a:gd name="connsiteX4" fmla="*/ 1415845 w 1415845"/>
              <a:gd name="connsiteY4" fmla="*/ 2861187 h 2861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845" h="2861187">
                <a:moveTo>
                  <a:pt x="0" y="0"/>
                </a:moveTo>
                <a:lnTo>
                  <a:pt x="1401097" y="0"/>
                </a:lnTo>
                <a:lnTo>
                  <a:pt x="1415845" y="2861187"/>
                </a:lnTo>
                <a:lnTo>
                  <a:pt x="1415845" y="2861187"/>
                </a:lnTo>
                <a:lnTo>
                  <a:pt x="1415845" y="2861187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74"/>
          <p:cNvGrpSpPr/>
          <p:nvPr/>
        </p:nvGrpSpPr>
        <p:grpSpPr>
          <a:xfrm>
            <a:off x="3548050" y="1267661"/>
            <a:ext cx="2120695" cy="254831"/>
            <a:chOff x="71438" y="5072065"/>
            <a:chExt cx="4129087" cy="223840"/>
          </a:xfrm>
        </p:grpSpPr>
        <p:cxnSp>
          <p:nvCxnSpPr>
            <p:cNvPr id="60" name="Straight Connector 59"/>
            <p:cNvCxnSpPr/>
            <p:nvPr/>
          </p:nvCxnSpPr>
          <p:spPr>
            <a:xfrm flipV="1">
              <a:off x="71438" y="5295900"/>
              <a:ext cx="4129087" cy="5"/>
            </a:xfrm>
            <a:prstGeom prst="line">
              <a:avLst/>
            </a:prstGeom>
            <a:ln w="95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/>
            <p:cNvSpPr/>
            <p:nvPr/>
          </p:nvSpPr>
          <p:spPr>
            <a:xfrm>
              <a:off x="225740" y="5072065"/>
              <a:ext cx="45719" cy="22383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78140" y="5072065"/>
              <a:ext cx="45719" cy="22383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30540" y="5072065"/>
              <a:ext cx="45719" cy="22383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82940" y="5072065"/>
              <a:ext cx="45719" cy="22383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835340" y="5072065"/>
              <a:ext cx="45719" cy="223838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987740" y="5072065"/>
              <a:ext cx="45719" cy="223838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140140" y="5072065"/>
              <a:ext cx="45719" cy="223838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292540" y="5072065"/>
              <a:ext cx="45719" cy="223838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444940" y="5072065"/>
              <a:ext cx="45719" cy="223838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597340" y="5072065"/>
              <a:ext cx="45719" cy="223838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749740" y="5072065"/>
              <a:ext cx="45719" cy="223838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902140" y="5072065"/>
              <a:ext cx="45719" cy="22383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2054540" y="5072065"/>
              <a:ext cx="45719" cy="22383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205358" y="5072065"/>
              <a:ext cx="45719" cy="22383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357758" y="5072065"/>
              <a:ext cx="45719" cy="22383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2510158" y="5072065"/>
              <a:ext cx="45719" cy="223838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662558" y="5072065"/>
              <a:ext cx="45719" cy="223838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814958" y="5072065"/>
              <a:ext cx="45719" cy="223838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967358" y="5072065"/>
              <a:ext cx="45719" cy="223838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119758" y="5072065"/>
              <a:ext cx="45719" cy="223838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3272158" y="5072065"/>
              <a:ext cx="45719" cy="223838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424558" y="5072065"/>
              <a:ext cx="45719" cy="223838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3576958" y="5072065"/>
              <a:ext cx="45719" cy="22383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3729358" y="5072065"/>
              <a:ext cx="45719" cy="22383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881758" y="5072065"/>
              <a:ext cx="45719" cy="22383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4034158" y="5072065"/>
              <a:ext cx="45719" cy="22383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3" name="TextBox 182"/>
          <p:cNvSpPr txBox="1"/>
          <p:nvPr/>
        </p:nvSpPr>
        <p:spPr>
          <a:xfrm>
            <a:off x="2362651" y="926733"/>
            <a:ext cx="1581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 GHz Mach-</a:t>
            </a:r>
            <a:r>
              <a:rPr lang="en-US" sz="1200" dirty="0" err="1" smtClean="0"/>
              <a:t>Zehnder</a:t>
            </a:r>
            <a:endParaRPr lang="en-US" sz="1200" dirty="0" smtClean="0"/>
          </a:p>
          <a:p>
            <a:r>
              <a:rPr lang="en-US" sz="1200" dirty="0" smtClean="0"/>
              <a:t>Modulator</a:t>
            </a:r>
            <a:endParaRPr lang="en-US" sz="1200" dirty="0"/>
          </a:p>
        </p:txBody>
      </p:sp>
      <p:sp>
        <p:nvSpPr>
          <p:cNvPr id="240" name="TextBox 239"/>
          <p:cNvSpPr txBox="1"/>
          <p:nvPr/>
        </p:nvSpPr>
        <p:spPr>
          <a:xfrm>
            <a:off x="3495343" y="1634414"/>
            <a:ext cx="1772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Pulse Generator</a:t>
            </a:r>
          </a:p>
          <a:p>
            <a:r>
              <a:rPr lang="en-US" dirty="0" smtClean="0"/>
              <a:t>Amplifier, Timing</a:t>
            </a:r>
            <a:endParaRPr lang="en-US" dirty="0"/>
          </a:p>
        </p:txBody>
      </p:sp>
      <p:cxnSp>
        <p:nvCxnSpPr>
          <p:cNvPr id="244" name="Straight Arrow Connector 243"/>
          <p:cNvCxnSpPr>
            <a:stCxn id="240" idx="1"/>
            <a:endCxn id="33" idx="2"/>
          </p:cNvCxnSpPr>
          <p:nvPr/>
        </p:nvCxnSpPr>
        <p:spPr>
          <a:xfrm flipH="1" flipV="1">
            <a:off x="2841781" y="1867267"/>
            <a:ext cx="653562" cy="90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TextBox 248"/>
          <p:cNvSpPr txBox="1"/>
          <p:nvPr/>
        </p:nvSpPr>
        <p:spPr>
          <a:xfrm>
            <a:off x="5908580" y="1391546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PM Fiber</a:t>
            </a:r>
            <a:endParaRPr lang="en-US" dirty="0"/>
          </a:p>
        </p:txBody>
      </p:sp>
      <p:sp>
        <p:nvSpPr>
          <p:cNvPr id="271" name="TextBox 270"/>
          <p:cNvSpPr txBox="1"/>
          <p:nvPr/>
        </p:nvSpPr>
        <p:spPr>
          <a:xfrm>
            <a:off x="2209651" y="1729299"/>
            <a:ext cx="6767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L</a:t>
            </a:r>
            <a:r>
              <a:rPr lang="en-US" sz="1100" baseline="-25000" dirty="0" err="1" smtClean="0"/>
              <a:t>ins</a:t>
            </a:r>
            <a:r>
              <a:rPr lang="en-US" sz="1100" dirty="0" smtClean="0"/>
              <a:t> ~5dB</a:t>
            </a:r>
            <a:endParaRPr lang="en-US" sz="1100" dirty="0"/>
          </a:p>
        </p:txBody>
      </p:sp>
      <p:sp>
        <p:nvSpPr>
          <p:cNvPr id="272" name="TextBox 271"/>
          <p:cNvSpPr txBox="1"/>
          <p:nvPr/>
        </p:nvSpPr>
        <p:spPr>
          <a:xfrm>
            <a:off x="1841769" y="1215874"/>
            <a:ext cx="6655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L</a:t>
            </a:r>
            <a:r>
              <a:rPr lang="en-US" sz="1100" baseline="-25000" dirty="0" smtClean="0"/>
              <a:t>i</a:t>
            </a:r>
            <a:r>
              <a:rPr lang="en-US" sz="1100" dirty="0" smtClean="0"/>
              <a:t>~1.8dB</a:t>
            </a:r>
            <a:endParaRPr lang="en-US" sz="1100" dirty="0"/>
          </a:p>
        </p:txBody>
      </p:sp>
      <p:sp>
        <p:nvSpPr>
          <p:cNvPr id="276" name="Freeform 275"/>
          <p:cNvSpPr/>
          <p:nvPr/>
        </p:nvSpPr>
        <p:spPr>
          <a:xfrm>
            <a:off x="745131" y="3142180"/>
            <a:ext cx="461639" cy="1584959"/>
          </a:xfrm>
          <a:custGeom>
            <a:avLst/>
            <a:gdLst>
              <a:gd name="connsiteX0" fmla="*/ 399495 w 461639"/>
              <a:gd name="connsiteY0" fmla="*/ 8878 h 1083076"/>
              <a:gd name="connsiteX1" fmla="*/ 0 w 461639"/>
              <a:gd name="connsiteY1" fmla="*/ 0 h 1083076"/>
              <a:gd name="connsiteX2" fmla="*/ 17755 w 461639"/>
              <a:gd name="connsiteY2" fmla="*/ 1074198 h 1083076"/>
              <a:gd name="connsiteX3" fmla="*/ 461639 w 461639"/>
              <a:gd name="connsiteY3" fmla="*/ 1083076 h 1083076"/>
              <a:gd name="connsiteX4" fmla="*/ 461639 w 461639"/>
              <a:gd name="connsiteY4" fmla="*/ 1083076 h 108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639" h="1083076">
                <a:moveTo>
                  <a:pt x="399495" y="8878"/>
                </a:moveTo>
                <a:lnTo>
                  <a:pt x="0" y="0"/>
                </a:lnTo>
                <a:lnTo>
                  <a:pt x="17755" y="1074198"/>
                </a:lnTo>
                <a:lnTo>
                  <a:pt x="461639" y="1083076"/>
                </a:lnTo>
                <a:lnTo>
                  <a:pt x="461639" y="1083076"/>
                </a:lnTo>
              </a:path>
            </a:pathLst>
          </a:custGeom>
          <a:ln w="381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8" name="Straight Arrow Connector 277"/>
          <p:cNvCxnSpPr/>
          <p:nvPr/>
        </p:nvCxnSpPr>
        <p:spPr>
          <a:xfrm>
            <a:off x="1465869" y="4731455"/>
            <a:ext cx="3558299" cy="10925"/>
          </a:xfrm>
          <a:prstGeom prst="straightConnector1">
            <a:avLst/>
          </a:prstGeom>
          <a:ln w="38100" cmpd="dbl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53"/>
          <p:cNvGrpSpPr/>
          <p:nvPr/>
        </p:nvGrpSpPr>
        <p:grpSpPr>
          <a:xfrm>
            <a:off x="781587" y="4144006"/>
            <a:ext cx="1828415" cy="371385"/>
            <a:chOff x="902525" y="1947553"/>
            <a:chExt cx="5759532" cy="568036"/>
          </a:xfrm>
          <a:solidFill>
            <a:srgbClr val="FF0000"/>
          </a:solidFill>
        </p:grpSpPr>
        <p:cxnSp>
          <p:nvCxnSpPr>
            <p:cNvPr id="123" name="Straight Connector 122"/>
            <p:cNvCxnSpPr/>
            <p:nvPr/>
          </p:nvCxnSpPr>
          <p:spPr>
            <a:xfrm flipV="1">
              <a:off x="902525" y="2493818"/>
              <a:ext cx="5759532" cy="11876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ectangle 123"/>
            <p:cNvSpPr/>
            <p:nvPr/>
          </p:nvSpPr>
          <p:spPr>
            <a:xfrm>
              <a:off x="1816926" y="2113808"/>
              <a:ext cx="61301" cy="380010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5484422" y="2135579"/>
              <a:ext cx="76119" cy="380010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4572000" y="2133601"/>
              <a:ext cx="45719" cy="380010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3627913" y="2131621"/>
              <a:ext cx="66758" cy="380010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2759034" y="2117766"/>
              <a:ext cx="70663" cy="380010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9" name="Straight Arrow Connector 128"/>
            <p:cNvCxnSpPr/>
            <p:nvPr/>
          </p:nvCxnSpPr>
          <p:spPr>
            <a:xfrm>
              <a:off x="1744228" y="1947553"/>
              <a:ext cx="208139" cy="17171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2" name="Rectangle 161"/>
          <p:cNvSpPr/>
          <p:nvPr/>
        </p:nvSpPr>
        <p:spPr>
          <a:xfrm>
            <a:off x="1215383" y="4635930"/>
            <a:ext cx="495961" cy="209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TextBox 162"/>
          <p:cNvSpPr txBox="1"/>
          <p:nvPr/>
        </p:nvSpPr>
        <p:spPr>
          <a:xfrm>
            <a:off x="1078257" y="3976115"/>
            <a:ext cx="59022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15 Hz</a:t>
            </a:r>
            <a:endParaRPr lang="en-US" sz="1400" dirty="0"/>
          </a:p>
        </p:txBody>
      </p:sp>
      <p:sp>
        <p:nvSpPr>
          <p:cNvPr id="165" name="TextBox 164"/>
          <p:cNvSpPr txBox="1"/>
          <p:nvPr/>
        </p:nvSpPr>
        <p:spPr>
          <a:xfrm>
            <a:off x="920476" y="4923956"/>
            <a:ext cx="611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AOM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913934" y="3728500"/>
            <a:ext cx="18742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Generate 24 us burst at 15 </a:t>
            </a:r>
            <a:r>
              <a:rPr lang="en-US" sz="1100" dirty="0" err="1" smtClean="0"/>
              <a:t>hz</a:t>
            </a:r>
            <a:endParaRPr lang="en-US" sz="1100" dirty="0"/>
          </a:p>
        </p:txBody>
      </p:sp>
      <p:sp>
        <p:nvSpPr>
          <p:cNvPr id="174" name="TextBox 173"/>
          <p:cNvSpPr txBox="1"/>
          <p:nvPr/>
        </p:nvSpPr>
        <p:spPr>
          <a:xfrm>
            <a:off x="845207" y="5831232"/>
            <a:ext cx="7801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TRANSPORT BEAM SHAPING OPTICS &amp; OPTICAL CAVITY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8" name="Group 129"/>
          <p:cNvGrpSpPr/>
          <p:nvPr/>
        </p:nvGrpSpPr>
        <p:grpSpPr>
          <a:xfrm>
            <a:off x="1094975" y="2103794"/>
            <a:ext cx="4790920" cy="1295644"/>
            <a:chOff x="642807" y="2695414"/>
            <a:chExt cx="4790920" cy="1295644"/>
          </a:xfrm>
        </p:grpSpPr>
        <p:grpSp>
          <p:nvGrpSpPr>
            <p:cNvPr id="19" name="Group 174"/>
            <p:cNvGrpSpPr/>
            <p:nvPr/>
          </p:nvGrpSpPr>
          <p:grpSpPr>
            <a:xfrm>
              <a:off x="3867463" y="2892792"/>
              <a:ext cx="1319134" cy="982476"/>
              <a:chOff x="5916241" y="2528769"/>
              <a:chExt cx="1591731" cy="982476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>
                <a:off x="7101619" y="3264110"/>
                <a:ext cx="0" cy="247135"/>
              </a:xfrm>
              <a:prstGeom prst="line">
                <a:avLst/>
              </a:prstGeom>
              <a:ln w="101600" cmpd="tri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" name="Group 120"/>
              <p:cNvGrpSpPr/>
              <p:nvPr/>
            </p:nvGrpSpPr>
            <p:grpSpPr>
              <a:xfrm>
                <a:off x="5916241" y="2528769"/>
                <a:ext cx="1591731" cy="981770"/>
                <a:chOff x="5916241" y="2858549"/>
                <a:chExt cx="1591731" cy="981770"/>
              </a:xfrm>
            </p:grpSpPr>
            <p:grpSp>
              <p:nvGrpSpPr>
                <p:cNvPr id="21" name="Group 17"/>
                <p:cNvGrpSpPr/>
                <p:nvPr/>
              </p:nvGrpSpPr>
              <p:grpSpPr>
                <a:xfrm>
                  <a:off x="5926307" y="3337811"/>
                  <a:ext cx="1581665" cy="383060"/>
                  <a:chOff x="4386649" y="1956486"/>
                  <a:chExt cx="1581665" cy="383060"/>
                </a:xfrm>
              </p:grpSpPr>
              <p:sp>
                <p:nvSpPr>
                  <p:cNvPr id="189" name="Oval 188"/>
                  <p:cNvSpPr/>
                  <p:nvPr/>
                </p:nvSpPr>
                <p:spPr>
                  <a:xfrm>
                    <a:off x="4819136" y="1956486"/>
                    <a:ext cx="383060" cy="383060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0" name="Oval 189"/>
                  <p:cNvSpPr/>
                  <p:nvPr/>
                </p:nvSpPr>
                <p:spPr>
                  <a:xfrm>
                    <a:off x="4909751" y="1956486"/>
                    <a:ext cx="383060" cy="383060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1" name="Oval 190"/>
                  <p:cNvSpPr/>
                  <p:nvPr/>
                </p:nvSpPr>
                <p:spPr>
                  <a:xfrm>
                    <a:off x="4988009" y="1956486"/>
                    <a:ext cx="383060" cy="383060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92" name="Straight Connector 191"/>
                  <p:cNvCxnSpPr/>
                  <p:nvPr/>
                </p:nvCxnSpPr>
                <p:spPr>
                  <a:xfrm>
                    <a:off x="4386649" y="2335427"/>
                    <a:ext cx="1581665" cy="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87" name="Straight Connector 186"/>
                <p:cNvCxnSpPr/>
                <p:nvPr/>
              </p:nvCxnSpPr>
              <p:spPr>
                <a:xfrm>
                  <a:off x="6219221" y="3593184"/>
                  <a:ext cx="0" cy="247135"/>
                </a:xfrm>
                <a:prstGeom prst="line">
                  <a:avLst/>
                </a:prstGeom>
                <a:ln w="101600" cmpd="tri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3" name="TextBox 192"/>
                <p:cNvSpPr txBox="1"/>
                <p:nvPr/>
              </p:nvSpPr>
              <p:spPr>
                <a:xfrm>
                  <a:off x="5916241" y="2858549"/>
                  <a:ext cx="1534587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Fiber Pre-Amp</a:t>
                  </a:r>
                  <a:endParaRPr lang="en-US" dirty="0"/>
                </a:p>
              </p:txBody>
            </p:sp>
          </p:grpSp>
        </p:grpSp>
        <p:sp>
          <p:nvSpPr>
            <p:cNvPr id="200" name="TextBox 199"/>
            <p:cNvSpPr txBox="1"/>
            <p:nvPr/>
          </p:nvSpPr>
          <p:spPr>
            <a:xfrm>
              <a:off x="2341453" y="2783356"/>
              <a:ext cx="132279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Fiber Amp 1</a:t>
              </a:r>
              <a:endParaRPr lang="en-US" dirty="0"/>
            </a:p>
          </p:txBody>
        </p:sp>
        <p:cxnSp>
          <p:nvCxnSpPr>
            <p:cNvPr id="232" name="Straight Arrow Connector 231"/>
            <p:cNvCxnSpPr/>
            <p:nvPr/>
          </p:nvCxnSpPr>
          <p:spPr>
            <a:xfrm flipH="1">
              <a:off x="673687" y="3735595"/>
              <a:ext cx="3188014" cy="2191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6" name="Rectangle 245"/>
            <p:cNvSpPr/>
            <p:nvPr/>
          </p:nvSpPr>
          <p:spPr>
            <a:xfrm>
              <a:off x="3889946" y="2836961"/>
              <a:ext cx="1484027" cy="1154097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184"/>
            <p:cNvGrpSpPr/>
            <p:nvPr/>
          </p:nvGrpSpPr>
          <p:grpSpPr>
            <a:xfrm>
              <a:off x="2368474" y="3161050"/>
              <a:ext cx="1169236" cy="685800"/>
              <a:chOff x="4931761" y="2737021"/>
              <a:chExt cx="1394085" cy="815546"/>
            </a:xfrm>
          </p:grpSpPr>
          <p:grpSp>
            <p:nvGrpSpPr>
              <p:cNvPr id="23" name="Group 194"/>
              <p:cNvGrpSpPr/>
              <p:nvPr/>
            </p:nvGrpSpPr>
            <p:grpSpPr>
              <a:xfrm>
                <a:off x="4931761" y="2737021"/>
                <a:ext cx="1394085" cy="691979"/>
                <a:chOff x="4630730" y="1956486"/>
                <a:chExt cx="945811" cy="383060"/>
              </a:xfrm>
            </p:grpSpPr>
            <p:sp>
              <p:nvSpPr>
                <p:cNvPr id="196" name="Oval 195"/>
                <p:cNvSpPr/>
                <p:nvPr/>
              </p:nvSpPr>
              <p:spPr>
                <a:xfrm>
                  <a:off x="4819136" y="1956486"/>
                  <a:ext cx="383060" cy="383060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Oval 196"/>
                <p:cNvSpPr/>
                <p:nvPr/>
              </p:nvSpPr>
              <p:spPr>
                <a:xfrm>
                  <a:off x="4909751" y="1956486"/>
                  <a:ext cx="383060" cy="383060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Oval 197"/>
                <p:cNvSpPr/>
                <p:nvPr/>
              </p:nvSpPr>
              <p:spPr>
                <a:xfrm>
                  <a:off x="4988009" y="1956486"/>
                  <a:ext cx="383060" cy="383060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9" name="Straight Connector 198"/>
                <p:cNvCxnSpPr/>
                <p:nvPr/>
              </p:nvCxnSpPr>
              <p:spPr>
                <a:xfrm>
                  <a:off x="4630730" y="2339546"/>
                  <a:ext cx="945811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6" name="Straight Connector 175"/>
              <p:cNvCxnSpPr/>
              <p:nvPr/>
            </p:nvCxnSpPr>
            <p:spPr>
              <a:xfrm>
                <a:off x="6122439" y="3305432"/>
                <a:ext cx="0" cy="247135"/>
              </a:xfrm>
              <a:prstGeom prst="line">
                <a:avLst/>
              </a:prstGeom>
              <a:ln w="101600" cmpd="tri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5120596" y="3305432"/>
                <a:ext cx="0" cy="247135"/>
              </a:xfrm>
              <a:prstGeom prst="line">
                <a:avLst/>
              </a:prstGeom>
              <a:ln w="101600" cmpd="tri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11"/>
            <p:cNvGrpSpPr/>
            <p:nvPr/>
          </p:nvGrpSpPr>
          <p:grpSpPr>
            <a:xfrm>
              <a:off x="642807" y="3051811"/>
              <a:ext cx="1455843" cy="818497"/>
              <a:chOff x="3116157" y="2737021"/>
              <a:chExt cx="1455843" cy="818497"/>
            </a:xfrm>
          </p:grpSpPr>
          <p:grpSp>
            <p:nvGrpSpPr>
              <p:cNvPr id="25" name="Group 194"/>
              <p:cNvGrpSpPr/>
              <p:nvPr/>
            </p:nvGrpSpPr>
            <p:grpSpPr>
              <a:xfrm>
                <a:off x="3357798" y="2737021"/>
                <a:ext cx="1214202" cy="691979"/>
                <a:chOff x="4708190" y="1956486"/>
                <a:chExt cx="823770" cy="383060"/>
              </a:xfrm>
            </p:grpSpPr>
            <p:sp>
              <p:nvSpPr>
                <p:cNvPr id="169" name="Oval 168"/>
                <p:cNvSpPr/>
                <p:nvPr/>
              </p:nvSpPr>
              <p:spPr>
                <a:xfrm>
                  <a:off x="4819136" y="1956486"/>
                  <a:ext cx="383060" cy="383060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Oval 169"/>
                <p:cNvSpPr/>
                <p:nvPr/>
              </p:nvSpPr>
              <p:spPr>
                <a:xfrm>
                  <a:off x="4909751" y="1956486"/>
                  <a:ext cx="383060" cy="383060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Oval 170"/>
                <p:cNvSpPr/>
                <p:nvPr/>
              </p:nvSpPr>
              <p:spPr>
                <a:xfrm>
                  <a:off x="4988009" y="1956486"/>
                  <a:ext cx="383060" cy="383060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2" name="Straight Connector 171"/>
                <p:cNvCxnSpPr/>
                <p:nvPr/>
              </p:nvCxnSpPr>
              <p:spPr>
                <a:xfrm>
                  <a:off x="4708190" y="2339546"/>
                  <a:ext cx="823770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6" name="Isosceles Triangle 185"/>
              <p:cNvSpPr/>
              <p:nvPr/>
            </p:nvSpPr>
            <p:spPr>
              <a:xfrm rot="5400000">
                <a:off x="3207897" y="3210744"/>
                <a:ext cx="253034" cy="436513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02"/>
            <p:cNvGrpSpPr/>
            <p:nvPr/>
          </p:nvGrpSpPr>
          <p:grpSpPr>
            <a:xfrm>
              <a:off x="3447760" y="3360298"/>
              <a:ext cx="467193" cy="538397"/>
              <a:chOff x="4766872" y="2908092"/>
              <a:chExt cx="467193" cy="538397"/>
            </a:xfrm>
          </p:grpSpPr>
          <p:sp>
            <p:nvSpPr>
              <p:cNvPr id="204" name="Arc 203"/>
              <p:cNvSpPr/>
              <p:nvPr/>
            </p:nvSpPr>
            <p:spPr>
              <a:xfrm>
                <a:off x="4766872" y="2983042"/>
                <a:ext cx="224853" cy="445957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Arc 204"/>
              <p:cNvSpPr/>
              <p:nvPr/>
            </p:nvSpPr>
            <p:spPr>
              <a:xfrm flipH="1">
                <a:off x="5009212" y="3000532"/>
                <a:ext cx="224853" cy="445957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Rectangle 205"/>
              <p:cNvSpPr/>
              <p:nvPr/>
            </p:nvSpPr>
            <p:spPr>
              <a:xfrm>
                <a:off x="4841823" y="2908092"/>
                <a:ext cx="284813" cy="314793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816454" y="2695414"/>
              <a:ext cx="132279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Fiber Amp 2</a:t>
              </a:r>
              <a:endParaRPr lang="en-US" dirty="0"/>
            </a:p>
          </p:txBody>
        </p:sp>
        <p:cxnSp>
          <p:nvCxnSpPr>
            <p:cNvPr id="180" name="Straight Connector 179"/>
            <p:cNvCxnSpPr/>
            <p:nvPr/>
          </p:nvCxnSpPr>
          <p:spPr>
            <a:xfrm flipH="1" flipV="1">
              <a:off x="991032" y="3736770"/>
              <a:ext cx="4442695" cy="70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5" name="Rectangle 274"/>
          <p:cNvSpPr/>
          <p:nvPr/>
        </p:nvSpPr>
        <p:spPr>
          <a:xfrm>
            <a:off x="2304685" y="4462659"/>
            <a:ext cx="2512380" cy="603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Free Space Amp</a:t>
            </a:r>
            <a:endParaRPr lang="en-US" dirty="0"/>
          </a:p>
        </p:txBody>
      </p:sp>
      <p:sp>
        <p:nvSpPr>
          <p:cNvPr id="121" name="Rectangle 120"/>
          <p:cNvSpPr/>
          <p:nvPr/>
        </p:nvSpPr>
        <p:spPr>
          <a:xfrm>
            <a:off x="3877419" y="790846"/>
            <a:ext cx="502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Output modulator/Input fiber pre-amp:</a:t>
            </a:r>
          </a:p>
          <a:p>
            <a:r>
              <a:rPr lang="en-US" sz="1400" dirty="0" smtClean="0"/>
              <a:t>201.25MHz pulses (1.25 ns pulse), 458kHz burst </a:t>
            </a:r>
            <a:endParaRPr lang="en-US" sz="1400" dirty="0"/>
          </a:p>
        </p:txBody>
      </p:sp>
      <p:cxnSp>
        <p:nvCxnSpPr>
          <p:cNvPr id="132" name="Straight Connector 131"/>
          <p:cNvCxnSpPr/>
          <p:nvPr/>
        </p:nvCxnSpPr>
        <p:spPr>
          <a:xfrm>
            <a:off x="5008928" y="4757620"/>
            <a:ext cx="15240" cy="1066800"/>
          </a:xfrm>
          <a:prstGeom prst="line">
            <a:avLst/>
          </a:prstGeom>
          <a:ln w="381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 flipH="1" flipV="1">
            <a:off x="1549448" y="5809180"/>
            <a:ext cx="3474720" cy="15240"/>
          </a:xfrm>
          <a:prstGeom prst="line">
            <a:avLst/>
          </a:prstGeom>
          <a:ln w="38100" cmpd="dbl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>
            <a:off x="604568" y="3446980"/>
            <a:ext cx="35052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/>
          <p:cNvSpPr txBox="1"/>
          <p:nvPr/>
        </p:nvSpPr>
        <p:spPr>
          <a:xfrm>
            <a:off x="924608" y="3264100"/>
            <a:ext cx="1504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Clean up filter</a:t>
            </a:r>
            <a:endParaRPr lang="en-US" dirty="0"/>
          </a:p>
        </p:txBody>
      </p:sp>
      <p:grpSp>
        <p:nvGrpSpPr>
          <p:cNvPr id="28" name="Group 149"/>
          <p:cNvGrpSpPr/>
          <p:nvPr/>
        </p:nvGrpSpPr>
        <p:grpSpPr>
          <a:xfrm>
            <a:off x="7315200" y="1252420"/>
            <a:ext cx="1456050" cy="893538"/>
            <a:chOff x="6199462" y="1417320"/>
            <a:chExt cx="1456050" cy="893538"/>
          </a:xfrm>
        </p:grpSpPr>
        <p:grpSp>
          <p:nvGrpSpPr>
            <p:cNvPr id="29" name="Group 145"/>
            <p:cNvGrpSpPr/>
            <p:nvPr/>
          </p:nvGrpSpPr>
          <p:grpSpPr>
            <a:xfrm>
              <a:off x="6199462" y="1833292"/>
              <a:ext cx="482683" cy="477566"/>
              <a:chOff x="6199462" y="1833292"/>
              <a:chExt cx="482683" cy="477566"/>
            </a:xfrm>
          </p:grpSpPr>
          <p:sp>
            <p:nvSpPr>
              <p:cNvPr id="142" name="Rectangle 141"/>
              <p:cNvSpPr/>
              <p:nvPr/>
            </p:nvSpPr>
            <p:spPr>
              <a:xfrm>
                <a:off x="6320133" y="1833292"/>
                <a:ext cx="284813" cy="314793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0" name="Group 144"/>
              <p:cNvGrpSpPr/>
              <p:nvPr/>
            </p:nvGrpSpPr>
            <p:grpSpPr>
              <a:xfrm>
                <a:off x="6199462" y="1864901"/>
                <a:ext cx="482683" cy="445957"/>
                <a:chOff x="2633302" y="3206021"/>
                <a:chExt cx="482683" cy="445957"/>
              </a:xfrm>
            </p:grpSpPr>
            <p:sp>
              <p:nvSpPr>
                <p:cNvPr id="143" name="Arc 142"/>
                <p:cNvSpPr/>
                <p:nvPr/>
              </p:nvSpPr>
              <p:spPr>
                <a:xfrm flipH="1">
                  <a:off x="2891132" y="3206021"/>
                  <a:ext cx="224853" cy="445957"/>
                </a:xfrm>
                <a:prstGeom prst="arc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Arc 143"/>
                <p:cNvSpPr/>
                <p:nvPr/>
              </p:nvSpPr>
              <p:spPr>
                <a:xfrm>
                  <a:off x="2633302" y="3206021"/>
                  <a:ext cx="224853" cy="445957"/>
                </a:xfrm>
                <a:prstGeom prst="arc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147" name="Straight Connector 146"/>
            <p:cNvCxnSpPr/>
            <p:nvPr/>
          </p:nvCxnSpPr>
          <p:spPr>
            <a:xfrm>
              <a:off x="6428292" y="1490192"/>
              <a:ext cx="0" cy="207818"/>
            </a:xfrm>
            <a:prstGeom prst="line">
              <a:avLst/>
            </a:prstGeom>
            <a:ln w="101600" cmpd="tri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xtBox 147"/>
            <p:cNvSpPr txBox="1"/>
            <p:nvPr/>
          </p:nvSpPr>
          <p:spPr>
            <a:xfrm>
              <a:off x="6492240" y="1417320"/>
              <a:ext cx="8920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Isolator</a:t>
              </a:r>
              <a:endParaRPr lang="en-US" dirty="0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6583680" y="1798320"/>
              <a:ext cx="107183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Line filter</a:t>
              </a:r>
              <a:endParaRPr lang="en-US" dirty="0"/>
            </a:p>
          </p:txBody>
        </p:sp>
      </p:grpSp>
      <p:sp>
        <p:nvSpPr>
          <p:cNvPr id="151" name="Rectangle 150"/>
          <p:cNvSpPr/>
          <p:nvPr/>
        </p:nvSpPr>
        <p:spPr>
          <a:xfrm>
            <a:off x="2833354" y="2230101"/>
            <a:ext cx="1484027" cy="1154097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TextBox 152"/>
          <p:cNvSpPr txBox="1"/>
          <p:nvPr/>
        </p:nvSpPr>
        <p:spPr>
          <a:xfrm>
            <a:off x="662032" y="2376932"/>
            <a:ext cx="736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Free </a:t>
            </a:r>
          </a:p>
          <a:p>
            <a:r>
              <a:rPr lang="en-US" dirty="0" smtClean="0"/>
              <a:t>Space</a:t>
            </a:r>
            <a:endParaRPr lang="en-US" dirty="0"/>
          </a:p>
        </p:txBody>
      </p:sp>
      <p:sp>
        <p:nvSpPr>
          <p:cNvPr id="131" name="TextBox 130"/>
          <p:cNvSpPr txBox="1"/>
          <p:nvPr/>
        </p:nvSpPr>
        <p:spPr>
          <a:xfrm>
            <a:off x="2216310" y="5109987"/>
            <a:ext cx="2611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Grumman CEO DPSS OEM</a:t>
            </a:r>
            <a:endParaRPr lang="en-US" dirty="0"/>
          </a:p>
        </p:txBody>
      </p:sp>
      <p:sp>
        <p:nvSpPr>
          <p:cNvPr id="133" name="TextBox 132"/>
          <p:cNvSpPr txBox="1"/>
          <p:nvPr/>
        </p:nvSpPr>
        <p:spPr>
          <a:xfrm>
            <a:off x="563000" y="1664824"/>
            <a:ext cx="890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Diode + TC </a:t>
            </a:r>
          </a:p>
          <a:p>
            <a:r>
              <a:rPr lang="en-US" sz="1200" dirty="0" smtClean="0"/>
              <a:t>controlled</a:t>
            </a:r>
            <a:endParaRPr lang="en-US" sz="1200" dirty="0"/>
          </a:p>
        </p:txBody>
      </p:sp>
      <p:sp>
        <p:nvSpPr>
          <p:cNvPr id="136" name="TextBox 135"/>
          <p:cNvSpPr txBox="1"/>
          <p:nvPr/>
        </p:nvSpPr>
        <p:spPr>
          <a:xfrm>
            <a:off x="6067069" y="2760305"/>
            <a:ext cx="2785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*Notch 12 bunches -&gt; 60 ns</a:t>
            </a:r>
          </a:p>
          <a:p>
            <a:r>
              <a:rPr lang="en-US" dirty="0" smtClean="0"/>
              <a:t>     10 notches/linac pulse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402349" y="3728500"/>
            <a:ext cx="16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Pulsed at 15 Hz</a:t>
            </a:r>
            <a:endParaRPr lang="en-US" dirty="0"/>
          </a:p>
        </p:txBody>
      </p:sp>
      <p:cxnSp>
        <p:nvCxnSpPr>
          <p:cNvPr id="225" name="Straight Arrow Connector 224"/>
          <p:cNvCxnSpPr/>
          <p:nvPr/>
        </p:nvCxnSpPr>
        <p:spPr>
          <a:xfrm flipH="1" flipV="1">
            <a:off x="2362651" y="3163494"/>
            <a:ext cx="1039698" cy="5650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/>
          <p:cNvCxnSpPr/>
          <p:nvPr/>
        </p:nvCxnSpPr>
        <p:spPr>
          <a:xfrm flipH="1">
            <a:off x="2886439" y="3728500"/>
            <a:ext cx="518821" cy="5553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Date Placeholder 22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226" name="Slide Number Placeholder 22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15</a:t>
            </a:fld>
            <a:endParaRPr lang="en-US"/>
          </a:p>
        </p:txBody>
      </p:sp>
      <p:sp>
        <p:nvSpPr>
          <p:cNvPr id="228" name="Footer Placeholder 22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16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14864"/>
          </a:xfrm>
        </p:spPr>
        <p:txBody>
          <a:bodyPr/>
          <a:lstStyle/>
          <a:p>
            <a:r>
              <a:rPr lang="en-US" dirty="0" smtClean="0"/>
              <a:t>Optical Pattern Generator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7394183" cy="4069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5410200" y="4283726"/>
            <a:ext cx="609600" cy="3644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000538" y="4953000"/>
            <a:ext cx="32369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Input:  100 </a:t>
            </a:r>
            <a:r>
              <a:rPr lang="en-US" sz="1400" dirty="0" err="1" smtClean="0"/>
              <a:t>mW</a:t>
            </a:r>
            <a:r>
              <a:rPr lang="en-US" sz="1400" dirty="0" smtClean="0"/>
              <a:t> CW  </a:t>
            </a:r>
          </a:p>
          <a:p>
            <a:r>
              <a:rPr lang="en-US" sz="1400" dirty="0" smtClean="0"/>
              <a:t>Output:   54 </a:t>
            </a:r>
            <a:r>
              <a:rPr lang="en-US" sz="1400" dirty="0" err="1" smtClean="0"/>
              <a:t>pJ</a:t>
            </a:r>
            <a:r>
              <a:rPr lang="en-US" sz="1400" dirty="0" smtClean="0"/>
              <a:t>  (1.5 ns/200 MHz) 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294 </a:t>
            </a:r>
            <a:r>
              <a:rPr lang="en-US" sz="1400" dirty="0" err="1" smtClean="0"/>
              <a:t>uW</a:t>
            </a:r>
            <a:r>
              <a:rPr lang="en-US" sz="1400" dirty="0" smtClean="0"/>
              <a:t> </a:t>
            </a:r>
            <a:r>
              <a:rPr lang="en-US" sz="1400" dirty="0" err="1" smtClean="0"/>
              <a:t>avg</a:t>
            </a:r>
            <a:r>
              <a:rPr lang="en-US" sz="1400" dirty="0" smtClean="0"/>
              <a:t> power at 450 kHz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785" y="4876800"/>
            <a:ext cx="2405766" cy="13511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29200" y="2286000"/>
            <a:ext cx="3125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Pulse on/off extinction  30 dB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06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937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OPG Fiber Amp Components on Bench</a:t>
            </a:r>
            <a:endParaRPr lang="en-US" dirty="0"/>
          </a:p>
        </p:txBody>
      </p:sp>
      <p:pic>
        <p:nvPicPr>
          <p:cNvPr id="5" name="Content Placeholder 4" descr="20130304_1141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2962" b="17868"/>
          <a:stretch>
            <a:fillRect/>
          </a:stretch>
        </p:blipFill>
        <p:spPr>
          <a:xfrm>
            <a:off x="539604" y="1019331"/>
            <a:ext cx="8092216" cy="5305269"/>
          </a:xfrm>
        </p:spPr>
      </p:pic>
      <p:sp>
        <p:nvSpPr>
          <p:cNvPr id="6" name="TextBox 5"/>
          <p:cNvSpPr txBox="1"/>
          <p:nvPr/>
        </p:nvSpPr>
        <p:spPr>
          <a:xfrm>
            <a:off x="838201" y="1814512"/>
            <a:ext cx="1879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Diode/TEC power supply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5230" y="1704975"/>
            <a:ext cx="17071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Safety System interface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1892" y="1990725"/>
            <a:ext cx="19175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Modulator Bias Controller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48212" y="1366838"/>
            <a:ext cx="11310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Fiber Pre-amp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6987" y="1957388"/>
            <a:ext cx="9653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Fiber Amp 1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0113" y="1114425"/>
            <a:ext cx="1216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P.S. for RF Amp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2" name="Picture 11" descr="20130304_114157.jpg"/>
          <p:cNvPicPr>
            <a:picLocks noChangeAspect="1"/>
          </p:cNvPicPr>
          <p:nvPr/>
        </p:nvPicPr>
        <p:blipFill rotWithShape="1">
          <a:blip r:embed="rId3" cstate="print"/>
          <a:srcRect l="5914" t="25322" b="8624"/>
          <a:stretch/>
        </p:blipFill>
        <p:spPr>
          <a:xfrm>
            <a:off x="4223657" y="4058857"/>
            <a:ext cx="4158343" cy="2189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17</a:t>
            </a:fld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7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724254"/>
            <a:ext cx="4101793" cy="307634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18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OPG module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24254"/>
            <a:ext cx="4115682" cy="3076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77000" y="838200"/>
            <a:ext cx="1745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Andrea Saewert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5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498"/>
          </a:xfrm>
        </p:spPr>
        <p:txBody>
          <a:bodyPr>
            <a:normAutofit/>
          </a:bodyPr>
          <a:lstStyle/>
          <a:p>
            <a:r>
              <a:rPr lang="en-US" dirty="0" smtClean="0"/>
              <a:t>Optical Pattern Generation </a:t>
            </a:r>
            <a:endParaRPr lang="en-US" dirty="0"/>
          </a:p>
        </p:txBody>
      </p:sp>
      <p:pic>
        <p:nvPicPr>
          <p:cNvPr id="4" name="Picture 3" descr="config 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7772" y="1447800"/>
            <a:ext cx="2926079" cy="2194560"/>
          </a:xfrm>
          <a:prstGeom prst="rect">
            <a:avLst/>
          </a:prstGeom>
        </p:spPr>
      </p:pic>
      <p:pic>
        <p:nvPicPr>
          <p:cNvPr id="5" name="Picture 4" descr="config 1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69676" y="1478280"/>
            <a:ext cx="2844800" cy="2133600"/>
          </a:xfrm>
          <a:prstGeom prst="rect">
            <a:avLst/>
          </a:prstGeom>
        </p:spPr>
      </p:pic>
      <p:pic>
        <p:nvPicPr>
          <p:cNvPr id="6" name="Picture 5" descr="config 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2473" y="4099561"/>
            <a:ext cx="2958392" cy="2218794"/>
          </a:xfrm>
          <a:prstGeom prst="rect">
            <a:avLst/>
          </a:prstGeom>
        </p:spPr>
      </p:pic>
      <p:pic>
        <p:nvPicPr>
          <p:cNvPr id="7" name="Picture 6" descr="config 4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61740" y="4099560"/>
            <a:ext cx="2918417" cy="21888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9707" y="3706070"/>
            <a:ext cx="3536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450.75 kHz burst of 201 MHz pulses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46558" y="3672840"/>
            <a:ext cx="2979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 set of 201.25 MHz pulses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9926" y="6400803"/>
            <a:ext cx="4797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Individual 201.25 MHz temporally uniform pulses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21509" y="6370819"/>
            <a:ext cx="293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Pre-distortion of EOM pulses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61763" y="788732"/>
            <a:ext cx="1383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Yellow- AWG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066394" y="777740"/>
            <a:ext cx="20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Purple- RF Amp out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45523" y="1042316"/>
            <a:ext cx="8497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Green – signal form 1.2 GHz (free-space)PD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laser pulses out of fiber pre-amplifier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245275" y="779490"/>
            <a:ext cx="4670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AWG: Chase Scientific DA12000 &amp; CG6000 module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19</a:t>
            </a:fld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3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Booster Notching</a:t>
            </a:r>
          </a:p>
          <a:p>
            <a:r>
              <a:rPr lang="en-US" dirty="0"/>
              <a:t>Current Booster Notching System</a:t>
            </a:r>
          </a:p>
          <a:p>
            <a:r>
              <a:rPr lang="en-US" dirty="0" smtClean="0"/>
              <a:t>Laser Notching (concepts and benefits)</a:t>
            </a:r>
          </a:p>
          <a:p>
            <a:r>
              <a:rPr lang="en-US" dirty="0" smtClean="0"/>
              <a:t>Location of current notching experiment</a:t>
            </a:r>
          </a:p>
          <a:p>
            <a:r>
              <a:rPr lang="en-US" dirty="0" err="1" smtClean="0"/>
              <a:t>Photoneutralization</a:t>
            </a:r>
            <a:endParaRPr lang="en-US" dirty="0" smtClean="0"/>
          </a:p>
          <a:p>
            <a:r>
              <a:rPr lang="en-US" dirty="0" smtClean="0"/>
              <a:t>Requirements/Techniques for Laser Notching System</a:t>
            </a:r>
          </a:p>
          <a:p>
            <a:r>
              <a:rPr lang="en-US" dirty="0" smtClean="0"/>
              <a:t>Laser System – design and status</a:t>
            </a:r>
          </a:p>
          <a:p>
            <a:r>
              <a:rPr lang="en-US" dirty="0" smtClean="0"/>
              <a:t>Beam Shaping </a:t>
            </a:r>
          </a:p>
          <a:p>
            <a:r>
              <a:rPr lang="en-US" dirty="0" smtClean="0"/>
              <a:t>Optical Cavity</a:t>
            </a:r>
          </a:p>
          <a:p>
            <a:r>
              <a:rPr lang="en-US" dirty="0" smtClean="0"/>
              <a:t>Installation concept</a:t>
            </a:r>
          </a:p>
          <a:p>
            <a:r>
              <a:rPr lang="en-US" dirty="0" smtClean="0"/>
              <a:t>Current Plans</a:t>
            </a:r>
          </a:p>
          <a:p>
            <a:r>
              <a:rPr lang="en-US" dirty="0" smtClean="0"/>
              <a:t>Issues</a:t>
            </a:r>
          </a:p>
          <a:p>
            <a:r>
              <a:rPr lang="en-US" dirty="0" smtClean="0"/>
              <a:t>Cost/Schedule</a:t>
            </a:r>
          </a:p>
          <a:p>
            <a:r>
              <a:rPr lang="en-US" dirty="0" smtClean="0"/>
              <a:t>Summary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20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5353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Fiber Pre- Amplifier System</a:t>
            </a:r>
            <a:endParaRPr lang="en-US" dirty="0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38200"/>
            <a:ext cx="530155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28600" y="1905000"/>
            <a:ext cx="1175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Input 54 </a:t>
            </a:r>
            <a:r>
              <a:rPr lang="en-US" sz="1200" dirty="0" err="1" smtClean="0"/>
              <a:t>pJ</a:t>
            </a:r>
            <a:r>
              <a:rPr lang="en-US" sz="1200" dirty="0" smtClean="0"/>
              <a:t> 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      294 </a:t>
            </a:r>
            <a:r>
              <a:rPr lang="en-US" sz="1200" dirty="0" err="1" smtClean="0">
                <a:latin typeface="Symbol" panose="05050102010706020507" pitchFamily="18" charset="2"/>
              </a:rPr>
              <a:t>m</a:t>
            </a:r>
            <a:r>
              <a:rPr lang="en-US" sz="1200" dirty="0" err="1" smtClean="0"/>
              <a:t>W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2967989" y="2366665"/>
            <a:ext cx="891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Gain 23 dB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3367971" y="805934"/>
            <a:ext cx="9827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Gain 17.2 dB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270616" y="2743200"/>
            <a:ext cx="1285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Output  100 </a:t>
            </a:r>
            <a:r>
              <a:rPr lang="en-US" sz="1200" dirty="0" err="1" smtClean="0">
                <a:solidFill>
                  <a:srgbClr val="FFFF00"/>
                </a:solidFill>
              </a:rPr>
              <a:t>pJ</a:t>
            </a:r>
            <a:endParaRPr lang="en-US" sz="1200" dirty="0" smtClean="0">
              <a:solidFill>
                <a:srgbClr val="FFFF00"/>
              </a:solidFill>
            </a:endParaRPr>
          </a:p>
          <a:p>
            <a:r>
              <a:rPr lang="en-US" sz="1200" dirty="0">
                <a:solidFill>
                  <a:srgbClr val="FFFF00"/>
                </a:solidFill>
              </a:rPr>
              <a:t> </a:t>
            </a:r>
            <a:r>
              <a:rPr lang="en-US" sz="1200" dirty="0" smtClean="0">
                <a:solidFill>
                  <a:srgbClr val="FFFF00"/>
                </a:solidFill>
              </a:rPr>
              <a:t>              590 </a:t>
            </a:r>
            <a:r>
              <a:rPr lang="en-US" sz="1200" dirty="0" err="1" smtClean="0">
                <a:solidFill>
                  <a:srgbClr val="FFFF00"/>
                </a:solidFill>
                <a:latin typeface="Symbol" panose="05050102010706020507" pitchFamily="18" charset="2"/>
              </a:rPr>
              <a:t>m</a:t>
            </a:r>
            <a:r>
              <a:rPr lang="en-US" sz="1200" dirty="0" err="1" smtClean="0">
                <a:solidFill>
                  <a:srgbClr val="FFFF00"/>
                </a:solidFill>
              </a:rPr>
              <a:t>W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0586" y="1143000"/>
            <a:ext cx="1195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Output  385 </a:t>
            </a:r>
            <a:r>
              <a:rPr lang="en-US" sz="1200" dirty="0" err="1" smtClean="0"/>
              <a:t>nJ</a:t>
            </a:r>
            <a:endParaRPr lang="en-US" sz="1200" dirty="0" smtClean="0"/>
          </a:p>
          <a:p>
            <a:r>
              <a:rPr lang="en-US" sz="1200" dirty="0"/>
              <a:t> </a:t>
            </a:r>
            <a:r>
              <a:rPr lang="en-US" sz="1200" dirty="0" smtClean="0"/>
              <a:t>                 2 W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315200" y="621268"/>
            <a:ext cx="768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PriTel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154" y="1103677"/>
            <a:ext cx="2050045" cy="1683403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657600"/>
            <a:ext cx="2667000" cy="2022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Date Placeholder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638800" y="2893367"/>
            <a:ext cx="2859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Gain fiber is </a:t>
            </a:r>
            <a:r>
              <a:rPr lang="en-US" dirty="0" err="1" smtClean="0"/>
              <a:t>Yb</a:t>
            </a:r>
            <a:r>
              <a:rPr lang="en-US" dirty="0" smtClean="0"/>
              <a:t> doped </a:t>
            </a:r>
          </a:p>
          <a:p>
            <a:r>
              <a:rPr lang="en-US" dirty="0" smtClean="0"/>
              <a:t>6mm core/125 um cladding</a:t>
            </a:r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218" y="3620028"/>
            <a:ext cx="2536916" cy="161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57600"/>
            <a:ext cx="2277267" cy="167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33400" y="5562600"/>
            <a:ext cx="7311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System to be  re-package in 19” rack mount with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Computer control/</a:t>
            </a:r>
            <a:r>
              <a:rPr lang="en-US" dirty="0" err="1" smtClean="0">
                <a:solidFill>
                  <a:srgbClr val="FFFF00"/>
                </a:solidFill>
              </a:rPr>
              <a:t>readback</a:t>
            </a:r>
            <a:r>
              <a:rPr lang="en-US" dirty="0" smtClean="0">
                <a:solidFill>
                  <a:srgbClr val="FFFF00"/>
                </a:solidFill>
              </a:rPr>
              <a:t> and “auto shutdown” for  YbFA-33 amplifier.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02454" y="1614529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amp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78461" y="2270374"/>
            <a:ext cx="669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filter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7315200" y="1945378"/>
            <a:ext cx="197968" cy="15197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49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898" y="1766500"/>
            <a:ext cx="1560979" cy="1066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21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dirty="0" smtClean="0"/>
              <a:t>Fiber Amplifier System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59" y="1879421"/>
            <a:ext cx="6437313" cy="215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65529" y="2161401"/>
            <a:ext cx="15156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 smtClean="0"/>
              <a:t>Input 363 nJ  1.96 W</a:t>
            </a:r>
            <a:endParaRPr lang="pl-PL" sz="1200" dirty="0"/>
          </a:p>
        </p:txBody>
      </p:sp>
      <p:sp>
        <p:nvSpPr>
          <p:cNvPr id="9" name="Rectangle 8"/>
          <p:cNvSpPr/>
          <p:nvPr/>
        </p:nvSpPr>
        <p:spPr>
          <a:xfrm>
            <a:off x="4190999" y="3096627"/>
            <a:ext cx="10336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Gain: 14.5 dB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21" y="4047054"/>
            <a:ext cx="1852612" cy="18526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34164" y="533400"/>
            <a:ext cx="177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Optical Engines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flipH="1">
            <a:off x="1060078" y="5910552"/>
            <a:ext cx="282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Micrograph of PCF fiber 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810000" y="4525558"/>
            <a:ext cx="36145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mode, single polarization</a:t>
            </a:r>
          </a:p>
          <a:p>
            <a:r>
              <a:rPr lang="en-US" dirty="0" smtClean="0"/>
              <a:t>Small NA (~0.03)  </a:t>
            </a:r>
          </a:p>
          <a:p>
            <a:r>
              <a:rPr lang="en-US" dirty="0"/>
              <a:t>L</a:t>
            </a:r>
            <a:r>
              <a:rPr lang="en-US" dirty="0" smtClean="0"/>
              <a:t>arge mode area</a:t>
            </a:r>
          </a:p>
          <a:p>
            <a:r>
              <a:rPr lang="en-US" dirty="0" smtClean="0"/>
              <a:t>High peak power levels</a:t>
            </a:r>
          </a:p>
          <a:p>
            <a:r>
              <a:rPr lang="en-US" dirty="0" smtClean="0"/>
              <a:t>High pump absorption (~10 dB/m)</a:t>
            </a:r>
          </a:p>
          <a:p>
            <a:r>
              <a:rPr lang="en-US" dirty="0" smtClean="0"/>
              <a:t>High reliability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524000" y="4973360"/>
            <a:ext cx="94913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1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23459" y="1132505"/>
            <a:ext cx="5231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System on order- due for delivery later this month.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400800" y="3657600"/>
            <a:ext cx="25226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Output to include mode</a:t>
            </a:r>
          </a:p>
          <a:p>
            <a:r>
              <a:rPr lang="en-US" sz="1400" dirty="0">
                <a:solidFill>
                  <a:srgbClr val="FFFF00"/>
                </a:solidFill>
              </a:rPr>
              <a:t> </a:t>
            </a:r>
            <a:r>
              <a:rPr lang="en-US" sz="1400" dirty="0" smtClean="0">
                <a:solidFill>
                  <a:srgbClr val="FFFF00"/>
                </a:solidFill>
              </a:rPr>
              <a:t>stripper (to remove any pump</a:t>
            </a:r>
          </a:p>
          <a:p>
            <a:r>
              <a:rPr lang="en-US" sz="1400" dirty="0">
                <a:solidFill>
                  <a:srgbClr val="FFFF00"/>
                </a:solidFill>
              </a:rPr>
              <a:t> </a:t>
            </a:r>
            <a:r>
              <a:rPr lang="en-US" sz="1400" dirty="0" smtClean="0">
                <a:solidFill>
                  <a:srgbClr val="FFFF00"/>
                </a:solidFill>
              </a:rPr>
              <a:t>light) and optics to match</a:t>
            </a:r>
          </a:p>
          <a:p>
            <a:r>
              <a:rPr lang="en-US" sz="1400" dirty="0">
                <a:solidFill>
                  <a:srgbClr val="FFFF00"/>
                </a:solidFill>
              </a:rPr>
              <a:t> </a:t>
            </a:r>
            <a:r>
              <a:rPr lang="en-US" sz="1400" dirty="0" smtClean="0">
                <a:solidFill>
                  <a:srgbClr val="FFFF00"/>
                </a:solidFill>
              </a:rPr>
              <a:t>into first FS amp.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3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22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9168" y="152400"/>
            <a:ext cx="8229600" cy="6418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Free Space Amplifier System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533400" y="762000"/>
            <a:ext cx="8228402" cy="5330980"/>
            <a:chOff x="1167368" y="762000"/>
            <a:chExt cx="8228402" cy="533098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368" y="1182408"/>
              <a:ext cx="6553200" cy="491057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3938" y="3310057"/>
              <a:ext cx="1121228" cy="94625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5881" y="1731612"/>
              <a:ext cx="1940264" cy="103770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720568" y="762000"/>
              <a:ext cx="1675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Pulsed at 15 Hz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00768" y="1174522"/>
              <a:ext cx="4051878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Gain: ~ 23 dB  (total for both modules)</a:t>
              </a:r>
            </a:p>
            <a:p>
              <a:r>
                <a:rPr lang="en-US" sz="1400" dirty="0" smtClean="0">
                  <a:solidFill>
                    <a:schemeClr val="bg1"/>
                  </a:solidFill>
                </a:rPr>
                <a:t>Output:  2 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mJ</a:t>
              </a:r>
              <a:r>
                <a:rPr lang="en-US" sz="1400" dirty="0" smtClean="0">
                  <a:solidFill>
                    <a:schemeClr val="bg1"/>
                  </a:solidFill>
                </a:rPr>
                <a:t>    10 kW (450 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kHZ</a:t>
              </a:r>
              <a:r>
                <a:rPr lang="en-US" sz="1400" dirty="0" smtClean="0">
                  <a:solidFill>
                    <a:schemeClr val="bg1"/>
                  </a:solidFill>
                </a:rPr>
                <a:t>)   3.2 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mW</a:t>
              </a:r>
              <a:r>
                <a:rPr lang="en-US" sz="1400" dirty="0" smtClean="0">
                  <a:solidFill>
                    <a:schemeClr val="bg1"/>
                  </a:solidFill>
                </a:rPr>
                <a:t> (15 Hz)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868" y="1538839"/>
            <a:ext cx="916666" cy="95980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005889" y="2498642"/>
            <a:ext cx="20619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Faraday Isolator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to protect previous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stage and aid in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double pass operation.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1281918" y="5791200"/>
            <a:ext cx="3836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Input: 10 </a:t>
            </a:r>
            <a:r>
              <a:rPr lang="en-US" sz="1400" dirty="0" err="1" smtClean="0">
                <a:solidFill>
                  <a:schemeClr val="bg1"/>
                </a:solidFill>
              </a:rPr>
              <a:t>uJ</a:t>
            </a:r>
            <a:r>
              <a:rPr lang="en-US" sz="1400" dirty="0" smtClean="0">
                <a:solidFill>
                  <a:schemeClr val="bg1"/>
                </a:solidFill>
              </a:rPr>
              <a:t>  55W  (450 kHz)     16 </a:t>
            </a:r>
            <a:r>
              <a:rPr lang="en-US" sz="1400" dirty="0" err="1" smtClean="0">
                <a:solidFill>
                  <a:schemeClr val="bg1"/>
                </a:solidFill>
              </a:rPr>
              <a:t>mW</a:t>
            </a:r>
            <a:r>
              <a:rPr lang="en-US" sz="1400" dirty="0" smtClean="0">
                <a:solidFill>
                  <a:schemeClr val="bg1"/>
                </a:solidFill>
              </a:rPr>
              <a:t> (15 Hz)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31786" y="1143000"/>
            <a:ext cx="1284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To Optical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Cavity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5029200"/>
            <a:ext cx="1181100" cy="59055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H="1">
            <a:off x="2057400" y="5324475"/>
            <a:ext cx="640958" cy="857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830692" y="5410200"/>
            <a:ext cx="12747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1D &amp; 2DPSD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903605" y="4811871"/>
            <a:ext cx="198330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Class 4 laser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Difficult to operate</a:t>
            </a:r>
          </a:p>
          <a:p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       with lid 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Need to heavily 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       instrument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09911" y="819840"/>
            <a:ext cx="6229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Current design -&gt; could change depending of fiber amp performance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09970" y="2492322"/>
            <a:ext cx="351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80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83417" y="3948533"/>
            <a:ext cx="268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9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5940332" y="1219200"/>
            <a:ext cx="0" cy="4785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175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23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Beam Shaping </a:t>
            </a:r>
            <a:br>
              <a:rPr lang="en-US" dirty="0" smtClean="0"/>
            </a:br>
            <a:r>
              <a:rPr lang="en-US" sz="2400" dirty="0" smtClean="0">
                <a:solidFill>
                  <a:schemeClr val="bg1"/>
                </a:solidFill>
              </a:rPr>
              <a:t>(modification of the transverse beam profile in the optical cavity)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We would like to demonstrate &gt; 99% neutralization efficiency for all ions in the bunch, therefore we would like all ions to “see” the same photon flux regardless of their  transverse amplitude. (</a:t>
            </a:r>
            <a:r>
              <a:rPr lang="en-US" sz="2400" dirty="0" err="1" smtClean="0"/>
              <a:t>i.e</a:t>
            </a:r>
            <a:r>
              <a:rPr lang="en-US" sz="2400" dirty="0" smtClean="0"/>
              <a:t>  roof-top laser profile)</a:t>
            </a:r>
          </a:p>
          <a:p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lvl="1"/>
            <a:r>
              <a:rPr lang="en-US" sz="2200" dirty="0" smtClean="0"/>
              <a:t>The vertical size of the laser beam should be ~ &gt; 6</a:t>
            </a:r>
            <a:r>
              <a:rPr lang="en-US" sz="2200" dirty="0" smtClean="0">
                <a:latin typeface="Symbol" pitchFamily="18" charset="2"/>
              </a:rPr>
              <a:t>s</a:t>
            </a:r>
            <a:r>
              <a:rPr lang="en-US" sz="2200" dirty="0" smtClean="0"/>
              <a:t> of the ion bunch or about 6 mm  (the  horizontal size should be &lt; 1 mm</a:t>
            </a:r>
            <a:endParaRPr lang="en-US" sz="2200" dirty="0"/>
          </a:p>
          <a:p>
            <a:r>
              <a:rPr lang="en-US" dirty="0" smtClean="0"/>
              <a:t>We have investigated two techniques to  create this roof-top profile through the interaction cavity.</a:t>
            </a:r>
          </a:p>
          <a:p>
            <a:pPr lvl="1"/>
            <a:r>
              <a:rPr lang="en-US" dirty="0" err="1">
                <a:latin typeface="Symbol" panose="05050102010706020507" pitchFamily="18" charset="2"/>
              </a:rPr>
              <a:t>p</a:t>
            </a:r>
            <a:r>
              <a:rPr lang="en-US" dirty="0" err="1" smtClean="0"/>
              <a:t>Shaper</a:t>
            </a:r>
            <a:r>
              <a:rPr lang="en-US" dirty="0" smtClean="0"/>
              <a:t> – refractive beam shaping optics</a:t>
            </a:r>
          </a:p>
          <a:p>
            <a:pPr lvl="1"/>
            <a:r>
              <a:rPr lang="en-US" dirty="0" smtClean="0"/>
              <a:t>Beam stacker – splitting a </a:t>
            </a:r>
            <a:r>
              <a:rPr lang="en-US" dirty="0"/>
              <a:t>G</a:t>
            </a:r>
            <a:r>
              <a:rPr lang="en-US" dirty="0" smtClean="0"/>
              <a:t>aussian beam into H and V polarized beams with a birefringent crystal, a technique proposed by Todd Johnson</a:t>
            </a:r>
          </a:p>
        </p:txBody>
      </p:sp>
      <p:pic>
        <p:nvPicPr>
          <p:cNvPr id="8" name="Picture 7" descr="ScreenHunter_125 Sep. 11 09.10.jpg"/>
          <p:cNvPicPr>
            <a:picLocks noChangeAspect="1"/>
          </p:cNvPicPr>
          <p:nvPr/>
        </p:nvPicPr>
        <p:blipFill rotWithShape="1">
          <a:blip r:embed="rId2" cstate="print"/>
          <a:srcRect t="43034"/>
          <a:stretch/>
        </p:blipFill>
        <p:spPr>
          <a:xfrm>
            <a:off x="4267200" y="2485694"/>
            <a:ext cx="3247886" cy="111438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3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24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Symbol" panose="05050102010706020507" pitchFamily="18" charset="2"/>
              </a:rPr>
              <a:t>p</a:t>
            </a:r>
            <a:r>
              <a:rPr lang="en-US" dirty="0" err="1" smtClean="0"/>
              <a:t>Shaper</a:t>
            </a:r>
            <a:r>
              <a:rPr lang="en-US" dirty="0" smtClean="0"/>
              <a:t>             (</a:t>
            </a:r>
            <a:r>
              <a:rPr lang="en-US" dirty="0" err="1" smtClean="0"/>
              <a:t>AdIOptica</a:t>
            </a:r>
            <a:r>
              <a:rPr lang="en-US" dirty="0" smtClean="0"/>
              <a:t> GmbH)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2209800"/>
          </a:xfrm>
        </p:spPr>
        <p:txBody>
          <a:bodyPr>
            <a:noAutofit/>
          </a:bodyPr>
          <a:lstStyle/>
          <a:p>
            <a:r>
              <a:rPr lang="en-US" sz="2400" dirty="0" smtClean="0"/>
              <a:t>Refractive optical system </a:t>
            </a:r>
          </a:p>
          <a:p>
            <a:r>
              <a:rPr lang="en-US" sz="2400" dirty="0" smtClean="0"/>
              <a:t>Output beam is free of aberration</a:t>
            </a:r>
          </a:p>
          <a:p>
            <a:r>
              <a:rPr lang="en-US" sz="2400" dirty="0" smtClean="0"/>
              <a:t>Collimated output beam</a:t>
            </a:r>
          </a:p>
          <a:p>
            <a:r>
              <a:rPr lang="en-US" sz="2400" dirty="0" smtClean="0"/>
              <a:t>Resulting beam profile is stable over large distance</a:t>
            </a:r>
          </a:p>
          <a:p>
            <a:r>
              <a:rPr lang="en-US" sz="2400" dirty="0" smtClean="0"/>
              <a:t>Galilean design </a:t>
            </a:r>
          </a:p>
          <a:p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276600"/>
            <a:ext cx="4469734" cy="302938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26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Beam </a:t>
            </a:r>
            <a:r>
              <a:rPr lang="en-US" sz="4800" dirty="0" smtClean="0"/>
              <a:t>Shaping w/ </a:t>
            </a:r>
            <a:r>
              <a:rPr lang="en-US" sz="4800" dirty="0" err="1" smtClean="0">
                <a:latin typeface="Symbol" panose="05050102010706020507" pitchFamily="18" charset="2"/>
              </a:rPr>
              <a:t>p</a:t>
            </a:r>
            <a:r>
              <a:rPr lang="en-US" sz="4800" dirty="0" err="1" smtClean="0"/>
              <a:t>Shaper</a:t>
            </a:r>
            <a:r>
              <a:rPr lang="en-US" sz="4800" dirty="0" smtClean="0"/>
              <a:t>…   </a:t>
            </a:r>
            <a:r>
              <a:rPr lang="en-US" sz="3600" dirty="0" smtClean="0"/>
              <a:t>the layout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31521B6F-2A9E-4206-A664-C134F741033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0" name="Picture 9" descr="20130924_215507.jpg"/>
          <p:cNvPicPr>
            <a:picLocks noChangeAspect="1"/>
          </p:cNvPicPr>
          <p:nvPr/>
        </p:nvPicPr>
        <p:blipFill>
          <a:blip r:embed="rId2" cstate="print"/>
          <a:srcRect l="34467" t="25635" r="35084" b="14805"/>
          <a:stretch>
            <a:fillRect/>
          </a:stretch>
        </p:blipFill>
        <p:spPr>
          <a:xfrm rot="5400000">
            <a:off x="811145" y="847848"/>
            <a:ext cx="1798321" cy="2638269"/>
          </a:xfrm>
          <a:prstGeom prst="rect">
            <a:avLst/>
          </a:prstGeom>
        </p:spPr>
      </p:pic>
      <p:pic>
        <p:nvPicPr>
          <p:cNvPr id="11" name="Picture 10" descr="20130924_215249.jpg"/>
          <p:cNvPicPr>
            <a:picLocks noChangeAspect="1"/>
          </p:cNvPicPr>
          <p:nvPr/>
        </p:nvPicPr>
        <p:blipFill>
          <a:blip r:embed="rId3" cstate="print"/>
          <a:srcRect l="30771" t="21287" r="18564" b="20957"/>
          <a:stretch>
            <a:fillRect/>
          </a:stretch>
        </p:blipFill>
        <p:spPr>
          <a:xfrm rot="5400000">
            <a:off x="226730" y="3438121"/>
            <a:ext cx="3068237" cy="2623279"/>
          </a:xfrm>
          <a:prstGeom prst="rect">
            <a:avLst/>
          </a:prstGeom>
        </p:spPr>
      </p:pic>
      <p:pic>
        <p:nvPicPr>
          <p:cNvPr id="13" name="Content Placeholder 12" descr="20130924_215215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5391" t="13116" b="24307"/>
          <a:stretch>
            <a:fillRect/>
          </a:stretch>
        </p:blipFill>
        <p:spPr>
          <a:xfrm>
            <a:off x="3886200" y="1173480"/>
            <a:ext cx="4546811" cy="2255520"/>
          </a:xfrm>
        </p:spPr>
      </p:pic>
      <p:pic>
        <p:nvPicPr>
          <p:cNvPr id="14" name="Picture 13" descr="20130924_215240.jpg"/>
          <p:cNvPicPr>
            <a:picLocks noChangeAspect="1"/>
          </p:cNvPicPr>
          <p:nvPr/>
        </p:nvPicPr>
        <p:blipFill>
          <a:blip r:embed="rId5" cstate="print"/>
          <a:srcRect l="30312" r="26563"/>
          <a:stretch>
            <a:fillRect/>
          </a:stretch>
        </p:blipFill>
        <p:spPr>
          <a:xfrm rot="5400000">
            <a:off x="5085207" y="2946273"/>
            <a:ext cx="2295906" cy="3992880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4219575" y="1566863"/>
            <a:ext cx="2714625" cy="1247775"/>
          </a:xfrm>
          <a:custGeom>
            <a:avLst/>
            <a:gdLst>
              <a:gd name="connsiteX0" fmla="*/ 2595563 w 2714625"/>
              <a:gd name="connsiteY0" fmla="*/ 0 h 1247775"/>
              <a:gd name="connsiteX1" fmla="*/ 0 w 2714625"/>
              <a:gd name="connsiteY1" fmla="*/ 0 h 1247775"/>
              <a:gd name="connsiteX2" fmla="*/ 9525 w 2714625"/>
              <a:gd name="connsiteY2" fmla="*/ 952500 h 1247775"/>
              <a:gd name="connsiteX3" fmla="*/ 2714625 w 2714625"/>
              <a:gd name="connsiteY3" fmla="*/ 942975 h 1247775"/>
              <a:gd name="connsiteX4" fmla="*/ 2714625 w 2714625"/>
              <a:gd name="connsiteY4" fmla="*/ 1247775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4625" h="1247775">
                <a:moveTo>
                  <a:pt x="2595563" y="0"/>
                </a:moveTo>
                <a:lnTo>
                  <a:pt x="0" y="0"/>
                </a:lnTo>
                <a:lnTo>
                  <a:pt x="9525" y="952500"/>
                </a:lnTo>
                <a:lnTo>
                  <a:pt x="2714625" y="942975"/>
                </a:lnTo>
                <a:lnTo>
                  <a:pt x="2714625" y="1247775"/>
                </a:lnTo>
              </a:path>
            </a:pathLst>
          </a:cu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6938963" y="2814638"/>
            <a:ext cx="481012" cy="9525"/>
          </a:xfrm>
          <a:custGeom>
            <a:avLst/>
            <a:gdLst>
              <a:gd name="connsiteX0" fmla="*/ 0 w 481012"/>
              <a:gd name="connsiteY0" fmla="*/ 0 h 9525"/>
              <a:gd name="connsiteX1" fmla="*/ 481012 w 481012"/>
              <a:gd name="connsiteY1" fmla="*/ 9525 h 9525"/>
              <a:gd name="connsiteX2" fmla="*/ 481012 w 481012"/>
              <a:gd name="connsiteY2" fmla="*/ 9525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1012" h="9525">
                <a:moveTo>
                  <a:pt x="0" y="0"/>
                </a:moveTo>
                <a:lnTo>
                  <a:pt x="481012" y="9525"/>
                </a:lnTo>
                <a:lnTo>
                  <a:pt x="481012" y="9525"/>
                </a:lnTo>
              </a:path>
            </a:pathLst>
          </a:cu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7705725" y="2919413"/>
            <a:ext cx="233363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873829" y="1436914"/>
            <a:ext cx="2032000" cy="10014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946400" y="2598057"/>
            <a:ext cx="3889829" cy="24819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7053943" y="3062514"/>
            <a:ext cx="856343" cy="10595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349828" y="2608943"/>
            <a:ext cx="1608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 </a:t>
            </a:r>
            <a:r>
              <a:rPr lang="en-US" dirty="0" err="1" smtClean="0">
                <a:latin typeface="Symbol" pitchFamily="18" charset="2"/>
              </a:rPr>
              <a:t>p</a:t>
            </a:r>
            <a:r>
              <a:rPr lang="en-US" dirty="0" err="1" smtClean="0"/>
              <a:t>Shaper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878114" y="5678715"/>
            <a:ext cx="1794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 </a:t>
            </a:r>
            <a:r>
              <a:rPr lang="en-US" dirty="0" err="1" smtClean="0">
                <a:latin typeface="Symbol" pitchFamily="18" charset="2"/>
              </a:rPr>
              <a:t>p</a:t>
            </a:r>
            <a:r>
              <a:rPr lang="en-US" dirty="0" err="1" smtClean="0"/>
              <a:t>Shaper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891314" y="5646057"/>
            <a:ext cx="2864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 Anamorphic prism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05829" y="1002268"/>
            <a:ext cx="2297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Cylindrical telescope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19975" y="1186934"/>
            <a:ext cx="1460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532nm diode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29359" y="2734747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panose="05050102010706020507" pitchFamily="18" charset="2"/>
              </a:rPr>
              <a:t>p</a:t>
            </a:r>
            <a:r>
              <a:rPr lang="en-US" dirty="0" err="1" smtClean="0"/>
              <a:t>Shaper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7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4757" y="1066800"/>
            <a:ext cx="8229600" cy="2514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Intensity distribution varies with distance due to diffraction effects.</a:t>
            </a:r>
          </a:p>
          <a:p>
            <a:r>
              <a:rPr lang="en-US" dirty="0" smtClean="0"/>
              <a:t> For visible light and flattop beam diameter of 6 mm the distance where the deviation in uniformity doesn’t exceed +/-10% is about 200-300mm.</a:t>
            </a:r>
          </a:p>
          <a:p>
            <a:r>
              <a:rPr lang="en-US" dirty="0" smtClean="0"/>
              <a:t>This distance is inversely proportional to wavelength -&gt; for 1064 nm we should expect only 120 to 180 mm.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26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dirty="0" err="1">
                <a:latin typeface="Symbol" panose="05050102010706020507" pitchFamily="18" charset="2"/>
              </a:rPr>
              <a:t>p</a:t>
            </a:r>
            <a:r>
              <a:rPr lang="en-US" dirty="0" err="1" smtClean="0"/>
              <a:t>Shaper</a:t>
            </a:r>
            <a:r>
              <a:rPr lang="en-US" dirty="0" smtClean="0"/>
              <a:t> Propagation</a:t>
            </a:r>
            <a:endParaRPr lang="en-US" dirty="0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" y="3962399"/>
            <a:ext cx="7899400" cy="2205049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0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066800"/>
            <a:ext cx="5626908" cy="434339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27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dirty="0" err="1">
                <a:latin typeface="Symbol" panose="05050102010706020507" pitchFamily="18" charset="2"/>
              </a:rPr>
              <a:t>p</a:t>
            </a:r>
            <a:r>
              <a:rPr lang="en-US" dirty="0" err="1" smtClean="0"/>
              <a:t>Shaper</a:t>
            </a:r>
            <a:r>
              <a:rPr lang="en-US" dirty="0" smtClean="0"/>
              <a:t> Propagation 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8200" y="5410200"/>
            <a:ext cx="7483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think this would </a:t>
            </a:r>
            <a:r>
              <a:rPr lang="en-US" dirty="0"/>
              <a:t>w</a:t>
            </a:r>
            <a:r>
              <a:rPr lang="en-US" dirty="0" smtClean="0"/>
              <a:t>ork, but…</a:t>
            </a:r>
          </a:p>
          <a:p>
            <a:r>
              <a:rPr lang="en-US" dirty="0" smtClean="0"/>
              <a:t>We would like to do better that this for propagation of a uniform profile….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2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28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Beam Stacker Concept (Todd Johnson)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1143000"/>
            <a:ext cx="28565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Based upon a birefringent</a:t>
            </a:r>
          </a:p>
          <a:p>
            <a:r>
              <a:rPr lang="en-US" dirty="0"/>
              <a:t>c</a:t>
            </a:r>
            <a:r>
              <a:rPr lang="en-US" dirty="0" smtClean="0"/>
              <a:t>rystal where the index of</a:t>
            </a:r>
          </a:p>
          <a:p>
            <a:r>
              <a:rPr lang="en-US" dirty="0"/>
              <a:t> </a:t>
            </a:r>
            <a:r>
              <a:rPr lang="en-US" dirty="0" smtClean="0"/>
              <a:t>refraction is dependent on</a:t>
            </a:r>
          </a:p>
          <a:p>
            <a:r>
              <a:rPr lang="en-US" dirty="0" smtClean="0"/>
              <a:t>polarization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2332672"/>
            <a:ext cx="297344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Here the half-wave plate </a:t>
            </a:r>
          </a:p>
          <a:p>
            <a:r>
              <a:rPr lang="en-US" dirty="0"/>
              <a:t> </a:t>
            </a:r>
            <a:r>
              <a:rPr lang="en-US" dirty="0" smtClean="0"/>
              <a:t>rotates linear polarized </a:t>
            </a:r>
          </a:p>
          <a:p>
            <a:r>
              <a:rPr lang="en-US" dirty="0"/>
              <a:t> </a:t>
            </a:r>
            <a:r>
              <a:rPr lang="en-US" dirty="0" smtClean="0"/>
              <a:t>beam to 45</a:t>
            </a:r>
            <a:r>
              <a:rPr lang="en-US" baseline="30000" dirty="0" smtClean="0"/>
              <a:t>o</a:t>
            </a:r>
            <a:r>
              <a:rPr lang="en-US" dirty="0" smtClean="0"/>
              <a:t>  and the crystal</a:t>
            </a:r>
          </a:p>
          <a:p>
            <a:r>
              <a:rPr lang="en-US" dirty="0"/>
              <a:t> </a:t>
            </a:r>
            <a:r>
              <a:rPr lang="en-US" dirty="0" smtClean="0"/>
              <a:t>displaces V pol and H pol</a:t>
            </a:r>
          </a:p>
          <a:p>
            <a:r>
              <a:rPr lang="en-US" dirty="0"/>
              <a:t> </a:t>
            </a:r>
            <a:r>
              <a:rPr lang="en-US" dirty="0" smtClean="0"/>
              <a:t>remains un-deflected.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3" r="26499" b="26011"/>
          <a:stretch/>
        </p:blipFill>
        <p:spPr>
          <a:xfrm>
            <a:off x="522925" y="3790895"/>
            <a:ext cx="2572700" cy="2457505"/>
          </a:xfrm>
          <a:prstGeom prst="rect">
            <a:avLst/>
          </a:prstGeom>
        </p:spPr>
      </p:pic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243500"/>
            <a:ext cx="5259745" cy="4166700"/>
          </a:xfrm>
        </p:spPr>
      </p:pic>
    </p:spTree>
    <p:extLst>
      <p:ext uri="{BB962C8B-B14F-4D97-AF65-F5344CB8AC3E}">
        <p14:creationId xmlns:p14="http://schemas.microsoft.com/office/powerpoint/2010/main" val="308962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72" y="1524000"/>
            <a:ext cx="5056328" cy="289727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29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 of the Beam Stacker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267198"/>
            <a:ext cx="4446905" cy="182308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4342"/>
            <a:ext cx="8229600" cy="5121822"/>
          </a:xfrm>
        </p:spPr>
        <p:txBody>
          <a:bodyPr>
            <a:normAutofit/>
          </a:bodyPr>
          <a:lstStyle/>
          <a:p>
            <a:r>
              <a:rPr lang="en-US" dirty="0" smtClean="0"/>
              <a:t>Booster utilizes multi-turn injection of H- ions where the Linac pulse length is determined by N*</a:t>
            </a:r>
            <a:r>
              <a:rPr lang="en-US" dirty="0" err="1" smtClean="0">
                <a:latin typeface="Symbol" pitchFamily="18" charset="2"/>
              </a:rPr>
              <a:t>t</a:t>
            </a:r>
            <a:r>
              <a:rPr lang="en-US" baseline="-25000" dirty="0" err="1" smtClean="0"/>
              <a:t>REV</a:t>
            </a:r>
            <a:r>
              <a:rPr lang="en-US" dirty="0" smtClean="0"/>
              <a:t> . </a:t>
            </a:r>
          </a:p>
          <a:p>
            <a:r>
              <a:rPr lang="en-US" dirty="0" smtClean="0"/>
              <a:t>A “notch” must be created in the continuous Booster bunch structure to allow for the rise time of the extraction kicker. We need </a:t>
            </a:r>
            <a:r>
              <a:rPr lang="en-US" dirty="0" err="1" smtClean="0"/>
              <a:t>approx</a:t>
            </a:r>
            <a:r>
              <a:rPr lang="en-US" dirty="0" smtClean="0"/>
              <a:t> 40-50 ns notch.</a:t>
            </a:r>
          </a:p>
          <a:p>
            <a:r>
              <a:rPr lang="en-US" dirty="0" smtClean="0"/>
              <a:t>Current technique is to use fast kickers in the  Booster to remove a section of the Booster beam (40-50 ns out of ~2.2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s) at an energy of 400 to 700 MeV and deposit it in a shielded absorber in the ring. 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New system installed 2013… commissioning underway…..</a:t>
            </a:r>
          </a:p>
          <a:p>
            <a:pPr marL="365760" lvl="1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		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chemeClr val="bg1"/>
                </a:solidFill>
              </a:rPr>
              <a:t>Next slide….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1521B6F-2A9E-4206-A664-C134F741033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34321"/>
          </a:xfrm>
        </p:spPr>
        <p:txBody>
          <a:bodyPr>
            <a:noAutofit/>
          </a:bodyPr>
          <a:lstStyle/>
          <a:p>
            <a:r>
              <a:rPr lang="en-US" sz="4000" dirty="0" smtClean="0"/>
              <a:t>Booster Notching</a:t>
            </a:r>
            <a:endParaRPr lang="en-US" sz="40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6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581400"/>
            <a:ext cx="4612820" cy="2514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30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Telescope to Match Diode to Stacker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38200" y="1600200"/>
            <a:ext cx="76710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We use CW diode to test the beam stacker concept. 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Ultimately the input to the Stacker will be from the Free Space Amplifier.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Since the output of the Free Space Amplifier will have a 1/e</a:t>
            </a:r>
            <a:r>
              <a:rPr lang="en-US" baseline="30000" dirty="0" smtClean="0"/>
              <a:t>2</a:t>
            </a:r>
            <a:r>
              <a:rPr lang="en-US" dirty="0" smtClean="0"/>
              <a:t> diameter</a:t>
            </a:r>
          </a:p>
          <a:p>
            <a:r>
              <a:rPr lang="en-US" dirty="0" smtClean="0"/>
              <a:t>      of 5.1 mm we will need a telescope  to match the stacker.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2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31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Beam Stacker – merging </a:t>
            </a:r>
            <a:r>
              <a:rPr lang="en-US" dirty="0" err="1" smtClean="0"/>
              <a:t>beamlets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400"/>
            <a:ext cx="8229600" cy="4119154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034250"/>
            <a:ext cx="2286000" cy="1218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034251"/>
            <a:ext cx="2286000" cy="121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034251"/>
            <a:ext cx="2362200" cy="125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8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32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Beam Stacker - Propagation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837400"/>
            <a:ext cx="5486400" cy="5428881"/>
          </a:xfrm>
        </p:spPr>
      </p:pic>
      <p:sp>
        <p:nvSpPr>
          <p:cNvPr id="18" name="Footer Placeholder 1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863132" y="4300541"/>
            <a:ext cx="327298" cy="1219200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873102" y="1480691"/>
            <a:ext cx="327298" cy="1219200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683120" y="4208092"/>
            <a:ext cx="327298" cy="1219200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480140" y="4156102"/>
            <a:ext cx="327298" cy="1219200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684810" y="1429415"/>
            <a:ext cx="327298" cy="1219200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477000" y="1395231"/>
            <a:ext cx="327298" cy="1219200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858000" y="1295400"/>
            <a:ext cx="196893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Represents 6 mm</a:t>
            </a:r>
          </a:p>
          <a:p>
            <a:r>
              <a:rPr lang="en-US" sz="1400" dirty="0"/>
              <a:t>v</a:t>
            </a:r>
            <a:r>
              <a:rPr lang="en-US" sz="1400" dirty="0" smtClean="0"/>
              <a:t>ertical dimension</a:t>
            </a:r>
          </a:p>
          <a:p>
            <a:r>
              <a:rPr lang="en-US" sz="1400" dirty="0"/>
              <a:t>w</a:t>
            </a:r>
            <a:r>
              <a:rPr lang="en-US" sz="1400" dirty="0" smtClean="0"/>
              <a:t>ith constant intensity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1329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19" b="24445"/>
          <a:stretch/>
        </p:blipFill>
        <p:spPr>
          <a:xfrm>
            <a:off x="685800" y="1066800"/>
            <a:ext cx="6096000" cy="219165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33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dirty="0" smtClean="0"/>
              <a:t>Add Cylindrical Telescope to Stacker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48000"/>
            <a:ext cx="2303747" cy="29355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058886"/>
            <a:ext cx="3581400" cy="292465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810000" y="1981200"/>
            <a:ext cx="2057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1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Optical Cavity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31521B6F-2A9E-4206-A664-C134F741033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6" name="Picture 5" descr="laser_notcher_IS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38800" y="1211160"/>
            <a:ext cx="3012126" cy="2184732"/>
          </a:xfrm>
          <a:prstGeom prst="rect">
            <a:avLst/>
          </a:prstGeom>
        </p:spPr>
      </p:pic>
      <p:pic>
        <p:nvPicPr>
          <p:cNvPr id="8" name="Picture 7" descr="laser_notcher_REMOVED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4650" y="1160526"/>
            <a:ext cx="3060671" cy="231250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9600" y="3918106"/>
            <a:ext cx="3210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Mirrors at 2.288</a:t>
            </a:r>
            <a:r>
              <a:rPr lang="en-US" baseline="30000" dirty="0" smtClean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wrt</a:t>
            </a:r>
            <a:r>
              <a:rPr lang="en-US" dirty="0" smtClean="0">
                <a:solidFill>
                  <a:schemeClr val="bg1"/>
                </a:solidFill>
              </a:rPr>
              <a:t> H- beam 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showing 21 interactions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66654" y="806322"/>
            <a:ext cx="3367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John </a:t>
            </a:r>
            <a:r>
              <a:rPr lang="en-US" dirty="0" err="1" smtClean="0"/>
              <a:t>Sobolewski</a:t>
            </a:r>
            <a:r>
              <a:rPr lang="en-US" dirty="0" smtClean="0"/>
              <a:t> and Fred Mach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4267200" y="3537680"/>
            <a:ext cx="3830500" cy="2557960"/>
            <a:chOff x="1600200" y="3690440"/>
            <a:chExt cx="3830500" cy="255796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3" t="11084" r="26508" b="15574"/>
            <a:stretch/>
          </p:blipFill>
          <p:spPr>
            <a:xfrm>
              <a:off x="1600200" y="3690440"/>
              <a:ext cx="3768578" cy="2557960"/>
            </a:xfrm>
            <a:prstGeom prst="rect">
              <a:avLst/>
            </a:prstGeom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3498778" y="3776659"/>
              <a:ext cx="0" cy="76200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3505200" y="5105400"/>
              <a:ext cx="0" cy="609600"/>
            </a:xfrm>
            <a:prstGeom prst="line">
              <a:avLst/>
            </a:prstGeom>
            <a:ln w="57150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3581400" y="3886200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F0"/>
                  </a:solidFill>
                </a:rPr>
                <a:t>H</a:t>
              </a:r>
              <a:r>
                <a:rPr lang="en-US" b="1" baseline="42000" dirty="0" smtClean="0">
                  <a:solidFill>
                    <a:srgbClr val="00B0F0"/>
                  </a:solidFill>
                </a:rPr>
                <a:t>-</a:t>
              </a:r>
              <a:endParaRPr lang="en-US" b="1" baseline="42000" dirty="0">
                <a:solidFill>
                  <a:srgbClr val="00B0F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810000" y="5638800"/>
              <a:ext cx="1620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Laser output to dump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752600" y="4325863"/>
              <a:ext cx="9470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Laser Input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0" name="Straight Arrow Connector 9"/>
          <p:cNvCxnSpPr/>
          <p:nvPr/>
        </p:nvCxnSpPr>
        <p:spPr>
          <a:xfrm>
            <a:off x="1212892" y="2438400"/>
            <a:ext cx="1219200" cy="48936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99803" y="3288367"/>
            <a:ext cx="4314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Mirror separation matched to ion velocity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Date Placeholder 3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9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498"/>
          </a:xfrm>
        </p:spPr>
        <p:txBody>
          <a:bodyPr/>
          <a:lstStyle/>
          <a:p>
            <a:r>
              <a:rPr lang="en-US" dirty="0" smtClean="0"/>
              <a:t>Optical cavity tests</a:t>
            </a:r>
            <a:endParaRPr lang="en-US" dirty="0"/>
          </a:p>
        </p:txBody>
      </p:sp>
      <p:pic>
        <p:nvPicPr>
          <p:cNvPr id="4" name="Picture 3" descr="20130827_0957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4734" y="989350"/>
            <a:ext cx="3252866" cy="2439650"/>
          </a:xfrm>
          <a:prstGeom prst="rect">
            <a:avLst/>
          </a:prstGeom>
        </p:spPr>
      </p:pic>
      <p:pic>
        <p:nvPicPr>
          <p:cNvPr id="5" name="Picture 4" descr="20130827_0954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042005" y="1413136"/>
            <a:ext cx="4034852" cy="3026139"/>
          </a:xfrm>
          <a:prstGeom prst="rect">
            <a:avLst/>
          </a:prstGeom>
        </p:spPr>
      </p:pic>
      <p:pic>
        <p:nvPicPr>
          <p:cNvPr id="6" name="Picture 5" descr="20130827_0955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149527" y="3305017"/>
            <a:ext cx="3790013" cy="28425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85809" y="4961746"/>
            <a:ext cx="1322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Fixed mirror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14402" y="6086007"/>
            <a:ext cx="1769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Moveable mirror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24459" y="3518940"/>
            <a:ext cx="1203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set-up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35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8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Optical Cavity prototype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1770"/>
            <a:ext cx="8229600" cy="562429"/>
          </a:xfrm>
        </p:spPr>
        <p:txBody>
          <a:bodyPr/>
          <a:lstStyle/>
          <a:p>
            <a:r>
              <a:rPr lang="en-US" dirty="0" smtClean="0"/>
              <a:t>We printed a 3D model to test design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31521B6F-2A9E-4206-A664-C134F741033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Picture 5" descr="20130628_163050.jpg"/>
          <p:cNvPicPr>
            <a:picLocks noChangeAspect="1"/>
          </p:cNvPicPr>
          <p:nvPr/>
        </p:nvPicPr>
        <p:blipFill>
          <a:blip r:embed="rId2" cstate="print"/>
          <a:srcRect r="13511"/>
          <a:stretch>
            <a:fillRect/>
          </a:stretch>
        </p:blipFill>
        <p:spPr>
          <a:xfrm rot="5400000">
            <a:off x="199232" y="2029996"/>
            <a:ext cx="3226634" cy="2798007"/>
          </a:xfrm>
          <a:prstGeom prst="rect">
            <a:avLst/>
          </a:prstGeom>
        </p:spPr>
      </p:pic>
      <p:pic>
        <p:nvPicPr>
          <p:cNvPr id="7" name="Picture 6" descr="20130628_163110.jpg"/>
          <p:cNvPicPr>
            <a:picLocks noChangeAspect="1"/>
          </p:cNvPicPr>
          <p:nvPr/>
        </p:nvPicPr>
        <p:blipFill>
          <a:blip r:embed="rId3" cstate="print"/>
          <a:srcRect l="3279" t="32131" r="14918" b="15628"/>
          <a:stretch>
            <a:fillRect/>
          </a:stretch>
        </p:blipFill>
        <p:spPr>
          <a:xfrm rot="5400000">
            <a:off x="2488732" y="2650006"/>
            <a:ext cx="3252872" cy="1557989"/>
          </a:xfrm>
          <a:prstGeom prst="rect">
            <a:avLst/>
          </a:prstGeom>
        </p:spPr>
      </p:pic>
      <p:pic>
        <p:nvPicPr>
          <p:cNvPr id="8" name="Picture 7" descr="20130827_0955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570115" y="2378420"/>
            <a:ext cx="4629196" cy="34718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4715" y="5351489"/>
            <a:ext cx="4614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was very useful as it pointed out several</a:t>
            </a:r>
          </a:p>
          <a:p>
            <a:r>
              <a:rPr lang="en-US" dirty="0" smtClean="0"/>
              <a:t> improvements/modifications to the design.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6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37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Installation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9" r="33906"/>
          <a:stretch/>
        </p:blipFill>
        <p:spPr>
          <a:xfrm>
            <a:off x="6057900" y="990601"/>
            <a:ext cx="2819400" cy="3440442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05198" y="1578678"/>
            <a:ext cx="3993324" cy="2450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6" r="20074"/>
          <a:stretch/>
        </p:blipFill>
        <p:spPr>
          <a:xfrm>
            <a:off x="304800" y="838200"/>
            <a:ext cx="3076576" cy="3217334"/>
          </a:xfrm>
        </p:spPr>
      </p:pic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pic>
        <p:nvPicPr>
          <p:cNvPr id="14" name="Content Placeholder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8"/>
          <a:stretch/>
        </p:blipFill>
        <p:spPr>
          <a:xfrm>
            <a:off x="321178" y="3886200"/>
            <a:ext cx="3118996" cy="22860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138237" y="4431042"/>
            <a:ext cx="492698" cy="9791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783777" y="4800600"/>
            <a:ext cx="389382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Issues: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FF00"/>
                </a:solidFill>
              </a:rPr>
              <a:t>Moveable for MEBT maintenance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FF00"/>
                </a:solidFill>
              </a:rPr>
              <a:t>Electrical requirements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FF00"/>
                </a:solidFill>
              </a:rPr>
              <a:t>Cooling requirements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FF00"/>
                </a:solidFill>
              </a:rPr>
              <a:t>Effects of ion source sparking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50311" y="1010541"/>
            <a:ext cx="24345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Optics Box sits on top of rack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6900016" y="2556994"/>
            <a:ext cx="533399" cy="184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18" idx="3"/>
          </p:cNvCxnSpPr>
          <p:nvPr/>
        </p:nvCxnSpPr>
        <p:spPr>
          <a:xfrm>
            <a:off x="7433415" y="2649383"/>
            <a:ext cx="427126" cy="0"/>
          </a:xfrm>
          <a:prstGeom prst="line">
            <a:avLst/>
          </a:prstGeom>
          <a:ln w="762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961961" y="1447800"/>
            <a:ext cx="1797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Free space laser </a:t>
            </a:r>
          </a:p>
          <a:p>
            <a:r>
              <a:rPr lang="en-US" sz="1400" dirty="0">
                <a:solidFill>
                  <a:srgbClr val="FFFF00"/>
                </a:solidFill>
              </a:rPr>
              <a:t> </a:t>
            </a:r>
            <a:r>
              <a:rPr lang="en-US" sz="1400" dirty="0" smtClean="0">
                <a:solidFill>
                  <a:srgbClr val="FFFF00"/>
                </a:solidFill>
              </a:rPr>
              <a:t>completely enclosed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86685" y="422276"/>
            <a:ext cx="3272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……. Currently set for April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91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Goal complete laser in LAB			end of FY14	</a:t>
            </a:r>
          </a:p>
          <a:p>
            <a:r>
              <a:rPr lang="en-US" sz="2000" dirty="0" smtClean="0"/>
              <a:t>Finish packaging OPG and test			end of Feb</a:t>
            </a:r>
          </a:p>
          <a:p>
            <a:r>
              <a:rPr lang="en-US" sz="2000" dirty="0" smtClean="0"/>
              <a:t>Repackage Fiber pre-amps(s)			end of Feb</a:t>
            </a:r>
          </a:p>
          <a:p>
            <a:r>
              <a:rPr lang="en-US" sz="2000" dirty="0" smtClean="0"/>
              <a:t>Receive Fiber Amplifier			end of Feb</a:t>
            </a:r>
          </a:p>
          <a:p>
            <a:r>
              <a:rPr lang="en-US" sz="2000" dirty="0" smtClean="0"/>
              <a:t>Test Fiber stages with OPG 			mid March</a:t>
            </a:r>
          </a:p>
          <a:p>
            <a:pPr lvl="1"/>
            <a:r>
              <a:rPr lang="en-US" sz="1800" dirty="0" smtClean="0"/>
              <a:t>Determine FA output to determine FS</a:t>
            </a:r>
          </a:p>
          <a:p>
            <a:r>
              <a:rPr lang="en-US" sz="2000" dirty="0" smtClean="0"/>
              <a:t>Finalize design of Free Space Amplifier		end March</a:t>
            </a:r>
          </a:p>
          <a:p>
            <a:pPr lvl="1"/>
            <a:r>
              <a:rPr lang="en-US" sz="1800" dirty="0" smtClean="0"/>
              <a:t>Order components for amplifier (14 week delivery for amp modules)</a:t>
            </a:r>
          </a:p>
          <a:p>
            <a:r>
              <a:rPr lang="en-US" sz="2000" dirty="0" smtClean="0"/>
              <a:t>Continue optimization of Beam Shaping	on going</a:t>
            </a:r>
          </a:p>
          <a:p>
            <a:r>
              <a:rPr lang="en-US" sz="2000" dirty="0" smtClean="0"/>
              <a:t>Start diagnostics electronics design   		May</a:t>
            </a:r>
          </a:p>
          <a:p>
            <a:r>
              <a:rPr lang="en-US" sz="2000" dirty="0" smtClean="0"/>
              <a:t>Finalize mechanical design of Optical Cavity</a:t>
            </a:r>
          </a:p>
          <a:p>
            <a:pPr lvl="1"/>
            <a:r>
              <a:rPr lang="en-US" sz="1800" dirty="0" smtClean="0"/>
              <a:t>Generate manufacturing prints		mid April</a:t>
            </a:r>
          </a:p>
          <a:p>
            <a:r>
              <a:rPr lang="en-US" sz="2000" dirty="0" smtClean="0"/>
              <a:t>Construct optics box stand and relay rack	mid March </a:t>
            </a:r>
          </a:p>
          <a:p>
            <a:r>
              <a:rPr lang="en-US" sz="2000" dirty="0" smtClean="0"/>
              <a:t>Continue discussion on timing system		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38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dirty="0" smtClean="0"/>
              <a:t>Near term Plans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30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72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Notch survivability in Booster (see next slides)</a:t>
            </a:r>
          </a:p>
          <a:p>
            <a:pPr lvl="1"/>
            <a:r>
              <a:rPr lang="en-US" dirty="0" smtClean="0"/>
              <a:t>Start of RF capture </a:t>
            </a:r>
          </a:p>
          <a:p>
            <a:pPr lvl="1"/>
            <a:r>
              <a:rPr lang="en-US" dirty="0" smtClean="0"/>
              <a:t>Capture parameters</a:t>
            </a:r>
          </a:p>
          <a:p>
            <a:r>
              <a:rPr lang="en-US" dirty="0"/>
              <a:t>Not achieving design pulse </a:t>
            </a:r>
            <a:r>
              <a:rPr lang="en-US" dirty="0" smtClean="0"/>
              <a:t>intensity (next slides)</a:t>
            </a:r>
            <a:endParaRPr lang="en-US" dirty="0"/>
          </a:p>
          <a:p>
            <a:r>
              <a:rPr lang="en-US" dirty="0" smtClean="0"/>
              <a:t>Reliability of system </a:t>
            </a:r>
          </a:p>
          <a:p>
            <a:r>
              <a:rPr lang="en-US" dirty="0" smtClean="0"/>
              <a:t>Impact of ion source sparks on electronics - TBD</a:t>
            </a:r>
          </a:p>
          <a:p>
            <a:r>
              <a:rPr lang="en-US" dirty="0" smtClean="0"/>
              <a:t>Portability and alignment </a:t>
            </a:r>
          </a:p>
          <a:p>
            <a:r>
              <a:rPr lang="en-US" dirty="0" smtClean="0"/>
              <a:t>Pre-distortion of laser pulses for fiber and DPSS stages</a:t>
            </a:r>
          </a:p>
          <a:p>
            <a:r>
              <a:rPr lang="en-US" dirty="0" smtClean="0"/>
              <a:t>Impact of optical cavity in quad fringe field</a:t>
            </a:r>
          </a:p>
          <a:p>
            <a:pPr lvl="1"/>
            <a:r>
              <a:rPr lang="en-US" dirty="0" smtClean="0"/>
              <a:t>Estimation shows it to be not a problem</a:t>
            </a:r>
          </a:p>
          <a:p>
            <a:pPr lvl="1"/>
            <a:r>
              <a:rPr lang="en-US" dirty="0" smtClean="0"/>
              <a:t>Simulation electron trajectories by Vladimir Kashikhin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39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dirty="0" smtClean="0"/>
              <a:t>Issues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06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5274" y="892629"/>
            <a:ext cx="3581400" cy="3048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Pictures courtesy of Salah </a:t>
            </a:r>
            <a:r>
              <a:rPr lang="en-US" dirty="0" err="1" smtClean="0"/>
              <a:t>Chaurize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57" y="7256"/>
            <a:ext cx="8229600" cy="983344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New Booster Notcher Tunnel Devices</a:t>
            </a:r>
            <a:endParaRPr lang="en-US" sz="4000" dirty="0"/>
          </a:p>
        </p:txBody>
      </p:sp>
      <p:pic>
        <p:nvPicPr>
          <p:cNvPr id="7" name="Picture 2" descr="E:\DCIM\105_PANA\P105019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43434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chaurize\Desktop\notchinstall\P105031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1743" y="1981200"/>
            <a:ext cx="4102274" cy="307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46867" y="1258669"/>
            <a:ext cx="3979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Installed just this last shutdown (2013)</a:t>
            </a:r>
          </a:p>
          <a:p>
            <a:r>
              <a:rPr lang="en-US" dirty="0" smtClean="0"/>
              <a:t>Commissioning underway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75893" y="3962400"/>
            <a:ext cx="2046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Kickers  - Long 12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4648200"/>
            <a:ext cx="2079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Absorber  Long 13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1886" y="5334000"/>
            <a:ext cx="82953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We would like to create notches outside the Booster tunnel at an energy </a:t>
            </a:r>
            <a:r>
              <a:rPr lang="en-US" dirty="0" smtClean="0">
                <a:solidFill>
                  <a:schemeClr val="bg1"/>
                </a:solidFill>
              </a:rPr>
              <a:t>low enough </a:t>
            </a:r>
            <a:r>
              <a:rPr lang="en-US" dirty="0">
                <a:solidFill>
                  <a:schemeClr val="bg1"/>
                </a:solidFill>
              </a:rPr>
              <a:t>to </a:t>
            </a:r>
            <a:r>
              <a:rPr lang="en-US" u="sng" dirty="0" smtClean="0">
                <a:solidFill>
                  <a:schemeClr val="bg1"/>
                </a:solidFill>
              </a:rPr>
              <a:t>eliminate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the activation of components entirely  (i.e. 750 </a:t>
            </a:r>
            <a:r>
              <a:rPr lang="en-US" dirty="0" err="1">
                <a:solidFill>
                  <a:schemeClr val="bg1"/>
                </a:solidFill>
              </a:rPr>
              <a:t>keV</a:t>
            </a:r>
            <a:r>
              <a:rPr lang="en-US" dirty="0">
                <a:solidFill>
                  <a:schemeClr val="bg1"/>
                </a:solidFill>
              </a:rPr>
              <a:t>, the energy of the Linac RFQ).  This is the basis of this presentation…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0" y="4687669"/>
            <a:ext cx="4306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Since the Booster  must increase its </a:t>
            </a:r>
          </a:p>
          <a:p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hroughput (x2) to satisfy new demands…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9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ejPhSp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447800"/>
            <a:ext cx="5715000" cy="4572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40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 MHz bunches in Booster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943600" y="1749754"/>
                <a:ext cx="3385992" cy="31765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Evolution of  200 MHz  bunches</a:t>
                </a:r>
              </a:p>
              <a:p>
                <a:r>
                  <a:rPr lang="en-US" dirty="0"/>
                  <a:t> </a:t>
                </a:r>
                <a:r>
                  <a:rPr lang="en-US" dirty="0" smtClean="0"/>
                  <a:t>during 17 turn injection</a:t>
                </a:r>
              </a:p>
              <a:p>
                <a:endParaRPr lang="en-US" dirty="0"/>
              </a:p>
              <a:p>
                <a:r>
                  <a:rPr lang="en-US" dirty="0" smtClean="0"/>
                  <a:t>Assume full energy spread</a:t>
                </a:r>
              </a:p>
              <a:p>
                <a:r>
                  <a:rPr lang="en-US" dirty="0"/>
                  <a:t> </a:t>
                </a:r>
                <a:r>
                  <a:rPr lang="en-US" dirty="0" smtClean="0"/>
                  <a:t>of  injected beam +/- 0.6 MeV</a:t>
                </a:r>
              </a:p>
              <a:p>
                <a:endParaRPr lang="en-US" dirty="0"/>
              </a:p>
              <a:p>
                <a:r>
                  <a:rPr lang="en-US" dirty="0" smtClean="0"/>
                  <a:t>Momentum Spread*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𝑑𝑝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𝑑𝐸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𝐸</m:t>
                          </m:r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𝑑𝑝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=0.18%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1749754"/>
                <a:ext cx="3385992" cy="3176511"/>
              </a:xfrm>
              <a:prstGeom prst="rect">
                <a:avLst/>
              </a:prstGeom>
              <a:blipFill rotWithShape="1">
                <a:blip r:embed="rId7"/>
                <a:stretch>
                  <a:fillRect l="-1441" t="-960" r="-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6248400" y="5334000"/>
            <a:ext cx="2056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time ~ 53 </a:t>
            </a:r>
            <a:r>
              <a:rPr lang="en-US" dirty="0" err="1" smtClean="0"/>
              <a:t>ms</a:t>
            </a:r>
            <a:r>
              <a:rPr lang="en-US" dirty="0" smtClean="0"/>
              <a:t> </a:t>
            </a:r>
          </a:p>
          <a:p>
            <a:r>
              <a:rPr lang="en-US" dirty="0" smtClean="0"/>
              <a:t> injection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276598" y="990600"/>
            <a:ext cx="155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Chandra </a:t>
            </a:r>
            <a:r>
              <a:rPr lang="en-US" dirty="0" err="1" smtClean="0"/>
              <a:t>Bhat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19800" y="4876800"/>
            <a:ext cx="2902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*Measured value in Booster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3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41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Evolution of the Notch in Booster</a:t>
            </a:r>
            <a:endParaRPr lang="en-US" dirty="0"/>
          </a:p>
        </p:txBody>
      </p:sp>
      <p:pic>
        <p:nvPicPr>
          <p:cNvPr id="12" name="movie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371600"/>
            <a:ext cx="5715000" cy="4572000"/>
          </a:xfrm>
        </p:spPr>
      </p:pic>
      <p:sp>
        <p:nvSpPr>
          <p:cNvPr id="15" name="TextBox 14"/>
          <p:cNvSpPr txBox="1"/>
          <p:nvPr/>
        </p:nvSpPr>
        <p:spPr>
          <a:xfrm>
            <a:off x="6553200" y="1600200"/>
            <a:ext cx="26162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of 17 turns injected</a:t>
            </a:r>
          </a:p>
          <a:p>
            <a:r>
              <a:rPr lang="en-US" dirty="0"/>
              <a:t>o</a:t>
            </a:r>
            <a:r>
              <a:rPr lang="en-US" dirty="0" smtClean="0"/>
              <a:t>ver ~ 34 us</a:t>
            </a:r>
          </a:p>
          <a:p>
            <a:endParaRPr lang="en-US" dirty="0"/>
          </a:p>
          <a:p>
            <a:r>
              <a:rPr lang="en-US" dirty="0" smtClean="0"/>
              <a:t>Total time ~ 53 </a:t>
            </a:r>
            <a:r>
              <a:rPr lang="en-US" dirty="0" err="1" smtClean="0">
                <a:latin typeface="Symbol" panose="05050102010706020507" pitchFamily="18" charset="2"/>
              </a:rPr>
              <a:t>m</a:t>
            </a:r>
            <a:r>
              <a:rPr lang="en-US" dirty="0" err="1" smtClean="0"/>
              <a:t>s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of simulation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7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061" y="1657600"/>
            <a:ext cx="5333334" cy="4000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42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en-US" dirty="0" smtClean="0"/>
              <a:t>Neutralization vs Pulse Energy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148264" y="2057400"/>
            <a:ext cx="0" cy="68580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48264" y="2771775"/>
            <a:ext cx="1453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Design value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8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4157811"/>
              </p:ext>
            </p:extLst>
          </p:nvPr>
        </p:nvGraphicFramePr>
        <p:xfrm>
          <a:off x="914400" y="1676400"/>
          <a:ext cx="7061200" cy="25717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2631"/>
                <a:gridCol w="3045261"/>
                <a:gridCol w="1284720"/>
                <a:gridCol w="1208588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WBS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TASK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M&amp;S*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contingency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.01.02.03.01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Initial Design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.01.02.03.02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Optical Pulse Generator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$35,000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$6,000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.01.02.03.03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Fiber Amplification Stage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$100,000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$16,000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.01.02.03.04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Free-Space Amplification and optics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$160,000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$40,000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.01.02.03.05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Optical cavity and vacuum chamber*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$20,000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---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.01.02.03.06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Beam shaping/transport/diagnostics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$25,000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$5,000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.01.02.03.07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Timing and Controls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$24,000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$10,000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.01.02.03.08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Installation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$18,000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$6,000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.01.02.03.09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R&amp;D Lab supplies and materials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$7,750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----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TOTAL </a:t>
                      </a:r>
                      <a:r>
                        <a:rPr lang="en-US" sz="1400" u="none" strike="noStrike" dirty="0" smtClean="0">
                          <a:effectLst/>
                        </a:rPr>
                        <a:t>(*unburdened</a:t>
                      </a:r>
                      <a:r>
                        <a:rPr lang="en-US" sz="1400" u="none" strike="noStrike" dirty="0">
                          <a:effectLst/>
                        </a:rPr>
                        <a:t>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$389,750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$83,000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43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4286" y="5410200"/>
            <a:ext cx="8153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have obligated ~$192K to date. The next largest purchase will be for </a:t>
            </a:r>
          </a:p>
          <a:p>
            <a:r>
              <a:rPr lang="en-US" dirty="0"/>
              <a:t> </a:t>
            </a:r>
            <a:r>
              <a:rPr lang="en-US" dirty="0" smtClean="0"/>
              <a:t>the free-space amplifier and associated optical components (est. to be ~&lt; $100K).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4286" y="4742765"/>
            <a:ext cx="7083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“Contingency” numbers are amounts above what we “expect” to spend</a:t>
            </a:r>
          </a:p>
          <a:p>
            <a:r>
              <a:rPr lang="en-US" dirty="0"/>
              <a:t> </a:t>
            </a:r>
            <a:r>
              <a:rPr lang="en-US" dirty="0" smtClean="0"/>
              <a:t>in each of the Tasks… but then there are unforeseen  expenses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30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71"/>
          <a:stretch/>
        </p:blipFill>
        <p:spPr>
          <a:xfrm>
            <a:off x="609600" y="1143000"/>
            <a:ext cx="7553227" cy="43434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44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dirty="0" smtClean="0"/>
              <a:t>Schedule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5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3000"/>
            <a:ext cx="8382000" cy="4572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We have described our motivation for moving the process of notching outside the Booster tunnel.</a:t>
            </a:r>
          </a:p>
          <a:p>
            <a:r>
              <a:rPr lang="en-US" dirty="0" smtClean="0"/>
              <a:t>We have described the requirements for the laser system to create the notches.</a:t>
            </a:r>
          </a:p>
          <a:p>
            <a:r>
              <a:rPr lang="en-US" dirty="0" smtClean="0"/>
              <a:t>We have described the laser system design to accomplish the goal of creating notches. </a:t>
            </a:r>
          </a:p>
          <a:p>
            <a:r>
              <a:rPr lang="en-US" dirty="0" smtClean="0"/>
              <a:t>We have described the status of the components and system. </a:t>
            </a:r>
          </a:p>
          <a:p>
            <a:r>
              <a:rPr lang="en-US" dirty="0"/>
              <a:t>We have the front-end laser system with the final fiber amplifier on order and are in the process of R&amp;D on beam shaping and working on the final design of the optical </a:t>
            </a:r>
            <a:r>
              <a:rPr lang="en-US" dirty="0" smtClean="0"/>
              <a:t>cavity.</a:t>
            </a:r>
          </a:p>
          <a:p>
            <a:r>
              <a:rPr lang="en-US" dirty="0" smtClean="0"/>
              <a:t>We would like to have laser system operational in lab by end FY14.</a:t>
            </a:r>
            <a:endParaRPr lang="en-US" dirty="0"/>
          </a:p>
          <a:p>
            <a:r>
              <a:rPr lang="en-US" dirty="0"/>
              <a:t>The current plan is to install the system in Q2 of </a:t>
            </a:r>
            <a:r>
              <a:rPr lang="en-US" dirty="0" smtClean="0"/>
              <a:t>Fy15.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45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400" dirty="0" smtClean="0"/>
          </a:p>
          <a:p>
            <a:r>
              <a:rPr lang="en-US" sz="1400" dirty="0" smtClean="0"/>
              <a:t>Dave Baird</a:t>
            </a:r>
          </a:p>
          <a:p>
            <a:r>
              <a:rPr lang="en-US" sz="1400" dirty="0" smtClean="0"/>
              <a:t>Dan </a:t>
            </a:r>
            <a:r>
              <a:rPr lang="en-US" sz="1400" dirty="0"/>
              <a:t>Bollinger</a:t>
            </a:r>
          </a:p>
          <a:p>
            <a:r>
              <a:rPr lang="en-US" sz="1400" dirty="0"/>
              <a:t>Ken Domann</a:t>
            </a:r>
          </a:p>
          <a:p>
            <a:r>
              <a:rPr lang="en-US" sz="1400" dirty="0" smtClean="0"/>
              <a:t>Fernanda Garcia</a:t>
            </a:r>
          </a:p>
          <a:p>
            <a:r>
              <a:rPr lang="en-US" sz="1400" dirty="0"/>
              <a:t>Mike </a:t>
            </a:r>
            <a:r>
              <a:rPr lang="en-US" sz="1400" dirty="0" smtClean="0"/>
              <a:t>Kucera</a:t>
            </a:r>
          </a:p>
          <a:p>
            <a:r>
              <a:rPr lang="en-US" sz="1400" dirty="0" smtClean="0"/>
              <a:t>Ray Lewis</a:t>
            </a:r>
            <a:endParaRPr lang="en-US" sz="1400" dirty="0"/>
          </a:p>
          <a:p>
            <a:r>
              <a:rPr lang="en-US" sz="1400" dirty="0" smtClean="0"/>
              <a:t>Bill Pellico</a:t>
            </a:r>
          </a:p>
          <a:p>
            <a:r>
              <a:rPr lang="en-US" sz="1400" dirty="0"/>
              <a:t>Peter </a:t>
            </a:r>
            <a:r>
              <a:rPr lang="en-US" sz="1400" dirty="0" smtClean="0"/>
              <a:t>Prieto</a:t>
            </a:r>
          </a:p>
          <a:p>
            <a:r>
              <a:rPr lang="en-US" sz="1400" dirty="0" smtClean="0"/>
              <a:t>Matt Quinn</a:t>
            </a:r>
            <a:endParaRPr lang="en-US" sz="1400" dirty="0"/>
          </a:p>
          <a:p>
            <a:r>
              <a:rPr lang="en-US" sz="1400" dirty="0" smtClean="0"/>
              <a:t>Jinhao Ruan</a:t>
            </a:r>
          </a:p>
          <a:p>
            <a:r>
              <a:rPr lang="en-US" sz="1400" dirty="0" smtClean="0"/>
              <a:t>Jamie Santucci</a:t>
            </a:r>
          </a:p>
          <a:p>
            <a:r>
              <a:rPr lang="en-US" sz="1400" dirty="0"/>
              <a:t>Vic Scarpine</a:t>
            </a:r>
          </a:p>
          <a:p>
            <a:r>
              <a:rPr lang="en-US" sz="1400" dirty="0" smtClean="0"/>
              <a:t>C.Y</a:t>
            </a:r>
            <a:r>
              <a:rPr lang="en-US" sz="1400" dirty="0"/>
              <a:t>. Tan</a:t>
            </a:r>
          </a:p>
          <a:p>
            <a:r>
              <a:rPr lang="en-US" sz="1400" dirty="0" smtClean="0"/>
              <a:t>Bob </a:t>
            </a:r>
            <a:r>
              <a:rPr lang="en-US" sz="1400" dirty="0" err="1"/>
              <a:t>Zwaska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46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2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47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2000" y="1981200"/>
            <a:ext cx="7924800" cy="1371600"/>
          </a:xfrm>
        </p:spPr>
        <p:txBody>
          <a:bodyPr/>
          <a:lstStyle/>
          <a:p>
            <a:pPr algn="ctr"/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4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244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Laser Parameter Requirements entering interaction chamber: </a:t>
            </a:r>
          </a:p>
          <a:p>
            <a:r>
              <a:rPr lang="en-US" dirty="0"/>
              <a:t>Laser Energy  2.0 [</a:t>
            </a:r>
            <a:r>
              <a:rPr lang="en-US" dirty="0" err="1"/>
              <a:t>mJoules</a:t>
            </a:r>
            <a:r>
              <a:rPr lang="en-US" dirty="0"/>
              <a:t>] </a:t>
            </a:r>
          </a:p>
          <a:p>
            <a:r>
              <a:rPr lang="en-US" dirty="0"/>
              <a:t>Pulse length 1.500000e+03 [</a:t>
            </a:r>
            <a:r>
              <a:rPr lang="en-US" dirty="0" err="1"/>
              <a:t>ps</a:t>
            </a:r>
            <a:r>
              <a:rPr lang="en-US" dirty="0"/>
              <a:t>]</a:t>
            </a:r>
          </a:p>
          <a:p>
            <a:r>
              <a:rPr lang="en-US" dirty="0"/>
              <a:t>Spot size: H 0.0600 [cm]  V 0.6000 [cm] </a:t>
            </a:r>
          </a:p>
          <a:p>
            <a:r>
              <a:rPr lang="en-US" dirty="0"/>
              <a:t>Laser beam area 3.600000e-02 [cm^2]</a:t>
            </a:r>
          </a:p>
          <a:p>
            <a:r>
              <a:rPr lang="en-US" dirty="0"/>
              <a:t>Lab Frame Photon wavelength 1064.00 nm </a:t>
            </a:r>
          </a:p>
          <a:p>
            <a:r>
              <a:rPr lang="en-US" dirty="0"/>
              <a:t>Lab Frame Photon Energy 1.868068e-19 </a:t>
            </a:r>
            <a:r>
              <a:rPr lang="en-US" dirty="0" smtClean="0"/>
              <a:t>[J]  </a:t>
            </a:r>
            <a:r>
              <a:rPr lang="en-US" dirty="0"/>
              <a:t>1.165139e+00 [eV] </a:t>
            </a:r>
          </a:p>
          <a:p>
            <a:r>
              <a:rPr lang="en-US" dirty="0"/>
              <a:t>Photons per pulse 1.070625e+16  </a:t>
            </a:r>
          </a:p>
          <a:p>
            <a:r>
              <a:rPr lang="en-US" dirty="0"/>
              <a:t>Photon rate 7.137500e+24 [photons/sec] </a:t>
            </a:r>
          </a:p>
          <a:p>
            <a:r>
              <a:rPr lang="en-US" dirty="0"/>
              <a:t>Photon </a:t>
            </a:r>
            <a:r>
              <a:rPr lang="en-US" dirty="0" err="1"/>
              <a:t>fluence</a:t>
            </a:r>
            <a:r>
              <a:rPr lang="en-US" dirty="0"/>
              <a:t> 2.973958e+17  [photons/cm^2] </a:t>
            </a:r>
          </a:p>
          <a:p>
            <a:r>
              <a:rPr lang="en-US" dirty="0"/>
              <a:t>Photon flux 1.982639e+26 [photons/cm^2/sec] </a:t>
            </a:r>
          </a:p>
          <a:p>
            <a:r>
              <a:rPr lang="en-US" dirty="0"/>
              <a:t>Laser Peak pulse power 1.333333e+00 [MW]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48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dirty="0" smtClean="0"/>
              <a:t>Laser Parameters 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0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Distance between crossings  1.188000e-01 [cm]</a:t>
            </a:r>
          </a:p>
          <a:p>
            <a:r>
              <a:rPr lang="en-US" sz="2000" dirty="0"/>
              <a:t>Distance between reflections on mirror 2.376000e-01 [cm]</a:t>
            </a:r>
          </a:p>
          <a:p>
            <a:r>
              <a:rPr lang="en-US" sz="2000" dirty="0"/>
              <a:t>distance laser travel between crossing 1.487310e+00 [cm]</a:t>
            </a:r>
          </a:p>
          <a:p>
            <a:r>
              <a:rPr lang="en-US" sz="2000" dirty="0"/>
              <a:t>cavity radius 1.486124e+00 [cm]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cavity diameter 2.972247e+00 [cm]</a:t>
            </a:r>
          </a:p>
          <a:p>
            <a:r>
              <a:rPr lang="en-US" sz="2000" dirty="0"/>
              <a:t>Incident angle 2.288880e+00 [degrees]</a:t>
            </a:r>
          </a:p>
          <a:p>
            <a:r>
              <a:rPr lang="en-US" sz="2000" dirty="0"/>
              <a:t>Crossing angle 87.71 [degrees] </a:t>
            </a:r>
          </a:p>
          <a:p>
            <a:r>
              <a:rPr lang="en-US" sz="2000" dirty="0"/>
              <a:t>Lorentz Factor 9.992022e-01 </a:t>
            </a:r>
          </a:p>
          <a:p>
            <a:r>
              <a:rPr lang="en-US" sz="2000" dirty="0"/>
              <a:t>Rest frame photon energy 1.164210e+00 [eV] </a:t>
            </a:r>
          </a:p>
          <a:p>
            <a:r>
              <a:rPr lang="en-US" sz="2000" dirty="0"/>
              <a:t>Rest frame wavelength 1.064850e+03 </a:t>
            </a:r>
          </a:p>
          <a:p>
            <a:r>
              <a:rPr lang="en-US" sz="2000" dirty="0"/>
              <a:t>Cross section in rest frame 3.660952e-17 [cm2]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49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Cavity </a:t>
            </a:r>
            <a:r>
              <a:rPr lang="en-US" dirty="0" err="1" smtClean="0"/>
              <a:t>Parameers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3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5855"/>
          </a:xfrm>
        </p:spPr>
        <p:txBody>
          <a:bodyPr/>
          <a:lstStyle/>
          <a:p>
            <a:r>
              <a:rPr lang="en-US" dirty="0" smtClean="0"/>
              <a:t>Laser Notching of Linac H-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018"/>
            <a:ext cx="8229600" cy="4856091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/>
              <a:t>Concept/History:</a:t>
            </a:r>
          </a:p>
          <a:p>
            <a:pPr lvl="1"/>
            <a:r>
              <a:rPr lang="en-US" sz="1600" dirty="0" smtClean="0"/>
              <a:t>Removal of weakly bound outer electron by photodetachment using appropriate laser wavelength, temporal and spatial profile.</a:t>
            </a:r>
          </a:p>
          <a:p>
            <a:pPr lvl="1"/>
            <a:r>
              <a:rPr lang="en-US" sz="1600" dirty="0" smtClean="0"/>
              <a:t>Concept proven by Ray Tomlin (circa 2001). Next slide…</a:t>
            </a:r>
          </a:p>
          <a:p>
            <a:pPr lvl="1"/>
            <a:r>
              <a:rPr lang="en-US" sz="1600" dirty="0" smtClean="0"/>
              <a:t>Additional notcher proposals were described in 2005  by Xi  Yang to notch the linac beam at the Booster injection RF frequency  (FN-0765-AD) and at the revolution frequency utilizing a pumped recirculating cavity (FN-0767-AD). </a:t>
            </a:r>
            <a:r>
              <a:rPr lang="en-US" sz="1600" dirty="0"/>
              <a:t> </a:t>
            </a:r>
            <a:r>
              <a:rPr lang="en-US" sz="1600" dirty="0" smtClean="0"/>
              <a:t>Neither of these proposals were implemented.</a:t>
            </a:r>
          </a:p>
          <a:p>
            <a:pPr lvl="1"/>
            <a:r>
              <a:rPr lang="en-US" sz="1600" dirty="0" smtClean="0"/>
              <a:t>Most recently proposed by Bob Zwaska  and further developed with input from a number of Fermilab colleagues , laser experts, and manufacturers.</a:t>
            </a:r>
          </a:p>
          <a:p>
            <a:r>
              <a:rPr lang="en-US" sz="1800" dirty="0" smtClean="0"/>
              <a:t>Benefits:</a:t>
            </a:r>
          </a:p>
          <a:p>
            <a:pPr lvl="1"/>
            <a:r>
              <a:rPr lang="en-US" sz="1600" dirty="0" smtClean="0"/>
              <a:t>Laser pulses may be formed to match bunch pattern (broad band </a:t>
            </a:r>
          </a:p>
          <a:p>
            <a:pPr lvl="1"/>
            <a:r>
              <a:rPr lang="en-US" sz="1600" dirty="0" smtClean="0"/>
              <a:t>Fast rise time (may be tailored to individual bunches)</a:t>
            </a:r>
          </a:p>
          <a:p>
            <a:pPr lvl="1"/>
            <a:r>
              <a:rPr lang="en-US" sz="1600" dirty="0" smtClean="0"/>
              <a:t>Doesn’t require high power  </a:t>
            </a:r>
            <a:r>
              <a:rPr lang="en-US" sz="1600" dirty="0" err="1" smtClean="0"/>
              <a:t>pulsers</a:t>
            </a:r>
            <a:r>
              <a:rPr lang="en-US" sz="1600" dirty="0" smtClean="0"/>
              <a:t> /delay lines to create ns pulses</a:t>
            </a:r>
          </a:p>
          <a:p>
            <a:pPr lvl="1"/>
            <a:r>
              <a:rPr lang="en-US" sz="1600" dirty="0" smtClean="0"/>
              <a:t>System can have a reasonably small  footprint</a:t>
            </a:r>
          </a:p>
          <a:p>
            <a:pPr lvl="1"/>
            <a:r>
              <a:rPr lang="en-US" sz="1600" dirty="0" smtClean="0"/>
              <a:t>Advances laser technology for accelerator applications (laser stripping, laser notching, laser chopping, </a:t>
            </a:r>
            <a:r>
              <a:rPr lang="en-US" sz="1600" dirty="0" err="1" smtClean="0"/>
              <a:t>photoinjector</a:t>
            </a:r>
            <a:r>
              <a:rPr lang="en-US" sz="1600" dirty="0" smtClean="0"/>
              <a:t>, laser diagnostics, etc… </a:t>
            </a:r>
          </a:p>
          <a:p>
            <a:pPr lvl="1"/>
            <a:r>
              <a:rPr lang="en-US" sz="1600" dirty="0" smtClean="0"/>
              <a:t>++++</a:t>
            </a:r>
          </a:p>
          <a:p>
            <a:endParaRPr lang="en-US" sz="1800" dirty="0" smtClean="0"/>
          </a:p>
          <a:p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8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crossing time 5.015246e-11 [sec]</a:t>
            </a:r>
          </a:p>
          <a:p>
            <a:r>
              <a:rPr lang="en-US" sz="2000" dirty="0" smtClean="0"/>
              <a:t>Number </a:t>
            </a:r>
            <a:r>
              <a:rPr lang="en-US" sz="2000" dirty="0"/>
              <a:t>of passes 20.000000 </a:t>
            </a:r>
          </a:p>
          <a:p>
            <a:r>
              <a:rPr lang="en-US" sz="2000" dirty="0"/>
              <a:t>Photon flux in H- rest frame 1.981057e+26 [</a:t>
            </a:r>
            <a:r>
              <a:rPr lang="en-US" sz="2000" dirty="0" smtClean="0"/>
              <a:t>p/cm^2/sec</a:t>
            </a:r>
            <a:r>
              <a:rPr lang="en-US" sz="2000" dirty="0"/>
              <a:t>]</a:t>
            </a:r>
          </a:p>
          <a:p>
            <a:r>
              <a:rPr lang="en-US" sz="2000" dirty="0"/>
              <a:t>Mirror Reflectivity 9.995000e-01  </a:t>
            </a:r>
          </a:p>
          <a:p>
            <a:r>
              <a:rPr lang="en-US" sz="2000" dirty="0"/>
              <a:t>Average Neutralization factor per interaction 3.024028e-01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Total Neutralization 9.992551e-01</a:t>
            </a:r>
            <a:r>
              <a:rPr lang="en-US" sz="2000" dirty="0"/>
              <a:t> </a:t>
            </a:r>
          </a:p>
          <a:p>
            <a:r>
              <a:rPr lang="en-US" sz="2000" dirty="0" err="1"/>
              <a:t>Multipass</a:t>
            </a:r>
            <a:r>
              <a:rPr lang="en-US" sz="2000" dirty="0"/>
              <a:t> insertion length 2.257200e+00 [cm] </a:t>
            </a:r>
          </a:p>
          <a:p>
            <a:r>
              <a:rPr lang="en-US" sz="2000" dirty="0"/>
              <a:t>Total laser path length 5.651779e-01 [m]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1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50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Laser/cavity Parameters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2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371600"/>
            <a:ext cx="5925807" cy="4572000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51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dirty="0" smtClean="0"/>
              <a:t>DPSS output for pump timing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19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52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dirty="0" smtClean="0"/>
              <a:t>Cavity in Quad fringe field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63851"/>
            <a:ext cx="6363033" cy="483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896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54151" y="786943"/>
                <a:ext cx="5386387" cy="2095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K.E. (H-)		750 </a:t>
                </a:r>
                <a:r>
                  <a:rPr lang="en-US" sz="2000" dirty="0" err="1" smtClean="0"/>
                  <a:t>keV</a:t>
                </a:r>
                <a:endParaRPr lang="en-US" sz="2000" dirty="0" smtClean="0"/>
              </a:p>
              <a:p>
                <a:r>
                  <a:rPr lang="en-US" sz="2000" dirty="0" smtClean="0"/>
                  <a:t>Electron energy	409   eV</a:t>
                </a:r>
              </a:p>
              <a:p>
                <a:r>
                  <a:rPr lang="en-US" sz="2000" dirty="0" smtClean="0"/>
                  <a:t>Velocity	              1.198E7 m/s</a:t>
                </a:r>
              </a:p>
              <a:p>
                <a:r>
                  <a:rPr lang="en-US" sz="2000" dirty="0" smtClean="0"/>
                  <a:t>Electron bend radius in field B r </a:t>
                </a:r>
                <a:r>
                  <a:rPr lang="en-US" sz="2000" dirty="0" smtClean="0">
                    <a:sym typeface="Wingdings" panose="05000000000000000000" pitchFamily="2" charset="2"/>
                  </a:rPr>
                  <a:t>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/>
                      </a:rPr>
                      <m:t>(</m:t>
                    </m:r>
                    <m:f>
                      <m:fPr>
                        <m:ctrlPr>
                          <a:rPr lang="en-US" sz="20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</a:rPr>
                          <m:t>𝑚</m:t>
                        </m:r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𝑒</m:t>
                        </m:r>
                      </m:den>
                    </m:f>
                    <m:r>
                      <a:rPr lang="en-US" sz="2000" b="0" i="1" smtClean="0">
                        <a:latin typeface="Cambria Math"/>
                      </a:rPr>
                      <m:t>)</m:t>
                    </m:r>
                    <m:f>
                      <m:f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𝐵</m:t>
                        </m:r>
                      </m:den>
                    </m:f>
                    <m:sSub>
                      <m:sSub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endParaRPr lang="en-US" sz="2000" dirty="0" smtClean="0"/>
              </a:p>
              <a:p>
                <a:r>
                  <a:rPr lang="en-US" sz="2000" dirty="0" smtClean="0"/>
                  <a:t>H</a:t>
                </a:r>
                <a:r>
                  <a:rPr lang="en-US" sz="2000" baseline="30000" dirty="0" smtClean="0"/>
                  <a:t>-</a:t>
                </a:r>
                <a:r>
                  <a:rPr lang="en-US" sz="2000" dirty="0" smtClean="0"/>
                  <a:t>  1</a:t>
                </a:r>
                <a:r>
                  <a:rPr lang="en-US" sz="2000" dirty="0" smtClean="0">
                    <a:latin typeface="Symbol" panose="05050102010706020507" pitchFamily="18" charset="2"/>
                  </a:rPr>
                  <a:t>s</a:t>
                </a:r>
                <a:r>
                  <a:rPr lang="en-US" sz="2000" dirty="0" smtClean="0"/>
                  <a:t>  ~ 0.83 mm -&gt; 3</a:t>
                </a:r>
                <a:r>
                  <a:rPr lang="en-US" sz="2000" dirty="0" smtClean="0">
                    <a:latin typeface="Symbol" panose="05050102010706020507" pitchFamily="18" charset="2"/>
                  </a:rPr>
                  <a:t>s</a:t>
                </a:r>
                <a:r>
                  <a:rPr lang="en-US" sz="2000" dirty="0" smtClean="0"/>
                  <a:t> &lt; ~ 2.5 mm</a:t>
                </a:r>
              </a:p>
              <a:p>
                <a:r>
                  <a:rPr lang="en-US" sz="2000" dirty="0" smtClean="0"/>
                  <a:t>Field at particle amplitude -&gt; G*amplitude</a:t>
                </a:r>
                <a:endParaRPr lang="en-US" sz="2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151" y="786943"/>
                <a:ext cx="5386387" cy="2095317"/>
              </a:xfrm>
              <a:prstGeom prst="rect">
                <a:avLst/>
              </a:prstGeom>
              <a:blipFill rotWithShape="1">
                <a:blip r:embed="rId2"/>
                <a:stretch>
                  <a:fillRect l="-1246" t="-1453" b="-2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510" y="2882260"/>
            <a:ext cx="5489876" cy="3505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15161" y="685800"/>
            <a:ext cx="114300" cy="98583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296324" y="707231"/>
            <a:ext cx="114300" cy="98583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392923" y="1104501"/>
            <a:ext cx="330425" cy="1885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6729461" y="385762"/>
            <a:ext cx="1685925" cy="342900"/>
          </a:xfrm>
          <a:custGeom>
            <a:avLst/>
            <a:gdLst>
              <a:gd name="connsiteX0" fmla="*/ 0 w 1685925"/>
              <a:gd name="connsiteY0" fmla="*/ 14288 h 342900"/>
              <a:gd name="connsiteX1" fmla="*/ 85725 w 1685925"/>
              <a:gd name="connsiteY1" fmla="*/ 100013 h 342900"/>
              <a:gd name="connsiteX2" fmla="*/ 185737 w 1685925"/>
              <a:gd name="connsiteY2" fmla="*/ 171450 h 342900"/>
              <a:gd name="connsiteX3" fmla="*/ 271462 w 1685925"/>
              <a:gd name="connsiteY3" fmla="*/ 228600 h 342900"/>
              <a:gd name="connsiteX4" fmla="*/ 471487 w 1685925"/>
              <a:gd name="connsiteY4" fmla="*/ 300038 h 342900"/>
              <a:gd name="connsiteX5" fmla="*/ 728662 w 1685925"/>
              <a:gd name="connsiteY5" fmla="*/ 342900 h 342900"/>
              <a:gd name="connsiteX6" fmla="*/ 1057275 w 1685925"/>
              <a:gd name="connsiteY6" fmla="*/ 342900 h 342900"/>
              <a:gd name="connsiteX7" fmla="*/ 1157287 w 1685925"/>
              <a:gd name="connsiteY7" fmla="*/ 314325 h 342900"/>
              <a:gd name="connsiteX8" fmla="*/ 1314450 w 1685925"/>
              <a:gd name="connsiteY8" fmla="*/ 257175 h 342900"/>
              <a:gd name="connsiteX9" fmla="*/ 1528762 w 1685925"/>
              <a:gd name="connsiteY9" fmla="*/ 171450 h 342900"/>
              <a:gd name="connsiteX10" fmla="*/ 1685925 w 1685925"/>
              <a:gd name="connsiteY10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85925" h="342900">
                <a:moveTo>
                  <a:pt x="0" y="14288"/>
                </a:moveTo>
                <a:lnTo>
                  <a:pt x="85725" y="100013"/>
                </a:lnTo>
                <a:lnTo>
                  <a:pt x="185737" y="171450"/>
                </a:lnTo>
                <a:lnTo>
                  <a:pt x="271462" y="228600"/>
                </a:lnTo>
                <a:lnTo>
                  <a:pt x="471487" y="300038"/>
                </a:lnTo>
                <a:lnTo>
                  <a:pt x="728662" y="342900"/>
                </a:lnTo>
                <a:lnTo>
                  <a:pt x="1057275" y="342900"/>
                </a:lnTo>
                <a:lnTo>
                  <a:pt x="1157287" y="314325"/>
                </a:lnTo>
                <a:lnTo>
                  <a:pt x="1314450" y="257175"/>
                </a:lnTo>
                <a:lnTo>
                  <a:pt x="1528762" y="171450"/>
                </a:lnTo>
                <a:lnTo>
                  <a:pt x="1685925" y="0"/>
                </a:lnTo>
              </a:path>
            </a:pathLst>
          </a:custGeom>
          <a:noFill/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 flipV="1">
            <a:off x="6653261" y="1818256"/>
            <a:ext cx="1685925" cy="342900"/>
          </a:xfrm>
          <a:custGeom>
            <a:avLst/>
            <a:gdLst>
              <a:gd name="connsiteX0" fmla="*/ 0 w 1685925"/>
              <a:gd name="connsiteY0" fmla="*/ 14288 h 342900"/>
              <a:gd name="connsiteX1" fmla="*/ 85725 w 1685925"/>
              <a:gd name="connsiteY1" fmla="*/ 100013 h 342900"/>
              <a:gd name="connsiteX2" fmla="*/ 185737 w 1685925"/>
              <a:gd name="connsiteY2" fmla="*/ 171450 h 342900"/>
              <a:gd name="connsiteX3" fmla="*/ 271462 w 1685925"/>
              <a:gd name="connsiteY3" fmla="*/ 228600 h 342900"/>
              <a:gd name="connsiteX4" fmla="*/ 471487 w 1685925"/>
              <a:gd name="connsiteY4" fmla="*/ 300038 h 342900"/>
              <a:gd name="connsiteX5" fmla="*/ 728662 w 1685925"/>
              <a:gd name="connsiteY5" fmla="*/ 342900 h 342900"/>
              <a:gd name="connsiteX6" fmla="*/ 1057275 w 1685925"/>
              <a:gd name="connsiteY6" fmla="*/ 342900 h 342900"/>
              <a:gd name="connsiteX7" fmla="*/ 1157287 w 1685925"/>
              <a:gd name="connsiteY7" fmla="*/ 314325 h 342900"/>
              <a:gd name="connsiteX8" fmla="*/ 1314450 w 1685925"/>
              <a:gd name="connsiteY8" fmla="*/ 257175 h 342900"/>
              <a:gd name="connsiteX9" fmla="*/ 1528762 w 1685925"/>
              <a:gd name="connsiteY9" fmla="*/ 171450 h 342900"/>
              <a:gd name="connsiteX10" fmla="*/ 1685925 w 1685925"/>
              <a:gd name="connsiteY10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85925" h="342900">
                <a:moveTo>
                  <a:pt x="0" y="14288"/>
                </a:moveTo>
                <a:lnTo>
                  <a:pt x="85725" y="100013"/>
                </a:lnTo>
                <a:lnTo>
                  <a:pt x="185737" y="171450"/>
                </a:lnTo>
                <a:lnTo>
                  <a:pt x="271462" y="228600"/>
                </a:lnTo>
                <a:lnTo>
                  <a:pt x="471487" y="300038"/>
                </a:lnTo>
                <a:lnTo>
                  <a:pt x="728662" y="342900"/>
                </a:lnTo>
                <a:lnTo>
                  <a:pt x="1057275" y="342900"/>
                </a:lnTo>
                <a:lnTo>
                  <a:pt x="1157287" y="314325"/>
                </a:lnTo>
                <a:lnTo>
                  <a:pt x="1314450" y="257175"/>
                </a:lnTo>
                <a:lnTo>
                  <a:pt x="1528762" y="171450"/>
                </a:lnTo>
                <a:lnTo>
                  <a:pt x="1685925" y="0"/>
                </a:lnTo>
              </a:path>
            </a:pathLst>
          </a:custGeom>
          <a:noFill/>
          <a:ln w="38100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 rot="5400000">
            <a:off x="7415261" y="1121569"/>
            <a:ext cx="1685925" cy="342900"/>
          </a:xfrm>
          <a:custGeom>
            <a:avLst/>
            <a:gdLst>
              <a:gd name="connsiteX0" fmla="*/ 0 w 1685925"/>
              <a:gd name="connsiteY0" fmla="*/ 14288 h 342900"/>
              <a:gd name="connsiteX1" fmla="*/ 85725 w 1685925"/>
              <a:gd name="connsiteY1" fmla="*/ 100013 h 342900"/>
              <a:gd name="connsiteX2" fmla="*/ 185737 w 1685925"/>
              <a:gd name="connsiteY2" fmla="*/ 171450 h 342900"/>
              <a:gd name="connsiteX3" fmla="*/ 271462 w 1685925"/>
              <a:gd name="connsiteY3" fmla="*/ 228600 h 342900"/>
              <a:gd name="connsiteX4" fmla="*/ 471487 w 1685925"/>
              <a:gd name="connsiteY4" fmla="*/ 300038 h 342900"/>
              <a:gd name="connsiteX5" fmla="*/ 728662 w 1685925"/>
              <a:gd name="connsiteY5" fmla="*/ 342900 h 342900"/>
              <a:gd name="connsiteX6" fmla="*/ 1057275 w 1685925"/>
              <a:gd name="connsiteY6" fmla="*/ 342900 h 342900"/>
              <a:gd name="connsiteX7" fmla="*/ 1157287 w 1685925"/>
              <a:gd name="connsiteY7" fmla="*/ 314325 h 342900"/>
              <a:gd name="connsiteX8" fmla="*/ 1314450 w 1685925"/>
              <a:gd name="connsiteY8" fmla="*/ 257175 h 342900"/>
              <a:gd name="connsiteX9" fmla="*/ 1528762 w 1685925"/>
              <a:gd name="connsiteY9" fmla="*/ 171450 h 342900"/>
              <a:gd name="connsiteX10" fmla="*/ 1685925 w 1685925"/>
              <a:gd name="connsiteY10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85925" h="342900">
                <a:moveTo>
                  <a:pt x="0" y="14288"/>
                </a:moveTo>
                <a:lnTo>
                  <a:pt x="85725" y="100013"/>
                </a:lnTo>
                <a:lnTo>
                  <a:pt x="185737" y="171450"/>
                </a:lnTo>
                <a:lnTo>
                  <a:pt x="271462" y="228600"/>
                </a:lnTo>
                <a:lnTo>
                  <a:pt x="471487" y="300038"/>
                </a:lnTo>
                <a:lnTo>
                  <a:pt x="728662" y="342900"/>
                </a:lnTo>
                <a:lnTo>
                  <a:pt x="1057275" y="342900"/>
                </a:lnTo>
                <a:lnTo>
                  <a:pt x="1157287" y="314325"/>
                </a:lnTo>
                <a:lnTo>
                  <a:pt x="1314450" y="257175"/>
                </a:lnTo>
                <a:lnTo>
                  <a:pt x="1528762" y="171450"/>
                </a:lnTo>
                <a:lnTo>
                  <a:pt x="1685925" y="0"/>
                </a:lnTo>
              </a:path>
            </a:pathLst>
          </a:custGeom>
          <a:noFill/>
          <a:ln w="38100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 rot="16200000" flipH="1">
            <a:off x="5972224" y="1071564"/>
            <a:ext cx="1685925" cy="342900"/>
          </a:xfrm>
          <a:custGeom>
            <a:avLst/>
            <a:gdLst>
              <a:gd name="connsiteX0" fmla="*/ 0 w 1685925"/>
              <a:gd name="connsiteY0" fmla="*/ 14288 h 342900"/>
              <a:gd name="connsiteX1" fmla="*/ 85725 w 1685925"/>
              <a:gd name="connsiteY1" fmla="*/ 100013 h 342900"/>
              <a:gd name="connsiteX2" fmla="*/ 185737 w 1685925"/>
              <a:gd name="connsiteY2" fmla="*/ 171450 h 342900"/>
              <a:gd name="connsiteX3" fmla="*/ 271462 w 1685925"/>
              <a:gd name="connsiteY3" fmla="*/ 228600 h 342900"/>
              <a:gd name="connsiteX4" fmla="*/ 471487 w 1685925"/>
              <a:gd name="connsiteY4" fmla="*/ 300038 h 342900"/>
              <a:gd name="connsiteX5" fmla="*/ 728662 w 1685925"/>
              <a:gd name="connsiteY5" fmla="*/ 342900 h 342900"/>
              <a:gd name="connsiteX6" fmla="*/ 1057275 w 1685925"/>
              <a:gd name="connsiteY6" fmla="*/ 342900 h 342900"/>
              <a:gd name="connsiteX7" fmla="*/ 1157287 w 1685925"/>
              <a:gd name="connsiteY7" fmla="*/ 314325 h 342900"/>
              <a:gd name="connsiteX8" fmla="*/ 1314450 w 1685925"/>
              <a:gd name="connsiteY8" fmla="*/ 257175 h 342900"/>
              <a:gd name="connsiteX9" fmla="*/ 1528762 w 1685925"/>
              <a:gd name="connsiteY9" fmla="*/ 171450 h 342900"/>
              <a:gd name="connsiteX10" fmla="*/ 1685925 w 1685925"/>
              <a:gd name="connsiteY10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85925" h="342900">
                <a:moveTo>
                  <a:pt x="0" y="14288"/>
                </a:moveTo>
                <a:lnTo>
                  <a:pt x="85725" y="100013"/>
                </a:lnTo>
                <a:lnTo>
                  <a:pt x="185737" y="171450"/>
                </a:lnTo>
                <a:lnTo>
                  <a:pt x="271462" y="228600"/>
                </a:lnTo>
                <a:lnTo>
                  <a:pt x="471487" y="300038"/>
                </a:lnTo>
                <a:lnTo>
                  <a:pt x="728662" y="342900"/>
                </a:lnTo>
                <a:lnTo>
                  <a:pt x="1057275" y="342900"/>
                </a:lnTo>
                <a:lnTo>
                  <a:pt x="1157287" y="314325"/>
                </a:lnTo>
                <a:lnTo>
                  <a:pt x="1314450" y="257175"/>
                </a:lnTo>
                <a:lnTo>
                  <a:pt x="1528762" y="171450"/>
                </a:lnTo>
                <a:lnTo>
                  <a:pt x="1685925" y="0"/>
                </a:lnTo>
              </a:path>
            </a:pathLst>
          </a:custGeom>
          <a:noFill/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729461" y="1447800"/>
            <a:ext cx="156686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330248" y="1066800"/>
            <a:ext cx="46525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124980" y="1371600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~30 mm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133755" y="707231"/>
            <a:ext cx="877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 mm</a:t>
            </a: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83736" y="3200400"/>
            <a:ext cx="24014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quad in doublet is </a:t>
            </a:r>
          </a:p>
          <a:p>
            <a:r>
              <a:rPr lang="en-US" dirty="0" smtClean="0"/>
              <a:t>H focusing for H</a:t>
            </a:r>
            <a:r>
              <a:rPr lang="en-US" baseline="30000" dirty="0" smtClean="0"/>
              <a:t>-</a:t>
            </a:r>
            <a:r>
              <a:rPr lang="en-US" dirty="0" smtClean="0"/>
              <a:t> and e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0009" y="3988890"/>
            <a:ext cx="24352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 end-field shape</a:t>
            </a:r>
          </a:p>
          <a:p>
            <a:r>
              <a:rPr lang="en-US" dirty="0"/>
              <a:t> </a:t>
            </a:r>
            <a:r>
              <a:rPr lang="en-US" dirty="0" smtClean="0"/>
              <a:t>is the same as between</a:t>
            </a:r>
          </a:p>
          <a:p>
            <a:r>
              <a:rPr lang="en-US" dirty="0"/>
              <a:t> </a:t>
            </a:r>
            <a:r>
              <a:rPr lang="en-US" dirty="0" smtClean="0"/>
              <a:t>pole tips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29742" y="1951316"/>
            <a:ext cx="866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mirrors</a:t>
            </a:r>
            <a:endParaRPr lang="en-US" dirty="0"/>
          </a:p>
        </p:txBody>
      </p:sp>
      <p:cxnSp>
        <p:nvCxnSpPr>
          <p:cNvPr id="18" name="Straight Arrow Connector 17"/>
          <p:cNvCxnSpPr>
            <a:endCxn id="5" idx="2"/>
          </p:cNvCxnSpPr>
          <p:nvPr/>
        </p:nvCxnSpPr>
        <p:spPr>
          <a:xfrm flipV="1">
            <a:off x="7965275" y="1693069"/>
            <a:ext cx="388199" cy="2966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3" idx="2"/>
          </p:cNvCxnSpPr>
          <p:nvPr/>
        </p:nvCxnSpPr>
        <p:spPr>
          <a:xfrm flipH="1" flipV="1">
            <a:off x="6672311" y="1671638"/>
            <a:ext cx="375589" cy="4143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1000" y="264824"/>
            <a:ext cx="4152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Electron in fringe field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9940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9154"/>
            <a:ext cx="8229600" cy="3663846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 smtClean="0"/>
              <a:t>In 2001, Ray Tomlin reported on a successful experiment to create notches in the CW linac beam in the H- 750 </a:t>
            </a:r>
            <a:r>
              <a:rPr lang="en-US" sz="2000" dirty="0" err="1" smtClean="0"/>
              <a:t>keV</a:t>
            </a:r>
            <a:r>
              <a:rPr lang="en-US" sz="2000" dirty="0" smtClean="0"/>
              <a:t> beam line and have this notch survive at Booster injection.</a:t>
            </a:r>
          </a:p>
          <a:p>
            <a:r>
              <a:rPr lang="en-US" sz="2000" dirty="0" smtClean="0"/>
              <a:t>He created a 25 ns notch utilizing a 200 </a:t>
            </a:r>
            <a:r>
              <a:rPr lang="en-US" sz="2000" dirty="0" err="1" smtClean="0"/>
              <a:t>mJ</a:t>
            </a:r>
            <a:r>
              <a:rPr lang="en-US" sz="2000" dirty="0" smtClean="0"/>
              <a:t> 5 ns laser pulse.</a:t>
            </a:r>
          </a:p>
          <a:p>
            <a:r>
              <a:rPr lang="en-US" sz="2000" dirty="0" smtClean="0"/>
              <a:t>To create multiple notches in the </a:t>
            </a:r>
            <a:r>
              <a:rPr lang="en-US" sz="2000" dirty="0" err="1" smtClean="0"/>
              <a:t>linac</a:t>
            </a:r>
            <a:r>
              <a:rPr lang="en-US" sz="2000" dirty="0" smtClean="0"/>
              <a:t> pulse he 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proposed a </a:t>
            </a:r>
          </a:p>
          <a:p>
            <a:pPr lvl="1"/>
            <a:r>
              <a:rPr lang="en-US" sz="1800" dirty="0"/>
              <a:t> </a:t>
            </a:r>
            <a:r>
              <a:rPr lang="en-US" sz="1800" dirty="0" smtClean="0"/>
              <a:t>   “4 pass bow-tie cavity some 665 meters</a:t>
            </a:r>
          </a:p>
          <a:p>
            <a:pPr marL="365760" lvl="1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    long  (with a storage time of 2.22 </a:t>
            </a:r>
            <a:r>
              <a:rPr lang="en-US" sz="1800" dirty="0" err="1" smtClean="0">
                <a:latin typeface="Symbol" panose="05050102010706020507" pitchFamily="18" charset="2"/>
              </a:rPr>
              <a:t>m</a:t>
            </a:r>
            <a:r>
              <a:rPr lang="en-US" sz="1800" dirty="0" err="1" smtClean="0"/>
              <a:t>s</a:t>
            </a:r>
            <a:r>
              <a:rPr lang="en-US" sz="1800" dirty="0" smtClean="0"/>
              <a:t>)”. Large </a:t>
            </a:r>
            <a:r>
              <a:rPr lang="en-US" sz="1800" dirty="0" err="1" smtClean="0"/>
              <a:t>Pockels</a:t>
            </a:r>
            <a:endParaRPr lang="en-US" sz="1800" dirty="0"/>
          </a:p>
          <a:p>
            <a:pPr marL="365760" lvl="1" indent="0">
              <a:buNone/>
            </a:pPr>
            <a:r>
              <a:rPr lang="en-US" sz="1800" dirty="0" smtClean="0"/>
              <a:t>          cells would shuttle the laser  to and from the delay line.</a:t>
            </a:r>
          </a:p>
          <a:p>
            <a:r>
              <a:rPr lang="en-US" sz="2000" dirty="0" smtClean="0"/>
              <a:t> A disk gain section would restore optical losses. </a:t>
            </a:r>
            <a:endParaRPr lang="en-US" sz="2000" dirty="0"/>
          </a:p>
          <a:p>
            <a:r>
              <a:rPr lang="en-US" sz="2000" dirty="0"/>
              <a:t>A</a:t>
            </a:r>
            <a:r>
              <a:rPr lang="en-US" sz="2000" dirty="0" smtClean="0"/>
              <a:t>verage laser pulse energy of 103 </a:t>
            </a:r>
            <a:r>
              <a:rPr lang="en-US" sz="2000" dirty="0" err="1" smtClean="0"/>
              <a:t>mJ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Peak power of ~20 MW to strip  99.9% of the ions.</a:t>
            </a:r>
          </a:p>
          <a:p>
            <a:r>
              <a:rPr lang="en-US" sz="2000" dirty="0" smtClean="0"/>
              <a:t>This was not implemented.</a:t>
            </a:r>
          </a:p>
          <a:p>
            <a:endParaRPr lang="en-US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1521B6F-2A9E-4206-A664-C134F741033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252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First Laser Notching Experiment</a:t>
            </a:r>
            <a:endParaRPr lang="en-US" sz="4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1978" y="2871054"/>
            <a:ext cx="1924209" cy="162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1978" y="4495800"/>
            <a:ext cx="1974482" cy="1735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5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997037"/>
          </a:xfrm>
        </p:spPr>
        <p:txBody>
          <a:bodyPr>
            <a:normAutofit/>
          </a:bodyPr>
          <a:lstStyle/>
          <a:p>
            <a:r>
              <a:rPr lang="en-US" dirty="0" smtClean="0"/>
              <a:t>Move loss due to notching OUT of the Booster tunnel</a:t>
            </a:r>
          </a:p>
          <a:p>
            <a:r>
              <a:rPr lang="en-US" dirty="0" smtClean="0"/>
              <a:t>Minimum transverse size – bunched at 201.25 MHz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Location of Linac Notcher in PIP Era</a:t>
            </a:r>
            <a:endParaRPr lang="en-US" sz="4000" dirty="0"/>
          </a:p>
        </p:txBody>
      </p:sp>
      <p:pic>
        <p:nvPicPr>
          <p:cNvPr id="7" name="Content Placeholder 5" descr="linac RFQ MEBT.jpg"/>
          <p:cNvPicPr>
            <a:picLocks noChangeAspect="1"/>
          </p:cNvPicPr>
          <p:nvPr/>
        </p:nvPicPr>
        <p:blipFill>
          <a:blip r:embed="rId3" cstate="print"/>
          <a:srcRect l="8863" r="26303"/>
          <a:stretch>
            <a:fillRect/>
          </a:stretch>
        </p:blipFill>
        <p:spPr>
          <a:xfrm rot="5400000">
            <a:off x="2044467" y="716411"/>
            <a:ext cx="4228105" cy="67705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62600" y="3639941"/>
            <a:ext cx="717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RFQ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895600" y="2667000"/>
            <a:ext cx="904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MEBT</a:t>
            </a:r>
            <a:endParaRPr lang="en-US" sz="2000" b="1" dirty="0"/>
          </a:p>
        </p:txBody>
      </p:sp>
      <p:sp>
        <p:nvSpPr>
          <p:cNvPr id="10" name="Oval 9"/>
          <p:cNvSpPr/>
          <p:nvPr/>
        </p:nvSpPr>
        <p:spPr>
          <a:xfrm>
            <a:off x="3723802" y="3491831"/>
            <a:ext cx="434715" cy="6745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4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49311"/>
          </a:xfrm>
        </p:spPr>
        <p:txBody>
          <a:bodyPr/>
          <a:lstStyle/>
          <a:p>
            <a:r>
              <a:rPr lang="en-US" dirty="0" smtClean="0"/>
              <a:t>Location of Notcher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31521B6F-2A9E-4206-A664-C134F741033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9" name="Picture 8" descr="location of notch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1371598"/>
            <a:ext cx="6202596" cy="4651947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429000" y="1944231"/>
            <a:ext cx="1572828" cy="35066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324600" y="4414037"/>
            <a:ext cx="2393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Must fit in this space</a:t>
            </a:r>
            <a:endParaRPr lang="en-US" sz="2000" b="1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4648200" y="4085691"/>
            <a:ext cx="1488490" cy="65669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2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38199"/>
          </a:xfrm>
        </p:spPr>
        <p:txBody>
          <a:bodyPr/>
          <a:lstStyle/>
          <a:p>
            <a:r>
              <a:rPr lang="en-US" sz="4800" dirty="0" smtClean="0"/>
              <a:t>Expected</a:t>
            </a:r>
            <a:r>
              <a:rPr lang="en-US" dirty="0" smtClean="0"/>
              <a:t> </a:t>
            </a:r>
            <a:r>
              <a:rPr lang="en-US" sz="4800" dirty="0" smtClean="0"/>
              <a:t>Beam</a:t>
            </a:r>
            <a:r>
              <a:rPr lang="en-US" dirty="0" smtClean="0"/>
              <a:t> Dimensions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0184" y="1143000"/>
            <a:ext cx="5224072" cy="719529"/>
          </a:xfrm>
        </p:spPr>
        <p:txBody>
          <a:bodyPr>
            <a:noAutofit/>
          </a:bodyPr>
          <a:lstStyle/>
          <a:p>
            <a:r>
              <a:rPr lang="en-US" sz="2000" dirty="0" smtClean="0"/>
              <a:t>Phase space simulation at end of RFQ (figure 4.40 of 750 KeV Upgrade Plan) </a:t>
            </a:r>
            <a:endParaRPr lang="en-US" sz="2000" dirty="0"/>
          </a:p>
        </p:txBody>
      </p:sp>
      <p:grpSp>
        <p:nvGrpSpPr>
          <p:cNvPr id="4" name="Group 8"/>
          <p:cNvGrpSpPr/>
          <p:nvPr/>
        </p:nvGrpSpPr>
        <p:grpSpPr>
          <a:xfrm>
            <a:off x="3360795" y="2146965"/>
            <a:ext cx="5453422" cy="3182051"/>
            <a:chOff x="3075982" y="3151293"/>
            <a:chExt cx="5453422" cy="3182051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75982" y="3151293"/>
              <a:ext cx="5453422" cy="3182051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49505"/>
            <a:stretch>
              <a:fillRect/>
            </a:stretch>
          </p:blipFill>
          <p:spPr bwMode="auto">
            <a:xfrm>
              <a:off x="4515787" y="3235632"/>
              <a:ext cx="3992879" cy="180031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cxnSp>
          <p:nvCxnSpPr>
            <p:cNvPr id="6" name="Straight Connector 5"/>
            <p:cNvCxnSpPr/>
            <p:nvPr/>
          </p:nvCxnSpPr>
          <p:spPr>
            <a:xfrm>
              <a:off x="6311350" y="3725040"/>
              <a:ext cx="15240" cy="7620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 txBox="1">
            <a:spLocks/>
          </p:cNvSpPr>
          <p:nvPr/>
        </p:nvSpPr>
        <p:spPr>
          <a:xfrm>
            <a:off x="412229" y="1400240"/>
            <a:ext cx="2885607" cy="2317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Trace 3D back calculation of beam size at exit of RFQ based upon emittance measurement at 178 kW power   </a:t>
            </a:r>
            <a:r>
              <a:rPr kumimoji="0" lang="en-US" sz="2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August 9, 2012  CY Tan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503357" y="3429000"/>
            <a:ext cx="824459" cy="618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7270230" y="1783830"/>
            <a:ext cx="554636" cy="389744"/>
          </a:xfrm>
          <a:custGeom>
            <a:avLst/>
            <a:gdLst>
              <a:gd name="connsiteX0" fmla="*/ 0 w 554636"/>
              <a:gd name="connsiteY0" fmla="*/ 0 h 389744"/>
              <a:gd name="connsiteX1" fmla="*/ 554636 w 554636"/>
              <a:gd name="connsiteY1" fmla="*/ 0 h 389744"/>
              <a:gd name="connsiteX2" fmla="*/ 224852 w 554636"/>
              <a:gd name="connsiteY2" fmla="*/ 389744 h 389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4636" h="389744">
                <a:moveTo>
                  <a:pt x="0" y="0"/>
                </a:moveTo>
                <a:lnTo>
                  <a:pt x="554636" y="0"/>
                </a:lnTo>
                <a:lnTo>
                  <a:pt x="224852" y="389744"/>
                </a:lnTo>
              </a:path>
            </a:pathLst>
          </a:cu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12634" y="4347146"/>
            <a:ext cx="2315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Laser beam vertical profile (1/e</a:t>
            </a:r>
            <a:r>
              <a:rPr lang="en-US" baseline="30000" dirty="0" smtClean="0"/>
              <a:t>2</a:t>
            </a:r>
            <a:r>
              <a:rPr lang="en-US" dirty="0" smtClean="0"/>
              <a:t>) ~ 5 mm.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0" y="5546361"/>
            <a:ext cx="7483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design assumed that the  vertical laser beam dimension of 1 cm. </a:t>
            </a:r>
          </a:p>
          <a:p>
            <a:r>
              <a:rPr lang="en-US" dirty="0" smtClean="0"/>
              <a:t>Beam measurements indicate vertical laser size could be reduced to 6 mm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57600" y="4497049"/>
            <a:ext cx="674557" cy="3747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>
            <a:stCxn id="15" idx="3"/>
            <a:endCxn id="18" idx="1"/>
          </p:cNvCxnSpPr>
          <p:nvPr/>
        </p:nvCxnSpPr>
        <p:spPr>
          <a:xfrm>
            <a:off x="2728210" y="4670312"/>
            <a:ext cx="929390" cy="1411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672590" y="4931764"/>
            <a:ext cx="14990" cy="614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319665" y="4919272"/>
            <a:ext cx="14990" cy="614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687580" y="5411449"/>
            <a:ext cx="659568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F1154B-A829-47DE-95E7-45CF465FA4D7}" type="slidenum">
              <a:rPr lang="en-US" smtClean="0"/>
              <a:t>9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2/11/2014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Accelerator Physics and Technology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87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17378</TotalTime>
  <Words>3265</Words>
  <Application>Microsoft Office PowerPoint</Application>
  <PresentationFormat>On-screen Show (4:3)</PresentationFormat>
  <Paragraphs>664</Paragraphs>
  <Slides>53</Slides>
  <Notes>1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Paper</vt:lpstr>
      <vt:lpstr>Equation</vt:lpstr>
      <vt:lpstr>Linac Laser Notcher Project in the Proton Improvement Plan (PIP)</vt:lpstr>
      <vt:lpstr>Topics</vt:lpstr>
      <vt:lpstr>Booster Notching</vt:lpstr>
      <vt:lpstr>New Booster Notcher Tunnel Devices</vt:lpstr>
      <vt:lpstr>Laser Notching of Linac H-  </vt:lpstr>
      <vt:lpstr>First Laser Notching Experiment</vt:lpstr>
      <vt:lpstr>Location of Linac Notcher in PIP Era</vt:lpstr>
      <vt:lpstr>Location of Notcher</vt:lpstr>
      <vt:lpstr>Expected Beam Dimensions</vt:lpstr>
      <vt:lpstr>Photoneutralization (1)</vt:lpstr>
      <vt:lpstr>Linac Beam Bunch Structure</vt:lpstr>
      <vt:lpstr>Photoneutralization (2)</vt:lpstr>
      <vt:lpstr>Reduction of Pulse Energy</vt:lpstr>
      <vt:lpstr>Requirements and Technique of Laser Notching of H- </vt:lpstr>
      <vt:lpstr> Burst mode seed pulses to Fiber Amplifier followed by Free Space Amp</vt:lpstr>
      <vt:lpstr>Optical Pattern Generator</vt:lpstr>
      <vt:lpstr>OPG Fiber Amp Components on Bench</vt:lpstr>
      <vt:lpstr>New OPG module</vt:lpstr>
      <vt:lpstr>Optical Pattern Generation </vt:lpstr>
      <vt:lpstr>Fiber Pre- Amplifier System</vt:lpstr>
      <vt:lpstr>Fiber Amplifier System</vt:lpstr>
      <vt:lpstr>Free Space Amplifier System</vt:lpstr>
      <vt:lpstr>Beam Shaping  (modification of the transverse beam profile in the optical cavity)</vt:lpstr>
      <vt:lpstr>pShaper             (AdIOptica GmbH)</vt:lpstr>
      <vt:lpstr>Beam Shaping w/ pShaper…   the layout</vt:lpstr>
      <vt:lpstr>pShaper Propagation</vt:lpstr>
      <vt:lpstr>pShaper Propagation </vt:lpstr>
      <vt:lpstr>Beam Stacker Concept (Todd Johnson)</vt:lpstr>
      <vt:lpstr>Layout of the Beam Stacker</vt:lpstr>
      <vt:lpstr>Telescope to Match Diode to Stacker</vt:lpstr>
      <vt:lpstr>Beam Stacker – merging beamlets</vt:lpstr>
      <vt:lpstr>Beam Stacker - Propagation</vt:lpstr>
      <vt:lpstr>Add Cylindrical Telescope to Stacker</vt:lpstr>
      <vt:lpstr>Optical Cavity</vt:lpstr>
      <vt:lpstr>Optical cavity tests</vt:lpstr>
      <vt:lpstr>Optical Cavity prototype</vt:lpstr>
      <vt:lpstr>Installation </vt:lpstr>
      <vt:lpstr>Near term Plans</vt:lpstr>
      <vt:lpstr>Issues</vt:lpstr>
      <vt:lpstr>200 MHz bunches in Booster</vt:lpstr>
      <vt:lpstr>Evolution of the Notch in Booster</vt:lpstr>
      <vt:lpstr>Neutralization vs Pulse Energy</vt:lpstr>
      <vt:lpstr>Budget</vt:lpstr>
      <vt:lpstr>Schedule</vt:lpstr>
      <vt:lpstr>Summary</vt:lpstr>
      <vt:lpstr>Acknowledgements</vt:lpstr>
      <vt:lpstr>Thank you</vt:lpstr>
      <vt:lpstr>Laser Parameters </vt:lpstr>
      <vt:lpstr>Optical Cavity Parameers</vt:lpstr>
      <vt:lpstr>Laser/cavity Parameters</vt:lpstr>
      <vt:lpstr>DPSS output for pump timing</vt:lpstr>
      <vt:lpstr>Cavity in Quad fringe field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Linac Laser Notcher Projectin the Proton Improvement Plan (PIP)</dc:title>
  <dc:creator>David E. Johnson x2493 04214N</dc:creator>
  <cp:lastModifiedBy>David E. Johnson x2493 04214N</cp:lastModifiedBy>
  <cp:revision>172</cp:revision>
  <cp:lastPrinted>2014-02-10T17:47:19Z</cp:lastPrinted>
  <dcterms:created xsi:type="dcterms:W3CDTF">2014-01-30T20:27:58Z</dcterms:created>
  <dcterms:modified xsi:type="dcterms:W3CDTF">2014-02-17T18:43:11Z</dcterms:modified>
</cp:coreProperties>
</file>