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0" r:id="rId2"/>
    <p:sldId id="257" r:id="rId3"/>
    <p:sldId id="258" r:id="rId4"/>
    <p:sldId id="285" r:id="rId5"/>
    <p:sldId id="284" r:id="rId6"/>
    <p:sldId id="28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878" y="-6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542A7B-2A2E-4B50-8A98-A7A74EA5D08C}" type="datetimeFigureOut">
              <a:rPr lang="en-US" smtClean="0"/>
              <a:pPr/>
              <a:t>2/19/2014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49386D-BE52-4F99-B84F-75FAE385FB13}" type="slidenum">
              <a:rPr lang="en-US" smtClean="0"/>
              <a:pPr/>
              <a:t>‹#›</a:t>
            </a:fld>
            <a:endParaRPr lang="en-US"/>
          </a:p>
        </p:txBody>
      </p:sp>
    </p:spTree>
    <p:extLst>
      <p:ext uri="{BB962C8B-B14F-4D97-AF65-F5344CB8AC3E}">
        <p14:creationId xmlns:p14="http://schemas.microsoft.com/office/powerpoint/2010/main" val="39254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5FADA1-30FD-4307-AB4D-2563E0BE4ECF}"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DC1B6-902F-4C13-8EF6-8E39D5F089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5FADA1-30FD-4307-AB4D-2563E0BE4ECF}"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DC1B6-902F-4C13-8EF6-8E39D5F089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5FADA1-30FD-4307-AB4D-2563E0BE4ECF}"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DC1B6-902F-4C13-8EF6-8E39D5F089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5FADA1-30FD-4307-AB4D-2563E0BE4ECF}"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DC1B6-902F-4C13-8EF6-8E39D5F089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5FADA1-30FD-4307-AB4D-2563E0BE4ECF}" type="datetimeFigureOut">
              <a:rPr lang="en-US" smtClean="0"/>
              <a:pPr/>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DC1B6-902F-4C13-8EF6-8E39D5F089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5FADA1-30FD-4307-AB4D-2563E0BE4ECF}" type="datetimeFigureOut">
              <a:rPr lang="en-US" smtClean="0"/>
              <a:pPr/>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DC1B6-902F-4C13-8EF6-8E39D5F089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5FADA1-30FD-4307-AB4D-2563E0BE4ECF}" type="datetimeFigureOut">
              <a:rPr lang="en-US" smtClean="0"/>
              <a:pPr/>
              <a:t>2/19/2014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5DC1B6-902F-4C13-8EF6-8E39D5F089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5FADA1-30FD-4307-AB4D-2563E0BE4ECF}" type="datetimeFigureOut">
              <a:rPr lang="en-US" smtClean="0"/>
              <a:pPr/>
              <a:t>2/19/2014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5DC1B6-902F-4C13-8EF6-8E39D5F089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FADA1-30FD-4307-AB4D-2563E0BE4ECF}" type="datetimeFigureOut">
              <a:rPr lang="en-US" smtClean="0"/>
              <a:pPr/>
              <a:t>2/19/2014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5DC1B6-902F-4C13-8EF6-8E39D5F089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5FADA1-30FD-4307-AB4D-2563E0BE4ECF}" type="datetimeFigureOut">
              <a:rPr lang="en-US" smtClean="0"/>
              <a:pPr/>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DC1B6-902F-4C13-8EF6-8E39D5F089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5FADA1-30FD-4307-AB4D-2563E0BE4ECF}" type="datetimeFigureOut">
              <a:rPr lang="en-US" smtClean="0"/>
              <a:pPr/>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DC1B6-902F-4C13-8EF6-8E39D5F089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5FADA1-30FD-4307-AB4D-2563E0BE4ECF}" type="datetimeFigureOut">
              <a:rPr lang="en-US" smtClean="0"/>
              <a:pPr/>
              <a:t>2/19/2014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DC1B6-902F-4C13-8EF6-8E39D5F089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905000"/>
            <a:ext cx="7772400" cy="1470025"/>
          </a:xfrm>
        </p:spPr>
        <p:txBody>
          <a:bodyPr/>
          <a:lstStyle/>
          <a:p>
            <a:r>
              <a:rPr lang="en-US" dirty="0" smtClean="0"/>
              <a:t>PIP Update</a:t>
            </a:r>
            <a:endParaRPr lang="en-US" dirty="0"/>
          </a:p>
        </p:txBody>
      </p:sp>
      <p:sp>
        <p:nvSpPr>
          <p:cNvPr id="3" name="Subtitle 2"/>
          <p:cNvSpPr>
            <a:spLocks noGrp="1"/>
          </p:cNvSpPr>
          <p:nvPr>
            <p:ph type="subTitle" idx="1"/>
          </p:nvPr>
        </p:nvSpPr>
        <p:spPr>
          <a:xfrm>
            <a:off x="1447800" y="3200400"/>
            <a:ext cx="6400800" cy="1752600"/>
          </a:xfrm>
        </p:spPr>
        <p:txBody>
          <a:bodyPr/>
          <a:lstStyle/>
          <a:p>
            <a:r>
              <a:rPr lang="en-US" dirty="0" smtClean="0"/>
              <a:t>Feb </a:t>
            </a:r>
            <a:r>
              <a:rPr lang="en-US" dirty="0" smtClean="0"/>
              <a:t>19</a:t>
            </a:r>
            <a:r>
              <a:rPr lang="en-US" baseline="30000" dirty="0" smtClean="0"/>
              <a:t>th</a:t>
            </a:r>
            <a:r>
              <a:rPr lang="en-US" dirty="0" smtClean="0"/>
              <a:t>  </a:t>
            </a:r>
            <a:r>
              <a:rPr lang="en-US" dirty="0" smtClean="0"/>
              <a:t>2014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0" y="1295400"/>
            <a:ext cx="9144000" cy="5334000"/>
          </a:xfrm>
        </p:spPr>
        <p:txBody>
          <a:bodyPr>
            <a:normAutofit/>
          </a:bodyPr>
          <a:lstStyle/>
          <a:p>
            <a:r>
              <a:rPr lang="en-US" dirty="0" smtClean="0"/>
              <a:t>Summary Update</a:t>
            </a:r>
          </a:p>
          <a:p>
            <a:pPr lvl="1"/>
            <a:r>
              <a:rPr lang="en-US" dirty="0" smtClean="0"/>
              <a:t>Current Activities/Updates</a:t>
            </a:r>
          </a:p>
          <a:p>
            <a:pPr lvl="1"/>
            <a:r>
              <a:rPr lang="en-US" dirty="0" smtClean="0"/>
              <a:t>Upcoming Talks, Reports, Meetings</a:t>
            </a:r>
          </a:p>
          <a:p>
            <a:pPr>
              <a:buNone/>
            </a:pPr>
            <a:r>
              <a:rPr lang="en-US" dirty="0" smtClean="0"/>
              <a:t>Updates/Talks:</a:t>
            </a:r>
            <a:endParaRPr lang="en-US" sz="2400" dirty="0" smtClean="0"/>
          </a:p>
          <a:p>
            <a:r>
              <a:rPr lang="en-US" sz="2400" dirty="0" smtClean="0"/>
              <a:t>Domann – Financial Update</a:t>
            </a:r>
          </a:p>
          <a:p>
            <a:r>
              <a:rPr lang="en-US" sz="2400" dirty="0" smtClean="0"/>
              <a:t>Chandra Bhat – Recent Booster Injection/Energy Studies</a:t>
            </a:r>
            <a:endParaRPr lang="en-US" sz="2400" dirty="0"/>
          </a:p>
          <a:p>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sz="2800" dirty="0" smtClean="0"/>
              <a:t>Update</a:t>
            </a:r>
            <a:endParaRPr lang="en-US" sz="2800" dirty="0"/>
          </a:p>
        </p:txBody>
      </p:sp>
      <p:sp>
        <p:nvSpPr>
          <p:cNvPr id="3" name="Content Placeholder 2"/>
          <p:cNvSpPr>
            <a:spLocks noGrp="1"/>
          </p:cNvSpPr>
          <p:nvPr>
            <p:ph idx="1"/>
          </p:nvPr>
        </p:nvSpPr>
        <p:spPr>
          <a:xfrm>
            <a:off x="0" y="304800"/>
            <a:ext cx="9220200" cy="6705600"/>
          </a:xfrm>
        </p:spPr>
        <p:txBody>
          <a:bodyPr>
            <a:normAutofit fontScale="47500" lnSpcReduction="20000"/>
          </a:bodyPr>
          <a:lstStyle/>
          <a:p>
            <a:pPr marL="457200" lvl="1" indent="0">
              <a:buNone/>
            </a:pPr>
            <a:endParaRPr lang="en-US" sz="3400" dirty="0" smtClean="0"/>
          </a:p>
          <a:p>
            <a:pPr lvl="1"/>
            <a:r>
              <a:rPr lang="en-US" sz="3300" dirty="0" smtClean="0"/>
              <a:t>Linac SBK – </a:t>
            </a:r>
            <a:r>
              <a:rPr lang="en-US" sz="3300" dirty="0" smtClean="0"/>
              <a:t>Initial kickoff meeting completed - PDR </a:t>
            </a:r>
            <a:r>
              <a:rPr lang="en-US" sz="3300" dirty="0" smtClean="0"/>
              <a:t>next month.</a:t>
            </a:r>
          </a:p>
          <a:p>
            <a:pPr lvl="1"/>
            <a:r>
              <a:rPr lang="en-US" sz="3300" dirty="0" smtClean="0"/>
              <a:t>Linac Laser Notching – working on timing and electronics</a:t>
            </a:r>
          </a:p>
          <a:p>
            <a:pPr lvl="1"/>
            <a:r>
              <a:rPr lang="en-US" sz="3300" dirty="0" smtClean="0"/>
              <a:t>Modulator work – EE: Progress on 9 cell moving along – SLAC: issues with the current design which does not accommodate a feedback system.  Trevor is working with them on their plan/issues.</a:t>
            </a:r>
          </a:p>
          <a:p>
            <a:pPr lvl="1"/>
            <a:r>
              <a:rPr lang="en-US" sz="3300" dirty="0" smtClean="0"/>
              <a:t>Booster Beam:  Issues with current damper system somewhat resolved – but more tweaking </a:t>
            </a:r>
          </a:p>
          <a:p>
            <a:pPr lvl="2"/>
            <a:r>
              <a:rPr lang="en-US" sz="2500" dirty="0" smtClean="0"/>
              <a:t>Transverse damper –  no news</a:t>
            </a:r>
          </a:p>
          <a:p>
            <a:pPr lvl="2"/>
            <a:r>
              <a:rPr lang="en-US" sz="2900" dirty="0" smtClean="0"/>
              <a:t>Cogging software work continues – no recent news</a:t>
            </a:r>
          </a:p>
          <a:p>
            <a:pPr lvl="2"/>
            <a:r>
              <a:rPr lang="en-US" sz="2900" dirty="0" smtClean="0"/>
              <a:t>Booster optics software –  meeting to decide operational issues - </a:t>
            </a:r>
          </a:p>
          <a:p>
            <a:pPr lvl="2"/>
            <a:r>
              <a:rPr lang="en-US" sz="2900" dirty="0" smtClean="0"/>
              <a:t>Booster Longitudinal dampers  - no news</a:t>
            </a:r>
          </a:p>
          <a:p>
            <a:pPr lvl="1"/>
            <a:r>
              <a:rPr lang="en-US" sz="3300" dirty="0" smtClean="0"/>
              <a:t>Booster RF</a:t>
            </a:r>
          </a:p>
          <a:p>
            <a:pPr lvl="2"/>
            <a:r>
              <a:rPr lang="en-US" sz="3300" dirty="0" smtClean="0"/>
              <a:t>Booster RF 13 cavity </a:t>
            </a:r>
            <a:r>
              <a:rPr lang="en-US" sz="3300" dirty="0" smtClean="0"/>
              <a:t>installed yesterday. Vacuum looks good with lots of </a:t>
            </a:r>
            <a:r>
              <a:rPr lang="en-US" sz="3300" dirty="0" err="1" smtClean="0"/>
              <a:t>vac</a:t>
            </a:r>
            <a:r>
              <a:rPr lang="en-US" sz="3300" dirty="0" smtClean="0"/>
              <a:t>-seal</a:t>
            </a:r>
            <a:endParaRPr lang="en-US" sz="3300" dirty="0" smtClean="0"/>
          </a:p>
          <a:p>
            <a:pPr lvl="2"/>
            <a:r>
              <a:rPr lang="en-US" sz="2900" dirty="0" smtClean="0"/>
              <a:t>Booster RF3 work </a:t>
            </a:r>
            <a:r>
              <a:rPr lang="en-US" sz="2900" dirty="0" smtClean="0"/>
              <a:t> - will go on test stand </a:t>
            </a:r>
          </a:p>
          <a:p>
            <a:pPr lvl="2"/>
            <a:r>
              <a:rPr lang="en-US" sz="2900" dirty="0" smtClean="0"/>
              <a:t>RF #19 removed – it dies last week, lots of sparking from lower tuner.</a:t>
            </a:r>
            <a:endParaRPr lang="en-US" sz="2900" dirty="0" smtClean="0"/>
          </a:p>
          <a:p>
            <a:pPr lvl="2"/>
            <a:r>
              <a:rPr lang="en-US" sz="2900" dirty="0" smtClean="0"/>
              <a:t>Cone </a:t>
            </a:r>
            <a:r>
              <a:rPr lang="en-US" sz="2900" dirty="0" smtClean="0"/>
              <a:t>work continues </a:t>
            </a:r>
            <a:r>
              <a:rPr lang="en-US" sz="2900" dirty="0" smtClean="0"/>
              <a:t>–</a:t>
            </a:r>
          </a:p>
          <a:p>
            <a:pPr lvl="2"/>
            <a:r>
              <a:rPr lang="en-US" sz="3400" dirty="0" smtClean="0"/>
              <a:t>New </a:t>
            </a:r>
            <a:r>
              <a:rPr lang="en-US" sz="3400" dirty="0" smtClean="0"/>
              <a:t>Cavities – working to set some cavity design specifications</a:t>
            </a:r>
          </a:p>
          <a:p>
            <a:pPr lvl="2"/>
            <a:r>
              <a:rPr lang="en-US" sz="3400" dirty="0" smtClean="0"/>
              <a:t>Perpendicular Cavities – progress on simulations and testing of TRIUMF cavity – working on solenoid design.</a:t>
            </a:r>
          </a:p>
          <a:p>
            <a:pPr lvl="2"/>
            <a:r>
              <a:rPr lang="en-US" sz="3400" dirty="0" smtClean="0"/>
              <a:t>High mu cores </a:t>
            </a:r>
            <a:r>
              <a:rPr lang="en-US" sz="3400" dirty="0" smtClean="0"/>
              <a:t>- A </a:t>
            </a:r>
            <a:r>
              <a:rPr lang="en-US" sz="3400" dirty="0"/>
              <a:t>new batch, initial results are good </a:t>
            </a:r>
            <a:r>
              <a:rPr lang="el-GR" sz="3400" dirty="0" smtClean="0"/>
              <a:t>μ</a:t>
            </a:r>
            <a:r>
              <a:rPr lang="en-US" sz="3400" dirty="0" smtClean="0"/>
              <a:t> but </a:t>
            </a:r>
            <a:r>
              <a:rPr lang="en-US" sz="3400" dirty="0"/>
              <a:t>q lower than our trial </a:t>
            </a:r>
            <a:r>
              <a:rPr lang="en-US" sz="3400" dirty="0" smtClean="0"/>
              <a:t>batch</a:t>
            </a:r>
          </a:p>
          <a:p>
            <a:pPr lvl="3"/>
            <a:r>
              <a:rPr lang="en-US" sz="3000" dirty="0" smtClean="0"/>
              <a:t>The two samples arrived yesterday and will be tested today!</a:t>
            </a:r>
          </a:p>
          <a:p>
            <a:pPr lvl="3"/>
            <a:r>
              <a:rPr lang="en-US" sz="3000" dirty="0" smtClean="0"/>
              <a:t>Anneal </a:t>
            </a:r>
            <a:r>
              <a:rPr lang="en-US" sz="3000" dirty="0"/>
              <a:t>in process that should help in this regard.  If so </a:t>
            </a:r>
            <a:r>
              <a:rPr lang="en-US" sz="3000" dirty="0" smtClean="0"/>
              <a:t>then </a:t>
            </a:r>
            <a:r>
              <a:rPr lang="en-US" sz="3000" dirty="0"/>
              <a:t>will be ready to press the big cores</a:t>
            </a:r>
            <a:endParaRPr lang="en-US" sz="3000" dirty="0" smtClean="0"/>
          </a:p>
          <a:p>
            <a:pPr lvl="2"/>
            <a:r>
              <a:rPr lang="en-US" sz="3400" dirty="0" smtClean="0"/>
              <a:t>Booster </a:t>
            </a:r>
            <a:r>
              <a:rPr lang="en-US" sz="3400" dirty="0"/>
              <a:t>Anode Supplies </a:t>
            </a:r>
            <a:r>
              <a:rPr lang="en-US" sz="3200" dirty="0" smtClean="0"/>
              <a:t>–</a:t>
            </a:r>
            <a:r>
              <a:rPr lang="en-US" sz="3200" dirty="0" smtClean="0">
                <a:solidFill>
                  <a:srgbClr val="000000"/>
                </a:solidFill>
                <a:ea typeface="Times New Roman"/>
                <a:cs typeface="Times New Roman"/>
              </a:rPr>
              <a:t> </a:t>
            </a:r>
            <a:r>
              <a:rPr lang="en-US" sz="3200" dirty="0"/>
              <a:t>A</a:t>
            </a:r>
            <a:r>
              <a:rPr lang="en-US" sz="3200" dirty="0" smtClean="0"/>
              <a:t> </a:t>
            </a:r>
            <a:r>
              <a:rPr lang="en-US" sz="3200" dirty="0"/>
              <a:t>req. going thru for the cap </a:t>
            </a:r>
            <a:r>
              <a:rPr lang="en-US" sz="3200" dirty="0" smtClean="0"/>
              <a:t>bank, currently </a:t>
            </a:r>
            <a:r>
              <a:rPr lang="en-US" sz="3200" dirty="0"/>
              <a:t>working on the diode specification, VCB specification, and solid state crowbar. Matt is working on ignitrons and load break switches. We may need an alternate vendor due to lead time, but there may be no other options.</a:t>
            </a:r>
            <a:br>
              <a:rPr lang="en-US" sz="3200" dirty="0"/>
            </a:br>
            <a:r>
              <a:rPr lang="en-US" sz="3200" dirty="0" smtClean="0"/>
              <a:t>Working </a:t>
            </a:r>
            <a:r>
              <a:rPr lang="en-US" sz="3200" dirty="0"/>
              <a:t>towards completing design signoff this month!  Want to install this summer shutdown</a:t>
            </a:r>
            <a:r>
              <a:rPr lang="en-US" sz="3200" dirty="0" smtClean="0"/>
              <a:t>.</a:t>
            </a:r>
          </a:p>
          <a:p>
            <a:pPr lvl="2"/>
            <a:r>
              <a:rPr lang="en-US" sz="3200" dirty="0"/>
              <a:t>Booster Bias supplies – </a:t>
            </a:r>
            <a:r>
              <a:rPr lang="en-US" sz="3200" dirty="0" smtClean="0"/>
              <a:t>Work being done with EE supt. </a:t>
            </a:r>
            <a:r>
              <a:rPr lang="en-US" sz="3200" dirty="0"/>
              <a:t>h</a:t>
            </a:r>
            <a:r>
              <a:rPr lang="en-US" sz="3200" dirty="0" smtClean="0"/>
              <a:t>elp - plan </a:t>
            </a:r>
            <a:r>
              <a:rPr lang="en-US" sz="3200" dirty="0"/>
              <a:t>to have a </a:t>
            </a:r>
            <a:r>
              <a:rPr lang="en-US" sz="3200" dirty="0" smtClean="0"/>
              <a:t>prototype </a:t>
            </a:r>
            <a:r>
              <a:rPr lang="en-US" sz="3200" dirty="0"/>
              <a:t>done in Feb.</a:t>
            </a:r>
          </a:p>
          <a:p>
            <a:pPr lvl="1"/>
            <a:r>
              <a:rPr lang="en-US" sz="3400" dirty="0" smtClean="0"/>
              <a:t>Booster Shielding – </a:t>
            </a:r>
            <a:r>
              <a:rPr lang="en-US" sz="3400" dirty="0" smtClean="0"/>
              <a:t>bi-weekly safety meetings – discussing simulations and next step(s) to take</a:t>
            </a:r>
            <a:endParaRPr lang="en-US" sz="33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ellico\AppData\Local\Microsoft\Windows\Temporary Internet Files\Content.Outlook\6F242NJV\BRF19 Sparking_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5833"/>
            <a:ext cx="9144000" cy="5886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6413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Recent PIP Budget/News</a:t>
            </a:r>
            <a:endParaRPr lang="en-US" dirty="0"/>
          </a:p>
        </p:txBody>
      </p:sp>
      <p:sp>
        <p:nvSpPr>
          <p:cNvPr id="3" name="Content Placeholder 2"/>
          <p:cNvSpPr>
            <a:spLocks noGrp="1"/>
          </p:cNvSpPr>
          <p:nvPr>
            <p:ph idx="1"/>
          </p:nvPr>
        </p:nvSpPr>
        <p:spPr>
          <a:xfrm>
            <a:off x="0" y="533400"/>
            <a:ext cx="9144000" cy="6248400"/>
          </a:xfrm>
        </p:spPr>
        <p:txBody>
          <a:bodyPr>
            <a:normAutofit/>
          </a:bodyPr>
          <a:lstStyle/>
          <a:p>
            <a:r>
              <a:rPr lang="en-US" dirty="0" smtClean="0"/>
              <a:t>Budget Issues: none</a:t>
            </a:r>
          </a:p>
          <a:p>
            <a:r>
              <a:rPr lang="en-US" dirty="0" smtClean="0"/>
              <a:t>Labor: Will be in Ken’s Slides</a:t>
            </a:r>
          </a:p>
          <a:p>
            <a:r>
              <a:rPr lang="en-US" dirty="0" smtClean="0"/>
              <a:t>General:</a:t>
            </a:r>
          </a:p>
          <a:p>
            <a:pPr lvl="1"/>
            <a:r>
              <a:rPr lang="en-US" dirty="0" smtClean="0"/>
              <a:t>PIP2: Next week review (CY Tan, B Zwaska – talks)</a:t>
            </a:r>
          </a:p>
          <a:p>
            <a:pPr lvl="2"/>
            <a:r>
              <a:rPr lang="en-US" dirty="0" smtClean="0"/>
              <a:t>Keeping an eye on it for impact to PIP</a:t>
            </a:r>
            <a:endParaRPr lang="en-US" dirty="0"/>
          </a:p>
          <a:p>
            <a:pPr lvl="1"/>
            <a:r>
              <a:rPr lang="en-US" dirty="0" smtClean="0"/>
              <a:t>PIP </a:t>
            </a:r>
            <a:r>
              <a:rPr lang="en-US" dirty="0"/>
              <a:t>t</a:t>
            </a:r>
            <a:r>
              <a:rPr lang="en-US" dirty="0" smtClean="0"/>
              <a:t>alks planned</a:t>
            </a:r>
          </a:p>
          <a:p>
            <a:r>
              <a:rPr lang="en-US" dirty="0" smtClean="0"/>
              <a:t>FY14 Q1 Report</a:t>
            </a:r>
          </a:p>
          <a:p>
            <a:pPr lvl="1"/>
            <a:r>
              <a:rPr lang="en-US" dirty="0" smtClean="0"/>
              <a:t>Done – will submit today</a:t>
            </a:r>
          </a:p>
          <a:p>
            <a:r>
              <a:rPr lang="en-US" dirty="0" smtClean="0"/>
              <a:t>PMG – March</a:t>
            </a:r>
          </a:p>
        </p:txBody>
      </p:sp>
      <p:graphicFrame>
        <p:nvGraphicFramePr>
          <p:cNvPr id="5" name="Object 4"/>
          <p:cNvGraphicFramePr>
            <a:graphicFrameLocks noChangeAspect="1"/>
          </p:cNvGraphicFramePr>
          <p:nvPr>
            <p:extLst>
              <p:ext uri="{D42A27DB-BD31-4B8C-83A1-F6EECF244321}">
                <p14:modId xmlns:p14="http://schemas.microsoft.com/office/powerpoint/2010/main" val="2529523568"/>
              </p:ext>
            </p:extLst>
          </p:nvPr>
        </p:nvGraphicFramePr>
        <p:xfrm>
          <a:off x="3581400" y="3200400"/>
          <a:ext cx="5334000" cy="1162050"/>
        </p:xfrm>
        <a:graphic>
          <a:graphicData uri="http://schemas.openxmlformats.org/presentationml/2006/ole">
            <mc:AlternateContent xmlns:mc="http://schemas.openxmlformats.org/markup-compatibility/2006">
              <mc:Choice xmlns:v="urn:schemas-microsoft-com:vml" Requires="v">
                <p:oleObj spid="_x0000_s1049" name="Worksheet" r:id="rId3" imgW="5334090" imgH="1162037" progId="Excel.Sheet.12">
                  <p:embed/>
                </p:oleObj>
              </mc:Choice>
              <mc:Fallback>
                <p:oleObj name="Worksheet" r:id="rId3" imgW="5334090" imgH="1162037" progId="Excel.Sheet.12">
                  <p:embed/>
                  <p:pic>
                    <p:nvPicPr>
                      <p:cNvPr id="0" name=""/>
                      <p:cNvPicPr/>
                      <p:nvPr/>
                    </p:nvPicPr>
                    <p:blipFill>
                      <a:blip r:embed="rId4"/>
                      <a:stretch>
                        <a:fillRect/>
                      </a:stretch>
                    </p:blipFill>
                    <p:spPr>
                      <a:xfrm>
                        <a:off x="3581400" y="3200400"/>
                        <a:ext cx="5334000" cy="116205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Upcoming Talks</a:t>
            </a:r>
            <a:endParaRPr lang="en-US" dirty="0"/>
          </a:p>
        </p:txBody>
      </p:sp>
      <p:sp>
        <p:nvSpPr>
          <p:cNvPr id="3" name="Content Placeholder 2"/>
          <p:cNvSpPr>
            <a:spLocks noGrp="1"/>
          </p:cNvSpPr>
          <p:nvPr>
            <p:ph idx="1"/>
          </p:nvPr>
        </p:nvSpPr>
        <p:spPr>
          <a:xfrm>
            <a:off x="0" y="990600"/>
            <a:ext cx="9144000" cy="5486400"/>
          </a:xfrm>
        </p:spPr>
        <p:txBody>
          <a:bodyPr>
            <a:normAutofit/>
          </a:bodyPr>
          <a:lstStyle/>
          <a:p>
            <a:pPr>
              <a:buNone/>
            </a:pPr>
            <a:endParaRPr lang="en-US" dirty="0" smtClean="0"/>
          </a:p>
          <a:p>
            <a:pPr>
              <a:buNone/>
            </a:pPr>
            <a:r>
              <a:rPr lang="en-US" dirty="0" smtClean="0"/>
              <a:t>Future Meetings to be Scheduled:</a:t>
            </a:r>
          </a:p>
          <a:p>
            <a:r>
              <a:rPr lang="en-US" dirty="0" smtClean="0"/>
              <a:t>Pat Sheehan – Booster Bias Supplies</a:t>
            </a:r>
          </a:p>
          <a:p>
            <a:r>
              <a:rPr lang="en-US" dirty="0" smtClean="0"/>
              <a:t>Tom Kubicki – New Booster Cavity Plan</a:t>
            </a:r>
          </a:p>
          <a:p>
            <a:r>
              <a:rPr lang="en-US" dirty="0" smtClean="0"/>
              <a:t>Ryan Crawford – Booster Anodes</a:t>
            </a:r>
          </a:p>
          <a:p>
            <a:r>
              <a:rPr lang="en-US" dirty="0" smtClean="0"/>
              <a:t>Eddy – Booster damper plans</a:t>
            </a:r>
          </a:p>
          <a:p>
            <a:r>
              <a:rPr lang="en-US" dirty="0" smtClean="0"/>
              <a:t>CY Tan </a:t>
            </a:r>
            <a:r>
              <a:rPr lang="en-US" smtClean="0"/>
              <a:t>– Perpendicular </a:t>
            </a:r>
            <a:r>
              <a:rPr lang="en-US" dirty="0" smtClean="0"/>
              <a:t>Cavities</a:t>
            </a:r>
          </a:p>
          <a:p>
            <a:r>
              <a:rPr lang="en-US" dirty="0" smtClean="0"/>
              <a:t>Bill </a:t>
            </a:r>
            <a:r>
              <a:rPr lang="en-US" dirty="0" err="1" smtClean="0"/>
              <a:t>Pellico</a:t>
            </a:r>
            <a:r>
              <a:rPr lang="en-US" dirty="0" smtClean="0"/>
              <a:t> - Loss Scans and Shielding Assessment</a:t>
            </a:r>
          </a:p>
          <a:p>
            <a:r>
              <a:rPr lang="en-US" dirty="0" smtClean="0"/>
              <a:t>John Reid - Solid State Installation - Final Report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2003</TotalTime>
  <Words>419</Words>
  <Application>Microsoft Office PowerPoint</Application>
  <PresentationFormat>On-screen Show (4:3)</PresentationFormat>
  <Paragraphs>52</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Worksheet</vt:lpstr>
      <vt:lpstr>PIP Update</vt:lpstr>
      <vt:lpstr>Agenda</vt:lpstr>
      <vt:lpstr>Update</vt:lpstr>
      <vt:lpstr>PowerPoint Presentation</vt:lpstr>
      <vt:lpstr>Recent PIP Budget/News</vt:lpstr>
      <vt:lpstr>Upcoming Talks</vt:lpstr>
    </vt:vector>
  </TitlesOfParts>
  <Company>Fermilab | Accelerator Division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PIP Update</dc:title>
  <dc:creator>Zwaska</dc:creator>
  <cp:lastModifiedBy>William A. Pellico x8368 07477N</cp:lastModifiedBy>
  <cp:revision>223</cp:revision>
  <dcterms:created xsi:type="dcterms:W3CDTF">2012-05-23T14:14:44Z</dcterms:created>
  <dcterms:modified xsi:type="dcterms:W3CDTF">2014-02-19T16:20:35Z</dcterms:modified>
</cp:coreProperties>
</file>