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82" r:id="rId2"/>
  </p:sldMasterIdLst>
  <p:notesMasterIdLst>
    <p:notesMasterId r:id="rId27"/>
  </p:notesMasterIdLst>
  <p:handoutMasterIdLst>
    <p:handoutMasterId r:id="rId28"/>
  </p:handoutMasterIdLst>
  <p:sldIdLst>
    <p:sldId id="256" r:id="rId3"/>
    <p:sldId id="487" r:id="rId4"/>
    <p:sldId id="386" r:id="rId5"/>
    <p:sldId id="388" r:id="rId6"/>
    <p:sldId id="387" r:id="rId7"/>
    <p:sldId id="484" r:id="rId8"/>
    <p:sldId id="390" r:id="rId9"/>
    <p:sldId id="486" r:id="rId10"/>
    <p:sldId id="391" r:id="rId11"/>
    <p:sldId id="393" r:id="rId12"/>
    <p:sldId id="395" r:id="rId13"/>
    <p:sldId id="396" r:id="rId14"/>
    <p:sldId id="454" r:id="rId15"/>
    <p:sldId id="397" r:id="rId16"/>
    <p:sldId id="398" r:id="rId17"/>
    <p:sldId id="455" r:id="rId18"/>
    <p:sldId id="478" r:id="rId19"/>
    <p:sldId id="399" r:id="rId20"/>
    <p:sldId id="480" r:id="rId21"/>
    <p:sldId id="481" r:id="rId22"/>
    <p:sldId id="482" r:id="rId23"/>
    <p:sldId id="483" r:id="rId24"/>
    <p:sldId id="407" r:id="rId25"/>
    <p:sldId id="400" r:id="rId26"/>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BD1F24"/>
    <a:srgbClr val="DA592A"/>
    <a:srgbClr val="808080"/>
    <a:srgbClr val="154D81"/>
    <a:srgbClr val="DF652C"/>
    <a:srgbClr val="E0692D"/>
    <a:srgbClr val="DF6424"/>
    <a:srgbClr val="D354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8554" autoAdjust="0"/>
  </p:normalViewPr>
  <p:slideViewPr>
    <p:cSldViewPr snapToGrid="0" snapToObjects="1">
      <p:cViewPr>
        <p:scale>
          <a:sx n="68" d="100"/>
          <a:sy n="68" d="100"/>
        </p:scale>
        <p:origin x="-1136" y="-664"/>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B2729F96-BB01-7148-B700-C495084A8106}" type="datetimeFigureOut">
              <a:rPr lang="en-US"/>
              <a:pPr>
                <a:defRPr/>
              </a:pPr>
              <a:t>6/5/14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6D166387-B7B3-6143-9E2F-B25EE4AF440B}" type="slidenum">
              <a:rPr lang="en-US"/>
              <a:pPr>
                <a:defRPr/>
              </a:pPr>
              <a:t>‹#›</a:t>
            </a:fld>
            <a:endParaRPr lang="en-US" dirty="0"/>
          </a:p>
        </p:txBody>
      </p:sp>
    </p:spTree>
    <p:extLst>
      <p:ext uri="{BB962C8B-B14F-4D97-AF65-F5344CB8AC3E}">
        <p14:creationId xmlns:p14="http://schemas.microsoft.com/office/powerpoint/2010/main" val="18539426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9735A368-0AB4-6D45-8A04-9E75E9F917D7}" type="datetimeFigureOut">
              <a:rPr lang="en-US"/>
              <a:pPr>
                <a:defRPr/>
              </a:pPr>
              <a:t>6/5/14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459F6FAC-8A45-9A45-B897-8C0DD1646BD1}" type="slidenum">
              <a:rPr lang="en-US"/>
              <a:pPr>
                <a:defRPr/>
              </a:pPr>
              <a:t>‹#›</a:t>
            </a:fld>
            <a:endParaRPr lang="en-US" dirty="0"/>
          </a:p>
        </p:txBody>
      </p:sp>
    </p:spTree>
    <p:extLst>
      <p:ext uri="{BB962C8B-B14F-4D97-AF65-F5344CB8AC3E}">
        <p14:creationId xmlns:p14="http://schemas.microsoft.com/office/powerpoint/2010/main" val="1180756629"/>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emf"/><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Blue-Seal_c100m56y0k23-Mark_SC_Horizonta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1063" y="1371600"/>
            <a:ext cx="36449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ermilabLogo_100c56m0y23k.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450" y="1447800"/>
            <a:ext cx="29019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154D81"/>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154D81"/>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3538117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74436" y="103664"/>
            <a:ext cx="6755352" cy="641739"/>
          </a:xfrm>
          <a:prstGeom prst="rect">
            <a:avLst/>
          </a:prstGeom>
        </p:spPr>
        <p:txBody>
          <a:bodyPr lIns="0" tIns="0" rIns="0" bIns="0" anchor="b" anchorCtr="0"/>
          <a:lstStyle>
            <a:lvl1pPr>
              <a:defRPr sz="3600">
                <a:solidFill>
                  <a:srgbClr val="154D8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154D81"/>
                </a:solidFill>
              </a:defRPr>
            </a:lvl1pPr>
          </a:lstStyle>
          <a:p>
            <a:pPr>
              <a:defRPr/>
            </a:pPr>
            <a:fld id="{9129037A-A54E-304A-8C19-D0DFE75C41DF}" type="datetime1">
              <a:rPr lang="en-US"/>
              <a:pPr>
                <a:defRPr/>
              </a:pPr>
              <a:t>6/5/14</a:t>
            </a:fld>
            <a:endParaRPr lang="en-US"/>
          </a:p>
        </p:txBody>
      </p:sp>
      <p:sp>
        <p:nvSpPr>
          <p:cNvPr id="6" name="Slide Number Placeholder 5"/>
          <p:cNvSpPr>
            <a:spLocks noGrp="1"/>
          </p:cNvSpPr>
          <p:nvPr>
            <p:ph type="sldNum" sz="quarter" idx="12"/>
          </p:nvPr>
        </p:nvSpPr>
        <p:spPr/>
        <p:txBody>
          <a:bodyPr/>
          <a:lstStyle>
            <a:lvl1pPr>
              <a:defRPr sz="900">
                <a:solidFill>
                  <a:srgbClr val="154D81"/>
                </a:solidFill>
              </a:defRPr>
            </a:lvl1pPr>
          </a:lstStyle>
          <a:p>
            <a:pPr>
              <a:defRPr/>
            </a:pPr>
            <a:fld id="{0962E954-A950-7341-A7F7-EE0D0CC58447}" type="slidenum">
              <a:rPr lang="en-US"/>
              <a:pPr>
                <a:defRPr/>
              </a:pPr>
              <a:t>‹#›</a:t>
            </a:fld>
            <a:endParaRPr lang="en-US" dirty="0"/>
          </a:p>
        </p:txBody>
      </p:sp>
      <p:pic>
        <p:nvPicPr>
          <p:cNvPr id="7"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27781"/>
          <a:stretch/>
        </p:blipFill>
        <p:spPr bwMode="auto">
          <a:xfrm>
            <a:off x="17396" y="0"/>
            <a:ext cx="1652661" cy="752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73658"/>
          <a:stretch/>
        </p:blipFill>
        <p:spPr bwMode="auto">
          <a:xfrm>
            <a:off x="8529788" y="17395"/>
            <a:ext cx="596816" cy="745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154D81"/>
                </a:solidFill>
                <a:latin typeface="Helvetica"/>
              </a:defRPr>
            </a:lvl1pPr>
          </a:lstStyle>
          <a:p>
            <a:pPr>
              <a:defRPr/>
            </a:pPr>
            <a:r>
              <a:rPr lang="en-US" dirty="0" smtClean="0"/>
              <a:t>G. </a:t>
            </a:r>
            <a:r>
              <a:rPr lang="en-US" dirty="0" err="1" smtClean="0"/>
              <a:t>Apollinari</a:t>
            </a:r>
            <a:r>
              <a:rPr lang="en-US" dirty="0" smtClean="0"/>
              <a:t> – High Field Magnet Development Toward the High Luminosity LHC</a:t>
            </a:r>
            <a:endParaRPr lang="en-US" b="1" dirty="0"/>
          </a:p>
        </p:txBody>
      </p:sp>
    </p:spTree>
    <p:extLst>
      <p:ext uri="{BB962C8B-B14F-4D97-AF65-F5344CB8AC3E}">
        <p14:creationId xmlns:p14="http://schemas.microsoft.com/office/powerpoint/2010/main" val="795365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with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fld id="{5C4DE991-8D15-1646-87D9-BE05612CC14F}" type="datetime1">
              <a:rPr lang="en-US"/>
              <a:pPr>
                <a:defRPr/>
              </a:pPr>
              <a:t>6/5/14</a:t>
            </a:fld>
            <a:endParaRPr lang="en-US"/>
          </a:p>
        </p:txBody>
      </p:sp>
      <p:sp>
        <p:nvSpPr>
          <p:cNvPr id="8" name="Footer Placeholder 4"/>
          <p:cNvSpPr>
            <a:spLocks noGrp="1"/>
          </p:cNvSpPr>
          <p:nvPr>
            <p:ph type="ftr" sz="quarter" idx="20"/>
          </p:nvPr>
        </p:nvSpPr>
        <p:spPr/>
        <p:txBody>
          <a:bodyPr/>
          <a:lstStyle>
            <a:lvl1pPr>
              <a:defRPr/>
            </a:lvl1pPr>
          </a:lstStyle>
          <a:p>
            <a:pPr>
              <a:defRPr/>
            </a:pPr>
            <a:r>
              <a:rPr lang="en-US"/>
              <a:t>Presenter | Presentation Title</a:t>
            </a:r>
            <a:endParaRPr lang="en-US" b="1" dirty="0"/>
          </a:p>
        </p:txBody>
      </p:sp>
      <p:sp>
        <p:nvSpPr>
          <p:cNvPr id="9" name="Slide Number Placeholder 5"/>
          <p:cNvSpPr>
            <a:spLocks noGrp="1"/>
          </p:cNvSpPr>
          <p:nvPr>
            <p:ph type="sldNum" sz="quarter" idx="21"/>
          </p:nvPr>
        </p:nvSpPr>
        <p:spPr/>
        <p:txBody>
          <a:bodyPr/>
          <a:lstStyle>
            <a:lvl1pPr>
              <a:defRPr/>
            </a:lvl1pPr>
          </a:lstStyle>
          <a:p>
            <a:pPr>
              <a:defRPr/>
            </a:pPr>
            <a:fld id="{D7F3FA7C-80C4-894A-8AE9-A4D67AF85FCF}" type="slidenum">
              <a:rPr lang="en-US"/>
              <a:pPr>
                <a:defRPr/>
              </a:pPr>
              <a:t>‹#›</a:t>
            </a:fld>
            <a:endParaRPr lang="en-US" dirty="0"/>
          </a:p>
        </p:txBody>
      </p:sp>
    </p:spTree>
    <p:extLst>
      <p:ext uri="{BB962C8B-B14F-4D97-AF65-F5344CB8AC3E}">
        <p14:creationId xmlns:p14="http://schemas.microsoft.com/office/powerpoint/2010/main" val="2234425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fld id="{F68BEE74-2A5E-F046-94F2-30F9EE3C6EFE}" type="datetime1">
              <a:rPr lang="en-US"/>
              <a:pPr>
                <a:defRPr/>
              </a:pPr>
              <a:t>6/5/14</a:t>
            </a:fld>
            <a:endParaRPr lang="en-US"/>
          </a:p>
        </p:txBody>
      </p:sp>
      <p:sp>
        <p:nvSpPr>
          <p:cNvPr id="6" name="Footer Placeholder 4"/>
          <p:cNvSpPr>
            <a:spLocks noGrp="1"/>
          </p:cNvSpPr>
          <p:nvPr>
            <p:ph type="ftr" sz="quarter" idx="17"/>
          </p:nvPr>
        </p:nvSpPr>
        <p:spPr/>
        <p:txBody>
          <a:bodyPr/>
          <a:lstStyle>
            <a:lvl1pPr>
              <a:defRPr/>
            </a:lvl1pPr>
          </a:lstStyle>
          <a:p>
            <a:pPr>
              <a:defRPr/>
            </a:pPr>
            <a:r>
              <a:rPr lang="en-US"/>
              <a:t>Presenter | Presentation Title</a:t>
            </a:r>
            <a:endParaRPr lang="en-US" b="1" dirty="0"/>
          </a:p>
        </p:txBody>
      </p:sp>
      <p:sp>
        <p:nvSpPr>
          <p:cNvPr id="7" name="Slide Number Placeholder 5"/>
          <p:cNvSpPr>
            <a:spLocks noGrp="1"/>
          </p:cNvSpPr>
          <p:nvPr>
            <p:ph type="sldNum" sz="quarter" idx="18"/>
          </p:nvPr>
        </p:nvSpPr>
        <p:spPr/>
        <p:txBody>
          <a:bodyPr/>
          <a:lstStyle>
            <a:lvl1pPr>
              <a:defRPr/>
            </a:lvl1pPr>
          </a:lstStyle>
          <a:p>
            <a:pPr>
              <a:defRPr/>
            </a:pPr>
            <a:fld id="{E38118FB-A79A-034C-A547-0277F2F723D9}" type="slidenum">
              <a:rPr lang="en-US"/>
              <a:pPr>
                <a:defRPr/>
              </a:pPr>
              <a:t>‹#›</a:t>
            </a:fld>
            <a:endParaRPr lang="en-US" dirty="0"/>
          </a:p>
        </p:txBody>
      </p:sp>
    </p:spTree>
    <p:extLst>
      <p:ext uri="{BB962C8B-B14F-4D97-AF65-F5344CB8AC3E}">
        <p14:creationId xmlns:p14="http://schemas.microsoft.com/office/powerpoint/2010/main" val="1184558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32F6534D-3B45-D24D-A0AD-A9838B22C573}" type="datetime1">
              <a:rPr lang="en-US"/>
              <a:pPr>
                <a:defRPr/>
              </a:pPr>
              <a:t>6/5/14</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Presenter | Presentation Title</a:t>
            </a:r>
            <a:endParaRPr lang="en-US" b="1" dirty="0"/>
          </a:p>
        </p:txBody>
      </p:sp>
      <p:sp>
        <p:nvSpPr>
          <p:cNvPr id="7" name="Slide Number Placeholder 5"/>
          <p:cNvSpPr>
            <a:spLocks noGrp="1"/>
          </p:cNvSpPr>
          <p:nvPr>
            <p:ph type="sldNum" sz="quarter" idx="12"/>
          </p:nvPr>
        </p:nvSpPr>
        <p:spPr/>
        <p:txBody>
          <a:bodyPr/>
          <a:lstStyle>
            <a:lvl1pPr>
              <a:defRPr/>
            </a:lvl1pPr>
          </a:lstStyle>
          <a:p>
            <a:pPr>
              <a:defRPr/>
            </a:pPr>
            <a:fld id="{E4CCE07C-C5D9-7447-A8A7-AAA7B1644A55}" type="slidenum">
              <a:rPr lang="en-US"/>
              <a:pPr>
                <a:defRPr/>
              </a:pPr>
              <a:t>‹#›</a:t>
            </a:fld>
            <a:endParaRPr lang="en-US" dirty="0"/>
          </a:p>
        </p:txBody>
      </p:sp>
    </p:spTree>
    <p:extLst>
      <p:ext uri="{BB962C8B-B14F-4D97-AF65-F5344CB8AC3E}">
        <p14:creationId xmlns:p14="http://schemas.microsoft.com/office/powerpoint/2010/main" val="3073573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2"/>
          </p:nvPr>
        </p:nvSpPr>
        <p:spPr>
          <a:xfrm>
            <a:off x="229365" y="4765101"/>
            <a:ext cx="4205476"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20"/>
          </p:nvPr>
        </p:nvSpPr>
        <p:spPr>
          <a:xfrm>
            <a:off x="6445250" y="6515100"/>
            <a:ext cx="1076325" cy="241300"/>
          </a:xfrm>
        </p:spPr>
        <p:txBody>
          <a:bodyPr/>
          <a:lstStyle>
            <a:lvl1pPr>
              <a:defRPr/>
            </a:lvl1pPr>
          </a:lstStyle>
          <a:p>
            <a:pPr>
              <a:defRPr/>
            </a:pPr>
            <a:fld id="{A94AA7F7-DCA8-D749-8861-49FF35D1B2BA}" type="datetime1">
              <a:rPr lang="en-US"/>
              <a:pPr>
                <a:defRPr/>
              </a:pPr>
              <a:t>6/5/14</a:t>
            </a:fld>
            <a:endParaRPr lang="en-US"/>
          </a:p>
        </p:txBody>
      </p:sp>
      <p:sp>
        <p:nvSpPr>
          <p:cNvPr id="7" name="Footer Placeholder 4"/>
          <p:cNvSpPr>
            <a:spLocks noGrp="1"/>
          </p:cNvSpPr>
          <p:nvPr>
            <p:ph type="ftr" sz="quarter" idx="21"/>
          </p:nvPr>
        </p:nvSpPr>
        <p:spPr/>
        <p:txBody>
          <a:bodyPr/>
          <a:lstStyle>
            <a:lvl1pPr>
              <a:defRPr/>
            </a:lvl1pPr>
          </a:lstStyle>
          <a:p>
            <a:pPr>
              <a:defRPr/>
            </a:pPr>
            <a:r>
              <a:rPr lang="en-US"/>
              <a:t>Presenter | Presentation Title</a:t>
            </a:r>
            <a:endParaRPr lang="en-US" b="1"/>
          </a:p>
        </p:txBody>
      </p:sp>
      <p:sp>
        <p:nvSpPr>
          <p:cNvPr id="8" name="Slide Number Placeholder 5"/>
          <p:cNvSpPr>
            <a:spLocks noGrp="1"/>
          </p:cNvSpPr>
          <p:nvPr>
            <p:ph type="sldNum" sz="quarter" idx="22"/>
          </p:nvPr>
        </p:nvSpPr>
        <p:spPr/>
        <p:txBody>
          <a:bodyPr/>
          <a:lstStyle>
            <a:lvl1pPr>
              <a:defRPr/>
            </a:lvl1pPr>
          </a:lstStyle>
          <a:p>
            <a:pPr>
              <a:defRPr/>
            </a:pPr>
            <a:fld id="{F4809F16-907F-1C45-A995-B0F6698FE715}" type="slidenum">
              <a:rPr lang="en-US"/>
              <a:pPr>
                <a:defRPr/>
              </a:pPr>
              <a:t>‹#›</a:t>
            </a:fld>
            <a:endParaRPr lang="en-US"/>
          </a:p>
        </p:txBody>
      </p:sp>
    </p:spTree>
    <p:extLst>
      <p:ext uri="{BB962C8B-B14F-4D97-AF65-F5344CB8AC3E}">
        <p14:creationId xmlns:p14="http://schemas.microsoft.com/office/powerpoint/2010/main" val="845421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xfrm>
            <a:off x="6445250" y="6515100"/>
            <a:ext cx="1076325" cy="241300"/>
          </a:xfrm>
        </p:spPr>
        <p:txBody>
          <a:bodyPr/>
          <a:lstStyle>
            <a:lvl1pPr>
              <a:defRPr/>
            </a:lvl1pPr>
          </a:lstStyle>
          <a:p>
            <a:pPr>
              <a:defRPr/>
            </a:pPr>
            <a:fld id="{3086A977-C4DD-DD4D-BC60-D8FE95273971}" type="datetime1">
              <a:rPr lang="en-US"/>
              <a:pPr>
                <a:defRPr/>
              </a:pPr>
              <a:t>6/5/14</a:t>
            </a:fld>
            <a:endParaRPr lang="en-US"/>
          </a:p>
        </p:txBody>
      </p:sp>
      <p:sp>
        <p:nvSpPr>
          <p:cNvPr id="4" name="Footer Placeholder 4"/>
          <p:cNvSpPr>
            <a:spLocks noGrp="1"/>
          </p:cNvSpPr>
          <p:nvPr>
            <p:ph type="ftr" sz="quarter" idx="15"/>
          </p:nvPr>
        </p:nvSpPr>
        <p:spPr/>
        <p:txBody>
          <a:bodyPr/>
          <a:lstStyle>
            <a:lvl1pPr>
              <a:defRPr/>
            </a:lvl1pPr>
          </a:lstStyle>
          <a:p>
            <a:pPr>
              <a:defRPr/>
            </a:pPr>
            <a:r>
              <a:rPr lang="en-US"/>
              <a:t>Presenter | Presentation Title</a:t>
            </a:r>
            <a:endParaRPr lang="en-US" b="1"/>
          </a:p>
        </p:txBody>
      </p:sp>
      <p:sp>
        <p:nvSpPr>
          <p:cNvPr id="5" name="Slide Number Placeholder 5"/>
          <p:cNvSpPr>
            <a:spLocks noGrp="1"/>
          </p:cNvSpPr>
          <p:nvPr>
            <p:ph type="sldNum" sz="quarter" idx="16"/>
          </p:nvPr>
        </p:nvSpPr>
        <p:spPr/>
        <p:txBody>
          <a:bodyPr/>
          <a:lstStyle>
            <a:lvl1pPr>
              <a:defRPr/>
            </a:lvl1pPr>
          </a:lstStyle>
          <a:p>
            <a:pPr>
              <a:defRPr/>
            </a:pPr>
            <a:fld id="{36125E15-4E23-1745-8E7F-C0E857161E19}" type="slidenum">
              <a:rPr lang="en-US"/>
              <a:pPr>
                <a:defRPr/>
              </a:pPr>
              <a:t>‹#›</a:t>
            </a:fld>
            <a:endParaRPr lang="en-US"/>
          </a:p>
        </p:txBody>
      </p:sp>
    </p:spTree>
    <p:extLst>
      <p:ext uri="{BB962C8B-B14F-4D97-AF65-F5344CB8AC3E}">
        <p14:creationId xmlns:p14="http://schemas.microsoft.com/office/powerpoint/2010/main" val="1888981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chemeClr val="accent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xfrm>
            <a:off x="6445250" y="6515100"/>
            <a:ext cx="1076325" cy="241300"/>
          </a:xfrm>
        </p:spPr>
        <p:txBody>
          <a:bodyPr/>
          <a:lstStyle>
            <a:lvl1pPr>
              <a:defRPr/>
            </a:lvl1pPr>
          </a:lstStyle>
          <a:p>
            <a:pPr>
              <a:defRPr/>
            </a:pPr>
            <a:fld id="{F20FD09F-1EE6-924E-8EE0-499A5DEB740D}" type="datetime1">
              <a:rPr lang="en-US"/>
              <a:pPr>
                <a:defRPr/>
              </a:pPr>
              <a:t>6/5/14</a:t>
            </a:fld>
            <a:endParaRPr lang="en-US"/>
          </a:p>
        </p:txBody>
      </p:sp>
      <p:sp>
        <p:nvSpPr>
          <p:cNvPr id="5" name="Footer Placeholder 4"/>
          <p:cNvSpPr>
            <a:spLocks noGrp="1"/>
          </p:cNvSpPr>
          <p:nvPr>
            <p:ph type="ftr" sz="quarter" idx="15"/>
          </p:nvPr>
        </p:nvSpPr>
        <p:spPr/>
        <p:txBody>
          <a:bodyPr/>
          <a:lstStyle>
            <a:lvl1pPr>
              <a:defRPr/>
            </a:lvl1pPr>
          </a:lstStyle>
          <a:p>
            <a:pPr>
              <a:defRPr/>
            </a:pPr>
            <a:r>
              <a:rPr lang="en-US"/>
              <a:t>Presenter | Presentation Title</a:t>
            </a:r>
            <a:endParaRPr lang="en-US" b="1"/>
          </a:p>
        </p:txBody>
      </p:sp>
      <p:sp>
        <p:nvSpPr>
          <p:cNvPr id="6" name="Slide Number Placeholder 5"/>
          <p:cNvSpPr>
            <a:spLocks noGrp="1"/>
          </p:cNvSpPr>
          <p:nvPr>
            <p:ph type="sldNum" sz="quarter" idx="16"/>
          </p:nvPr>
        </p:nvSpPr>
        <p:spPr/>
        <p:txBody>
          <a:bodyPr/>
          <a:lstStyle>
            <a:lvl1pPr>
              <a:defRPr/>
            </a:lvl1pPr>
          </a:lstStyle>
          <a:p>
            <a:pPr>
              <a:defRPr/>
            </a:pPr>
            <a:fld id="{B9189AF1-1D2D-2D4E-9F1D-BBF1D385CFFF}" type="slidenum">
              <a:rPr lang="en-US"/>
              <a:pPr>
                <a:defRPr/>
              </a:pPr>
              <a:t>‹#›</a:t>
            </a:fld>
            <a:endParaRPr lang="en-US"/>
          </a:p>
        </p:txBody>
      </p:sp>
    </p:spTree>
    <p:extLst>
      <p:ext uri="{BB962C8B-B14F-4D97-AF65-F5344CB8AC3E}">
        <p14:creationId xmlns:p14="http://schemas.microsoft.com/office/powerpoint/2010/main" val="2037416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Without Line">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445250" y="6515100"/>
            <a:ext cx="1076325" cy="241300"/>
          </a:xfrm>
        </p:spPr>
        <p:txBody>
          <a:bodyPr/>
          <a:lstStyle>
            <a:lvl1pPr>
              <a:defRPr/>
            </a:lvl1pPr>
          </a:lstStyle>
          <a:p>
            <a:pPr>
              <a:defRPr/>
            </a:pPr>
            <a:fld id="{853C9F7B-DF5A-AA40-B752-CFF2635192FF}" type="datetime1">
              <a:rPr lang="en-US"/>
              <a:pPr>
                <a:defRPr/>
              </a:pPr>
              <a:t>6/5/14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Presenter | Presentation Title</a:t>
            </a:r>
            <a:endParaRPr lang="en-US" b="1"/>
          </a:p>
        </p:txBody>
      </p:sp>
      <p:sp>
        <p:nvSpPr>
          <p:cNvPr id="8" name="Slide Number Placeholder 5"/>
          <p:cNvSpPr>
            <a:spLocks noGrp="1"/>
          </p:cNvSpPr>
          <p:nvPr>
            <p:ph type="sldNum" sz="quarter" idx="12"/>
          </p:nvPr>
        </p:nvSpPr>
        <p:spPr/>
        <p:txBody>
          <a:bodyPr/>
          <a:lstStyle>
            <a:lvl1pPr>
              <a:defRPr/>
            </a:lvl1pPr>
          </a:lstStyle>
          <a:p>
            <a:pPr>
              <a:defRPr/>
            </a:pPr>
            <a:fld id="{795A800A-5893-174A-9352-169E3530D1B9}" type="slidenum">
              <a:rPr lang="en-US"/>
              <a:pPr>
                <a:defRPr/>
              </a:pPr>
              <a:t>‹#›</a:t>
            </a:fld>
            <a:endParaRPr lang="en-US"/>
          </a:p>
        </p:txBody>
      </p:sp>
    </p:spTree>
    <p:extLst>
      <p:ext uri="{BB962C8B-B14F-4D97-AF65-F5344CB8AC3E}">
        <p14:creationId xmlns:p14="http://schemas.microsoft.com/office/powerpoint/2010/main" val="22549856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theme" Target="../theme/theme2.xml"/><Relationship Id="rId6" Type="http://schemas.openxmlformats.org/officeDocument/2006/relationships/image" Target="../media/image6.emf"/><Relationship Id="rId1" Type="http://schemas.openxmlformats.org/officeDocument/2006/relationships/slideLayout" Target="../slideLayouts/slideLayout6.xml"/><Relationship Id="rId2"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154D81"/>
                </a:solidFill>
                <a:latin typeface="Helvetica"/>
              </a:defRPr>
            </a:lvl1pPr>
          </a:lstStyle>
          <a:p>
            <a:pPr>
              <a:defRPr/>
            </a:pPr>
            <a:fld id="{E307C582-FAB2-2142-BD6C-F951AAD7A827}" type="datetime1">
              <a:rPr lang="en-US"/>
              <a:pPr>
                <a:defRPr/>
              </a:pPr>
              <a:t>6/5/14</a:t>
            </a:fld>
            <a:endParaRPr lang="en-US"/>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154D81"/>
                </a:solidFill>
                <a:latin typeface="Helvetica"/>
              </a:defRPr>
            </a:lvl1pPr>
          </a:lstStyle>
          <a:p>
            <a:pPr>
              <a:defRPr/>
            </a:pPr>
            <a:r>
              <a:rPr lang="en-US" dirty="0" smtClean="0"/>
              <a:t>G. </a:t>
            </a:r>
            <a:r>
              <a:rPr lang="en-US" dirty="0" err="1" smtClean="0"/>
              <a:t>Apollinari</a:t>
            </a:r>
            <a:r>
              <a:rPr lang="en-US" dirty="0" smtClean="0"/>
              <a:t> – High Field Magnet Development Toward the High Luminosity LHC</a:t>
            </a:r>
            <a:endParaRPr lang="en-US" b="1" dirty="0"/>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154D81"/>
                </a:solidFill>
                <a:latin typeface="Helvetica"/>
              </a:defRPr>
            </a:lvl1pPr>
          </a:lstStyle>
          <a:p>
            <a:pPr>
              <a:defRPr/>
            </a:pPr>
            <a:fld id="{4553A652-EFE0-3F4F-9641-224284B6A137}"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999" r:id="rId1"/>
    <p:sldLayoutId id="2147484000" r:id="rId2"/>
    <p:sldLayoutId id="2147483996" r:id="rId3"/>
    <p:sldLayoutId id="2147483997" r:id="rId4"/>
    <p:sldLayoutId id="2147483998" r:id="rId5"/>
  </p:sldLayoutIdLst>
  <p:timing>
    <p:tnLst>
      <p:par>
        <p:cTn xmlns:p14="http://schemas.microsoft.com/office/powerpoint/2010/mai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r" defTabSz="914400">
              <a:defRPr sz="900">
                <a:solidFill>
                  <a:srgbClr val="154D81"/>
                </a:solidFill>
                <a:latin typeface="Helvetica" charset="0"/>
                <a:cs typeface="Helvetica" charset="0"/>
              </a:defRPr>
            </a:lvl1pPr>
          </a:lstStyle>
          <a:p>
            <a:pPr>
              <a:defRPr/>
            </a:pPr>
            <a:fld id="{74947B80-B789-5743-81BB-ECE94FA1CE7F}" type="datetime1">
              <a:rPr lang="en-US"/>
              <a:pPr>
                <a:defRPr/>
              </a:pPr>
              <a:t>6/5/14</a:t>
            </a:fld>
            <a:endParaRPr lang="en-US"/>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154D81"/>
                </a:solidFill>
                <a:latin typeface="Helvetica" charset="0"/>
              </a:defRPr>
            </a:lvl1pPr>
          </a:lstStyle>
          <a:p>
            <a:pPr>
              <a:defRPr/>
            </a:pPr>
            <a:r>
              <a:rPr lang="en-US"/>
              <a:t>Presenter | Presentation Title</a:t>
            </a:r>
            <a:endParaRPr lang="en-US" b="1"/>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154D81"/>
                </a:solidFill>
                <a:latin typeface="Helvetica" charset="0"/>
              </a:defRPr>
            </a:lvl1pPr>
          </a:lstStyle>
          <a:p>
            <a:pPr>
              <a:defRPr/>
            </a:pPr>
            <a:fld id="{3FCA5EB5-FD5E-E54A-A4B8-5121AF4FE76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Lst>
  <p:timing>
    <p:tnLst>
      <p:par>
        <p:cTn xmlns:p14="http://schemas.microsoft.com/office/powerpoint/2010/main" id="1" dur="indefinite" restart="never" nodeType="tmRoot"/>
      </p:par>
    </p:tnLst>
  </p:timing>
  <p:hf hdr="0"/>
  <p:txStyles>
    <p:titleStyle>
      <a:lvl1pPr algn="l" defTabSz="457200" rtl="0" eaLnBrk="0" fontAlgn="base" hangingPunct="0">
        <a:spcBef>
          <a:spcPct val="0"/>
        </a:spcBef>
        <a:spcAft>
          <a:spcPct val="0"/>
        </a:spcAft>
        <a:defRPr sz="1700" b="1" kern="1200">
          <a:solidFill>
            <a:srgbClr val="2E5286"/>
          </a:solidFill>
          <a:latin typeface="Helvetica"/>
          <a:ea typeface="ＭＳ Ｐゴシック"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 Id="rId3"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14.xml.rels><?xml version="1.0" encoding="UTF-8" standalone="yes"?>
<Relationships xmlns="http://schemas.openxmlformats.org/package/2006/relationships"><Relationship Id="rId11" Type="http://schemas.openxmlformats.org/officeDocument/2006/relationships/image" Target="../media/image45.jpeg"/><Relationship Id="rId12" Type="http://schemas.openxmlformats.org/officeDocument/2006/relationships/image" Target="../media/image46.gif"/><Relationship Id="rId13" Type="http://schemas.openxmlformats.org/officeDocument/2006/relationships/image" Target="../media/image47.jpg"/><Relationship Id="rId1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36.jpeg"/><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jpeg"/><Relationship Id="rId9" Type="http://schemas.openxmlformats.org/officeDocument/2006/relationships/image" Target="../media/image43.jpeg"/><Relationship Id="rId10"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emf"/><Relationship Id="rId1" Type="http://schemas.openxmlformats.org/officeDocument/2006/relationships/slideLayout" Target="../slideLayouts/slideLayout2.xml"/><Relationship Id="rId2" Type="http://schemas.openxmlformats.org/officeDocument/2006/relationships/image" Target="../media/image52.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 Id="rId3" Type="http://schemas.openxmlformats.org/officeDocument/2006/relationships/image" Target="../media/image5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jpeg"/><Relationship Id="rId5"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8.xml.rels><?xml version="1.0" encoding="UTF-8" standalone="yes"?>
<Relationships xmlns="http://schemas.openxmlformats.org/package/2006/relationships"><Relationship Id="rId11" Type="http://schemas.openxmlformats.org/officeDocument/2006/relationships/image" Target="../media/image19.png"/><Relationship Id="rId12" Type="http://schemas.openxmlformats.org/officeDocument/2006/relationships/hyperlink" Target="http://www.iconarchive.com/show/flag-icons-by-gosquared/Spain-icon.html" TargetMode="External"/><Relationship Id="rId13" Type="http://schemas.openxmlformats.org/officeDocument/2006/relationships/image" Target="../media/image20.png"/><Relationship Id="rId14" Type="http://schemas.openxmlformats.org/officeDocument/2006/relationships/image" Target="../media/image21.png"/><Relationship Id="rId15" Type="http://schemas.openxmlformats.org/officeDocument/2006/relationships/hyperlink" Target="http://www.iconarchive.com/show/flag-icons-by-gosquared/United-Kingdom-icon.html" TargetMode="External"/><Relationship Id="rId1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hyperlink" Target="http://www.iconarchive.com/show/flag-icons-by-gosquared/United-States-icon.html" TargetMode="External"/><Relationship Id="rId5" Type="http://schemas.openxmlformats.org/officeDocument/2006/relationships/image" Target="../media/image16.png"/><Relationship Id="rId6" Type="http://schemas.openxmlformats.org/officeDocument/2006/relationships/hyperlink" Target="http://www.iconarchive.com/show/flag-icons-by-gosquared/Japan-icon.html" TargetMode="External"/><Relationship Id="rId7" Type="http://schemas.openxmlformats.org/officeDocument/2006/relationships/image" Target="../media/image17.png"/><Relationship Id="rId8" Type="http://schemas.openxmlformats.org/officeDocument/2006/relationships/hyperlink" Target="http://www.iconarchive.com/show/flag-icons-by-gosquared/France-icon.html" TargetMode="External"/><Relationship Id="rId9" Type="http://schemas.openxmlformats.org/officeDocument/2006/relationships/image" Target="../media/image18.png"/><Relationship Id="rId10" Type="http://schemas.openxmlformats.org/officeDocument/2006/relationships/hyperlink" Target="http://www.iconarchive.com/show/flag-icons-by-gosquared/Italy-icon.html"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806450" y="3559175"/>
            <a:ext cx="75565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r>
              <a:rPr lang="en-US" dirty="0" smtClean="0">
                <a:solidFill>
                  <a:schemeClr val="tx2"/>
                </a:solidFill>
                <a:latin typeface="Helvetica" charset="0"/>
              </a:rPr>
              <a:t>High Field Magnet Development Toward the High Luminosity LHC</a:t>
            </a:r>
            <a:endParaRPr lang="en-US" dirty="0">
              <a:solidFill>
                <a:schemeClr val="tx2"/>
              </a:solidFill>
              <a:latin typeface="Helvetica" charset="0"/>
            </a:endParaRPr>
          </a:p>
        </p:txBody>
      </p:sp>
      <p:sp>
        <p:nvSpPr>
          <p:cNvPr id="14338" name="Text Placeholder 2"/>
          <p:cNvSpPr>
            <a:spLocks noGrp="1"/>
          </p:cNvSpPr>
          <p:nvPr>
            <p:ph type="body" sz="quarter" idx="10"/>
          </p:nvPr>
        </p:nvSpPr>
        <p:spPr bwMode="auto">
          <a:xfrm>
            <a:off x="806450" y="5000611"/>
            <a:ext cx="7556500" cy="1489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dirty="0" smtClean="0">
                <a:solidFill>
                  <a:schemeClr val="tx2"/>
                </a:solidFill>
                <a:latin typeface="Helvetica" charset="0"/>
              </a:rPr>
              <a:t>Giorgio </a:t>
            </a:r>
            <a:r>
              <a:rPr lang="en-US" dirty="0" err="1" smtClean="0">
                <a:solidFill>
                  <a:schemeClr val="tx2"/>
                </a:solidFill>
                <a:latin typeface="Helvetica" charset="0"/>
              </a:rPr>
              <a:t>Apollinari</a:t>
            </a:r>
            <a:r>
              <a:rPr lang="en-US" dirty="0" smtClean="0">
                <a:solidFill>
                  <a:schemeClr val="tx2"/>
                </a:solidFill>
                <a:latin typeface="Helvetica" charset="0"/>
              </a:rPr>
              <a:t>, </a:t>
            </a:r>
            <a:r>
              <a:rPr lang="en-US" dirty="0" err="1" smtClean="0">
                <a:solidFill>
                  <a:schemeClr val="tx2"/>
                </a:solidFill>
                <a:latin typeface="Helvetica" charset="0"/>
              </a:rPr>
              <a:t>Fermilab</a:t>
            </a:r>
            <a:r>
              <a:rPr lang="en-US" dirty="0" smtClean="0">
                <a:solidFill>
                  <a:schemeClr val="tx2"/>
                </a:solidFill>
                <a:latin typeface="Helvetica" charset="0"/>
              </a:rPr>
              <a:t> </a:t>
            </a:r>
          </a:p>
          <a:p>
            <a:r>
              <a:rPr lang="en-US" dirty="0">
                <a:solidFill>
                  <a:schemeClr val="tx2"/>
                </a:solidFill>
                <a:latin typeface="Helvetica" charset="0"/>
              </a:rPr>
              <a:t>	</a:t>
            </a:r>
            <a:r>
              <a:rPr lang="en-US" i="1" dirty="0" smtClean="0">
                <a:solidFill>
                  <a:schemeClr val="tx2"/>
                </a:solidFill>
                <a:latin typeface="Helvetica" charset="0"/>
              </a:rPr>
              <a:t>for the </a:t>
            </a:r>
            <a:r>
              <a:rPr lang="en-US" i="1" dirty="0" err="1" smtClean="0">
                <a:solidFill>
                  <a:schemeClr val="tx2"/>
                </a:solidFill>
                <a:latin typeface="Helvetica" charset="0"/>
              </a:rPr>
              <a:t>HiLumi</a:t>
            </a:r>
            <a:r>
              <a:rPr lang="en-US" i="1" dirty="0" smtClean="0">
                <a:solidFill>
                  <a:schemeClr val="tx2"/>
                </a:solidFill>
                <a:latin typeface="Helvetica" charset="0"/>
              </a:rPr>
              <a:t>-LHC/LARP Collaboration</a:t>
            </a:r>
            <a:endParaRPr lang="en-US" i="1" dirty="0">
              <a:solidFill>
                <a:schemeClr val="tx2"/>
              </a:solidFill>
              <a:latin typeface="Helvetica" charset="0"/>
            </a:endParaRPr>
          </a:p>
          <a:p>
            <a:endParaRPr lang="en-US" i="1" dirty="0" smtClean="0">
              <a:solidFill>
                <a:schemeClr val="tx2"/>
              </a:solidFill>
              <a:latin typeface="Helvetica" charset="0"/>
            </a:endParaRPr>
          </a:p>
          <a:p>
            <a:r>
              <a:rPr lang="en-US" i="1" dirty="0" smtClean="0">
                <a:solidFill>
                  <a:schemeClr val="tx2"/>
                </a:solidFill>
                <a:latin typeface="Helvetica" charset="0"/>
              </a:rPr>
              <a:t>IPAC14 – June 15</a:t>
            </a:r>
            <a:r>
              <a:rPr lang="en-US" i="1" baseline="30000" dirty="0" smtClean="0">
                <a:solidFill>
                  <a:schemeClr val="tx2"/>
                </a:solidFill>
                <a:latin typeface="Helvetica" charset="0"/>
              </a:rPr>
              <a:t>th</a:t>
            </a:r>
            <a:r>
              <a:rPr lang="en-US" i="1" dirty="0" smtClean="0">
                <a:solidFill>
                  <a:schemeClr val="tx2"/>
                </a:solidFill>
                <a:latin typeface="Helvetica" charset="0"/>
              </a:rPr>
              <a:t> – 20</a:t>
            </a:r>
            <a:r>
              <a:rPr lang="en-US" i="1" baseline="30000" dirty="0" smtClean="0">
                <a:solidFill>
                  <a:schemeClr val="tx2"/>
                </a:solidFill>
                <a:latin typeface="Helvetica" charset="0"/>
              </a:rPr>
              <a:t>th</a:t>
            </a:r>
            <a:r>
              <a:rPr lang="en-US" i="1" dirty="0" smtClean="0">
                <a:solidFill>
                  <a:schemeClr val="tx2"/>
                </a:solidFill>
                <a:latin typeface="Helvetica" charset="0"/>
              </a:rPr>
              <a:t>, 2014 – Dresden, Germany</a:t>
            </a:r>
            <a:endParaRPr lang="en-US" i="1" dirty="0">
              <a:solidFill>
                <a:schemeClr val="tx2"/>
              </a:solidFill>
              <a:latin typeface="Helvetica"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 Conductor/Coil Design</a:t>
            </a:r>
            <a:endParaRPr lang="en-US" dirty="0"/>
          </a:p>
        </p:txBody>
      </p:sp>
      <p:sp>
        <p:nvSpPr>
          <p:cNvPr id="3" name="Content Placeholder 2"/>
          <p:cNvSpPr>
            <a:spLocks noGrp="1"/>
          </p:cNvSpPr>
          <p:nvPr>
            <p:ph idx="1"/>
          </p:nvPr>
        </p:nvSpPr>
        <p:spPr>
          <a:xfrm>
            <a:off x="228600" y="968341"/>
            <a:ext cx="8672513" cy="1257895"/>
          </a:xfrm>
        </p:spPr>
        <p:txBody>
          <a:bodyPr/>
          <a:lstStyle/>
          <a:p>
            <a:r>
              <a:rPr lang="en-US" dirty="0" smtClean="0"/>
              <a:t>In SC Magnet, field is proportional to current density in coil</a:t>
            </a:r>
          </a:p>
          <a:p>
            <a:r>
              <a:rPr lang="en-US" dirty="0" smtClean="0"/>
              <a:t>SC Critical surface defines the maximum field in relation to the critical current and temperature. </a:t>
            </a:r>
            <a:endParaRPr lang="en-US" dirty="0"/>
          </a:p>
        </p:txBody>
      </p:sp>
      <p:sp>
        <p:nvSpPr>
          <p:cNvPr id="4" name="Date Placeholder 3"/>
          <p:cNvSpPr>
            <a:spLocks noGrp="1"/>
          </p:cNvSpPr>
          <p:nvPr>
            <p:ph type="dt" sz="half" idx="10"/>
          </p:nvPr>
        </p:nvSpPr>
        <p:spPr/>
        <p:txBody>
          <a:bodyPr/>
          <a:lstStyle/>
          <a:p>
            <a:pPr>
              <a:defRPr/>
            </a:pPr>
            <a:fld id="{9129037A-A54E-304A-8C19-D0DFE75C41DF}" type="datetime1">
              <a:rPr lang="en-US" smtClean="0"/>
              <a:pPr>
                <a:defRPr/>
              </a:pPr>
              <a:t>6/5/14</a:t>
            </a:fld>
            <a:endParaRPr lang="en-US"/>
          </a:p>
        </p:txBody>
      </p:sp>
      <p:sp>
        <p:nvSpPr>
          <p:cNvPr id="5" name="Slide Number Placeholder 4"/>
          <p:cNvSpPr>
            <a:spLocks noGrp="1"/>
          </p:cNvSpPr>
          <p:nvPr>
            <p:ph type="sldNum" sz="quarter" idx="12"/>
          </p:nvPr>
        </p:nvSpPr>
        <p:spPr/>
        <p:txBody>
          <a:bodyPr/>
          <a:lstStyle/>
          <a:p>
            <a:pPr>
              <a:defRPr/>
            </a:pPr>
            <a:fld id="{0962E954-A950-7341-A7F7-EE0D0CC58447}" type="slidenum">
              <a:rPr lang="en-US" smtClean="0"/>
              <a:pPr>
                <a:defRPr/>
              </a:pPr>
              <a:t>10</a:t>
            </a:fld>
            <a:endParaRPr lang="en-US" dirty="0"/>
          </a:p>
        </p:txBody>
      </p:sp>
      <p:sp>
        <p:nvSpPr>
          <p:cNvPr id="6" name="Footer Placeholder 5"/>
          <p:cNvSpPr>
            <a:spLocks noGrp="1"/>
          </p:cNvSpPr>
          <p:nvPr>
            <p:ph type="ftr" sz="quarter" idx="3"/>
          </p:nvPr>
        </p:nvSpPr>
        <p:spPr/>
        <p:txBody>
          <a:bodyPr/>
          <a:lstStyle/>
          <a:p>
            <a:pPr>
              <a:defRPr/>
            </a:pPr>
            <a:r>
              <a:rPr lang="en-US" smtClean="0"/>
              <a:t>G. Apollinari – High Field Magnet Development Toward the High Luminosity LHC</a:t>
            </a:r>
            <a:endParaRPr lang="en-US" b="1" dirty="0"/>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6450" y="2330825"/>
            <a:ext cx="3048374" cy="2271058"/>
          </a:xfrm>
          <a:prstGeom prst="rect">
            <a:avLst/>
          </a:prstGeom>
          <a:noFill/>
          <a:ln>
            <a:noFill/>
          </a:ln>
        </p:spPr>
      </p:pic>
      <p:pic>
        <p:nvPicPr>
          <p:cNvPr id="8"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7412" y="2330825"/>
            <a:ext cx="3466596" cy="2031999"/>
          </a:xfrm>
          <a:prstGeom prst="rect">
            <a:avLst/>
          </a:prstGeom>
          <a:noFill/>
          <a:ln>
            <a:noFill/>
          </a:ln>
        </p:spPr>
      </p:pic>
      <p:sp>
        <p:nvSpPr>
          <p:cNvPr id="9" name="Content Placeholder 2"/>
          <p:cNvSpPr txBox="1">
            <a:spLocks/>
          </p:cNvSpPr>
          <p:nvPr/>
        </p:nvSpPr>
        <p:spPr>
          <a:xfrm>
            <a:off x="291354" y="4380753"/>
            <a:ext cx="8672513" cy="1954306"/>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With large coil widths, </a:t>
            </a:r>
            <a:r>
              <a:rPr lang="en-US" dirty="0" err="1" smtClean="0"/>
              <a:t>loadline</a:t>
            </a:r>
            <a:r>
              <a:rPr lang="en-US" dirty="0" smtClean="0"/>
              <a:t> has lower slope and higher fields can be reached:</a:t>
            </a:r>
          </a:p>
          <a:p>
            <a:pPr lvl="1"/>
            <a:r>
              <a:rPr lang="en-US" sz="2000" dirty="0" smtClean="0"/>
              <a:t>Not only a cost/size problem: higher current densities induce larger mechanical stresses (in compact magnet forces may damage SC or insulation) and difficult protection during quenches</a:t>
            </a:r>
          </a:p>
        </p:txBody>
      </p:sp>
    </p:spTree>
    <p:extLst>
      <p:ext uri="{BB962C8B-B14F-4D97-AF65-F5344CB8AC3E}">
        <p14:creationId xmlns:p14="http://schemas.microsoft.com/office/powerpoint/2010/main" val="35686731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9023" y="73782"/>
            <a:ext cx="6084623" cy="641739"/>
          </a:xfrm>
        </p:spPr>
        <p:txBody>
          <a:bodyPr/>
          <a:lstStyle/>
          <a:p>
            <a:r>
              <a:rPr lang="en-US" dirty="0" smtClean="0"/>
              <a:t>Coil Design</a:t>
            </a:r>
            <a:endParaRPr lang="en-US" dirty="0"/>
          </a:p>
        </p:txBody>
      </p:sp>
      <p:sp>
        <p:nvSpPr>
          <p:cNvPr id="4" name="Date Placeholder 3"/>
          <p:cNvSpPr>
            <a:spLocks noGrp="1"/>
          </p:cNvSpPr>
          <p:nvPr>
            <p:ph type="dt" sz="half" idx="10"/>
          </p:nvPr>
        </p:nvSpPr>
        <p:spPr/>
        <p:txBody>
          <a:bodyPr/>
          <a:lstStyle/>
          <a:p>
            <a:pPr>
              <a:defRPr/>
            </a:pPr>
            <a:fld id="{9129037A-A54E-304A-8C19-D0DFE75C41DF}" type="datetime1">
              <a:rPr lang="en-US" smtClean="0"/>
              <a:pPr>
                <a:defRPr/>
              </a:pPr>
              <a:t>6/5/14</a:t>
            </a:fld>
            <a:endParaRPr lang="en-US"/>
          </a:p>
        </p:txBody>
      </p:sp>
      <p:sp>
        <p:nvSpPr>
          <p:cNvPr id="5" name="Slide Number Placeholder 4"/>
          <p:cNvSpPr>
            <a:spLocks noGrp="1"/>
          </p:cNvSpPr>
          <p:nvPr>
            <p:ph type="sldNum" sz="quarter" idx="12"/>
          </p:nvPr>
        </p:nvSpPr>
        <p:spPr/>
        <p:txBody>
          <a:bodyPr/>
          <a:lstStyle/>
          <a:p>
            <a:pPr>
              <a:defRPr/>
            </a:pPr>
            <a:fld id="{0962E954-A950-7341-A7F7-EE0D0CC58447}" type="slidenum">
              <a:rPr lang="en-US" smtClean="0"/>
              <a:pPr>
                <a:defRPr/>
              </a:pPr>
              <a:t>11</a:t>
            </a:fld>
            <a:endParaRPr lang="en-US" dirty="0"/>
          </a:p>
        </p:txBody>
      </p:sp>
      <p:sp>
        <p:nvSpPr>
          <p:cNvPr id="6" name="Footer Placeholder 5"/>
          <p:cNvSpPr>
            <a:spLocks noGrp="1"/>
          </p:cNvSpPr>
          <p:nvPr>
            <p:ph type="ftr" sz="quarter" idx="3"/>
          </p:nvPr>
        </p:nvSpPr>
        <p:spPr/>
        <p:txBody>
          <a:bodyPr/>
          <a:lstStyle/>
          <a:p>
            <a:pPr>
              <a:defRPr/>
            </a:pPr>
            <a:r>
              <a:rPr lang="en-US" smtClean="0"/>
              <a:t>G. Apollinari – High Field Magnet Development Toward the High Luminosity LHC</a:t>
            </a:r>
            <a:endParaRPr lang="en-US" b="1" dirty="0"/>
          </a:p>
        </p:txBody>
      </p:sp>
      <p:sp>
        <p:nvSpPr>
          <p:cNvPr id="8" name="Content Placeholder 7"/>
          <p:cNvSpPr>
            <a:spLocks noGrp="1"/>
          </p:cNvSpPr>
          <p:nvPr>
            <p:ph idx="1"/>
          </p:nvPr>
        </p:nvSpPr>
        <p:spPr>
          <a:xfrm>
            <a:off x="183777" y="951425"/>
            <a:ext cx="5150223" cy="5264102"/>
          </a:xfrm>
        </p:spPr>
        <p:txBody>
          <a:bodyPr/>
          <a:lstStyle/>
          <a:p>
            <a:r>
              <a:rPr lang="en-US" dirty="0" smtClean="0"/>
              <a:t>In order to maintain stresses under ~200 </a:t>
            </a:r>
            <a:r>
              <a:rPr lang="en-US" dirty="0" err="1" smtClean="0"/>
              <a:t>MPa</a:t>
            </a:r>
            <a:r>
              <a:rPr lang="en-US" dirty="0" smtClean="0"/>
              <a:t> in 150 mm aperture </a:t>
            </a:r>
            <a:r>
              <a:rPr lang="en-US" dirty="0" err="1" smtClean="0"/>
              <a:t>quadrupoles</a:t>
            </a:r>
            <a:r>
              <a:rPr lang="en-US" dirty="0" smtClean="0"/>
              <a:t>, a coil width of ~</a:t>
            </a:r>
            <a:r>
              <a:rPr lang="en-US" u="sng" dirty="0" smtClean="0"/>
              <a:t>35 mm was selected</a:t>
            </a:r>
          </a:p>
          <a:p>
            <a:pPr lvl="1"/>
            <a:r>
              <a:rPr lang="en-US" dirty="0" smtClean="0"/>
              <a:t>Gradient ~ 140 T/m</a:t>
            </a:r>
          </a:p>
          <a:p>
            <a:pPr lvl="1"/>
            <a:r>
              <a:rPr lang="en-US" dirty="0" smtClean="0"/>
              <a:t>Benefit from experience in 90 mm and 120 mm aperture quads and SC cables</a:t>
            </a:r>
          </a:p>
          <a:p>
            <a:r>
              <a:rPr lang="en-US" dirty="0" smtClean="0"/>
              <a:t>Cable Choice</a:t>
            </a:r>
          </a:p>
          <a:p>
            <a:pPr lvl="1"/>
            <a:r>
              <a:rPr lang="en-US" dirty="0" smtClean="0"/>
              <a:t>40 strands Rutherford Cable with 0.85 mm strands and 25 </a:t>
            </a:r>
            <a:r>
              <a:rPr lang="en-US" dirty="0" smtClean="0">
                <a:latin typeface="Symbol" charset="2"/>
                <a:cs typeface="Symbol" charset="2"/>
              </a:rPr>
              <a:t>m</a:t>
            </a:r>
            <a:r>
              <a:rPr lang="en-US" dirty="0" smtClean="0"/>
              <a:t>m thick SS core</a:t>
            </a:r>
          </a:p>
          <a:p>
            <a:r>
              <a:rPr lang="en-US" dirty="0" smtClean="0"/>
              <a:t>Coil Design</a:t>
            </a:r>
          </a:p>
          <a:p>
            <a:pPr lvl="1"/>
            <a:r>
              <a:rPr lang="en-US" dirty="0" smtClean="0"/>
              <a:t>Double Layer, four Blocks</a:t>
            </a:r>
            <a:endParaRPr lang="en-US" dirty="0"/>
          </a:p>
        </p:txBody>
      </p:sp>
      <p:pic>
        <p:nvPicPr>
          <p:cNvPr id="9" name="Image 1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58118" y="906916"/>
            <a:ext cx="3313113" cy="2260617"/>
          </a:xfrm>
          <a:prstGeom prst="rect">
            <a:avLst/>
          </a:prstGeom>
          <a:noFill/>
          <a:ln>
            <a:noFill/>
          </a:ln>
        </p:spPr>
      </p:pic>
      <p:pic>
        <p:nvPicPr>
          <p:cNvPr id="10" name="Image 21" descr="C:\Users\et2\Desktop\MQXF_coil.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8118" y="3853289"/>
            <a:ext cx="3313113" cy="2362238"/>
          </a:xfrm>
          <a:prstGeom prst="rect">
            <a:avLst/>
          </a:prstGeom>
          <a:noFill/>
          <a:ln>
            <a:noFill/>
          </a:ln>
        </p:spPr>
      </p:pic>
      <p:grpSp>
        <p:nvGrpSpPr>
          <p:cNvPr id="3" name="Group 2"/>
          <p:cNvGrpSpPr/>
          <p:nvPr/>
        </p:nvGrpSpPr>
        <p:grpSpPr>
          <a:xfrm>
            <a:off x="5130629" y="3197415"/>
            <a:ext cx="3997418" cy="493058"/>
            <a:chOff x="-1398587" y="432174"/>
            <a:chExt cx="14584830" cy="1809002"/>
          </a:xfrm>
        </p:grpSpPr>
        <p:pic>
          <p:nvPicPr>
            <p:cNvPr id="11" name="Picture 5"/>
            <p:cNvPicPr>
              <a:picLocks noChangeAspect="1" noChangeArrowheads="1"/>
            </p:cNvPicPr>
            <p:nvPr/>
          </p:nvPicPr>
          <p:blipFill rotWithShape="1">
            <a:blip r:embed="rId4" cstate="print"/>
            <a:srcRect r="4891" b="60706"/>
            <a:stretch/>
          </p:blipFill>
          <p:spPr bwMode="auto">
            <a:xfrm>
              <a:off x="-1398587" y="432174"/>
              <a:ext cx="7464705" cy="1809002"/>
            </a:xfrm>
            <a:prstGeom prst="rect">
              <a:avLst/>
            </a:prstGeom>
            <a:noFill/>
            <a:ln w="9525">
              <a:noFill/>
              <a:miter lim="800000"/>
              <a:headEnd/>
              <a:tailEnd/>
            </a:ln>
            <a:effectLst/>
          </p:spPr>
        </p:pic>
        <p:pic>
          <p:nvPicPr>
            <p:cNvPr id="12" name="Picture 5"/>
            <p:cNvPicPr>
              <a:picLocks noChangeAspect="1" noChangeArrowheads="1"/>
            </p:cNvPicPr>
            <p:nvPr/>
          </p:nvPicPr>
          <p:blipFill rotWithShape="1">
            <a:blip r:embed="rId4" cstate="print"/>
            <a:srcRect l="9091" t="42150" b="21103"/>
            <a:stretch/>
          </p:blipFill>
          <p:spPr bwMode="auto">
            <a:xfrm>
              <a:off x="6051176" y="549421"/>
              <a:ext cx="7135067" cy="1587167"/>
            </a:xfrm>
            <a:prstGeom prst="rect">
              <a:avLst/>
            </a:prstGeom>
            <a:noFill/>
            <a:ln w="9525">
              <a:noFill/>
              <a:miter lim="800000"/>
              <a:headEnd/>
              <a:tailEnd/>
            </a:ln>
            <a:effectLst/>
          </p:spPr>
        </p:pic>
      </p:grpSp>
    </p:spTree>
    <p:extLst>
      <p:ext uri="{BB962C8B-B14F-4D97-AF65-F5344CB8AC3E}">
        <p14:creationId xmlns:p14="http://schemas.microsoft.com/office/powerpoint/2010/main" val="83677301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9141" y="103664"/>
            <a:ext cx="4675577" cy="641739"/>
          </a:xfrm>
        </p:spPr>
        <p:txBody>
          <a:bodyPr/>
          <a:lstStyle/>
          <a:p>
            <a:r>
              <a:rPr lang="en-US" dirty="0" smtClean="0"/>
              <a:t>Nb</a:t>
            </a:r>
            <a:r>
              <a:rPr lang="en-US" baseline="-25000" dirty="0" smtClean="0"/>
              <a:t>3</a:t>
            </a:r>
            <a:r>
              <a:rPr lang="en-US" dirty="0" smtClean="0"/>
              <a:t>Sn Conductor</a:t>
            </a:r>
            <a:endParaRPr lang="en-US" dirty="0"/>
          </a:p>
        </p:txBody>
      </p:sp>
      <p:sp>
        <p:nvSpPr>
          <p:cNvPr id="3" name="Content Placeholder 2"/>
          <p:cNvSpPr>
            <a:spLocks noGrp="1"/>
          </p:cNvSpPr>
          <p:nvPr>
            <p:ph idx="1"/>
          </p:nvPr>
        </p:nvSpPr>
        <p:spPr>
          <a:xfrm>
            <a:off x="228600" y="953400"/>
            <a:ext cx="8672513" cy="4987867"/>
          </a:xfrm>
        </p:spPr>
        <p:txBody>
          <a:bodyPr/>
          <a:lstStyle/>
          <a:p>
            <a:r>
              <a:rPr lang="en-US" dirty="0">
                <a:latin typeface="Trebuchet MS" pitchFamily="34" charset="0"/>
              </a:rPr>
              <a:t>The 150 mm aperture QXF </a:t>
            </a:r>
            <a:r>
              <a:rPr lang="en-US" dirty="0" smtClean="0">
                <a:latin typeface="Trebuchet MS" pitchFamily="34" charset="0"/>
              </a:rPr>
              <a:t>magnets will use either 132/169 </a:t>
            </a:r>
            <a:r>
              <a:rPr lang="en-US" dirty="0"/>
              <a:t>RRP</a:t>
            </a:r>
            <a:r>
              <a:rPr lang="en-US" dirty="0" smtClean="0"/>
              <a:t>®</a:t>
            </a:r>
            <a:r>
              <a:rPr lang="en-US" dirty="0" smtClean="0">
                <a:latin typeface="Trebuchet MS" pitchFamily="34" charset="0"/>
              </a:rPr>
              <a:t> </a:t>
            </a:r>
            <a:r>
              <a:rPr lang="en-US" dirty="0">
                <a:latin typeface="Trebuchet MS" pitchFamily="34" charset="0"/>
              </a:rPr>
              <a:t>Ti-Ternary </a:t>
            </a:r>
            <a:r>
              <a:rPr lang="en-US" dirty="0" smtClean="0">
                <a:latin typeface="Trebuchet MS" pitchFamily="34" charset="0"/>
              </a:rPr>
              <a:t>strand or 192 PIT</a:t>
            </a:r>
          </a:p>
          <a:p>
            <a:pPr lvl="1"/>
            <a:r>
              <a:rPr lang="en-US" dirty="0" smtClean="0">
                <a:latin typeface="Trebuchet MS" pitchFamily="34" charset="0"/>
              </a:rPr>
              <a:t>Sub-element size kept below 50 mm to minimize flux jumps (improve stability) and decrease filament magnetizations</a:t>
            </a:r>
          </a:p>
          <a:p>
            <a:pPr lvl="1"/>
            <a:r>
              <a:rPr lang="en-US" dirty="0" smtClean="0">
                <a:latin typeface="Trebuchet MS" pitchFamily="34" charset="0"/>
              </a:rPr>
              <a:t>Ti (rather than Ta) accelerates </a:t>
            </a:r>
            <a:r>
              <a:rPr lang="en-US" dirty="0">
                <a:latin typeface="Trebuchet MS" pitchFamily="34" charset="0"/>
              </a:rPr>
              <a:t>Nb</a:t>
            </a:r>
            <a:r>
              <a:rPr lang="en-US" baseline="-25000" dirty="0">
                <a:latin typeface="Trebuchet MS" pitchFamily="34" charset="0"/>
              </a:rPr>
              <a:t>3</a:t>
            </a:r>
            <a:r>
              <a:rPr lang="en-US" dirty="0">
                <a:latin typeface="Trebuchet MS" pitchFamily="34" charset="0"/>
              </a:rPr>
              <a:t>Sn </a:t>
            </a:r>
            <a:r>
              <a:rPr lang="en-US" dirty="0" smtClean="0">
                <a:latin typeface="Trebuchet MS" pitchFamily="34" charset="0"/>
              </a:rPr>
              <a:t>reaction, has higher </a:t>
            </a:r>
            <a:r>
              <a:rPr lang="en-US" dirty="0" err="1" smtClean="0">
                <a:latin typeface="Trebuchet MS" pitchFamily="34" charset="0"/>
              </a:rPr>
              <a:t>Jc</a:t>
            </a:r>
            <a:r>
              <a:rPr lang="en-US" dirty="0" smtClean="0">
                <a:latin typeface="Trebuchet MS" pitchFamily="34" charset="0"/>
              </a:rPr>
              <a:t>(15T) and higher strain tolerance</a:t>
            </a:r>
          </a:p>
          <a:p>
            <a:endParaRPr lang="en-US" dirty="0"/>
          </a:p>
        </p:txBody>
      </p:sp>
      <p:sp>
        <p:nvSpPr>
          <p:cNvPr id="4" name="Date Placeholder 3"/>
          <p:cNvSpPr>
            <a:spLocks noGrp="1"/>
          </p:cNvSpPr>
          <p:nvPr>
            <p:ph type="dt" sz="half" idx="10"/>
          </p:nvPr>
        </p:nvSpPr>
        <p:spPr/>
        <p:txBody>
          <a:bodyPr/>
          <a:lstStyle/>
          <a:p>
            <a:pPr>
              <a:defRPr/>
            </a:pPr>
            <a:fld id="{9129037A-A54E-304A-8C19-D0DFE75C41DF}" type="datetime1">
              <a:rPr lang="en-US" smtClean="0"/>
              <a:pPr>
                <a:defRPr/>
              </a:pPr>
              <a:t>6/5/14</a:t>
            </a:fld>
            <a:endParaRPr lang="en-US"/>
          </a:p>
        </p:txBody>
      </p:sp>
      <p:sp>
        <p:nvSpPr>
          <p:cNvPr id="5" name="Slide Number Placeholder 4"/>
          <p:cNvSpPr>
            <a:spLocks noGrp="1"/>
          </p:cNvSpPr>
          <p:nvPr>
            <p:ph type="sldNum" sz="quarter" idx="12"/>
          </p:nvPr>
        </p:nvSpPr>
        <p:spPr/>
        <p:txBody>
          <a:bodyPr/>
          <a:lstStyle/>
          <a:p>
            <a:pPr>
              <a:defRPr/>
            </a:pPr>
            <a:fld id="{0962E954-A950-7341-A7F7-EE0D0CC58447}" type="slidenum">
              <a:rPr lang="en-US" smtClean="0"/>
              <a:pPr>
                <a:defRPr/>
              </a:pPr>
              <a:t>12</a:t>
            </a:fld>
            <a:endParaRPr lang="en-US" dirty="0"/>
          </a:p>
        </p:txBody>
      </p:sp>
      <p:sp>
        <p:nvSpPr>
          <p:cNvPr id="6" name="Footer Placeholder 5"/>
          <p:cNvSpPr>
            <a:spLocks noGrp="1"/>
          </p:cNvSpPr>
          <p:nvPr>
            <p:ph type="ftr" sz="quarter" idx="3"/>
          </p:nvPr>
        </p:nvSpPr>
        <p:spPr/>
        <p:txBody>
          <a:bodyPr/>
          <a:lstStyle/>
          <a:p>
            <a:pPr>
              <a:defRPr/>
            </a:pPr>
            <a:r>
              <a:rPr lang="en-US" smtClean="0"/>
              <a:t>G. Apollinari – High Field Magnet Development Toward the High Luminosity LHC</a:t>
            </a:r>
            <a:endParaRPr lang="en-US" b="1" dirty="0"/>
          </a:p>
        </p:txBody>
      </p:sp>
      <p:pic>
        <p:nvPicPr>
          <p:cNvPr id="7" name="Picture 4" descr="RRP-wire"/>
          <p:cNvPicPr>
            <a:picLocks noChangeAspect="1" noChangeArrowheads="1"/>
          </p:cNvPicPr>
          <p:nvPr/>
        </p:nvPicPr>
        <p:blipFill>
          <a:blip r:embed="rId2"/>
          <a:srcRect/>
          <a:stretch>
            <a:fillRect/>
          </a:stretch>
        </p:blipFill>
        <p:spPr bwMode="auto">
          <a:xfrm>
            <a:off x="596900" y="3683000"/>
            <a:ext cx="7486650" cy="2078038"/>
          </a:xfrm>
          <a:prstGeom prst="rect">
            <a:avLst/>
          </a:prstGeom>
          <a:noFill/>
          <a:ln w="9525">
            <a:noFill/>
            <a:miter lim="800000"/>
            <a:headEnd/>
            <a:tailEnd/>
          </a:ln>
        </p:spPr>
      </p:pic>
      <p:sp>
        <p:nvSpPr>
          <p:cNvPr id="8" name="AutoShape 5"/>
          <p:cNvSpPr>
            <a:spLocks noChangeArrowheads="1"/>
          </p:cNvSpPr>
          <p:nvPr/>
        </p:nvSpPr>
        <p:spPr bwMode="auto">
          <a:xfrm>
            <a:off x="1143654" y="5354638"/>
            <a:ext cx="65532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bg1"/>
              </a:gs>
              <a:gs pos="100000">
                <a:srgbClr val="FF33CC"/>
              </a:gs>
            </a:gsLst>
            <a:lin ang="5400000" scaled="1"/>
          </a:gradFill>
          <a:ln w="9525">
            <a:solidFill>
              <a:schemeClr val="tx1"/>
            </a:solidFill>
            <a:miter lim="800000"/>
            <a:headEnd/>
            <a:tailEnd/>
          </a:ln>
        </p:spPr>
        <p:txBody>
          <a:bodyPr wrap="none" anchor="ctr"/>
          <a:lstStyle/>
          <a:p>
            <a:endParaRPr lang="en-US"/>
          </a:p>
        </p:txBody>
      </p:sp>
      <p:sp>
        <p:nvSpPr>
          <p:cNvPr id="9" name="Text Box 6"/>
          <p:cNvSpPr txBox="1">
            <a:spLocks noChangeArrowheads="1"/>
          </p:cNvSpPr>
          <p:nvPr/>
        </p:nvSpPr>
        <p:spPr bwMode="auto">
          <a:xfrm>
            <a:off x="2359679" y="5394045"/>
            <a:ext cx="3581400" cy="396875"/>
          </a:xfrm>
          <a:prstGeom prst="rect">
            <a:avLst/>
          </a:prstGeom>
          <a:noFill/>
          <a:ln w="9525">
            <a:noFill/>
            <a:miter lim="800000"/>
            <a:headEnd/>
            <a:tailEnd/>
          </a:ln>
        </p:spPr>
        <p:txBody>
          <a:bodyPr>
            <a:spAutoFit/>
          </a:bodyPr>
          <a:lstStyle/>
          <a:p>
            <a:pPr eaLnBrk="0" hangingPunct="0">
              <a:spcBef>
                <a:spcPct val="50000"/>
              </a:spcBef>
            </a:pPr>
            <a:r>
              <a:rPr lang="en-US" sz="2000" dirty="0">
                <a:latin typeface="Trebuchet MS" pitchFamily="34" charset="0"/>
              </a:rPr>
              <a:t>Smaller Filament Size</a:t>
            </a:r>
          </a:p>
        </p:txBody>
      </p:sp>
      <p:pic>
        <p:nvPicPr>
          <p:cNvPr id="10" name="Picture 8"/>
          <p:cNvPicPr>
            <a:picLocks noChangeAspect="1" noChangeArrowheads="1"/>
          </p:cNvPicPr>
          <p:nvPr/>
        </p:nvPicPr>
        <p:blipFill>
          <a:blip r:embed="rId3"/>
          <a:srcRect/>
          <a:stretch>
            <a:fillRect/>
          </a:stretch>
        </p:blipFill>
        <p:spPr bwMode="auto">
          <a:xfrm>
            <a:off x="3881438" y="4030663"/>
            <a:ext cx="1042987" cy="357187"/>
          </a:xfrm>
          <a:prstGeom prst="rect">
            <a:avLst/>
          </a:prstGeom>
          <a:noFill/>
          <a:ln w="9525">
            <a:noFill/>
            <a:miter lim="800000"/>
            <a:headEnd/>
            <a:tailEnd/>
          </a:ln>
        </p:spPr>
      </p:pic>
      <p:sp>
        <p:nvSpPr>
          <p:cNvPr id="11" name="AutoShape 8"/>
          <p:cNvSpPr>
            <a:spLocks/>
          </p:cNvSpPr>
          <p:nvPr/>
        </p:nvSpPr>
        <p:spPr bwMode="auto">
          <a:xfrm rot="5400000">
            <a:off x="4096544" y="2253457"/>
            <a:ext cx="450850" cy="7186612"/>
          </a:xfrm>
          <a:prstGeom prst="rightBrace">
            <a:avLst>
              <a:gd name="adj1" fmla="val 132834"/>
              <a:gd name="adj2" fmla="val 50000"/>
            </a:avLst>
          </a:prstGeom>
          <a:noFill/>
          <a:ln w="9525">
            <a:solidFill>
              <a:schemeClr val="tx1"/>
            </a:solidFill>
            <a:round/>
            <a:headEnd/>
            <a:tailEnd/>
          </a:ln>
        </p:spPr>
        <p:txBody>
          <a:bodyPr rot="10800000" vert="eaVert" wrap="none" anchor="ctr"/>
          <a:lstStyle/>
          <a:p>
            <a:endParaRPr lang="en-US" sz="2400"/>
          </a:p>
        </p:txBody>
      </p:sp>
      <p:sp>
        <p:nvSpPr>
          <p:cNvPr id="12" name="Text Box 9"/>
          <p:cNvSpPr txBox="1">
            <a:spLocks noChangeArrowheads="1"/>
          </p:cNvSpPr>
          <p:nvPr/>
        </p:nvSpPr>
        <p:spPr bwMode="auto">
          <a:xfrm>
            <a:off x="2138363" y="5975350"/>
            <a:ext cx="4932362" cy="457200"/>
          </a:xfrm>
          <a:prstGeom prst="rect">
            <a:avLst/>
          </a:prstGeom>
          <a:noFill/>
          <a:ln w="9525">
            <a:noFill/>
            <a:miter lim="800000"/>
            <a:headEnd/>
            <a:tailEnd/>
          </a:ln>
        </p:spPr>
        <p:txBody>
          <a:bodyPr>
            <a:spAutoFit/>
          </a:bodyPr>
          <a:lstStyle/>
          <a:p>
            <a:pPr algn="ctr">
              <a:spcBef>
                <a:spcPct val="50000"/>
              </a:spcBef>
            </a:pPr>
            <a:r>
              <a:rPr lang="en-US" sz="2400">
                <a:latin typeface="Trebuchet MS" pitchFamily="34" charset="0"/>
              </a:rPr>
              <a:t>Courtesy of Jeff Parrell (OST)</a:t>
            </a:r>
          </a:p>
        </p:txBody>
      </p:sp>
      <p:pic>
        <p:nvPicPr>
          <p:cNvPr id="13" name="Picture 6" descr="11444 0.7 mm.jpg"/>
          <p:cNvPicPr>
            <a:picLocks noChangeAspect="1"/>
          </p:cNvPicPr>
          <p:nvPr/>
        </p:nvPicPr>
        <p:blipFill>
          <a:blip r:embed="rId4"/>
          <a:srcRect/>
          <a:stretch>
            <a:fillRect/>
          </a:stretch>
        </p:blipFill>
        <p:spPr bwMode="auto">
          <a:xfrm>
            <a:off x="5727700" y="2863850"/>
            <a:ext cx="1371600" cy="1346200"/>
          </a:xfrm>
          <a:prstGeom prst="rect">
            <a:avLst/>
          </a:prstGeom>
          <a:noFill/>
          <a:ln w="9525">
            <a:noFill/>
            <a:miter lim="800000"/>
            <a:headEnd/>
            <a:tailEnd/>
          </a:ln>
        </p:spPr>
      </p:pic>
      <p:sp>
        <p:nvSpPr>
          <p:cNvPr id="14" name="TextBox 9"/>
          <p:cNvSpPr txBox="1">
            <a:spLocks noChangeArrowheads="1"/>
          </p:cNvSpPr>
          <p:nvPr/>
        </p:nvSpPr>
        <p:spPr bwMode="auto">
          <a:xfrm>
            <a:off x="6149975" y="3378200"/>
            <a:ext cx="546100" cy="338138"/>
          </a:xfrm>
          <a:prstGeom prst="rect">
            <a:avLst/>
          </a:prstGeom>
          <a:noFill/>
          <a:ln w="9525">
            <a:noFill/>
            <a:miter lim="800000"/>
            <a:headEnd/>
            <a:tailEnd/>
          </a:ln>
        </p:spPr>
        <p:txBody>
          <a:bodyPr>
            <a:spAutoFit/>
          </a:bodyPr>
          <a:lstStyle/>
          <a:p>
            <a:r>
              <a:rPr lang="en-US" sz="1600" b="1"/>
              <a:t>169</a:t>
            </a:r>
          </a:p>
        </p:txBody>
      </p:sp>
    </p:spTree>
    <p:extLst>
      <p:ext uri="{BB962C8B-B14F-4D97-AF65-F5344CB8AC3E}">
        <p14:creationId xmlns:p14="http://schemas.microsoft.com/office/powerpoint/2010/main" val="5353855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450013" y="6440395"/>
            <a:ext cx="1076325" cy="241300"/>
          </a:xfrm>
        </p:spPr>
        <p:txBody>
          <a:bodyPr/>
          <a:lstStyle/>
          <a:p>
            <a:pPr>
              <a:defRPr/>
            </a:pPr>
            <a:fld id="{9129037A-A54E-304A-8C19-D0DFE75C41DF}" type="datetime1">
              <a:rPr lang="en-US" smtClean="0"/>
              <a:pPr>
                <a:defRPr/>
              </a:pPr>
              <a:t>6/5/14</a:t>
            </a:fld>
            <a:endParaRPr lang="en-US" dirty="0"/>
          </a:p>
        </p:txBody>
      </p:sp>
      <p:sp>
        <p:nvSpPr>
          <p:cNvPr id="5" name="Slide Number Placeholder 4"/>
          <p:cNvSpPr>
            <a:spLocks noGrp="1"/>
          </p:cNvSpPr>
          <p:nvPr>
            <p:ph type="sldNum" sz="quarter" idx="12"/>
          </p:nvPr>
        </p:nvSpPr>
        <p:spPr>
          <a:xfrm>
            <a:off x="228600" y="6500159"/>
            <a:ext cx="447675" cy="241300"/>
          </a:xfrm>
        </p:spPr>
        <p:txBody>
          <a:bodyPr/>
          <a:lstStyle/>
          <a:p>
            <a:pPr>
              <a:defRPr/>
            </a:pPr>
            <a:fld id="{0962E954-A950-7341-A7F7-EE0D0CC58447}" type="slidenum">
              <a:rPr lang="en-US" smtClean="0"/>
              <a:pPr>
                <a:defRPr/>
              </a:pPr>
              <a:t>13</a:t>
            </a:fld>
            <a:endParaRPr lang="en-US" dirty="0"/>
          </a:p>
        </p:txBody>
      </p:sp>
      <p:sp>
        <p:nvSpPr>
          <p:cNvPr id="6" name="Footer Placeholder 5"/>
          <p:cNvSpPr>
            <a:spLocks noGrp="1"/>
          </p:cNvSpPr>
          <p:nvPr>
            <p:ph type="ftr" sz="quarter" idx="3"/>
          </p:nvPr>
        </p:nvSpPr>
        <p:spPr>
          <a:xfrm>
            <a:off x="806450" y="6470277"/>
            <a:ext cx="5373688" cy="241300"/>
          </a:xfrm>
        </p:spPr>
        <p:txBody>
          <a:bodyPr/>
          <a:lstStyle/>
          <a:p>
            <a:pPr>
              <a:defRPr/>
            </a:pPr>
            <a:r>
              <a:rPr lang="en-US" smtClean="0"/>
              <a:t>G. Apollinari – High Field Magnet Development Toward the High Luminosity LHC</a:t>
            </a:r>
            <a:endParaRPr lang="en-US" b="1" dirty="0"/>
          </a:p>
        </p:txBody>
      </p:sp>
      <p:sp>
        <p:nvSpPr>
          <p:cNvPr id="7" name="Title 1"/>
          <p:cNvSpPr txBox="1">
            <a:spLocks/>
          </p:cNvSpPr>
          <p:nvPr/>
        </p:nvSpPr>
        <p:spPr>
          <a:xfrm>
            <a:off x="1182687" y="14941"/>
            <a:ext cx="7369175" cy="685800"/>
          </a:xfrm>
          <a:prstGeom prst="rect">
            <a:avLst/>
          </a:prstGeom>
        </p:spPr>
        <p:txBody>
          <a:bodyPr lIns="0" tIns="0" rIns="0" bIns="0" anchor="b" anchorCtr="0">
            <a:normAutofit/>
          </a:bodyPr>
          <a:lstStyle>
            <a:lvl1pPr algn="l" defTabSz="457200" rtl="0" eaLnBrk="1" fontAlgn="base" hangingPunct="1">
              <a:spcBef>
                <a:spcPct val="0"/>
              </a:spcBef>
              <a:spcAft>
                <a:spcPct val="0"/>
              </a:spcAft>
              <a:defRPr sz="3600" b="1" kern="1200">
                <a:solidFill>
                  <a:srgbClr val="154D81"/>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ctr">
              <a:defRPr/>
            </a:pPr>
            <a:r>
              <a:rPr lang="en-US" dirty="0" smtClean="0"/>
              <a:t>Specification for </a:t>
            </a:r>
            <a:r>
              <a:rPr lang="en-US" dirty="0" smtClean="0"/>
              <a:t>SC Strand</a:t>
            </a:r>
            <a:endParaRPr lang="en-US" dirty="0"/>
          </a:p>
        </p:txBody>
      </p:sp>
      <p:sp>
        <p:nvSpPr>
          <p:cNvPr id="10" name="Rectangle 9"/>
          <p:cNvSpPr/>
          <p:nvPr/>
        </p:nvSpPr>
        <p:spPr>
          <a:xfrm>
            <a:off x="5848069" y="1842063"/>
            <a:ext cx="2822575" cy="307975"/>
          </a:xfrm>
          <a:prstGeom prst="rect">
            <a:avLst/>
          </a:prstGeom>
          <a:solidFill>
            <a:schemeClr val="bg1"/>
          </a:solidFill>
          <a:ln w="19050">
            <a:noFill/>
          </a:ln>
        </p:spPr>
        <p:txBody>
          <a:bodyPr>
            <a:spAutoFit/>
          </a:bodyPr>
          <a:lstStyle/>
          <a:p>
            <a:pPr marL="247650" indent="-247650" defTabSz="457200">
              <a:lnSpc>
                <a:spcPct val="70000"/>
              </a:lnSpc>
              <a:spcBef>
                <a:spcPct val="50000"/>
              </a:spcBef>
              <a:buClr>
                <a:schemeClr val="accent2"/>
              </a:buClr>
              <a:buSzPct val="150000"/>
              <a:defRPr/>
            </a:pPr>
            <a:r>
              <a:rPr lang="en-US" sz="2000" i="1" dirty="0">
                <a:solidFill>
                  <a:srgbClr val="0070C0"/>
                </a:solidFill>
                <a:latin typeface="+mn-lt"/>
              </a:rPr>
              <a:t>J</a:t>
            </a:r>
            <a:r>
              <a:rPr lang="en-US" sz="2000" i="1" baseline="-25000" dirty="0">
                <a:solidFill>
                  <a:srgbClr val="0070C0"/>
                </a:solidFill>
                <a:latin typeface="+mn-lt"/>
              </a:rPr>
              <a:t>c</a:t>
            </a:r>
            <a:r>
              <a:rPr lang="en-US" sz="2000" dirty="0">
                <a:solidFill>
                  <a:srgbClr val="0070C0"/>
                </a:solidFill>
                <a:latin typeface="+mn-lt"/>
              </a:rPr>
              <a:t>(15 T) &gt; 1400 A/mm</a:t>
            </a:r>
            <a:r>
              <a:rPr lang="en-US" sz="2000" baseline="30000" dirty="0">
                <a:solidFill>
                  <a:srgbClr val="0070C0"/>
                </a:solidFill>
                <a:latin typeface="+mn-lt"/>
              </a:rPr>
              <a:t>2</a:t>
            </a:r>
            <a:r>
              <a:rPr lang="en-US" sz="2000" dirty="0">
                <a:solidFill>
                  <a:srgbClr val="0070C0"/>
                </a:solidFill>
                <a:latin typeface="+mn-lt"/>
              </a:rPr>
              <a:t>   </a:t>
            </a:r>
          </a:p>
        </p:txBody>
      </p:sp>
      <p:pic>
        <p:nvPicPr>
          <p:cNvPr id="11" name="Picture 3"/>
          <p:cNvPicPr>
            <a:picLocks noChangeAspect="1" noChangeArrowheads="1"/>
          </p:cNvPicPr>
          <p:nvPr/>
        </p:nvPicPr>
        <p:blipFill rotWithShape="1">
          <a:blip r:embed="rId2"/>
          <a:srcRect l="15208" t="8224" r="22383" b="4846"/>
          <a:stretch/>
        </p:blipFill>
        <p:spPr bwMode="auto">
          <a:xfrm>
            <a:off x="94132" y="1425222"/>
            <a:ext cx="5442002" cy="4416778"/>
          </a:xfrm>
          <a:prstGeom prst="rect">
            <a:avLst/>
          </a:prstGeom>
          <a:noFill/>
          <a:ln w="9525">
            <a:solidFill>
              <a:srgbClr val="0070C0"/>
            </a:solidFill>
            <a:miter lim="800000"/>
            <a:headEnd/>
            <a:tailEnd/>
          </a:ln>
        </p:spPr>
      </p:pic>
      <p:pic>
        <p:nvPicPr>
          <p:cNvPr id="13" name="Picture 12" descr="Screen Shot 2014-05-20 at 7.41.06 PM.png"/>
          <p:cNvPicPr>
            <a:picLocks noChangeAspect="1"/>
          </p:cNvPicPr>
          <p:nvPr/>
        </p:nvPicPr>
        <p:blipFill rotWithShape="1">
          <a:blip r:embed="rId3">
            <a:extLst>
              <a:ext uri="{28A0092B-C50C-407E-A947-70E740481C1C}">
                <a14:useLocalDpi xmlns:a14="http://schemas.microsoft.com/office/drawing/2010/main" val="0"/>
              </a:ext>
            </a:extLst>
          </a:blip>
          <a:srcRect l="35457" t="25033" r="27778" b="29216"/>
          <a:stretch/>
        </p:blipFill>
        <p:spPr>
          <a:xfrm>
            <a:off x="5647765" y="962589"/>
            <a:ext cx="3361766" cy="2614706"/>
          </a:xfrm>
          <a:prstGeom prst="rect">
            <a:avLst/>
          </a:prstGeom>
          <a:ln>
            <a:solidFill>
              <a:schemeClr val="tx1"/>
            </a:solidFill>
          </a:ln>
        </p:spPr>
      </p:pic>
      <p:pic>
        <p:nvPicPr>
          <p:cNvPr id="16" name="Picture 3"/>
          <p:cNvPicPr>
            <a:picLocks noChangeAspect="1" noChangeArrowheads="1"/>
          </p:cNvPicPr>
          <p:nvPr/>
        </p:nvPicPr>
        <p:blipFill>
          <a:blip r:embed="rId4" cstate="print"/>
          <a:srcRect/>
          <a:stretch>
            <a:fillRect/>
          </a:stretch>
        </p:blipFill>
        <p:spPr bwMode="auto">
          <a:xfrm>
            <a:off x="5647764" y="3711223"/>
            <a:ext cx="3375877" cy="2450920"/>
          </a:xfrm>
          <a:prstGeom prst="rect">
            <a:avLst/>
          </a:prstGeom>
          <a:solidFill>
            <a:schemeClr val="tx1"/>
          </a:solidFill>
          <a:ln w="9525">
            <a:solidFill>
              <a:schemeClr val="tx1"/>
            </a:solidFill>
            <a:miter lim="800000"/>
            <a:headEnd/>
            <a:tailEnd/>
          </a:ln>
        </p:spPr>
      </p:pic>
      <p:sp>
        <p:nvSpPr>
          <p:cNvPr id="17" name="Right Arrow 16"/>
          <p:cNvSpPr/>
          <p:nvPr/>
        </p:nvSpPr>
        <p:spPr>
          <a:xfrm rot="1234046">
            <a:off x="8132763" y="4465678"/>
            <a:ext cx="537488" cy="9975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sz="1400" kern="1200">
                <a:solidFill>
                  <a:schemeClr val="lt1"/>
                </a:solidFill>
                <a:latin typeface="+mn-lt"/>
                <a:ea typeface="+mn-ea"/>
                <a:cs typeface="+mn-cs"/>
              </a:defRPr>
            </a:lvl1pPr>
            <a:lvl2pPr marL="457200" algn="l" rtl="0" fontAlgn="base">
              <a:spcBef>
                <a:spcPct val="0"/>
              </a:spcBef>
              <a:spcAft>
                <a:spcPct val="0"/>
              </a:spcAft>
              <a:defRPr sz="1400" kern="1200">
                <a:solidFill>
                  <a:schemeClr val="lt1"/>
                </a:solidFill>
                <a:latin typeface="+mn-lt"/>
                <a:ea typeface="+mn-ea"/>
                <a:cs typeface="+mn-cs"/>
              </a:defRPr>
            </a:lvl2pPr>
            <a:lvl3pPr marL="914400" algn="l" rtl="0" fontAlgn="base">
              <a:spcBef>
                <a:spcPct val="0"/>
              </a:spcBef>
              <a:spcAft>
                <a:spcPct val="0"/>
              </a:spcAft>
              <a:defRPr sz="1400" kern="1200">
                <a:solidFill>
                  <a:schemeClr val="lt1"/>
                </a:solidFill>
                <a:latin typeface="+mn-lt"/>
                <a:ea typeface="+mn-ea"/>
                <a:cs typeface="+mn-cs"/>
              </a:defRPr>
            </a:lvl3pPr>
            <a:lvl4pPr marL="1371600" algn="l" rtl="0" fontAlgn="base">
              <a:spcBef>
                <a:spcPct val="0"/>
              </a:spcBef>
              <a:spcAft>
                <a:spcPct val="0"/>
              </a:spcAft>
              <a:defRPr sz="1400" kern="1200">
                <a:solidFill>
                  <a:schemeClr val="lt1"/>
                </a:solidFill>
                <a:latin typeface="+mn-lt"/>
                <a:ea typeface="+mn-ea"/>
                <a:cs typeface="+mn-cs"/>
              </a:defRPr>
            </a:lvl4pPr>
            <a:lvl5pPr marL="1828800" algn="l" rtl="0" fontAlgn="base">
              <a:spcBef>
                <a:spcPct val="0"/>
              </a:spcBef>
              <a:spcAft>
                <a:spcPct val="0"/>
              </a:spcAft>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algn="ctr">
              <a:defRPr/>
            </a:pPr>
            <a:endParaRPr lang="en-US"/>
          </a:p>
        </p:txBody>
      </p:sp>
      <p:sp>
        <p:nvSpPr>
          <p:cNvPr id="20" name="Content Placeholder 2"/>
          <p:cNvSpPr>
            <a:spLocks noGrp="1"/>
          </p:cNvSpPr>
          <p:nvPr>
            <p:ph idx="1"/>
          </p:nvPr>
        </p:nvSpPr>
        <p:spPr>
          <a:xfrm>
            <a:off x="5773365" y="5718878"/>
            <a:ext cx="3134127" cy="1090095"/>
          </a:xfrm>
          <a:solidFill>
            <a:schemeClr val="bg1"/>
          </a:solidFill>
          <a:ln>
            <a:solidFill>
              <a:srgbClr val="404040"/>
            </a:solidFill>
          </a:ln>
        </p:spPr>
        <p:txBody>
          <a:bodyPr/>
          <a:lstStyle/>
          <a:p>
            <a:pPr marL="571500" lvl="1" indent="-171450"/>
            <a:r>
              <a:rPr lang="en-US" sz="1200" dirty="0" smtClean="0">
                <a:latin typeface="Trebuchet MS" pitchFamily="34" charset="0"/>
              </a:rPr>
              <a:t>Recent Nb</a:t>
            </a:r>
            <a:r>
              <a:rPr lang="en-US" sz="1200" baseline="-25000" dirty="0" smtClean="0">
                <a:latin typeface="Trebuchet MS" pitchFamily="34" charset="0"/>
              </a:rPr>
              <a:t>3</a:t>
            </a:r>
            <a:r>
              <a:rPr lang="en-US" sz="1200" dirty="0" smtClean="0">
                <a:latin typeface="Trebuchet MS" pitchFamily="34" charset="0"/>
              </a:rPr>
              <a:t>Sn Delivery</a:t>
            </a:r>
          </a:p>
          <a:p>
            <a:pPr marL="571500" lvl="1" indent="-171450"/>
            <a:r>
              <a:rPr lang="en-US" sz="1200" dirty="0" smtClean="0">
                <a:latin typeface="Trebuchet MS" pitchFamily="34" charset="0"/>
              </a:rPr>
              <a:t>Headroom in RRR to increase </a:t>
            </a:r>
            <a:r>
              <a:rPr lang="en-US" sz="1200" dirty="0" err="1" smtClean="0">
                <a:latin typeface="Trebuchet MS" pitchFamily="34" charset="0"/>
              </a:rPr>
              <a:t>Ic</a:t>
            </a:r>
            <a:r>
              <a:rPr lang="en-US" sz="1200" dirty="0" smtClean="0">
                <a:latin typeface="Trebuchet MS" pitchFamily="34" charset="0"/>
              </a:rPr>
              <a:t> by longer treatment at 665 C</a:t>
            </a:r>
          </a:p>
          <a:p>
            <a:pPr marL="571500" lvl="1" indent="-171450"/>
            <a:r>
              <a:rPr lang="en-US" sz="1200" dirty="0" smtClean="0">
                <a:latin typeface="Trebuchet MS" pitchFamily="34" charset="0"/>
              </a:rPr>
              <a:t>Manufacturing margin in </a:t>
            </a:r>
            <a:r>
              <a:rPr lang="en-US" sz="1200" dirty="0" err="1" smtClean="0">
                <a:latin typeface="Trebuchet MS" pitchFamily="34" charset="0"/>
              </a:rPr>
              <a:t>Ic</a:t>
            </a:r>
            <a:r>
              <a:rPr lang="en-US" sz="1200" dirty="0" smtClean="0">
                <a:latin typeface="Trebuchet MS" pitchFamily="34" charset="0"/>
              </a:rPr>
              <a:t> increased by better </a:t>
            </a:r>
            <a:r>
              <a:rPr lang="en-US" sz="1200" dirty="0" err="1" smtClean="0">
                <a:latin typeface="Trebuchet MS" pitchFamily="34" charset="0"/>
              </a:rPr>
              <a:t>Nb</a:t>
            </a:r>
            <a:r>
              <a:rPr lang="en-US" sz="1200" dirty="0" smtClean="0">
                <a:latin typeface="Trebuchet MS" pitchFamily="34" charset="0"/>
              </a:rPr>
              <a:t>/</a:t>
            </a:r>
            <a:r>
              <a:rPr lang="en-US" sz="1200" dirty="0" err="1" smtClean="0">
                <a:latin typeface="Trebuchet MS" pitchFamily="34" charset="0"/>
              </a:rPr>
              <a:t>Sn</a:t>
            </a:r>
            <a:r>
              <a:rPr lang="en-US" sz="1200" dirty="0" smtClean="0">
                <a:latin typeface="Trebuchet MS" pitchFamily="34" charset="0"/>
              </a:rPr>
              <a:t> Control</a:t>
            </a:r>
          </a:p>
        </p:txBody>
      </p:sp>
      <p:sp>
        <p:nvSpPr>
          <p:cNvPr id="18" name="TextBox 17"/>
          <p:cNvSpPr txBox="1"/>
          <p:nvPr/>
        </p:nvSpPr>
        <p:spPr>
          <a:xfrm>
            <a:off x="5790132" y="4002556"/>
            <a:ext cx="1473200" cy="400110"/>
          </a:xfrm>
          <a:prstGeom prst="rect">
            <a:avLst/>
          </a:prstGeom>
          <a:noFill/>
        </p:spPr>
        <p:txBody>
          <a:bodyPr wrap="square">
            <a:spAutoFit/>
          </a:bodyPr>
          <a:lstStyle/>
          <a:p>
            <a:pPr>
              <a:defRPr/>
            </a:pPr>
            <a:r>
              <a:rPr lang="en-US" sz="1000" b="1" dirty="0">
                <a:solidFill>
                  <a:srgbClr val="C00000"/>
                </a:solidFill>
                <a:latin typeface="+mn-lt"/>
              </a:rPr>
              <a:t>5 % Reduced-Sn </a:t>
            </a:r>
          </a:p>
          <a:p>
            <a:pPr>
              <a:defRPr/>
            </a:pPr>
            <a:r>
              <a:rPr lang="en-US" sz="1000" b="1" dirty="0">
                <a:solidFill>
                  <a:srgbClr val="C00000"/>
                </a:solidFill>
                <a:latin typeface="+mn-lt"/>
              </a:rPr>
              <a:t>At. Nb/Sn = 3.6</a:t>
            </a:r>
          </a:p>
        </p:txBody>
      </p:sp>
      <p:sp>
        <p:nvSpPr>
          <p:cNvPr id="21" name="TextBox 20"/>
          <p:cNvSpPr txBox="1"/>
          <p:nvPr/>
        </p:nvSpPr>
        <p:spPr>
          <a:xfrm>
            <a:off x="5818354" y="4696179"/>
            <a:ext cx="2039938" cy="400110"/>
          </a:xfrm>
          <a:prstGeom prst="rect">
            <a:avLst/>
          </a:prstGeom>
          <a:noFill/>
        </p:spPr>
        <p:txBody>
          <a:bodyPr>
            <a:spAutoFit/>
          </a:bodyPr>
          <a:lstStyle/>
          <a:p>
            <a:pPr>
              <a:defRPr/>
            </a:pPr>
            <a:r>
              <a:rPr lang="en-US" sz="1000" b="1" dirty="0">
                <a:solidFill>
                  <a:srgbClr val="0070C0"/>
                </a:solidFill>
                <a:latin typeface="+mn-lt"/>
              </a:rPr>
              <a:t>Standard-Sn </a:t>
            </a:r>
          </a:p>
          <a:p>
            <a:pPr>
              <a:defRPr/>
            </a:pPr>
            <a:r>
              <a:rPr lang="en-US" sz="1000" b="1" dirty="0">
                <a:solidFill>
                  <a:srgbClr val="0070C0"/>
                </a:solidFill>
                <a:latin typeface="+mn-lt"/>
              </a:rPr>
              <a:t>At. Nb/Sn = 3.4</a:t>
            </a:r>
          </a:p>
        </p:txBody>
      </p:sp>
    </p:spTree>
    <p:extLst>
      <p:ext uri="{BB962C8B-B14F-4D97-AF65-F5344CB8AC3E}">
        <p14:creationId xmlns:p14="http://schemas.microsoft.com/office/powerpoint/2010/main" val="12266081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8207" y="42555"/>
            <a:ext cx="6755352" cy="641739"/>
          </a:xfrm>
        </p:spPr>
        <p:txBody>
          <a:bodyPr/>
          <a:lstStyle/>
          <a:p>
            <a:r>
              <a:rPr lang="en-US" dirty="0" smtClean="0"/>
              <a:t>Development History (LARP)</a:t>
            </a:r>
            <a:endParaRPr lang="en-US" dirty="0"/>
          </a:p>
        </p:txBody>
      </p:sp>
      <p:sp>
        <p:nvSpPr>
          <p:cNvPr id="4" name="Date Placeholder 3"/>
          <p:cNvSpPr>
            <a:spLocks noGrp="1"/>
          </p:cNvSpPr>
          <p:nvPr>
            <p:ph type="dt" sz="half" idx="10"/>
          </p:nvPr>
        </p:nvSpPr>
        <p:spPr/>
        <p:txBody>
          <a:bodyPr/>
          <a:lstStyle/>
          <a:p>
            <a:pPr>
              <a:defRPr/>
            </a:pPr>
            <a:fld id="{9129037A-A54E-304A-8C19-D0DFE75C41DF}" type="datetime1">
              <a:rPr lang="en-US" smtClean="0"/>
              <a:pPr>
                <a:defRPr/>
              </a:pPr>
              <a:t>6/5/14</a:t>
            </a:fld>
            <a:endParaRPr lang="en-US"/>
          </a:p>
        </p:txBody>
      </p:sp>
      <p:sp>
        <p:nvSpPr>
          <p:cNvPr id="5" name="Slide Number Placeholder 4"/>
          <p:cNvSpPr>
            <a:spLocks noGrp="1"/>
          </p:cNvSpPr>
          <p:nvPr>
            <p:ph type="sldNum" sz="quarter" idx="12"/>
          </p:nvPr>
        </p:nvSpPr>
        <p:spPr/>
        <p:txBody>
          <a:bodyPr/>
          <a:lstStyle/>
          <a:p>
            <a:pPr>
              <a:defRPr/>
            </a:pPr>
            <a:fld id="{0962E954-A950-7341-A7F7-EE0D0CC58447}" type="slidenum">
              <a:rPr lang="en-US" smtClean="0"/>
              <a:pPr>
                <a:defRPr/>
              </a:pPr>
              <a:t>14</a:t>
            </a:fld>
            <a:endParaRPr lang="en-US" dirty="0"/>
          </a:p>
        </p:txBody>
      </p:sp>
      <p:sp>
        <p:nvSpPr>
          <p:cNvPr id="6" name="Footer Placeholder 5"/>
          <p:cNvSpPr>
            <a:spLocks noGrp="1"/>
          </p:cNvSpPr>
          <p:nvPr>
            <p:ph type="ftr" sz="quarter" idx="3"/>
          </p:nvPr>
        </p:nvSpPr>
        <p:spPr/>
        <p:txBody>
          <a:bodyPr/>
          <a:lstStyle/>
          <a:p>
            <a:pPr>
              <a:defRPr/>
            </a:pPr>
            <a:r>
              <a:rPr lang="en-US" smtClean="0"/>
              <a:t>G. Apollinari – High Field Magnet Development Toward the High Luminosity LHC</a:t>
            </a:r>
            <a:endParaRPr lang="en-US" b="1" dirty="0"/>
          </a:p>
        </p:txBody>
      </p:sp>
      <p:grpSp>
        <p:nvGrpSpPr>
          <p:cNvPr id="8" name="Group 7"/>
          <p:cNvGrpSpPr/>
          <p:nvPr/>
        </p:nvGrpSpPr>
        <p:grpSpPr>
          <a:xfrm>
            <a:off x="35496" y="723373"/>
            <a:ext cx="9061321" cy="5441931"/>
            <a:chOff x="35496" y="723373"/>
            <a:chExt cx="9061321" cy="5441931"/>
          </a:xfrm>
        </p:grpSpPr>
        <p:pic>
          <p:nvPicPr>
            <p:cNvPr id="7" name="Picture 2" descr="\\Thunder\Supercon\Collaborations\LARP_LQ\LQ STructures\Hardware Pix\2009-05-01-Structure-and-coils\DSC06005.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t="11617" b="15179"/>
            <a:stretch/>
          </p:blipFill>
          <p:spPr bwMode="auto">
            <a:xfrm>
              <a:off x="3707904" y="3557883"/>
              <a:ext cx="2535540" cy="139206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5"/>
            <p:cNvSpPr txBox="1">
              <a:spLocks noChangeArrowheads="1"/>
            </p:cNvSpPr>
            <p:nvPr/>
          </p:nvSpPr>
          <p:spPr bwMode="auto">
            <a:xfrm>
              <a:off x="35496" y="723373"/>
              <a:ext cx="1187055" cy="129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b="1" dirty="0">
                  <a:solidFill>
                    <a:srgbClr val="1F497D"/>
                  </a:solidFill>
                  <a:latin typeface="Calibri" pitchFamily="34" charset="0"/>
                </a:rPr>
                <a:t>Subscale </a:t>
              </a:r>
              <a:r>
                <a:rPr lang="en-US" sz="1400" b="1" dirty="0" smtClean="0">
                  <a:solidFill>
                    <a:srgbClr val="1F497D"/>
                  </a:solidFill>
                  <a:latin typeface="Calibri" pitchFamily="34" charset="0"/>
                </a:rPr>
                <a:t>Quad. SQ</a:t>
              </a:r>
              <a:endParaRPr lang="en-US" sz="1400" b="1" dirty="0">
                <a:solidFill>
                  <a:srgbClr val="1F497D"/>
                </a:solidFill>
                <a:latin typeface="Calibri" pitchFamily="34" charset="0"/>
              </a:endParaRPr>
            </a:p>
            <a:p>
              <a:pPr algn="r" eaLnBrk="1" hangingPunct="1"/>
              <a:r>
                <a:rPr lang="en-US" sz="1400" dirty="0">
                  <a:solidFill>
                    <a:srgbClr val="1F497D"/>
                  </a:solidFill>
                  <a:latin typeface="Calibri" pitchFamily="34" charset="0"/>
                </a:rPr>
                <a:t>0.3 m long</a:t>
              </a:r>
            </a:p>
            <a:p>
              <a:pPr algn="r" eaLnBrk="1" hangingPunct="1"/>
              <a:r>
                <a:rPr lang="en-US" sz="1400" dirty="0">
                  <a:solidFill>
                    <a:srgbClr val="1F497D"/>
                  </a:solidFill>
                  <a:latin typeface="Calibri" pitchFamily="34" charset="0"/>
                </a:rPr>
                <a:t>110 mm </a:t>
              </a:r>
              <a:r>
                <a:rPr lang="en-US" sz="1400" dirty="0" smtClean="0">
                  <a:solidFill>
                    <a:srgbClr val="1F497D"/>
                  </a:solidFill>
                  <a:latin typeface="Calibri" pitchFamily="34" charset="0"/>
                </a:rPr>
                <a:t>bore</a:t>
              </a:r>
            </a:p>
            <a:p>
              <a:pPr algn="r" eaLnBrk="1" hangingPunct="1"/>
              <a:r>
                <a:rPr lang="en-US" sz="1400" dirty="0" smtClean="0">
                  <a:solidFill>
                    <a:srgbClr val="FF0000"/>
                  </a:solidFill>
                  <a:latin typeface="Calibri" pitchFamily="34" charset="0"/>
                </a:rPr>
                <a:t>2004-2006</a:t>
              </a:r>
              <a:endParaRPr lang="en-US" sz="1400" dirty="0">
                <a:solidFill>
                  <a:srgbClr val="FF0000"/>
                </a:solidFill>
                <a:latin typeface="Calibri" pitchFamily="34" charset="0"/>
              </a:endParaRPr>
            </a:p>
          </p:txBody>
        </p:sp>
        <p:sp>
          <p:nvSpPr>
            <p:cNvPr id="10" name="TextBox 17"/>
            <p:cNvSpPr txBox="1">
              <a:spLocks noChangeArrowheads="1"/>
            </p:cNvSpPr>
            <p:nvPr/>
          </p:nvSpPr>
          <p:spPr bwMode="auto">
            <a:xfrm>
              <a:off x="70991" y="2060848"/>
              <a:ext cx="115156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b="1" dirty="0">
                  <a:solidFill>
                    <a:srgbClr val="1F497D"/>
                  </a:solidFill>
                  <a:latin typeface="Calibri" pitchFamily="34" charset="0"/>
                </a:rPr>
                <a:t>Technology </a:t>
              </a:r>
              <a:r>
                <a:rPr lang="en-US" sz="1400" b="1" dirty="0" err="1">
                  <a:solidFill>
                    <a:srgbClr val="1F497D"/>
                  </a:solidFill>
                  <a:latin typeface="Calibri" pitchFamily="34" charset="0"/>
                </a:rPr>
                <a:t>Quadrupole</a:t>
              </a:r>
              <a:r>
                <a:rPr lang="en-US" sz="1400" b="1" dirty="0">
                  <a:solidFill>
                    <a:srgbClr val="1F497D"/>
                  </a:solidFill>
                  <a:latin typeface="Calibri" pitchFamily="34" charset="0"/>
                </a:rPr>
                <a:t> </a:t>
              </a:r>
              <a:endParaRPr lang="en-US" sz="1400" b="1" dirty="0" smtClean="0">
                <a:solidFill>
                  <a:srgbClr val="1F497D"/>
                </a:solidFill>
                <a:latin typeface="Calibri" pitchFamily="34" charset="0"/>
              </a:endParaRPr>
            </a:p>
            <a:p>
              <a:pPr algn="r" eaLnBrk="1" hangingPunct="1"/>
              <a:r>
                <a:rPr lang="en-US" sz="1400" b="1" dirty="0" smtClean="0">
                  <a:solidFill>
                    <a:srgbClr val="1F497D"/>
                  </a:solidFill>
                  <a:latin typeface="Calibri" pitchFamily="34" charset="0"/>
                </a:rPr>
                <a:t>TQS - TQC</a:t>
              </a:r>
              <a:endParaRPr lang="en-US" sz="1400" b="1" dirty="0">
                <a:solidFill>
                  <a:srgbClr val="1F497D"/>
                </a:solidFill>
                <a:latin typeface="Calibri" pitchFamily="34" charset="0"/>
              </a:endParaRPr>
            </a:p>
            <a:p>
              <a:pPr algn="r" eaLnBrk="1" hangingPunct="1"/>
              <a:r>
                <a:rPr lang="en-US" sz="1400" dirty="0">
                  <a:solidFill>
                    <a:srgbClr val="1F497D"/>
                  </a:solidFill>
                  <a:latin typeface="Calibri" pitchFamily="34" charset="0"/>
                </a:rPr>
                <a:t>1 m long</a:t>
              </a:r>
            </a:p>
            <a:p>
              <a:pPr algn="r" eaLnBrk="1" hangingPunct="1"/>
              <a:r>
                <a:rPr lang="en-US" sz="1400" dirty="0">
                  <a:solidFill>
                    <a:srgbClr val="1F497D"/>
                  </a:solidFill>
                  <a:latin typeface="Calibri" pitchFamily="34" charset="0"/>
                </a:rPr>
                <a:t>90 mm </a:t>
              </a:r>
              <a:r>
                <a:rPr lang="en-US" sz="1400" dirty="0" smtClean="0">
                  <a:solidFill>
                    <a:srgbClr val="1F497D"/>
                  </a:solidFill>
                  <a:latin typeface="Calibri" pitchFamily="34" charset="0"/>
                </a:rPr>
                <a:t>bore</a:t>
              </a:r>
            </a:p>
            <a:p>
              <a:pPr algn="r" eaLnBrk="1" hangingPunct="1"/>
              <a:r>
                <a:rPr lang="en-US" sz="1400" dirty="0" smtClean="0">
                  <a:solidFill>
                    <a:srgbClr val="FF0000"/>
                  </a:solidFill>
                  <a:latin typeface="Calibri" pitchFamily="34" charset="0"/>
                </a:rPr>
                <a:t>2006-2010</a:t>
              </a:r>
              <a:endParaRPr lang="en-US" sz="1400" dirty="0">
                <a:solidFill>
                  <a:srgbClr val="FF0000"/>
                </a:solidFill>
                <a:latin typeface="Calibri" pitchFamily="34" charset="0"/>
              </a:endParaRPr>
            </a:p>
          </p:txBody>
        </p:sp>
        <p:sp>
          <p:nvSpPr>
            <p:cNvPr id="11" name="TextBox 19"/>
            <p:cNvSpPr txBox="1">
              <a:spLocks noChangeArrowheads="1"/>
            </p:cNvSpPr>
            <p:nvPr/>
          </p:nvSpPr>
          <p:spPr bwMode="auto">
            <a:xfrm>
              <a:off x="620163" y="3645024"/>
              <a:ext cx="181488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b="1" dirty="0">
                  <a:solidFill>
                    <a:srgbClr val="1F497D"/>
                  </a:solidFill>
                  <a:latin typeface="Calibri" pitchFamily="34" charset="0"/>
                </a:rPr>
                <a:t>Long </a:t>
              </a:r>
              <a:r>
                <a:rPr lang="en-US" sz="1400" b="1" dirty="0" err="1">
                  <a:solidFill>
                    <a:srgbClr val="1F497D"/>
                  </a:solidFill>
                  <a:latin typeface="Calibri" pitchFamily="34" charset="0"/>
                </a:rPr>
                <a:t>Quadrupole</a:t>
              </a:r>
              <a:r>
                <a:rPr lang="en-US" sz="1400" b="1" dirty="0">
                  <a:solidFill>
                    <a:srgbClr val="1F497D"/>
                  </a:solidFill>
                  <a:latin typeface="Calibri" pitchFamily="34" charset="0"/>
                </a:rPr>
                <a:t> LQS</a:t>
              </a:r>
            </a:p>
            <a:p>
              <a:pPr algn="r" eaLnBrk="1" hangingPunct="1"/>
              <a:r>
                <a:rPr lang="en-US" sz="1400" dirty="0">
                  <a:solidFill>
                    <a:srgbClr val="1F497D"/>
                  </a:solidFill>
                  <a:latin typeface="Calibri" pitchFamily="34" charset="0"/>
                </a:rPr>
                <a:t>3.7 m long</a:t>
              </a:r>
            </a:p>
            <a:p>
              <a:pPr algn="r" eaLnBrk="1" hangingPunct="1"/>
              <a:r>
                <a:rPr lang="en-US" sz="1400" dirty="0">
                  <a:solidFill>
                    <a:srgbClr val="1F497D"/>
                  </a:solidFill>
                  <a:latin typeface="Calibri" pitchFamily="34" charset="0"/>
                </a:rPr>
                <a:t>90 mm </a:t>
              </a:r>
              <a:r>
                <a:rPr lang="en-US" sz="1400" dirty="0" smtClean="0">
                  <a:solidFill>
                    <a:srgbClr val="1F497D"/>
                  </a:solidFill>
                  <a:latin typeface="Calibri" pitchFamily="34" charset="0"/>
                </a:rPr>
                <a:t>bore</a:t>
              </a:r>
            </a:p>
            <a:p>
              <a:pPr algn="r" eaLnBrk="1" hangingPunct="1"/>
              <a:r>
                <a:rPr lang="en-US" sz="1400" dirty="0" smtClean="0">
                  <a:solidFill>
                    <a:srgbClr val="FF0000"/>
                  </a:solidFill>
                  <a:latin typeface="Calibri" pitchFamily="34" charset="0"/>
                </a:rPr>
                <a:t>2007-2012</a:t>
              </a:r>
              <a:endParaRPr lang="en-US" sz="1400" dirty="0">
                <a:solidFill>
                  <a:srgbClr val="FF0000"/>
                </a:solidFill>
                <a:latin typeface="Calibri" pitchFamily="34" charset="0"/>
              </a:endParaRPr>
            </a:p>
          </p:txBody>
        </p:sp>
        <p:sp>
          <p:nvSpPr>
            <p:cNvPr id="12" name="TextBox 20"/>
            <p:cNvSpPr txBox="1">
              <a:spLocks noChangeArrowheads="1"/>
            </p:cNvSpPr>
            <p:nvPr/>
          </p:nvSpPr>
          <p:spPr bwMode="auto">
            <a:xfrm>
              <a:off x="347878" y="5085184"/>
              <a:ext cx="211923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b="1" dirty="0">
                  <a:solidFill>
                    <a:srgbClr val="1F497D"/>
                  </a:solidFill>
                  <a:latin typeface="Calibri" pitchFamily="34" charset="0"/>
                </a:rPr>
                <a:t>High Field </a:t>
              </a:r>
              <a:r>
                <a:rPr lang="en-US" sz="1400" b="1" dirty="0" err="1">
                  <a:solidFill>
                    <a:srgbClr val="1F497D"/>
                  </a:solidFill>
                  <a:latin typeface="Calibri" pitchFamily="34" charset="0"/>
                </a:rPr>
                <a:t>Quadrupole</a:t>
              </a:r>
              <a:r>
                <a:rPr lang="en-US" sz="1400" b="1" dirty="0">
                  <a:solidFill>
                    <a:srgbClr val="1F497D"/>
                  </a:solidFill>
                  <a:latin typeface="Calibri" pitchFamily="34" charset="0"/>
                </a:rPr>
                <a:t> HQ</a:t>
              </a:r>
            </a:p>
            <a:p>
              <a:pPr algn="r" eaLnBrk="1" hangingPunct="1"/>
              <a:r>
                <a:rPr lang="en-US" sz="1400" dirty="0">
                  <a:solidFill>
                    <a:srgbClr val="1F497D"/>
                  </a:solidFill>
                  <a:latin typeface="Calibri" pitchFamily="34" charset="0"/>
                </a:rPr>
                <a:t>1 m long</a:t>
              </a:r>
            </a:p>
            <a:p>
              <a:pPr algn="r" eaLnBrk="1" hangingPunct="1"/>
              <a:r>
                <a:rPr lang="en-US" sz="1400" dirty="0">
                  <a:solidFill>
                    <a:srgbClr val="1F497D"/>
                  </a:solidFill>
                  <a:latin typeface="Calibri" pitchFamily="34" charset="0"/>
                </a:rPr>
                <a:t>120 mm </a:t>
              </a:r>
              <a:r>
                <a:rPr lang="en-US" sz="1400" dirty="0" smtClean="0">
                  <a:solidFill>
                    <a:srgbClr val="1F497D"/>
                  </a:solidFill>
                  <a:latin typeface="Calibri" pitchFamily="34" charset="0"/>
                </a:rPr>
                <a:t>bore</a:t>
              </a:r>
            </a:p>
            <a:p>
              <a:pPr algn="r" eaLnBrk="1" hangingPunct="1"/>
              <a:r>
                <a:rPr lang="en-US" sz="1400" dirty="0" smtClean="0">
                  <a:solidFill>
                    <a:srgbClr val="FF0000"/>
                  </a:solidFill>
                  <a:latin typeface="Calibri" pitchFamily="34" charset="0"/>
                </a:rPr>
                <a:t>2008-2014</a:t>
              </a:r>
            </a:p>
          </p:txBody>
        </p:sp>
        <p:pic>
          <p:nvPicPr>
            <p:cNvPr id="13" name="Picture 21" descr="HQ_2d_cross-section.tif"/>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93646" y="4976267"/>
              <a:ext cx="1189037"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2" descr="lqs01_cross-section.tif"/>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567688" y="3573016"/>
              <a:ext cx="1042987"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3" descr="tqs02_cross-section.tif"/>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34368" y="2204864"/>
              <a:ext cx="1042988"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4" descr="sq02_cross-section.tif"/>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234368" y="807625"/>
              <a:ext cx="1042988"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4" descr="lrs01_mech000.tif"/>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rot="16200000">
              <a:off x="4644008" y="2406477"/>
              <a:ext cx="63976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8"/>
            <p:cNvSpPr txBox="1">
              <a:spLocks noChangeArrowheads="1"/>
            </p:cNvSpPr>
            <p:nvPr/>
          </p:nvSpPr>
          <p:spPr bwMode="auto">
            <a:xfrm>
              <a:off x="5299725" y="2060848"/>
              <a:ext cx="102529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dirty="0">
                  <a:solidFill>
                    <a:srgbClr val="1F497D"/>
                  </a:solidFill>
                  <a:latin typeface="Calibri" pitchFamily="34" charset="0"/>
                </a:rPr>
                <a:t>Long Racetrack LRS</a:t>
              </a:r>
            </a:p>
            <a:p>
              <a:pPr eaLnBrk="1" hangingPunct="1"/>
              <a:r>
                <a:rPr lang="en-US" sz="1400" dirty="0">
                  <a:solidFill>
                    <a:srgbClr val="1F497D"/>
                  </a:solidFill>
                  <a:latin typeface="Calibri" pitchFamily="34" charset="0"/>
                </a:rPr>
                <a:t>3.6 m long</a:t>
              </a:r>
            </a:p>
            <a:p>
              <a:pPr eaLnBrk="1" hangingPunct="1"/>
              <a:r>
                <a:rPr lang="en-US" sz="1400" dirty="0">
                  <a:solidFill>
                    <a:srgbClr val="1F497D"/>
                  </a:solidFill>
                  <a:latin typeface="Calibri" pitchFamily="34" charset="0"/>
                </a:rPr>
                <a:t>No </a:t>
              </a:r>
              <a:r>
                <a:rPr lang="en-US" sz="1400" dirty="0" smtClean="0">
                  <a:solidFill>
                    <a:srgbClr val="1F497D"/>
                  </a:solidFill>
                  <a:latin typeface="Calibri" pitchFamily="34" charset="0"/>
                </a:rPr>
                <a:t>bore</a:t>
              </a:r>
            </a:p>
            <a:p>
              <a:pPr eaLnBrk="1" hangingPunct="1"/>
              <a:r>
                <a:rPr lang="en-US" sz="1400" dirty="0" smtClean="0">
                  <a:solidFill>
                    <a:srgbClr val="FF0000"/>
                  </a:solidFill>
                  <a:latin typeface="Calibri" pitchFamily="34" charset="0"/>
                </a:rPr>
                <a:t>2006-2008</a:t>
              </a:r>
              <a:endParaRPr lang="en-US" sz="1400" dirty="0">
                <a:solidFill>
                  <a:srgbClr val="FF0000"/>
                </a:solidFill>
                <a:latin typeface="Calibri" pitchFamily="34" charset="0"/>
              </a:endParaRPr>
            </a:p>
          </p:txBody>
        </p:sp>
        <p:cxnSp>
          <p:nvCxnSpPr>
            <p:cNvPr id="19" name="Straight Arrow Connector 18"/>
            <p:cNvCxnSpPr/>
            <p:nvPr/>
          </p:nvCxnSpPr>
          <p:spPr>
            <a:xfrm>
              <a:off x="1751893" y="1889647"/>
              <a:ext cx="0" cy="33671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106619" y="4688193"/>
              <a:ext cx="0" cy="25297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1" name="Left Brace 20"/>
            <p:cNvSpPr/>
            <p:nvPr/>
          </p:nvSpPr>
          <p:spPr>
            <a:xfrm rot="16200000">
              <a:off x="3169619" y="1502008"/>
              <a:ext cx="287528" cy="3819468"/>
            </a:xfrm>
            <a:prstGeom prst="leftBrace">
              <a:avLst>
                <a:gd name="adj1" fmla="val 8333"/>
                <a:gd name="adj2" fmla="val 43945"/>
              </a:avLst>
            </a:pr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2" name="Picture 4" descr="\\Thunder\Supercon\Collaborations\LARP_HQ\HQ Production Fabrication\Magnet Structures\Structural Hardware Pix\Magnet Assembly\HQ-1_Coilpack\DSC07284.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728936" y="4961784"/>
              <a:ext cx="1563144" cy="117235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Thunder\Supercon\Collaborations\LARP_HQ\HQ Production Fabrication\Magnet Structures\Structural Hardware Pix\Magnet Assembly\HQ01B Assembly\DSC07677.JP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908078" y="4957359"/>
              <a:ext cx="1566014" cy="117451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Thunder\Supercon\Collaborations\LARP_HQ\HQ Production Fabrication\Magnet Structures\Structural Hardware Pix\Magnet Assembly\HQ01B Assembly\DSC07665.JPG"/>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359461" y="4982232"/>
              <a:ext cx="1516795" cy="11375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Thunder\Supercon\Collaborations\LARP_LQ\LQ STructures\LQS01 Back from FNAL\DSC07195.JPG"/>
            <p:cNvPicPr>
              <a:picLocks noChangeAspect="1" noChangeArrowheads="1"/>
            </p:cNvPicPr>
            <p:nvPr/>
          </p:nvPicPr>
          <p:blipFill rotWithShape="1">
            <a:blip r:embed="rId11" cstate="email">
              <a:extLst>
                <a:ext uri="{28A0092B-C50C-407E-A947-70E740481C1C}">
                  <a14:useLocalDpi xmlns:a14="http://schemas.microsoft.com/office/drawing/2010/main" val="0"/>
                </a:ext>
              </a:extLst>
            </a:blip>
            <a:srcRect b="15797"/>
            <a:stretch/>
          </p:blipFill>
          <p:spPr bwMode="auto">
            <a:xfrm>
              <a:off x="6300192" y="3567087"/>
              <a:ext cx="2189721" cy="138286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3917078" y="3501008"/>
              <a:ext cx="903312" cy="369332"/>
            </a:xfrm>
            <a:prstGeom prst="rect">
              <a:avLst/>
            </a:prstGeom>
            <a:noFill/>
          </p:spPr>
          <p:txBody>
            <a:bodyPr wrap="none" rtlCol="0">
              <a:spAutoFit/>
            </a:bodyPr>
            <a:lstStyle/>
            <a:p>
              <a:r>
                <a:rPr lang="en-US" dirty="0" smtClean="0">
                  <a:solidFill>
                    <a:schemeClr val="bg1"/>
                  </a:solidFill>
                </a:rPr>
                <a:t>LQS01</a:t>
              </a:r>
              <a:endParaRPr lang="en-US" dirty="0">
                <a:solidFill>
                  <a:schemeClr val="bg1"/>
                </a:solidFill>
              </a:endParaRPr>
            </a:p>
          </p:txBody>
        </p:sp>
        <p:sp>
          <p:nvSpPr>
            <p:cNvPr id="27" name="TextBox 26"/>
            <p:cNvSpPr txBox="1"/>
            <p:nvPr/>
          </p:nvSpPr>
          <p:spPr>
            <a:xfrm>
              <a:off x="6485260" y="3501008"/>
              <a:ext cx="903312" cy="369332"/>
            </a:xfrm>
            <a:prstGeom prst="rect">
              <a:avLst/>
            </a:prstGeom>
            <a:noFill/>
          </p:spPr>
          <p:txBody>
            <a:bodyPr wrap="none" rtlCol="0">
              <a:spAutoFit/>
            </a:bodyPr>
            <a:lstStyle/>
            <a:p>
              <a:r>
                <a:rPr lang="en-US" dirty="0" smtClean="0">
                  <a:solidFill>
                    <a:schemeClr val="bg1"/>
                  </a:solidFill>
                </a:rPr>
                <a:t>LQS03</a:t>
              </a:r>
              <a:endParaRPr lang="en-US" dirty="0">
                <a:solidFill>
                  <a:schemeClr val="bg1"/>
                </a:solidFill>
              </a:endParaRPr>
            </a:p>
          </p:txBody>
        </p:sp>
        <p:sp>
          <p:nvSpPr>
            <p:cNvPr id="28" name="TextBox 27"/>
            <p:cNvSpPr txBox="1"/>
            <p:nvPr/>
          </p:nvSpPr>
          <p:spPr>
            <a:xfrm>
              <a:off x="4203017" y="4931876"/>
              <a:ext cx="1108334" cy="369332"/>
            </a:xfrm>
            <a:prstGeom prst="rect">
              <a:avLst/>
            </a:prstGeom>
            <a:noFill/>
          </p:spPr>
          <p:txBody>
            <a:bodyPr wrap="none" rtlCol="0">
              <a:spAutoFit/>
            </a:bodyPr>
            <a:lstStyle/>
            <a:p>
              <a:r>
                <a:rPr lang="en-US" dirty="0" smtClean="0">
                  <a:solidFill>
                    <a:schemeClr val="bg1"/>
                  </a:solidFill>
                </a:rPr>
                <a:t>HQ01b-c</a:t>
              </a:r>
              <a:endParaRPr lang="en-US" dirty="0">
                <a:solidFill>
                  <a:schemeClr val="bg1"/>
                </a:solidFill>
              </a:endParaRPr>
            </a:p>
          </p:txBody>
        </p:sp>
        <p:sp>
          <p:nvSpPr>
            <p:cNvPr id="29" name="TextBox 28"/>
            <p:cNvSpPr txBox="1"/>
            <p:nvPr/>
          </p:nvSpPr>
          <p:spPr>
            <a:xfrm>
              <a:off x="5782476" y="4931876"/>
              <a:ext cx="1121296" cy="369332"/>
            </a:xfrm>
            <a:prstGeom prst="rect">
              <a:avLst/>
            </a:prstGeom>
            <a:noFill/>
          </p:spPr>
          <p:txBody>
            <a:bodyPr wrap="none" rtlCol="0">
              <a:spAutoFit/>
            </a:bodyPr>
            <a:lstStyle/>
            <a:p>
              <a:r>
                <a:rPr lang="en-US" dirty="0" smtClean="0">
                  <a:solidFill>
                    <a:schemeClr val="bg1"/>
                  </a:solidFill>
                </a:rPr>
                <a:t>HQ01d-e</a:t>
              </a:r>
              <a:endParaRPr lang="en-US" dirty="0">
                <a:solidFill>
                  <a:schemeClr val="bg1"/>
                </a:solidFill>
              </a:endParaRPr>
            </a:p>
          </p:txBody>
        </p:sp>
        <p:sp>
          <p:nvSpPr>
            <p:cNvPr id="30" name="TextBox 29"/>
            <p:cNvSpPr txBox="1"/>
            <p:nvPr/>
          </p:nvSpPr>
          <p:spPr>
            <a:xfrm>
              <a:off x="7744769" y="4931876"/>
              <a:ext cx="787671" cy="369332"/>
            </a:xfrm>
            <a:prstGeom prst="rect">
              <a:avLst/>
            </a:prstGeom>
            <a:noFill/>
          </p:spPr>
          <p:txBody>
            <a:bodyPr wrap="none" rtlCol="0">
              <a:spAutoFit/>
            </a:bodyPr>
            <a:lstStyle/>
            <a:p>
              <a:r>
                <a:rPr lang="en-US" dirty="0" smtClean="0">
                  <a:solidFill>
                    <a:schemeClr val="bg1"/>
                  </a:solidFill>
                </a:rPr>
                <a:t>HQ02</a:t>
              </a:r>
              <a:endParaRPr lang="en-US" dirty="0">
                <a:solidFill>
                  <a:schemeClr val="bg1"/>
                </a:solidFill>
              </a:endParaRPr>
            </a:p>
          </p:txBody>
        </p:sp>
        <p:pic>
          <p:nvPicPr>
            <p:cNvPr id="31" name="Picture 30" descr="5109545-fig-4-large.gi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39752" y="1931238"/>
              <a:ext cx="2267571" cy="1425754"/>
            </a:xfrm>
            <a:prstGeom prst="rect">
              <a:avLst/>
            </a:prstGeom>
          </p:spPr>
        </p:pic>
        <p:pic>
          <p:nvPicPr>
            <p:cNvPr id="32" name="Picture 31" descr="CCmag01_08_07.jpg"/>
            <p:cNvPicPr>
              <a:picLocks noChangeAspect="1"/>
            </p:cNvPicPr>
            <p:nvPr/>
          </p:nvPicPr>
          <p:blipFill rotWithShape="1">
            <a:blip r:embed="rId13">
              <a:extLst>
                <a:ext uri="{28A0092B-C50C-407E-A947-70E740481C1C}">
                  <a14:useLocalDpi xmlns:a14="http://schemas.microsoft.com/office/drawing/2010/main" val="0"/>
                </a:ext>
              </a:extLst>
            </a:blip>
            <a:srcRect l="7170"/>
            <a:stretch/>
          </p:blipFill>
          <p:spPr>
            <a:xfrm>
              <a:off x="6300192" y="1912633"/>
              <a:ext cx="2796625" cy="1516367"/>
            </a:xfrm>
            <a:prstGeom prst="rect">
              <a:avLst/>
            </a:prstGeom>
          </p:spPr>
        </p:pic>
        <p:sp>
          <p:nvSpPr>
            <p:cNvPr id="33" name="TextBox 32"/>
            <p:cNvSpPr txBox="1"/>
            <p:nvPr/>
          </p:nvSpPr>
          <p:spPr>
            <a:xfrm>
              <a:off x="2414457" y="1931238"/>
              <a:ext cx="915936" cy="369332"/>
            </a:xfrm>
            <a:prstGeom prst="rect">
              <a:avLst/>
            </a:prstGeom>
            <a:noFill/>
          </p:spPr>
          <p:txBody>
            <a:bodyPr wrap="none" rtlCol="0">
              <a:spAutoFit/>
            </a:bodyPr>
            <a:lstStyle/>
            <a:p>
              <a:r>
                <a:rPr lang="en-US" dirty="0" smtClean="0">
                  <a:solidFill>
                    <a:schemeClr val="bg1"/>
                  </a:solidFill>
                </a:rPr>
                <a:t>TQS01</a:t>
              </a:r>
              <a:endParaRPr lang="en-US" dirty="0">
                <a:solidFill>
                  <a:schemeClr val="bg1"/>
                </a:solidFill>
              </a:endParaRPr>
            </a:p>
          </p:txBody>
        </p:sp>
        <p:sp>
          <p:nvSpPr>
            <p:cNvPr id="34" name="TextBox 33"/>
            <p:cNvSpPr txBox="1"/>
            <p:nvPr/>
          </p:nvSpPr>
          <p:spPr>
            <a:xfrm>
              <a:off x="6486641" y="1912633"/>
              <a:ext cx="890463" cy="369332"/>
            </a:xfrm>
            <a:prstGeom prst="rect">
              <a:avLst/>
            </a:prstGeom>
            <a:noFill/>
          </p:spPr>
          <p:txBody>
            <a:bodyPr wrap="none" rtlCol="0">
              <a:spAutoFit/>
            </a:bodyPr>
            <a:lstStyle/>
            <a:p>
              <a:r>
                <a:rPr lang="en-US" dirty="0" smtClean="0">
                  <a:solidFill>
                    <a:schemeClr val="bg1"/>
                  </a:solidFill>
                </a:rPr>
                <a:t>LRS01</a:t>
              </a:r>
              <a:endParaRPr lang="en-US" dirty="0">
                <a:solidFill>
                  <a:schemeClr val="bg1"/>
                </a:solidFill>
              </a:endParaRPr>
            </a:p>
          </p:txBody>
        </p:sp>
        <p:pic>
          <p:nvPicPr>
            <p:cNvPr id="35" name="Picture 34" descr="Screen Shot 2013-06-29 at 6.42.39 PM.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03531" y="866588"/>
              <a:ext cx="938894" cy="955176"/>
            </a:xfrm>
            <a:prstGeom prst="rect">
              <a:avLst/>
            </a:prstGeom>
          </p:spPr>
        </p:pic>
        <p:sp>
          <p:nvSpPr>
            <p:cNvPr id="36" name="TextBox 35"/>
            <p:cNvSpPr txBox="1"/>
            <p:nvPr/>
          </p:nvSpPr>
          <p:spPr>
            <a:xfrm>
              <a:off x="2481095" y="730924"/>
              <a:ext cx="774934" cy="369332"/>
            </a:xfrm>
            <a:prstGeom prst="rect">
              <a:avLst/>
            </a:prstGeom>
            <a:noFill/>
          </p:spPr>
          <p:txBody>
            <a:bodyPr wrap="none" rtlCol="0">
              <a:spAutoFit/>
            </a:bodyPr>
            <a:lstStyle/>
            <a:p>
              <a:r>
                <a:rPr lang="en-US" dirty="0" smtClean="0">
                  <a:solidFill>
                    <a:schemeClr val="bg1"/>
                  </a:solidFill>
                </a:rPr>
                <a:t>SQ02</a:t>
              </a:r>
              <a:endParaRPr lang="en-US" dirty="0">
                <a:solidFill>
                  <a:schemeClr val="bg1"/>
                </a:solidFill>
              </a:endParaRPr>
            </a:p>
          </p:txBody>
        </p:sp>
        <p:sp>
          <p:nvSpPr>
            <p:cNvPr id="3" name="TextBox 2"/>
            <p:cNvSpPr txBox="1"/>
            <p:nvPr/>
          </p:nvSpPr>
          <p:spPr>
            <a:xfrm>
              <a:off x="1952698" y="2742334"/>
              <a:ext cx="2916183" cy="584776"/>
            </a:xfrm>
            <a:prstGeom prst="rect">
              <a:avLst/>
            </a:prstGeom>
            <a:solidFill>
              <a:srgbClr val="FFFFFF"/>
            </a:solidFill>
            <a:ln>
              <a:solidFill>
                <a:srgbClr val="404040"/>
              </a:solidFill>
            </a:ln>
          </p:spPr>
          <p:txBody>
            <a:bodyPr wrap="none" rtlCol="0">
              <a:spAutoFit/>
            </a:bodyPr>
            <a:lstStyle/>
            <a:p>
              <a:r>
                <a:rPr lang="en-US" sz="1600" dirty="0" smtClean="0"/>
                <a:t>Manufacturing &amp; Reproducibility </a:t>
              </a:r>
            </a:p>
            <a:p>
              <a:r>
                <a:rPr lang="en-US" sz="1600" dirty="0" smtClean="0"/>
                <a:t>of Cos2</a:t>
              </a:r>
              <a:r>
                <a:rPr lang="en-US" sz="1600" dirty="0" smtClean="0">
                  <a:latin typeface="Symbol" charset="2"/>
                  <a:cs typeface="Symbol" charset="2"/>
                </a:rPr>
                <a:t>q</a:t>
              </a:r>
              <a:r>
                <a:rPr lang="en-US" sz="1600" dirty="0" smtClean="0"/>
                <a:t> Coils, Mech. Structure</a:t>
              </a:r>
              <a:endParaRPr lang="en-US" sz="1600" dirty="0"/>
            </a:p>
          </p:txBody>
        </p:sp>
        <p:sp>
          <p:nvSpPr>
            <p:cNvPr id="41" name="TextBox 40"/>
            <p:cNvSpPr txBox="1"/>
            <p:nvPr/>
          </p:nvSpPr>
          <p:spPr>
            <a:xfrm>
              <a:off x="3766537" y="4314308"/>
              <a:ext cx="2015940" cy="584776"/>
            </a:xfrm>
            <a:prstGeom prst="rect">
              <a:avLst/>
            </a:prstGeom>
            <a:solidFill>
              <a:srgbClr val="FFFFFF"/>
            </a:solidFill>
            <a:ln>
              <a:solidFill>
                <a:srgbClr val="404040"/>
              </a:solidFill>
            </a:ln>
          </p:spPr>
          <p:txBody>
            <a:bodyPr wrap="square" rtlCol="0">
              <a:spAutoFit/>
            </a:bodyPr>
            <a:lstStyle/>
            <a:p>
              <a:r>
                <a:rPr lang="en-US" sz="1600" dirty="0" smtClean="0"/>
                <a:t>First (and only) length </a:t>
              </a:r>
            </a:p>
            <a:p>
              <a:r>
                <a:rPr lang="en-US" sz="1600" dirty="0" smtClean="0"/>
                <a:t>scale up</a:t>
              </a:r>
              <a:endParaRPr lang="en-US" sz="1600" dirty="0"/>
            </a:p>
          </p:txBody>
        </p:sp>
        <p:sp>
          <p:nvSpPr>
            <p:cNvPr id="42" name="TextBox 41"/>
            <p:cNvSpPr txBox="1"/>
            <p:nvPr/>
          </p:nvSpPr>
          <p:spPr>
            <a:xfrm>
              <a:off x="3772390" y="5744890"/>
              <a:ext cx="2765200" cy="338554"/>
            </a:xfrm>
            <a:prstGeom prst="rect">
              <a:avLst/>
            </a:prstGeom>
            <a:solidFill>
              <a:srgbClr val="FFFFFF"/>
            </a:solidFill>
            <a:ln>
              <a:solidFill>
                <a:srgbClr val="404040"/>
              </a:solidFill>
            </a:ln>
          </p:spPr>
          <p:txBody>
            <a:bodyPr wrap="none" rtlCol="0">
              <a:spAutoFit/>
            </a:bodyPr>
            <a:lstStyle/>
            <a:p>
              <a:r>
                <a:rPr lang="en-US" sz="1600" dirty="0" smtClean="0"/>
                <a:t>Aperture increase, Acc. Quality</a:t>
              </a:r>
            </a:p>
          </p:txBody>
        </p:sp>
      </p:grpSp>
    </p:spTree>
    <p:extLst>
      <p:ext uri="{BB962C8B-B14F-4D97-AF65-F5344CB8AC3E}">
        <p14:creationId xmlns:p14="http://schemas.microsoft.com/office/powerpoint/2010/main" val="68731698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Mechanical structure</a:t>
            </a:r>
            <a:endParaRPr lang="en-US" dirty="0"/>
          </a:p>
        </p:txBody>
      </p:sp>
      <p:sp>
        <p:nvSpPr>
          <p:cNvPr id="3" name="Content Placeholder 2"/>
          <p:cNvSpPr>
            <a:spLocks noGrp="1"/>
          </p:cNvSpPr>
          <p:nvPr>
            <p:ph idx="1"/>
          </p:nvPr>
        </p:nvSpPr>
        <p:spPr>
          <a:xfrm>
            <a:off x="228601" y="1043046"/>
            <a:ext cx="5282062" cy="4987867"/>
          </a:xfrm>
        </p:spPr>
        <p:txBody>
          <a:bodyPr/>
          <a:lstStyle/>
          <a:p>
            <a:r>
              <a:rPr lang="en-US" dirty="0" smtClean="0"/>
              <a:t>Two mechanical structure developed during the LARP phase:</a:t>
            </a:r>
          </a:p>
          <a:p>
            <a:pPr lvl="1"/>
            <a:r>
              <a:rPr lang="en-US" dirty="0" smtClean="0"/>
              <a:t>“Traditional” SS Collars</a:t>
            </a:r>
          </a:p>
          <a:p>
            <a:pPr lvl="1"/>
            <a:r>
              <a:rPr lang="en-US" dirty="0" smtClean="0"/>
              <a:t>Al Shell preloaded using water-pressurized bladders and interference keys during assembly</a:t>
            </a:r>
          </a:p>
          <a:p>
            <a:r>
              <a:rPr lang="en-US" dirty="0" smtClean="0"/>
              <a:t>After test of several models, the bladder and key structure demonstrated a better capability of controlling stresses and was selected as the default option.  </a:t>
            </a:r>
            <a:endParaRPr lang="en-US" dirty="0"/>
          </a:p>
        </p:txBody>
      </p:sp>
      <p:sp>
        <p:nvSpPr>
          <p:cNvPr id="4" name="Date Placeholder 3"/>
          <p:cNvSpPr>
            <a:spLocks noGrp="1"/>
          </p:cNvSpPr>
          <p:nvPr>
            <p:ph type="dt" sz="half" idx="10"/>
          </p:nvPr>
        </p:nvSpPr>
        <p:spPr/>
        <p:txBody>
          <a:bodyPr/>
          <a:lstStyle/>
          <a:p>
            <a:pPr>
              <a:defRPr/>
            </a:pPr>
            <a:fld id="{9129037A-A54E-304A-8C19-D0DFE75C41DF}" type="datetime1">
              <a:rPr lang="en-US" smtClean="0"/>
              <a:pPr>
                <a:defRPr/>
              </a:pPr>
              <a:t>6/5/14</a:t>
            </a:fld>
            <a:endParaRPr lang="en-US"/>
          </a:p>
        </p:txBody>
      </p:sp>
      <p:sp>
        <p:nvSpPr>
          <p:cNvPr id="5" name="Slide Number Placeholder 4"/>
          <p:cNvSpPr>
            <a:spLocks noGrp="1"/>
          </p:cNvSpPr>
          <p:nvPr>
            <p:ph type="sldNum" sz="quarter" idx="12"/>
          </p:nvPr>
        </p:nvSpPr>
        <p:spPr/>
        <p:txBody>
          <a:bodyPr/>
          <a:lstStyle/>
          <a:p>
            <a:pPr>
              <a:defRPr/>
            </a:pPr>
            <a:fld id="{0962E954-A950-7341-A7F7-EE0D0CC58447}" type="slidenum">
              <a:rPr lang="en-US" smtClean="0"/>
              <a:pPr>
                <a:defRPr/>
              </a:pPr>
              <a:t>15</a:t>
            </a:fld>
            <a:endParaRPr lang="en-US" dirty="0"/>
          </a:p>
        </p:txBody>
      </p:sp>
      <p:sp>
        <p:nvSpPr>
          <p:cNvPr id="6" name="Footer Placeholder 5"/>
          <p:cNvSpPr>
            <a:spLocks noGrp="1"/>
          </p:cNvSpPr>
          <p:nvPr>
            <p:ph type="ftr" sz="quarter" idx="3"/>
          </p:nvPr>
        </p:nvSpPr>
        <p:spPr/>
        <p:txBody>
          <a:bodyPr/>
          <a:lstStyle/>
          <a:p>
            <a:pPr>
              <a:defRPr/>
            </a:pPr>
            <a:r>
              <a:rPr lang="en-US" smtClean="0"/>
              <a:t>G. Apollinari – High Field Magnet Development Toward the High Luminosity LHC</a:t>
            </a:r>
            <a:endParaRPr lang="en-US" b="1" dirty="0"/>
          </a:p>
        </p:txBody>
      </p:sp>
      <p:pic>
        <p:nvPicPr>
          <p:cNvPr id="7" name="Picture 6" descr="step01.png"/>
          <p:cNvPicPr>
            <a:picLocks noChangeAspect="1"/>
          </p:cNvPicPr>
          <p:nvPr/>
        </p:nvPicPr>
        <p:blipFill>
          <a:blip r:embed="rId2" cstate="print"/>
          <a:srcRect l="3946" t="8333" r="34896" b="8333"/>
          <a:stretch>
            <a:fillRect/>
          </a:stretch>
        </p:blipFill>
        <p:spPr>
          <a:xfrm>
            <a:off x="5616613" y="911944"/>
            <a:ext cx="3390451" cy="3281082"/>
          </a:xfrm>
          <a:prstGeom prst="rect">
            <a:avLst/>
          </a:prstGeom>
          <a:ln>
            <a:solidFill>
              <a:srgbClr val="404040"/>
            </a:solidFill>
          </a:ln>
        </p:spPr>
      </p:pic>
      <p:grpSp>
        <p:nvGrpSpPr>
          <p:cNvPr id="8" name="Group 7"/>
          <p:cNvGrpSpPr/>
          <p:nvPr/>
        </p:nvGrpSpPr>
        <p:grpSpPr>
          <a:xfrm>
            <a:off x="5613929" y="1771624"/>
            <a:ext cx="3390451" cy="3281082"/>
            <a:chOff x="0" y="1066800"/>
            <a:chExt cx="4876800" cy="4800600"/>
          </a:xfrm>
        </p:grpSpPr>
        <p:grpSp>
          <p:nvGrpSpPr>
            <p:cNvPr id="9" name="Group 8"/>
            <p:cNvGrpSpPr/>
            <p:nvPr/>
          </p:nvGrpSpPr>
          <p:grpSpPr>
            <a:xfrm>
              <a:off x="0" y="1066800"/>
              <a:ext cx="4876800" cy="4800600"/>
              <a:chOff x="-1371600" y="1066800"/>
              <a:chExt cx="4876800" cy="4800600"/>
            </a:xfrm>
          </p:grpSpPr>
          <p:pic>
            <p:nvPicPr>
              <p:cNvPr id="18" name="Picture 17" descr="step1.png"/>
              <p:cNvPicPr>
                <a:picLocks noChangeAspect="1"/>
              </p:cNvPicPr>
              <p:nvPr/>
            </p:nvPicPr>
            <p:blipFill>
              <a:blip r:embed="rId3" cstate="print"/>
              <a:srcRect l="3945" t="5556" r="32924" b="6945"/>
              <a:stretch>
                <a:fillRect/>
              </a:stretch>
            </p:blipFill>
            <p:spPr>
              <a:xfrm>
                <a:off x="-1371600" y="1066800"/>
                <a:ext cx="4876800" cy="4800600"/>
              </a:xfrm>
              <a:prstGeom prst="rect">
                <a:avLst/>
              </a:prstGeom>
              <a:ln>
                <a:solidFill>
                  <a:srgbClr val="404040"/>
                </a:solidFill>
              </a:ln>
            </p:spPr>
          </p:pic>
          <p:grpSp>
            <p:nvGrpSpPr>
              <p:cNvPr id="19" name="Group 18"/>
              <p:cNvGrpSpPr/>
              <p:nvPr/>
            </p:nvGrpSpPr>
            <p:grpSpPr>
              <a:xfrm>
                <a:off x="2320139" y="3810013"/>
                <a:ext cx="152399" cy="285300"/>
                <a:chOff x="3601949" y="3153523"/>
                <a:chExt cx="360451" cy="504077"/>
              </a:xfrm>
            </p:grpSpPr>
            <p:sp>
              <p:nvSpPr>
                <p:cNvPr id="48" name="Right Arrow 47"/>
                <p:cNvSpPr/>
                <p:nvPr/>
              </p:nvSpPr>
              <p:spPr>
                <a:xfrm>
                  <a:off x="3810000" y="3153523"/>
                  <a:ext cx="152400" cy="76200"/>
                </a:xfrm>
                <a:prstGeom prst="rightArrow">
                  <a:avLst/>
                </a:prstGeom>
                <a:solidFill>
                  <a:srgbClr val="FF000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ight Arrow 48"/>
                <p:cNvSpPr/>
                <p:nvPr/>
              </p:nvSpPr>
              <p:spPr>
                <a:xfrm>
                  <a:off x="3810000" y="3581400"/>
                  <a:ext cx="152400" cy="76200"/>
                </a:xfrm>
                <a:prstGeom prst="rightArrow">
                  <a:avLst/>
                </a:prstGeom>
                <a:solidFill>
                  <a:srgbClr val="FF000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ight Arrow 49"/>
                <p:cNvSpPr/>
                <p:nvPr/>
              </p:nvSpPr>
              <p:spPr>
                <a:xfrm rot="10800000">
                  <a:off x="3601949" y="3155233"/>
                  <a:ext cx="152400" cy="76200"/>
                </a:xfrm>
                <a:prstGeom prst="rightArrow">
                  <a:avLst/>
                </a:prstGeom>
                <a:solidFill>
                  <a:srgbClr val="FF000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ight Arrow 50"/>
                <p:cNvSpPr/>
                <p:nvPr/>
              </p:nvSpPr>
              <p:spPr>
                <a:xfrm rot="10800000">
                  <a:off x="3601949" y="3580544"/>
                  <a:ext cx="152400" cy="76200"/>
                </a:xfrm>
                <a:prstGeom prst="rightArrow">
                  <a:avLst/>
                </a:prstGeom>
                <a:solidFill>
                  <a:srgbClr val="FF000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26"/>
              <p:cNvGrpSpPr/>
              <p:nvPr/>
            </p:nvGrpSpPr>
            <p:grpSpPr>
              <a:xfrm rot="5400000">
                <a:off x="554743" y="4688434"/>
                <a:ext cx="152405" cy="262130"/>
                <a:chOff x="3601949" y="3194453"/>
                <a:chExt cx="360463" cy="463147"/>
              </a:xfrm>
            </p:grpSpPr>
            <p:sp>
              <p:nvSpPr>
                <p:cNvPr id="44" name="Right Arrow 43"/>
                <p:cNvSpPr/>
                <p:nvPr/>
              </p:nvSpPr>
              <p:spPr>
                <a:xfrm>
                  <a:off x="3810012" y="3194453"/>
                  <a:ext cx="152400" cy="76201"/>
                </a:xfrm>
                <a:prstGeom prst="rightArrow">
                  <a:avLst/>
                </a:prstGeom>
                <a:solidFill>
                  <a:srgbClr val="FF000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ight Arrow 44"/>
                <p:cNvSpPr/>
                <p:nvPr/>
              </p:nvSpPr>
              <p:spPr>
                <a:xfrm>
                  <a:off x="3810000" y="3581400"/>
                  <a:ext cx="152400" cy="76200"/>
                </a:xfrm>
                <a:prstGeom prst="rightArrow">
                  <a:avLst/>
                </a:prstGeom>
                <a:solidFill>
                  <a:srgbClr val="FF000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ight Arrow 45"/>
                <p:cNvSpPr/>
                <p:nvPr/>
              </p:nvSpPr>
              <p:spPr>
                <a:xfrm rot="10800000">
                  <a:off x="3601953" y="3196169"/>
                  <a:ext cx="152399" cy="76201"/>
                </a:xfrm>
                <a:prstGeom prst="rightArrow">
                  <a:avLst/>
                </a:prstGeom>
                <a:solidFill>
                  <a:srgbClr val="FF000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ight Arrow 46"/>
                <p:cNvSpPr/>
                <p:nvPr/>
              </p:nvSpPr>
              <p:spPr>
                <a:xfrm rot="10800000">
                  <a:off x="3601949" y="3580544"/>
                  <a:ext cx="152400" cy="76200"/>
                </a:xfrm>
                <a:prstGeom prst="rightArrow">
                  <a:avLst/>
                </a:prstGeom>
                <a:solidFill>
                  <a:srgbClr val="FF000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6"/>
              <p:cNvGrpSpPr/>
              <p:nvPr/>
            </p:nvGrpSpPr>
            <p:grpSpPr>
              <a:xfrm rot="5400000">
                <a:off x="1423827" y="4695334"/>
                <a:ext cx="152402" cy="288551"/>
                <a:chOff x="3601945" y="3147772"/>
                <a:chExt cx="360457" cy="509828"/>
              </a:xfrm>
            </p:grpSpPr>
            <p:sp>
              <p:nvSpPr>
                <p:cNvPr id="40" name="Right Arrow 39"/>
                <p:cNvSpPr/>
                <p:nvPr/>
              </p:nvSpPr>
              <p:spPr>
                <a:xfrm>
                  <a:off x="3810003" y="3147772"/>
                  <a:ext cx="152399" cy="76201"/>
                </a:xfrm>
                <a:prstGeom prst="rightArrow">
                  <a:avLst/>
                </a:prstGeom>
                <a:solidFill>
                  <a:srgbClr val="FF000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ight Arrow 40"/>
                <p:cNvSpPr/>
                <p:nvPr/>
              </p:nvSpPr>
              <p:spPr>
                <a:xfrm>
                  <a:off x="3810000" y="3581400"/>
                  <a:ext cx="152400" cy="76200"/>
                </a:xfrm>
                <a:prstGeom prst="rightArrow">
                  <a:avLst/>
                </a:prstGeom>
                <a:solidFill>
                  <a:srgbClr val="FF000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ight Arrow 41"/>
                <p:cNvSpPr/>
                <p:nvPr/>
              </p:nvSpPr>
              <p:spPr>
                <a:xfrm rot="10800000">
                  <a:off x="3601945" y="3149482"/>
                  <a:ext cx="152399" cy="76201"/>
                </a:xfrm>
                <a:prstGeom prst="rightArrow">
                  <a:avLst/>
                </a:prstGeom>
                <a:solidFill>
                  <a:srgbClr val="FF000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ight Arrow 42"/>
                <p:cNvSpPr/>
                <p:nvPr/>
              </p:nvSpPr>
              <p:spPr>
                <a:xfrm rot="10800000">
                  <a:off x="3601949" y="3580544"/>
                  <a:ext cx="152400" cy="76200"/>
                </a:xfrm>
                <a:prstGeom prst="rightArrow">
                  <a:avLst/>
                </a:prstGeom>
                <a:solidFill>
                  <a:srgbClr val="FF000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p:cNvGrpSpPr/>
              <p:nvPr/>
            </p:nvGrpSpPr>
            <p:grpSpPr>
              <a:xfrm>
                <a:off x="2321074" y="2941894"/>
                <a:ext cx="152399" cy="285300"/>
                <a:chOff x="3601949" y="3153523"/>
                <a:chExt cx="360451" cy="504077"/>
              </a:xfrm>
            </p:grpSpPr>
            <p:sp>
              <p:nvSpPr>
                <p:cNvPr id="36" name="Right Arrow 35"/>
                <p:cNvSpPr/>
                <p:nvPr/>
              </p:nvSpPr>
              <p:spPr>
                <a:xfrm>
                  <a:off x="3810000" y="3153523"/>
                  <a:ext cx="152400" cy="76200"/>
                </a:xfrm>
                <a:prstGeom prst="rightArrow">
                  <a:avLst/>
                </a:prstGeom>
                <a:solidFill>
                  <a:srgbClr val="FF000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ight Arrow 36"/>
                <p:cNvSpPr/>
                <p:nvPr/>
              </p:nvSpPr>
              <p:spPr>
                <a:xfrm>
                  <a:off x="3810000" y="3581400"/>
                  <a:ext cx="152400" cy="76200"/>
                </a:xfrm>
                <a:prstGeom prst="rightArrow">
                  <a:avLst/>
                </a:prstGeom>
                <a:solidFill>
                  <a:srgbClr val="FF000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ight Arrow 37"/>
                <p:cNvSpPr/>
                <p:nvPr/>
              </p:nvSpPr>
              <p:spPr>
                <a:xfrm rot="10800000">
                  <a:off x="3601949" y="3155233"/>
                  <a:ext cx="152400" cy="76200"/>
                </a:xfrm>
                <a:prstGeom prst="rightArrow">
                  <a:avLst/>
                </a:prstGeom>
                <a:solidFill>
                  <a:srgbClr val="FF000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ight Arrow 38"/>
                <p:cNvSpPr/>
                <p:nvPr/>
              </p:nvSpPr>
              <p:spPr>
                <a:xfrm rot="10800000">
                  <a:off x="3601949" y="3580544"/>
                  <a:ext cx="152400" cy="76200"/>
                </a:xfrm>
                <a:prstGeom prst="rightArrow">
                  <a:avLst/>
                </a:prstGeom>
                <a:solidFill>
                  <a:srgbClr val="FF000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6"/>
              <p:cNvGrpSpPr/>
              <p:nvPr/>
            </p:nvGrpSpPr>
            <p:grpSpPr>
              <a:xfrm rot="5400000">
                <a:off x="1424761" y="2029735"/>
                <a:ext cx="152402" cy="288551"/>
                <a:chOff x="3601945" y="3147772"/>
                <a:chExt cx="360457" cy="509828"/>
              </a:xfrm>
            </p:grpSpPr>
            <p:sp>
              <p:nvSpPr>
                <p:cNvPr id="32" name="Right Arrow 31"/>
                <p:cNvSpPr/>
                <p:nvPr/>
              </p:nvSpPr>
              <p:spPr>
                <a:xfrm>
                  <a:off x="3810003" y="3147772"/>
                  <a:ext cx="152399" cy="76201"/>
                </a:xfrm>
                <a:prstGeom prst="rightArrow">
                  <a:avLst/>
                </a:prstGeom>
                <a:solidFill>
                  <a:srgbClr val="FF000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ight Arrow 32"/>
                <p:cNvSpPr/>
                <p:nvPr/>
              </p:nvSpPr>
              <p:spPr>
                <a:xfrm>
                  <a:off x="3810000" y="3581400"/>
                  <a:ext cx="152400" cy="76200"/>
                </a:xfrm>
                <a:prstGeom prst="rightArrow">
                  <a:avLst/>
                </a:prstGeom>
                <a:solidFill>
                  <a:srgbClr val="FF000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ight Arrow 33"/>
                <p:cNvSpPr/>
                <p:nvPr/>
              </p:nvSpPr>
              <p:spPr>
                <a:xfrm rot="10800000">
                  <a:off x="3601945" y="3149482"/>
                  <a:ext cx="152399" cy="76201"/>
                </a:xfrm>
                <a:prstGeom prst="rightArrow">
                  <a:avLst/>
                </a:prstGeom>
                <a:solidFill>
                  <a:srgbClr val="FF000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ight Arrow 34"/>
                <p:cNvSpPr/>
                <p:nvPr/>
              </p:nvSpPr>
              <p:spPr>
                <a:xfrm rot="10800000">
                  <a:off x="3601949" y="3580544"/>
                  <a:ext cx="152400" cy="76200"/>
                </a:xfrm>
                <a:prstGeom prst="rightArrow">
                  <a:avLst/>
                </a:prstGeom>
                <a:solidFill>
                  <a:srgbClr val="FF000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6"/>
              <p:cNvGrpSpPr/>
              <p:nvPr/>
            </p:nvGrpSpPr>
            <p:grpSpPr>
              <a:xfrm rot="5400000">
                <a:off x="564122" y="2024126"/>
                <a:ext cx="152402" cy="288551"/>
                <a:chOff x="3601945" y="3147772"/>
                <a:chExt cx="360457" cy="509828"/>
              </a:xfrm>
            </p:grpSpPr>
            <p:sp>
              <p:nvSpPr>
                <p:cNvPr id="28" name="Right Arrow 27"/>
                <p:cNvSpPr/>
                <p:nvPr/>
              </p:nvSpPr>
              <p:spPr>
                <a:xfrm>
                  <a:off x="3810003" y="3147772"/>
                  <a:ext cx="152399" cy="76201"/>
                </a:xfrm>
                <a:prstGeom prst="rightArrow">
                  <a:avLst/>
                </a:prstGeom>
                <a:solidFill>
                  <a:srgbClr val="FF000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ight Arrow 28"/>
                <p:cNvSpPr/>
                <p:nvPr/>
              </p:nvSpPr>
              <p:spPr>
                <a:xfrm>
                  <a:off x="3810000" y="3581400"/>
                  <a:ext cx="152400" cy="76200"/>
                </a:xfrm>
                <a:prstGeom prst="rightArrow">
                  <a:avLst/>
                </a:prstGeom>
                <a:solidFill>
                  <a:srgbClr val="FF000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ight Arrow 29"/>
                <p:cNvSpPr/>
                <p:nvPr/>
              </p:nvSpPr>
              <p:spPr>
                <a:xfrm rot="10800000">
                  <a:off x="3601945" y="3149482"/>
                  <a:ext cx="152399" cy="76201"/>
                </a:xfrm>
                <a:prstGeom prst="rightArrow">
                  <a:avLst/>
                </a:prstGeom>
                <a:solidFill>
                  <a:srgbClr val="FF000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ight Arrow 30"/>
                <p:cNvSpPr/>
                <p:nvPr/>
              </p:nvSpPr>
              <p:spPr>
                <a:xfrm rot="10800000">
                  <a:off x="3601949" y="3580544"/>
                  <a:ext cx="152400" cy="76200"/>
                </a:xfrm>
                <a:prstGeom prst="rightArrow">
                  <a:avLst/>
                </a:prstGeom>
                <a:solidFill>
                  <a:srgbClr val="FF000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Rectangle 24"/>
              <p:cNvSpPr/>
              <p:nvPr/>
            </p:nvSpPr>
            <p:spPr>
              <a:xfrm>
                <a:off x="990600" y="3234690"/>
                <a:ext cx="274320" cy="346710"/>
              </a:xfrm>
              <a:prstGeom prst="rect">
                <a:avLst/>
              </a:prstGeom>
              <a:solidFill>
                <a:schemeClr val="bg1"/>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1219200" y="3352800"/>
                <a:ext cx="179070" cy="217170"/>
              </a:xfrm>
              <a:prstGeom prst="rect">
                <a:avLst/>
              </a:prstGeom>
              <a:solidFill>
                <a:schemeClr val="bg1"/>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994410" y="3147060"/>
                <a:ext cx="152400" cy="152400"/>
              </a:xfrm>
              <a:prstGeom prst="rect">
                <a:avLst/>
              </a:prstGeom>
              <a:solidFill>
                <a:schemeClr val="bg1"/>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Right Arrow 9"/>
            <p:cNvSpPr/>
            <p:nvPr/>
          </p:nvSpPr>
          <p:spPr>
            <a:xfrm>
              <a:off x="1120573" y="3810716"/>
              <a:ext cx="64435" cy="43128"/>
            </a:xfrm>
            <a:prstGeom prst="rightArrow">
              <a:avLst/>
            </a:prstGeom>
            <a:solidFill>
              <a:srgbClr val="FF000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p:cNvSpPr/>
            <p:nvPr/>
          </p:nvSpPr>
          <p:spPr>
            <a:xfrm>
              <a:off x="1120573" y="4052888"/>
              <a:ext cx="64435" cy="43128"/>
            </a:xfrm>
            <a:prstGeom prst="rightArrow">
              <a:avLst/>
            </a:prstGeom>
            <a:solidFill>
              <a:srgbClr val="FF000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Arrow 11"/>
            <p:cNvSpPr/>
            <p:nvPr/>
          </p:nvSpPr>
          <p:spPr>
            <a:xfrm rot="10800000">
              <a:off x="1032609" y="3811684"/>
              <a:ext cx="64435" cy="43128"/>
            </a:xfrm>
            <a:prstGeom prst="rightArrow">
              <a:avLst/>
            </a:prstGeom>
            <a:solidFill>
              <a:srgbClr val="FF000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p:cNvSpPr/>
            <p:nvPr/>
          </p:nvSpPr>
          <p:spPr>
            <a:xfrm rot="10800000">
              <a:off x="1032609" y="4052403"/>
              <a:ext cx="64435" cy="43128"/>
            </a:xfrm>
            <a:prstGeom prst="rightArrow">
              <a:avLst/>
            </a:prstGeom>
            <a:solidFill>
              <a:srgbClr val="FF000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p:cNvSpPr/>
            <p:nvPr/>
          </p:nvSpPr>
          <p:spPr>
            <a:xfrm>
              <a:off x="1121508" y="2942597"/>
              <a:ext cx="64435" cy="43128"/>
            </a:xfrm>
            <a:prstGeom prst="rightArrow">
              <a:avLst/>
            </a:prstGeom>
            <a:solidFill>
              <a:srgbClr val="FF000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p:cNvSpPr/>
            <p:nvPr/>
          </p:nvSpPr>
          <p:spPr>
            <a:xfrm>
              <a:off x="1121508" y="3184769"/>
              <a:ext cx="64435" cy="43128"/>
            </a:xfrm>
            <a:prstGeom prst="rightArrow">
              <a:avLst/>
            </a:prstGeom>
            <a:solidFill>
              <a:srgbClr val="FF000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Arrow 15"/>
            <p:cNvSpPr/>
            <p:nvPr/>
          </p:nvSpPr>
          <p:spPr>
            <a:xfrm rot="10800000">
              <a:off x="1033544" y="2943565"/>
              <a:ext cx="64435" cy="43128"/>
            </a:xfrm>
            <a:prstGeom prst="rightArrow">
              <a:avLst/>
            </a:prstGeom>
            <a:solidFill>
              <a:srgbClr val="FF000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Arrow 16"/>
            <p:cNvSpPr/>
            <p:nvPr/>
          </p:nvSpPr>
          <p:spPr>
            <a:xfrm rot="10800000">
              <a:off x="1033544" y="3184284"/>
              <a:ext cx="64435" cy="43128"/>
            </a:xfrm>
            <a:prstGeom prst="rightArrow">
              <a:avLst/>
            </a:prstGeom>
            <a:solidFill>
              <a:srgbClr val="FF000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2" name="Group 51"/>
          <p:cNvGrpSpPr/>
          <p:nvPr/>
        </p:nvGrpSpPr>
        <p:grpSpPr>
          <a:xfrm>
            <a:off x="5615626" y="2912249"/>
            <a:ext cx="3390451" cy="3319583"/>
            <a:chOff x="0" y="1143000"/>
            <a:chExt cx="4800600" cy="4724400"/>
          </a:xfrm>
        </p:grpSpPr>
        <p:grpSp>
          <p:nvGrpSpPr>
            <p:cNvPr id="53" name="Group 52"/>
            <p:cNvGrpSpPr/>
            <p:nvPr/>
          </p:nvGrpSpPr>
          <p:grpSpPr>
            <a:xfrm>
              <a:off x="0" y="1143000"/>
              <a:ext cx="4800600" cy="4724400"/>
              <a:chOff x="-1371600" y="1143000"/>
              <a:chExt cx="4800600" cy="4724400"/>
            </a:xfrm>
          </p:grpSpPr>
          <p:pic>
            <p:nvPicPr>
              <p:cNvPr id="56" name="Picture 55" descr="step2.png"/>
              <p:cNvPicPr>
                <a:picLocks noChangeAspect="1"/>
              </p:cNvPicPr>
              <p:nvPr/>
            </p:nvPicPr>
            <p:blipFill>
              <a:blip r:embed="rId4" cstate="print"/>
              <a:srcRect l="4254" t="6944" r="33602" b="6944"/>
              <a:stretch>
                <a:fillRect/>
              </a:stretch>
            </p:blipFill>
            <p:spPr>
              <a:xfrm>
                <a:off x="-1371600" y="1143000"/>
                <a:ext cx="4800600" cy="4724400"/>
              </a:xfrm>
              <a:prstGeom prst="rect">
                <a:avLst/>
              </a:prstGeom>
              <a:ln>
                <a:solidFill>
                  <a:srgbClr val="404040"/>
                </a:solidFill>
              </a:ln>
            </p:spPr>
          </p:pic>
          <p:sp>
            <p:nvSpPr>
              <p:cNvPr id="57" name="Rectangle 56"/>
              <p:cNvSpPr/>
              <p:nvPr/>
            </p:nvSpPr>
            <p:spPr>
              <a:xfrm rot="5400000">
                <a:off x="813267" y="4749334"/>
                <a:ext cx="129927" cy="80063"/>
              </a:xfrm>
              <a:prstGeom prst="rect">
                <a:avLst/>
              </a:prstGeom>
              <a:solidFill>
                <a:srgbClr val="FF0000"/>
              </a:solidFill>
              <a:ln w="1270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p:cNvSpPr/>
              <p:nvPr/>
            </p:nvSpPr>
            <p:spPr>
              <a:xfrm rot="5400000">
                <a:off x="1139179" y="4754993"/>
                <a:ext cx="129333" cy="77762"/>
              </a:xfrm>
              <a:prstGeom prst="rect">
                <a:avLst/>
              </a:prstGeom>
              <a:solidFill>
                <a:srgbClr val="FF0000"/>
              </a:solidFill>
              <a:ln w="1270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p:cNvSpPr/>
              <p:nvPr/>
            </p:nvSpPr>
            <p:spPr>
              <a:xfrm rot="5400000">
                <a:off x="810967" y="2177254"/>
                <a:ext cx="129927" cy="80063"/>
              </a:xfrm>
              <a:prstGeom prst="rect">
                <a:avLst/>
              </a:prstGeom>
              <a:solidFill>
                <a:srgbClr val="FF0000"/>
              </a:solidFill>
              <a:ln w="1270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p:cNvSpPr/>
              <p:nvPr/>
            </p:nvSpPr>
            <p:spPr>
              <a:xfrm rot="5400000">
                <a:off x="1136879" y="2182913"/>
                <a:ext cx="129333" cy="77762"/>
              </a:xfrm>
              <a:prstGeom prst="rect">
                <a:avLst/>
              </a:prstGeom>
              <a:solidFill>
                <a:srgbClr val="FF0000"/>
              </a:solidFill>
              <a:ln w="1270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p:cNvSpPr/>
              <p:nvPr/>
            </p:nvSpPr>
            <p:spPr>
              <a:xfrm>
                <a:off x="2264044" y="3305000"/>
                <a:ext cx="138192" cy="73632"/>
              </a:xfrm>
              <a:prstGeom prst="rect">
                <a:avLst/>
              </a:prstGeom>
              <a:solidFill>
                <a:srgbClr val="FF0000"/>
              </a:solidFill>
              <a:ln w="1270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p:cNvSpPr/>
              <p:nvPr/>
            </p:nvSpPr>
            <p:spPr>
              <a:xfrm>
                <a:off x="2270502" y="3636936"/>
                <a:ext cx="133027" cy="67159"/>
              </a:xfrm>
              <a:prstGeom prst="rect">
                <a:avLst/>
              </a:prstGeom>
              <a:solidFill>
                <a:srgbClr val="FF0000"/>
              </a:solidFill>
              <a:ln w="1270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p:cNvSpPr/>
              <p:nvPr/>
            </p:nvSpPr>
            <p:spPr>
              <a:xfrm>
                <a:off x="990600" y="3234690"/>
                <a:ext cx="274320" cy="346710"/>
              </a:xfrm>
              <a:prstGeom prst="rect">
                <a:avLst/>
              </a:prstGeom>
              <a:solidFill>
                <a:schemeClr val="bg1"/>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p:cNvSpPr/>
              <p:nvPr/>
            </p:nvSpPr>
            <p:spPr>
              <a:xfrm>
                <a:off x="1219200" y="3352800"/>
                <a:ext cx="179070" cy="217170"/>
              </a:xfrm>
              <a:prstGeom prst="rect">
                <a:avLst/>
              </a:prstGeom>
              <a:solidFill>
                <a:schemeClr val="bg1"/>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p:cNvSpPr/>
              <p:nvPr/>
            </p:nvSpPr>
            <p:spPr>
              <a:xfrm>
                <a:off x="994410" y="3147060"/>
                <a:ext cx="152400" cy="152400"/>
              </a:xfrm>
              <a:prstGeom prst="rect">
                <a:avLst/>
              </a:prstGeom>
              <a:solidFill>
                <a:schemeClr val="bg1"/>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4" name="Rectangle 53"/>
            <p:cNvSpPr/>
            <p:nvPr/>
          </p:nvSpPr>
          <p:spPr>
            <a:xfrm>
              <a:off x="1057404" y="3299976"/>
              <a:ext cx="138192" cy="73632"/>
            </a:xfrm>
            <a:prstGeom prst="rect">
              <a:avLst/>
            </a:prstGeom>
            <a:solidFill>
              <a:srgbClr val="FF0000"/>
            </a:solidFill>
            <a:ln w="1270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p:cNvSpPr/>
            <p:nvPr/>
          </p:nvSpPr>
          <p:spPr>
            <a:xfrm>
              <a:off x="1063862" y="3631912"/>
              <a:ext cx="133027" cy="67159"/>
            </a:xfrm>
            <a:prstGeom prst="rect">
              <a:avLst/>
            </a:prstGeom>
            <a:solidFill>
              <a:srgbClr val="FF0000"/>
            </a:solidFill>
            <a:ln w="1270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6" name="Oval 65"/>
          <p:cNvSpPr/>
          <p:nvPr/>
        </p:nvSpPr>
        <p:spPr>
          <a:xfrm>
            <a:off x="7127233" y="4283629"/>
            <a:ext cx="474512" cy="542371"/>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359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randombar(horizontal)">
                                      <p:cBhvr>
                                        <p:cTn id="1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HQ (120 mm) Achievements</a:t>
            </a:r>
            <a:endParaRPr lang="en-US" dirty="0"/>
          </a:p>
        </p:txBody>
      </p:sp>
      <p:sp>
        <p:nvSpPr>
          <p:cNvPr id="3" name="Content Placeholder 2"/>
          <p:cNvSpPr>
            <a:spLocks noGrp="1"/>
          </p:cNvSpPr>
          <p:nvPr>
            <p:ph idx="1"/>
          </p:nvPr>
        </p:nvSpPr>
        <p:spPr>
          <a:xfrm>
            <a:off x="29882" y="789050"/>
            <a:ext cx="6420131" cy="2428722"/>
          </a:xfrm>
        </p:spPr>
        <p:txBody>
          <a:bodyPr/>
          <a:lstStyle/>
          <a:p>
            <a:pPr>
              <a:spcAft>
                <a:spcPts val="600"/>
              </a:spcAft>
            </a:pPr>
            <a:r>
              <a:rPr lang="en-US" sz="2000" dirty="0" smtClean="0">
                <a:solidFill>
                  <a:srgbClr val="202020"/>
                </a:solidFill>
                <a:cs typeface="Helvetica"/>
              </a:rPr>
              <a:t>Goal to </a:t>
            </a:r>
            <a:r>
              <a:rPr lang="en-US" sz="2000" b="1" dirty="0" smtClean="0">
                <a:solidFill>
                  <a:srgbClr val="202020"/>
                </a:solidFill>
                <a:cs typeface="Helvetica"/>
              </a:rPr>
              <a:t> </a:t>
            </a:r>
            <a:r>
              <a:rPr lang="en-US" sz="2000" dirty="0">
                <a:solidFill>
                  <a:srgbClr val="202020"/>
                </a:solidFill>
                <a:cs typeface="Helvetica"/>
              </a:rPr>
              <a:t>demonstrate all performance requirements for Nb</a:t>
            </a:r>
            <a:r>
              <a:rPr lang="en-US" sz="2000" baseline="-25000" dirty="0">
                <a:solidFill>
                  <a:srgbClr val="202020"/>
                </a:solidFill>
                <a:cs typeface="Helvetica"/>
              </a:rPr>
              <a:t>3</a:t>
            </a:r>
            <a:r>
              <a:rPr lang="en-US" sz="2000" dirty="0">
                <a:solidFill>
                  <a:srgbClr val="202020"/>
                </a:solidFill>
                <a:cs typeface="Helvetica"/>
              </a:rPr>
              <a:t>Sn IR Quads in the range of interest for </a:t>
            </a:r>
            <a:r>
              <a:rPr lang="en-US" sz="2000" dirty="0" smtClean="0">
                <a:solidFill>
                  <a:srgbClr val="202020"/>
                </a:solidFill>
                <a:cs typeface="Helvetica"/>
              </a:rPr>
              <a:t>HL-LHC </a:t>
            </a:r>
            <a:r>
              <a:rPr lang="en-US" sz="2000" dirty="0">
                <a:solidFill>
                  <a:srgbClr val="202020"/>
                </a:solidFill>
                <a:cs typeface="Helvetica"/>
              </a:rPr>
              <a:t>(magnetic, mechanical, quench protection etc.)</a:t>
            </a:r>
          </a:p>
          <a:p>
            <a:pPr lvl="1">
              <a:lnSpc>
                <a:spcPct val="80000"/>
              </a:lnSpc>
              <a:spcAft>
                <a:spcPts val="600"/>
              </a:spcAft>
            </a:pPr>
            <a:r>
              <a:rPr lang="en-US" sz="1800" dirty="0" smtClean="0">
                <a:solidFill>
                  <a:srgbClr val="202020"/>
                </a:solidFill>
                <a:cs typeface="Helvetica"/>
              </a:rPr>
              <a:t>120 </a:t>
            </a:r>
            <a:r>
              <a:rPr lang="en-US" sz="1800" dirty="0">
                <a:solidFill>
                  <a:srgbClr val="202020"/>
                </a:solidFill>
                <a:cs typeface="Helvetica"/>
              </a:rPr>
              <a:t>mm aperture, 15 T peak field at 220 T/m (1.9K)</a:t>
            </a:r>
          </a:p>
          <a:p>
            <a:pPr lvl="1">
              <a:lnSpc>
                <a:spcPct val="80000"/>
              </a:lnSpc>
              <a:spcAft>
                <a:spcPts val="600"/>
              </a:spcAft>
            </a:pPr>
            <a:r>
              <a:rPr lang="en-US" sz="1800" dirty="0" smtClean="0">
                <a:solidFill>
                  <a:srgbClr val="202020"/>
                </a:solidFill>
                <a:cs typeface="Helvetica"/>
              </a:rPr>
              <a:t>First </a:t>
            </a:r>
            <a:r>
              <a:rPr lang="en-US" sz="1800" dirty="0">
                <a:solidFill>
                  <a:srgbClr val="202020"/>
                </a:solidFill>
                <a:cs typeface="Helvetica"/>
              </a:rPr>
              <a:t>LARP design incorporating all provisions for accelerator field </a:t>
            </a:r>
            <a:r>
              <a:rPr lang="en-US" sz="1800" dirty="0" smtClean="0">
                <a:solidFill>
                  <a:srgbClr val="202020"/>
                </a:solidFill>
                <a:cs typeface="Helvetica"/>
              </a:rPr>
              <a:t>quality:</a:t>
            </a:r>
          </a:p>
          <a:p>
            <a:pPr lvl="2">
              <a:lnSpc>
                <a:spcPct val="70000"/>
              </a:lnSpc>
              <a:spcAft>
                <a:spcPts val="600"/>
              </a:spcAft>
            </a:pPr>
            <a:r>
              <a:rPr lang="en-US" sz="1600" dirty="0" smtClean="0">
                <a:solidFill>
                  <a:srgbClr val="202020"/>
                </a:solidFill>
                <a:cs typeface="Helvetica"/>
              </a:rPr>
              <a:t>Control </a:t>
            </a:r>
            <a:r>
              <a:rPr lang="en-US" sz="1600" dirty="0">
                <a:solidFill>
                  <a:srgbClr val="202020"/>
                </a:solidFill>
                <a:cs typeface="Helvetica"/>
              </a:rPr>
              <a:t>of </a:t>
            </a:r>
            <a:r>
              <a:rPr lang="en-US" sz="1600" dirty="0" smtClean="0">
                <a:solidFill>
                  <a:srgbClr val="202020"/>
                </a:solidFill>
                <a:cs typeface="Helvetica"/>
              </a:rPr>
              <a:t>geometry, </a:t>
            </a:r>
            <a:r>
              <a:rPr lang="en-US" sz="1600" dirty="0">
                <a:solidFill>
                  <a:srgbClr val="202020"/>
                </a:solidFill>
                <a:cs typeface="Helvetica"/>
              </a:rPr>
              <a:t>saturation, magnetization, eddy currents  </a:t>
            </a:r>
            <a:endParaRPr lang="en-US" sz="1600" dirty="0" smtClean="0">
              <a:solidFill>
                <a:srgbClr val="202020"/>
              </a:solidFill>
              <a:cs typeface="Helvetica"/>
            </a:endParaRPr>
          </a:p>
          <a:p>
            <a:pPr lvl="2">
              <a:lnSpc>
                <a:spcPct val="70000"/>
              </a:lnSpc>
              <a:spcAft>
                <a:spcPts val="600"/>
              </a:spcAft>
            </a:pPr>
            <a:r>
              <a:rPr lang="en-US" sz="1600" dirty="0" smtClean="0">
                <a:solidFill>
                  <a:srgbClr val="202020"/>
                </a:solidFill>
                <a:cs typeface="Helvetica"/>
              </a:rPr>
              <a:t>Alignment </a:t>
            </a:r>
            <a:r>
              <a:rPr lang="en-US" sz="1600" dirty="0">
                <a:solidFill>
                  <a:srgbClr val="202020"/>
                </a:solidFill>
                <a:cs typeface="Helvetica"/>
              </a:rPr>
              <a:t>at all stages of coil fabrication, assembly &amp; powering</a:t>
            </a:r>
          </a:p>
          <a:p>
            <a:endParaRPr lang="en-US" dirty="0"/>
          </a:p>
        </p:txBody>
      </p:sp>
      <p:sp>
        <p:nvSpPr>
          <p:cNvPr id="4" name="Date Placeholder 3"/>
          <p:cNvSpPr>
            <a:spLocks noGrp="1"/>
          </p:cNvSpPr>
          <p:nvPr>
            <p:ph type="dt" sz="half" idx="10"/>
          </p:nvPr>
        </p:nvSpPr>
        <p:spPr/>
        <p:txBody>
          <a:bodyPr/>
          <a:lstStyle/>
          <a:p>
            <a:pPr>
              <a:defRPr/>
            </a:pPr>
            <a:fld id="{9129037A-A54E-304A-8C19-D0DFE75C41DF}" type="datetime1">
              <a:rPr lang="en-US" smtClean="0"/>
              <a:pPr>
                <a:defRPr/>
              </a:pPr>
              <a:t>6/5/14</a:t>
            </a:fld>
            <a:endParaRPr lang="en-US"/>
          </a:p>
        </p:txBody>
      </p:sp>
      <p:sp>
        <p:nvSpPr>
          <p:cNvPr id="5" name="Slide Number Placeholder 4"/>
          <p:cNvSpPr>
            <a:spLocks noGrp="1"/>
          </p:cNvSpPr>
          <p:nvPr>
            <p:ph type="sldNum" sz="quarter" idx="12"/>
          </p:nvPr>
        </p:nvSpPr>
        <p:spPr/>
        <p:txBody>
          <a:bodyPr/>
          <a:lstStyle/>
          <a:p>
            <a:pPr>
              <a:defRPr/>
            </a:pPr>
            <a:fld id="{0962E954-A950-7341-A7F7-EE0D0CC58447}" type="slidenum">
              <a:rPr lang="en-US" smtClean="0"/>
              <a:pPr>
                <a:defRPr/>
              </a:pPr>
              <a:t>16</a:t>
            </a:fld>
            <a:endParaRPr lang="en-US" dirty="0"/>
          </a:p>
        </p:txBody>
      </p:sp>
      <p:sp>
        <p:nvSpPr>
          <p:cNvPr id="6" name="Footer Placeholder 5"/>
          <p:cNvSpPr>
            <a:spLocks noGrp="1"/>
          </p:cNvSpPr>
          <p:nvPr>
            <p:ph type="ftr" sz="quarter" idx="3"/>
          </p:nvPr>
        </p:nvSpPr>
        <p:spPr/>
        <p:txBody>
          <a:bodyPr/>
          <a:lstStyle/>
          <a:p>
            <a:pPr>
              <a:defRPr/>
            </a:pPr>
            <a:r>
              <a:rPr lang="en-US" smtClean="0"/>
              <a:t>G. Apollinari – High Field Magnet Development Toward the High Luminosity LHC</a:t>
            </a:r>
            <a:endParaRPr lang="en-US" b="1" dirty="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t="2426"/>
          <a:stretch>
            <a:fillRect/>
          </a:stretch>
        </p:blipFill>
        <p:spPr bwMode="auto">
          <a:xfrm>
            <a:off x="6172638" y="1419413"/>
            <a:ext cx="2778967" cy="173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2252" t="7640" r="1515" b="1864"/>
          <a:stretch/>
        </p:blipFill>
        <p:spPr bwMode="auto">
          <a:xfrm>
            <a:off x="4684454" y="3423727"/>
            <a:ext cx="4347087" cy="2708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565533"/>
            <a:ext cx="3265311" cy="1266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91215" y="3506145"/>
            <a:ext cx="192517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003399"/>
                </a:solidFill>
                <a:effectLst/>
                <a:uLnTx/>
                <a:uFillTx/>
              </a:rPr>
              <a:t>Stainless steel core biased toward the thick edge</a:t>
            </a:r>
          </a:p>
        </p:txBody>
      </p:sp>
      <p:cxnSp>
        <p:nvCxnSpPr>
          <p:cNvPr id="11" name="Straight Arrow Connector 10"/>
          <p:cNvCxnSpPr/>
          <p:nvPr/>
        </p:nvCxnSpPr>
        <p:spPr>
          <a:xfrm>
            <a:off x="1472284" y="3967810"/>
            <a:ext cx="211015" cy="365131"/>
          </a:xfrm>
          <a:prstGeom prst="straightConnector1">
            <a:avLst/>
          </a:prstGeom>
          <a:noFill/>
          <a:ln w="25400" cap="flat" cmpd="sng" algn="ctr">
            <a:solidFill>
              <a:srgbClr val="4F81BD"/>
            </a:solidFill>
            <a:prstDash val="solid"/>
            <a:tailEnd type="arrow"/>
          </a:ln>
          <a:effectLst/>
        </p:spPr>
      </p:cxnSp>
      <p:sp>
        <p:nvSpPr>
          <p:cNvPr id="14" name="Content Placeholder 5"/>
          <p:cNvSpPr txBox="1">
            <a:spLocks/>
          </p:cNvSpPr>
          <p:nvPr/>
        </p:nvSpPr>
        <p:spPr>
          <a:xfrm>
            <a:off x="76203" y="4895144"/>
            <a:ext cx="4839443" cy="142165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baseline="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3">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70000"/>
              </a:lnSpc>
              <a:spcAft>
                <a:spcPts val="0"/>
              </a:spcAft>
            </a:pPr>
            <a:r>
              <a:rPr lang="en-US" sz="1800" dirty="0" smtClean="0">
                <a:solidFill>
                  <a:srgbClr val="202020"/>
                </a:solidFill>
                <a:latin typeface="Calibri"/>
              </a:rPr>
              <a:t>Dramatic reduction of ramp rate dependence</a:t>
            </a:r>
          </a:p>
          <a:p>
            <a:pPr lvl="1" fontAlgn="auto">
              <a:lnSpc>
                <a:spcPct val="70000"/>
              </a:lnSpc>
              <a:spcAft>
                <a:spcPts val="0"/>
              </a:spcAft>
            </a:pPr>
            <a:r>
              <a:rPr lang="en-US" sz="1800" dirty="0" smtClean="0">
                <a:solidFill>
                  <a:srgbClr val="202020"/>
                </a:solidFill>
                <a:latin typeface="Calibri"/>
              </a:rPr>
              <a:t>14.6 kA (80% SSL) up to 150 A/s (1.9K)</a:t>
            </a:r>
          </a:p>
          <a:p>
            <a:pPr lvl="1" fontAlgn="auto">
              <a:lnSpc>
                <a:spcPct val="70000"/>
              </a:lnSpc>
              <a:spcAft>
                <a:spcPts val="0"/>
              </a:spcAft>
            </a:pPr>
            <a:r>
              <a:rPr lang="en-US" sz="1800" dirty="0" smtClean="0">
                <a:solidFill>
                  <a:srgbClr val="202020"/>
                </a:solidFill>
                <a:latin typeface="Calibri"/>
              </a:rPr>
              <a:t>Safe discharge up to 300 A/s</a:t>
            </a:r>
            <a:endParaRPr lang="en-US" sz="1800" dirty="0">
              <a:solidFill>
                <a:srgbClr val="202020"/>
              </a:solidFill>
              <a:latin typeface="Calibri"/>
            </a:endParaRPr>
          </a:p>
          <a:p>
            <a:pPr fontAlgn="auto">
              <a:lnSpc>
                <a:spcPct val="70000"/>
              </a:lnSpc>
              <a:spcAft>
                <a:spcPts val="0"/>
              </a:spcAft>
            </a:pPr>
            <a:r>
              <a:rPr lang="en-US" sz="1800" dirty="0">
                <a:solidFill>
                  <a:srgbClr val="202020"/>
                </a:solidFill>
                <a:latin typeface="Calibri"/>
              </a:rPr>
              <a:t>P</a:t>
            </a:r>
            <a:r>
              <a:rPr lang="en-US" sz="1800" dirty="0" smtClean="0">
                <a:solidFill>
                  <a:srgbClr val="202020"/>
                </a:solidFill>
                <a:latin typeface="Calibri"/>
              </a:rPr>
              <a:t>artial core coverage to control eddy currents while maintaining current sharing </a:t>
            </a:r>
          </a:p>
        </p:txBody>
      </p:sp>
    </p:spTree>
    <p:extLst>
      <p:ext uri="{BB962C8B-B14F-4D97-AF65-F5344CB8AC3E}">
        <p14:creationId xmlns:p14="http://schemas.microsoft.com/office/powerpoint/2010/main" val="212084831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HQ Quench Protection</a:t>
            </a:r>
            <a:endParaRPr lang="en-US" dirty="0"/>
          </a:p>
        </p:txBody>
      </p:sp>
      <p:sp>
        <p:nvSpPr>
          <p:cNvPr id="3" name="Content Placeholder 2"/>
          <p:cNvSpPr>
            <a:spLocks noGrp="1"/>
          </p:cNvSpPr>
          <p:nvPr>
            <p:ph idx="1"/>
          </p:nvPr>
        </p:nvSpPr>
        <p:spPr>
          <a:xfrm>
            <a:off x="228600" y="878695"/>
            <a:ext cx="5284693" cy="5441423"/>
          </a:xfrm>
        </p:spPr>
        <p:txBody>
          <a:bodyPr/>
          <a:lstStyle/>
          <a:p>
            <a:r>
              <a:rPr lang="en-US" dirty="0" smtClean="0"/>
              <a:t>Significant challenges in protection of high field, large aperture magnets</a:t>
            </a:r>
          </a:p>
          <a:p>
            <a:pPr lvl="1"/>
            <a:r>
              <a:rPr lang="en-US" sz="2000" dirty="0" smtClean="0"/>
              <a:t>Energy density, brittle SC</a:t>
            </a:r>
          </a:p>
          <a:p>
            <a:r>
              <a:rPr lang="en-US" dirty="0" smtClean="0"/>
              <a:t>HL-LHC/LARP adopted HQ as the focus of quench protection studies.</a:t>
            </a:r>
          </a:p>
          <a:p>
            <a:pPr lvl="1"/>
            <a:r>
              <a:rPr lang="en-US" sz="2000" dirty="0" smtClean="0"/>
              <a:t>Basic Plan: Energy distribution using quench heaters.</a:t>
            </a:r>
          </a:p>
          <a:p>
            <a:pPr marL="285750" indent="-285750">
              <a:spcAft>
                <a:spcPts val="300"/>
              </a:spcAft>
              <a:buFont typeface="Arial" panose="020B0604020202020204" pitchFamily="34" charset="0"/>
              <a:buChar char="•"/>
            </a:pPr>
            <a:r>
              <a:rPr lang="en-US" dirty="0" smtClean="0">
                <a:solidFill>
                  <a:prstClr val="black"/>
                </a:solidFill>
                <a:latin typeface="Calibri"/>
              </a:rPr>
              <a:t>Innovative idea under study: CLIQ </a:t>
            </a:r>
            <a:r>
              <a:rPr lang="en-US" dirty="0">
                <a:solidFill>
                  <a:prstClr val="black"/>
                </a:solidFill>
                <a:latin typeface="Calibri"/>
              </a:rPr>
              <a:t>= </a:t>
            </a:r>
            <a:r>
              <a:rPr lang="en-US" dirty="0">
                <a:solidFill>
                  <a:schemeClr val="tx1"/>
                </a:solidFill>
                <a:latin typeface="Calibri"/>
              </a:rPr>
              <a:t>Coupling Loss Induced Quench system </a:t>
            </a:r>
          </a:p>
          <a:p>
            <a:pPr marL="285750">
              <a:spcAft>
                <a:spcPts val="300"/>
              </a:spcAft>
              <a:buFont typeface="Arial" panose="020B0604020202020204" pitchFamily="34" charset="0"/>
              <a:buChar char="•"/>
            </a:pPr>
            <a:r>
              <a:rPr lang="en-US" dirty="0" smtClean="0"/>
              <a:t>HQ </a:t>
            </a:r>
            <a:r>
              <a:rPr lang="en-US" dirty="0"/>
              <a:t>tests have shown no or small permanent degradation at hot-spot </a:t>
            </a:r>
            <a:r>
              <a:rPr lang="en-US" dirty="0" smtClean="0"/>
              <a:t>temperature of </a:t>
            </a:r>
            <a:r>
              <a:rPr lang="en-US" dirty="0"/>
              <a:t>~ 400 </a:t>
            </a:r>
            <a:r>
              <a:rPr lang="en-US" dirty="0" smtClean="0"/>
              <a:t>K</a:t>
            </a:r>
            <a:endParaRPr lang="en-US" dirty="0"/>
          </a:p>
          <a:p>
            <a:pPr marL="685800" lvl="1">
              <a:spcAft>
                <a:spcPts val="300"/>
              </a:spcAft>
              <a:buFont typeface="Arial" panose="020B0604020202020204" pitchFamily="34" charset="0"/>
              <a:buChar char="•"/>
            </a:pPr>
            <a:r>
              <a:rPr lang="en-US" dirty="0" smtClean="0"/>
              <a:t>MQXF </a:t>
            </a:r>
            <a:r>
              <a:rPr lang="en-US" dirty="0"/>
              <a:t>target is hot-spot temperature less than ~ 300 </a:t>
            </a:r>
            <a:r>
              <a:rPr lang="en-US" dirty="0" smtClean="0"/>
              <a:t>K</a:t>
            </a:r>
          </a:p>
          <a:p>
            <a:pPr marL="0" indent="0">
              <a:buNone/>
            </a:pPr>
            <a:endParaRPr lang="en-US" dirty="0"/>
          </a:p>
        </p:txBody>
      </p:sp>
      <p:sp>
        <p:nvSpPr>
          <p:cNvPr id="4" name="Date Placeholder 3"/>
          <p:cNvSpPr>
            <a:spLocks noGrp="1"/>
          </p:cNvSpPr>
          <p:nvPr>
            <p:ph type="dt" sz="half" idx="10"/>
          </p:nvPr>
        </p:nvSpPr>
        <p:spPr/>
        <p:txBody>
          <a:bodyPr/>
          <a:lstStyle/>
          <a:p>
            <a:pPr>
              <a:defRPr/>
            </a:pPr>
            <a:fld id="{9129037A-A54E-304A-8C19-D0DFE75C41DF}" type="datetime1">
              <a:rPr lang="en-US" smtClean="0"/>
              <a:pPr>
                <a:defRPr/>
              </a:pPr>
              <a:t>6/5/14</a:t>
            </a:fld>
            <a:endParaRPr lang="en-US"/>
          </a:p>
        </p:txBody>
      </p:sp>
      <p:sp>
        <p:nvSpPr>
          <p:cNvPr id="5" name="Slide Number Placeholder 4"/>
          <p:cNvSpPr>
            <a:spLocks noGrp="1"/>
          </p:cNvSpPr>
          <p:nvPr>
            <p:ph type="sldNum" sz="quarter" idx="12"/>
          </p:nvPr>
        </p:nvSpPr>
        <p:spPr/>
        <p:txBody>
          <a:bodyPr/>
          <a:lstStyle/>
          <a:p>
            <a:pPr>
              <a:defRPr/>
            </a:pPr>
            <a:fld id="{0962E954-A950-7341-A7F7-EE0D0CC58447}" type="slidenum">
              <a:rPr lang="en-US" smtClean="0"/>
              <a:pPr>
                <a:defRPr/>
              </a:pPr>
              <a:t>17</a:t>
            </a:fld>
            <a:endParaRPr lang="en-US" dirty="0"/>
          </a:p>
        </p:txBody>
      </p:sp>
      <p:sp>
        <p:nvSpPr>
          <p:cNvPr id="6" name="Footer Placeholder 5"/>
          <p:cNvSpPr>
            <a:spLocks noGrp="1"/>
          </p:cNvSpPr>
          <p:nvPr>
            <p:ph type="ftr" sz="quarter" idx="3"/>
          </p:nvPr>
        </p:nvSpPr>
        <p:spPr/>
        <p:txBody>
          <a:bodyPr/>
          <a:lstStyle/>
          <a:p>
            <a:pPr>
              <a:defRPr/>
            </a:pPr>
            <a:r>
              <a:rPr lang="en-US" dirty="0" smtClean="0"/>
              <a:t>G. </a:t>
            </a:r>
            <a:r>
              <a:rPr lang="en-US" dirty="0" err="1" smtClean="0"/>
              <a:t>Apollinari</a:t>
            </a:r>
            <a:r>
              <a:rPr lang="en-US" dirty="0" smtClean="0"/>
              <a:t> – High Field Magnet Development Toward the High Luminosity LHC</a:t>
            </a:r>
            <a:endParaRPr lang="en-US" b="1"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2011" y="1300977"/>
            <a:ext cx="3127375" cy="484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770223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3964" y="103664"/>
            <a:ext cx="6603396" cy="641739"/>
          </a:xfrm>
        </p:spPr>
        <p:txBody>
          <a:bodyPr/>
          <a:lstStyle/>
          <a:p>
            <a:r>
              <a:rPr lang="en-US" dirty="0" smtClean="0"/>
              <a:t>QXF (HL-LHC Quads) </a:t>
            </a:r>
            <a:r>
              <a:rPr lang="en-US" dirty="0" smtClean="0"/>
              <a:t>Plans</a:t>
            </a:r>
            <a:endParaRPr lang="en-US" dirty="0"/>
          </a:p>
        </p:txBody>
      </p:sp>
      <p:sp>
        <p:nvSpPr>
          <p:cNvPr id="4" name="Date Placeholder 3"/>
          <p:cNvSpPr>
            <a:spLocks noGrp="1"/>
          </p:cNvSpPr>
          <p:nvPr>
            <p:ph type="dt" sz="half" idx="10"/>
          </p:nvPr>
        </p:nvSpPr>
        <p:spPr/>
        <p:txBody>
          <a:bodyPr/>
          <a:lstStyle/>
          <a:p>
            <a:pPr>
              <a:defRPr/>
            </a:pPr>
            <a:fld id="{9129037A-A54E-304A-8C19-D0DFE75C41DF}" type="datetime1">
              <a:rPr lang="en-US" smtClean="0"/>
              <a:pPr>
                <a:defRPr/>
              </a:pPr>
              <a:t>6/5/14</a:t>
            </a:fld>
            <a:endParaRPr lang="en-US"/>
          </a:p>
        </p:txBody>
      </p:sp>
      <p:sp>
        <p:nvSpPr>
          <p:cNvPr id="5" name="Slide Number Placeholder 4"/>
          <p:cNvSpPr>
            <a:spLocks noGrp="1"/>
          </p:cNvSpPr>
          <p:nvPr>
            <p:ph type="sldNum" sz="quarter" idx="12"/>
          </p:nvPr>
        </p:nvSpPr>
        <p:spPr/>
        <p:txBody>
          <a:bodyPr/>
          <a:lstStyle/>
          <a:p>
            <a:pPr>
              <a:defRPr/>
            </a:pPr>
            <a:fld id="{0962E954-A950-7341-A7F7-EE0D0CC58447}" type="slidenum">
              <a:rPr lang="en-US" smtClean="0"/>
              <a:pPr>
                <a:defRPr/>
              </a:pPr>
              <a:t>18</a:t>
            </a:fld>
            <a:endParaRPr lang="en-US" dirty="0"/>
          </a:p>
        </p:txBody>
      </p:sp>
      <p:sp>
        <p:nvSpPr>
          <p:cNvPr id="6" name="Footer Placeholder 5"/>
          <p:cNvSpPr>
            <a:spLocks noGrp="1"/>
          </p:cNvSpPr>
          <p:nvPr>
            <p:ph type="ftr" sz="quarter" idx="3"/>
          </p:nvPr>
        </p:nvSpPr>
        <p:spPr/>
        <p:txBody>
          <a:bodyPr/>
          <a:lstStyle/>
          <a:p>
            <a:pPr>
              <a:defRPr/>
            </a:pPr>
            <a:r>
              <a:rPr lang="en-US" smtClean="0"/>
              <a:t>G. Apollinari – High Field Magnet Development Toward the High Luminosity LHC</a:t>
            </a:r>
            <a:endParaRPr lang="en-US" b="1" dirty="0"/>
          </a:p>
        </p:txBody>
      </p:sp>
      <p:sp>
        <p:nvSpPr>
          <p:cNvPr id="7" name="Content Placeholder 6"/>
          <p:cNvSpPr>
            <a:spLocks noGrp="1"/>
          </p:cNvSpPr>
          <p:nvPr>
            <p:ph idx="1"/>
          </p:nvPr>
        </p:nvSpPr>
        <p:spPr>
          <a:xfrm>
            <a:off x="64249" y="998223"/>
            <a:ext cx="5135282" cy="5321895"/>
          </a:xfrm>
        </p:spPr>
        <p:txBody>
          <a:bodyPr>
            <a:normAutofit fontScale="92500" lnSpcReduction="10000"/>
          </a:bodyPr>
          <a:lstStyle/>
          <a:p>
            <a:pPr>
              <a:defRPr/>
            </a:pPr>
            <a:r>
              <a:rPr lang="en-GB" dirty="0"/>
              <a:t>Short model program: </a:t>
            </a:r>
            <a:r>
              <a:rPr lang="en-GB" b="1" dirty="0" smtClean="0"/>
              <a:t>2014-2016</a:t>
            </a:r>
            <a:endParaRPr lang="en-GB" b="1" dirty="0"/>
          </a:p>
          <a:p>
            <a:pPr lvl="1">
              <a:defRPr/>
            </a:pPr>
            <a:r>
              <a:rPr lang="en-GB" dirty="0" smtClean="0"/>
              <a:t>First </a:t>
            </a:r>
            <a:r>
              <a:rPr lang="en-GB" dirty="0"/>
              <a:t>SQXF coil test (Mirror </a:t>
            </a:r>
            <a:r>
              <a:rPr lang="en-GB" dirty="0" err="1"/>
              <a:t>struct</a:t>
            </a:r>
            <a:r>
              <a:rPr lang="en-GB" dirty="0"/>
              <a:t>.) in Dec. </a:t>
            </a:r>
            <a:r>
              <a:rPr lang="en-GB" dirty="0" smtClean="0"/>
              <a:t>2014</a:t>
            </a:r>
          </a:p>
          <a:p>
            <a:pPr lvl="1">
              <a:defRPr/>
            </a:pPr>
            <a:r>
              <a:rPr lang="en-GB" dirty="0" smtClean="0"/>
              <a:t>First </a:t>
            </a:r>
            <a:r>
              <a:rPr lang="en-GB" dirty="0"/>
              <a:t>magnet test (SQXF1) in </a:t>
            </a:r>
            <a:r>
              <a:rPr lang="en-GB" dirty="0" smtClean="0"/>
              <a:t>May 2015</a:t>
            </a:r>
            <a:endParaRPr lang="en-GB" dirty="0"/>
          </a:p>
          <a:p>
            <a:pPr lvl="1">
              <a:defRPr/>
            </a:pPr>
            <a:r>
              <a:rPr lang="en-GB" dirty="0" smtClean="0">
                <a:solidFill>
                  <a:schemeClr val="accent6">
                    <a:lumMod val="50000"/>
                  </a:schemeClr>
                </a:solidFill>
              </a:rPr>
              <a:t>2 (LARP) </a:t>
            </a:r>
            <a:r>
              <a:rPr lang="en-GB" dirty="0" smtClean="0"/>
              <a:t>+ 3 (CERN) </a:t>
            </a:r>
            <a:r>
              <a:rPr lang="en-GB" dirty="0"/>
              <a:t>short </a:t>
            </a:r>
            <a:r>
              <a:rPr lang="en-GB" dirty="0" smtClean="0"/>
              <a:t>models + reassembly (~4)</a:t>
            </a:r>
            <a:endParaRPr lang="en-GB" dirty="0"/>
          </a:p>
          <a:p>
            <a:pPr>
              <a:defRPr/>
            </a:pPr>
            <a:r>
              <a:rPr lang="en-GB" dirty="0"/>
              <a:t>Long model program: </a:t>
            </a:r>
            <a:r>
              <a:rPr lang="en-GB" b="1" dirty="0" smtClean="0"/>
              <a:t>2015-2018</a:t>
            </a:r>
            <a:endParaRPr lang="en-GB" b="1" dirty="0"/>
          </a:p>
          <a:p>
            <a:pPr lvl="1">
              <a:defRPr/>
            </a:pPr>
            <a:r>
              <a:rPr lang="en-GB" dirty="0"/>
              <a:t>Coil winding starts in 2015: </a:t>
            </a:r>
            <a:r>
              <a:rPr lang="en-GB" dirty="0" smtClean="0">
                <a:solidFill>
                  <a:schemeClr val="accent6">
                    <a:lumMod val="50000"/>
                  </a:schemeClr>
                </a:solidFill>
              </a:rPr>
              <a:t>Jan. </a:t>
            </a:r>
            <a:r>
              <a:rPr lang="en-GB" dirty="0">
                <a:solidFill>
                  <a:schemeClr val="accent6">
                    <a:lumMod val="50000"/>
                  </a:schemeClr>
                </a:solidFill>
              </a:rPr>
              <a:t>(LARP</a:t>
            </a:r>
            <a:r>
              <a:rPr lang="en-GB" dirty="0" smtClean="0">
                <a:solidFill>
                  <a:schemeClr val="accent6">
                    <a:lumMod val="50000"/>
                  </a:schemeClr>
                </a:solidFill>
              </a:rPr>
              <a:t>)</a:t>
            </a:r>
            <a:endParaRPr lang="en-GB" dirty="0" smtClean="0">
              <a:solidFill>
                <a:srgbClr val="7030A0"/>
              </a:solidFill>
            </a:endParaRPr>
          </a:p>
          <a:p>
            <a:pPr lvl="1">
              <a:defRPr/>
            </a:pPr>
            <a:r>
              <a:rPr lang="en-GB" dirty="0" smtClean="0"/>
              <a:t>First LQXF coil test (Mirror structure) in </a:t>
            </a:r>
            <a:r>
              <a:rPr lang="en-GB" dirty="0" smtClean="0">
                <a:solidFill>
                  <a:schemeClr val="accent6">
                    <a:lumMod val="50000"/>
                  </a:schemeClr>
                </a:solidFill>
              </a:rPr>
              <a:t>Dec. 2015</a:t>
            </a:r>
            <a:endParaRPr lang="en-GB" dirty="0">
              <a:solidFill>
                <a:schemeClr val="accent6">
                  <a:lumMod val="50000"/>
                </a:schemeClr>
              </a:solidFill>
            </a:endParaRPr>
          </a:p>
          <a:p>
            <a:pPr lvl="1">
              <a:defRPr/>
            </a:pPr>
            <a:r>
              <a:rPr lang="en-GB" dirty="0"/>
              <a:t>First model test in </a:t>
            </a:r>
            <a:r>
              <a:rPr lang="en-GB" dirty="0" smtClean="0">
                <a:solidFill>
                  <a:schemeClr val="accent6">
                    <a:lumMod val="50000"/>
                  </a:schemeClr>
                </a:solidFill>
              </a:rPr>
              <a:t>Oct. 2016 </a:t>
            </a:r>
            <a:r>
              <a:rPr lang="en-GB" dirty="0">
                <a:solidFill>
                  <a:schemeClr val="accent6">
                    <a:lumMod val="50000"/>
                  </a:schemeClr>
                </a:solidFill>
              </a:rPr>
              <a:t>(LARP) </a:t>
            </a:r>
            <a:r>
              <a:rPr lang="en-GB" dirty="0"/>
              <a:t>and </a:t>
            </a:r>
            <a:r>
              <a:rPr lang="en-GB" dirty="0" smtClean="0"/>
              <a:t>July 2017 </a:t>
            </a:r>
            <a:r>
              <a:rPr lang="en-GB" dirty="0"/>
              <a:t>(CERN</a:t>
            </a:r>
            <a:r>
              <a:rPr lang="en-GB" dirty="0" smtClean="0"/>
              <a:t>)</a:t>
            </a:r>
          </a:p>
          <a:p>
            <a:pPr lvl="1">
              <a:defRPr/>
            </a:pPr>
            <a:r>
              <a:rPr lang="en-GB" dirty="0" smtClean="0"/>
              <a:t>3 (LARP) + </a:t>
            </a:r>
            <a:r>
              <a:rPr lang="en-GB" dirty="0"/>
              <a:t>2 (CERN) </a:t>
            </a:r>
            <a:r>
              <a:rPr lang="en-GB" dirty="0" smtClean="0"/>
              <a:t>models in total</a:t>
            </a:r>
            <a:endParaRPr lang="en-GB" dirty="0"/>
          </a:p>
          <a:p>
            <a:pPr>
              <a:defRPr/>
            </a:pPr>
            <a:r>
              <a:rPr lang="en-GB" dirty="0"/>
              <a:t>Series production: </a:t>
            </a:r>
            <a:r>
              <a:rPr lang="en-GB" b="1" dirty="0" smtClean="0"/>
              <a:t>2018-2022</a:t>
            </a:r>
            <a:endParaRPr lang="en-GB" b="1" dirty="0"/>
          </a:p>
          <a:p>
            <a:pPr>
              <a:defRPr/>
            </a:pPr>
            <a:endParaRPr lang="en-GB" altLang="en-US" dirty="0" smtClean="0"/>
          </a:p>
        </p:txBody>
      </p:sp>
      <p:pic>
        <p:nvPicPr>
          <p:cNvPr id="8" name="Picture 7" descr="C:\Users\miaoyu\Desktop\PIC\1.jpg"/>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7882" y="1034877"/>
            <a:ext cx="3996118" cy="23418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9531" y="3525076"/>
            <a:ext cx="3944469" cy="2735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TextBox 2"/>
          <p:cNvSpPr txBox="1"/>
          <p:nvPr/>
        </p:nvSpPr>
        <p:spPr>
          <a:xfrm>
            <a:off x="8232587" y="2913532"/>
            <a:ext cx="818253" cy="461665"/>
          </a:xfrm>
          <a:prstGeom prst="rect">
            <a:avLst/>
          </a:prstGeom>
          <a:noFill/>
          <a:ln>
            <a:solidFill>
              <a:srgbClr val="FFFFFF"/>
            </a:solidFill>
          </a:ln>
        </p:spPr>
        <p:txBody>
          <a:bodyPr wrap="none" rtlCol="0">
            <a:spAutoFit/>
          </a:bodyPr>
          <a:lstStyle/>
          <a:p>
            <a:r>
              <a:rPr lang="en-US" dirty="0" smtClean="0">
                <a:solidFill>
                  <a:schemeClr val="bg1"/>
                </a:solidFill>
              </a:rPr>
              <a:t>LARP</a:t>
            </a:r>
            <a:endParaRPr lang="en-US" dirty="0">
              <a:solidFill>
                <a:schemeClr val="bg1"/>
              </a:solidFill>
            </a:endParaRPr>
          </a:p>
        </p:txBody>
      </p:sp>
      <p:sp>
        <p:nvSpPr>
          <p:cNvPr id="10" name="TextBox 9"/>
          <p:cNvSpPr txBox="1"/>
          <p:nvPr/>
        </p:nvSpPr>
        <p:spPr>
          <a:xfrm>
            <a:off x="8277410" y="5755345"/>
            <a:ext cx="864840" cy="461665"/>
          </a:xfrm>
          <a:prstGeom prst="rect">
            <a:avLst/>
          </a:prstGeom>
          <a:noFill/>
          <a:ln>
            <a:solidFill>
              <a:srgbClr val="FFFFFF"/>
            </a:solidFill>
          </a:ln>
        </p:spPr>
        <p:txBody>
          <a:bodyPr wrap="none" rtlCol="0">
            <a:spAutoFit/>
          </a:bodyPr>
          <a:lstStyle/>
          <a:p>
            <a:r>
              <a:rPr lang="en-US" dirty="0" smtClean="0">
                <a:solidFill>
                  <a:schemeClr val="bg1"/>
                </a:solidFill>
              </a:rPr>
              <a:t>CERN</a:t>
            </a:r>
            <a:endParaRPr lang="en-US" dirty="0">
              <a:solidFill>
                <a:schemeClr val="bg1"/>
              </a:solidFill>
            </a:endParaRPr>
          </a:p>
        </p:txBody>
      </p:sp>
    </p:spTree>
    <p:extLst>
      <p:ext uri="{BB962C8B-B14F-4D97-AF65-F5344CB8AC3E}">
        <p14:creationId xmlns:p14="http://schemas.microsoft.com/office/powerpoint/2010/main" val="246919585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Control</a:t>
            </a:r>
            <a:endParaRPr lang="en-US" dirty="0"/>
          </a:p>
        </p:txBody>
      </p:sp>
      <p:sp>
        <p:nvSpPr>
          <p:cNvPr id="3" name="Content Placeholder 2"/>
          <p:cNvSpPr>
            <a:spLocks noGrp="1"/>
          </p:cNvSpPr>
          <p:nvPr>
            <p:ph idx="1"/>
          </p:nvPr>
        </p:nvSpPr>
        <p:spPr>
          <a:xfrm>
            <a:off x="228600" y="1013012"/>
            <a:ext cx="8229600" cy="5181600"/>
          </a:xfrm>
        </p:spPr>
        <p:txBody>
          <a:bodyPr>
            <a:normAutofit fontScale="92500" lnSpcReduction="10000"/>
          </a:bodyPr>
          <a:lstStyle/>
          <a:p>
            <a:r>
              <a:rPr lang="en-US" dirty="0" smtClean="0"/>
              <a:t>The 120 mm LARP program is providing risk reduction before we start testing QXF models</a:t>
            </a:r>
          </a:p>
          <a:p>
            <a:pPr lvl="1"/>
            <a:r>
              <a:rPr lang="en-US" dirty="0" smtClean="0"/>
              <a:t>HQ02 reached 95% of SSL at 1.9K:</a:t>
            </a:r>
          </a:p>
          <a:p>
            <a:pPr lvl="2"/>
            <a:r>
              <a:rPr lang="en-US" dirty="0" smtClean="0"/>
              <a:t>Coil fabrication technology is OK</a:t>
            </a:r>
          </a:p>
          <a:p>
            <a:pPr lvl="2"/>
            <a:r>
              <a:rPr lang="en-US" dirty="0" smtClean="0"/>
              <a:t>Magnet assembly process is OK</a:t>
            </a:r>
          </a:p>
          <a:p>
            <a:pPr lvl="1"/>
            <a:r>
              <a:rPr lang="en-US" dirty="0" smtClean="0"/>
              <a:t>Quench protection tests:</a:t>
            </a:r>
          </a:p>
          <a:p>
            <a:pPr lvl="2"/>
            <a:r>
              <a:rPr lang="en-US" dirty="0" smtClean="0"/>
              <a:t>With sufficient </a:t>
            </a:r>
            <a:r>
              <a:rPr lang="en-US" dirty="0" err="1" smtClean="0"/>
              <a:t>prestress</a:t>
            </a:r>
            <a:r>
              <a:rPr lang="en-US" dirty="0" smtClean="0"/>
              <a:t> hot-spot 300+ K is OK</a:t>
            </a:r>
          </a:p>
          <a:p>
            <a:pPr lvl="2"/>
            <a:r>
              <a:rPr lang="en-US" dirty="0" smtClean="0"/>
              <a:t>CLIQ is very effective for Nb</a:t>
            </a:r>
            <a:r>
              <a:rPr lang="en-US" baseline="-25000" dirty="0" smtClean="0"/>
              <a:t>3</a:t>
            </a:r>
            <a:r>
              <a:rPr lang="en-US" dirty="0" smtClean="0"/>
              <a:t>Sn coils</a:t>
            </a:r>
          </a:p>
          <a:p>
            <a:pPr lvl="1"/>
            <a:r>
              <a:rPr lang="en-US" dirty="0" smtClean="0"/>
              <a:t>Field Quality</a:t>
            </a:r>
            <a:r>
              <a:rPr lang="en-US" dirty="0"/>
              <a:t> </a:t>
            </a:r>
            <a:r>
              <a:rPr lang="en-US" dirty="0" smtClean="0"/>
              <a:t>OK with magnetic shims</a:t>
            </a:r>
          </a:p>
          <a:p>
            <a:pPr lvl="1"/>
            <a:r>
              <a:rPr lang="en-US" dirty="0" smtClean="0"/>
              <a:t>LHQ (2.5 m long) coil test in a few months</a:t>
            </a:r>
          </a:p>
          <a:p>
            <a:r>
              <a:rPr lang="en-US" dirty="0" smtClean="0"/>
              <a:t>Items to address</a:t>
            </a:r>
          </a:p>
          <a:p>
            <a:pPr lvl="1"/>
            <a:r>
              <a:rPr lang="en-US" dirty="0"/>
              <a:t>Developing different heater designs and different techniques to </a:t>
            </a:r>
            <a:r>
              <a:rPr lang="en-US" dirty="0" smtClean="0"/>
              <a:t>avoid heater detachment from coil (observed in HQ)</a:t>
            </a:r>
            <a:endParaRPr lang="en-US" dirty="0"/>
          </a:p>
          <a:p>
            <a:pPr lvl="1"/>
            <a:r>
              <a:rPr lang="en-US" dirty="0"/>
              <a:t>Modifications to test facilities for testing/demonstrating CLIQ on S/</a:t>
            </a:r>
            <a:r>
              <a:rPr lang="en-US" dirty="0" smtClean="0"/>
              <a:t>LQXF</a:t>
            </a:r>
            <a:endParaRPr lang="en-US" dirty="0"/>
          </a:p>
          <a:p>
            <a:pPr lvl="1"/>
            <a:endParaRPr lang="en-US" dirty="0" smtClean="0"/>
          </a:p>
          <a:p>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19</a:t>
            </a:fld>
            <a:endParaRPr lang="en-US"/>
          </a:p>
        </p:txBody>
      </p:sp>
    </p:spTree>
    <p:extLst>
      <p:ext uri="{BB962C8B-B14F-4D97-AF65-F5344CB8AC3E}">
        <p14:creationId xmlns:p14="http://schemas.microsoft.com/office/powerpoint/2010/main" val="182040599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14" y="103664"/>
            <a:ext cx="6014897" cy="641739"/>
          </a:xfrm>
        </p:spPr>
        <p:txBody>
          <a:bodyPr/>
          <a:lstStyle/>
          <a:p>
            <a:r>
              <a:rPr lang="en-US" dirty="0" smtClean="0"/>
              <a:t>Participants</a:t>
            </a:r>
            <a:endParaRPr lang="en-US" dirty="0"/>
          </a:p>
        </p:txBody>
      </p:sp>
      <p:sp>
        <p:nvSpPr>
          <p:cNvPr id="3" name="Content Placeholder 2"/>
          <p:cNvSpPr>
            <a:spLocks noGrp="1"/>
          </p:cNvSpPr>
          <p:nvPr>
            <p:ph idx="1"/>
          </p:nvPr>
        </p:nvSpPr>
        <p:spPr>
          <a:xfrm>
            <a:off x="259644" y="1057157"/>
            <a:ext cx="8672513" cy="5123510"/>
          </a:xfrm>
          <a:solidFill>
            <a:schemeClr val="bg1"/>
          </a:solidFill>
        </p:spPr>
        <p:txBody>
          <a:bodyPr/>
          <a:lstStyle/>
          <a:p>
            <a:pPr marL="0" indent="0">
              <a:buNone/>
            </a:pPr>
            <a:r>
              <a:rPr lang="en-US" sz="2000" b="1" u="sng" dirty="0" smtClean="0"/>
              <a:t>BNL, CERN, FNAL, LBL, SLAC</a:t>
            </a:r>
          </a:p>
          <a:p>
            <a:pPr marL="0" indent="0">
              <a:buNone/>
            </a:pPr>
            <a:endParaRPr lang="en-US" sz="2000" i="1" dirty="0"/>
          </a:p>
          <a:p>
            <a:pPr marL="400050" lvl="1" indent="0">
              <a:buNone/>
            </a:pPr>
            <a:r>
              <a:rPr lang="en-US" sz="1800" i="1" dirty="0" smtClean="0"/>
              <a:t>F. </a:t>
            </a:r>
            <a:r>
              <a:rPr lang="en-US" sz="1800" i="1" dirty="0" err="1" smtClean="0"/>
              <a:t>Borgnolutti</a:t>
            </a:r>
            <a:r>
              <a:rPr lang="en-US" sz="1800" i="1" dirty="0"/>
              <a:t>, G. </a:t>
            </a:r>
            <a:r>
              <a:rPr lang="en-US" sz="1800" i="1" dirty="0" err="1"/>
              <a:t>Ambrosio</a:t>
            </a:r>
            <a:r>
              <a:rPr lang="en-US" sz="1800" i="1" dirty="0"/>
              <a:t>, S. </a:t>
            </a:r>
            <a:r>
              <a:rPr lang="en-US" sz="1800" i="1" dirty="0" err="1" smtClean="0"/>
              <a:t>Izquierdo</a:t>
            </a:r>
            <a:r>
              <a:rPr lang="en-US" sz="1800" i="1" dirty="0"/>
              <a:t>-</a:t>
            </a:r>
            <a:r>
              <a:rPr lang="en-US" sz="1800" i="1" dirty="0" smtClean="0"/>
              <a:t>Bermudez</a:t>
            </a:r>
            <a:r>
              <a:rPr lang="en-US" sz="1800" i="1" dirty="0"/>
              <a:t>, D. Cheng, D. R. </a:t>
            </a:r>
            <a:r>
              <a:rPr lang="en-US" sz="1800" i="1" dirty="0" err="1"/>
              <a:t>Dietderich</a:t>
            </a:r>
            <a:r>
              <a:rPr lang="en-US" sz="1800" i="1" dirty="0"/>
              <a:t>, H. </a:t>
            </a:r>
            <a:r>
              <a:rPr lang="en-US" sz="1800" i="1" dirty="0" err="1"/>
              <a:t>Felice</a:t>
            </a:r>
            <a:r>
              <a:rPr lang="en-US" sz="1800" i="1" dirty="0"/>
              <a:t>, P. </a:t>
            </a:r>
            <a:r>
              <a:rPr lang="en-US" sz="1800" i="1" dirty="0" err="1"/>
              <a:t>Ferracin</a:t>
            </a:r>
            <a:r>
              <a:rPr lang="en-US" sz="1800" i="1" dirty="0" smtClean="0"/>
              <a:t>, G</a:t>
            </a:r>
            <a:r>
              <a:rPr lang="en-US" sz="1800" i="1" dirty="0"/>
              <a:t>. L. </a:t>
            </a:r>
            <a:r>
              <a:rPr lang="en-US" sz="1800" i="1" dirty="0" err="1"/>
              <a:t>Sabbi</a:t>
            </a:r>
            <a:r>
              <a:rPr lang="en-US" sz="1800" i="1" dirty="0"/>
              <a:t>, </a:t>
            </a:r>
            <a:r>
              <a:rPr lang="en-US" sz="1800" i="1" dirty="0" smtClean="0"/>
              <a:t>A. </a:t>
            </a:r>
            <a:r>
              <a:rPr lang="en-US" sz="1800" i="1" dirty="0" err="1" smtClean="0"/>
              <a:t>Ballarino</a:t>
            </a:r>
            <a:r>
              <a:rPr lang="en-US" sz="1800" i="1" dirty="0" smtClean="0"/>
              <a:t>, E</a:t>
            </a:r>
            <a:r>
              <a:rPr lang="en-US" sz="1800" i="1" dirty="0"/>
              <a:t>. </a:t>
            </a:r>
            <a:r>
              <a:rPr lang="en-US" sz="1800" i="1" dirty="0" err="1"/>
              <a:t>Todesco</a:t>
            </a:r>
            <a:r>
              <a:rPr lang="en-US" sz="1800" i="1" dirty="0" smtClean="0"/>
              <a:t>, B. </a:t>
            </a:r>
            <a:r>
              <a:rPr lang="en-US" sz="1800" i="1" dirty="0" err="1" smtClean="0"/>
              <a:t>Bordini</a:t>
            </a:r>
            <a:r>
              <a:rPr lang="en-US" sz="1800" i="1" dirty="0" smtClean="0"/>
              <a:t>, M</a:t>
            </a:r>
            <a:r>
              <a:rPr lang="en-US" sz="1800" i="1" dirty="0"/>
              <a:t>. </a:t>
            </a:r>
            <a:r>
              <a:rPr lang="en-US" sz="1800" i="1" dirty="0" smtClean="0"/>
              <a:t>Yu, </a:t>
            </a:r>
            <a:r>
              <a:rPr lang="en-US" sz="1800" i="1" dirty="0"/>
              <a:t>M. </a:t>
            </a:r>
            <a:r>
              <a:rPr lang="en-US" sz="1800" i="1" dirty="0" err="1" smtClean="0"/>
              <a:t>Anerella</a:t>
            </a:r>
            <a:r>
              <a:rPr lang="en-US" sz="1800" i="1" dirty="0" smtClean="0"/>
              <a:t>, </a:t>
            </a:r>
            <a:r>
              <a:rPr lang="en-US" sz="1800" i="1" dirty="0"/>
              <a:t>R. </a:t>
            </a:r>
            <a:r>
              <a:rPr lang="en-US" sz="1800" i="1" dirty="0" err="1" smtClean="0"/>
              <a:t>Bossert</a:t>
            </a:r>
            <a:r>
              <a:rPr lang="en-US" sz="1800" i="1" dirty="0" smtClean="0"/>
              <a:t>, A</a:t>
            </a:r>
            <a:r>
              <a:rPr lang="en-US" sz="1800" i="1" dirty="0"/>
              <a:t>. </a:t>
            </a:r>
            <a:r>
              <a:rPr lang="en-US" sz="1800" i="1" dirty="0" err="1"/>
              <a:t>Ghosh</a:t>
            </a:r>
            <a:r>
              <a:rPr lang="en-US" sz="1800" i="1" dirty="0"/>
              <a:t>, A. </a:t>
            </a:r>
            <a:r>
              <a:rPr lang="en-US" sz="1800" i="1" dirty="0" err="1"/>
              <a:t>Godeke</a:t>
            </a:r>
            <a:r>
              <a:rPr lang="en-US" sz="1800" i="1" dirty="0" smtClean="0"/>
              <a:t>, </a:t>
            </a:r>
            <a:r>
              <a:rPr lang="en-US" sz="1800" i="1" dirty="0"/>
              <a:t>P. </a:t>
            </a:r>
            <a:r>
              <a:rPr lang="en-US" sz="1800" i="1" dirty="0" err="1"/>
              <a:t>Fessia</a:t>
            </a:r>
            <a:r>
              <a:rPr lang="en-US" sz="1800" i="1" dirty="0"/>
              <a:t>, S. </a:t>
            </a:r>
            <a:r>
              <a:rPr lang="en-US" sz="1800" i="1" dirty="0" err="1"/>
              <a:t>Krave</a:t>
            </a:r>
            <a:r>
              <a:rPr lang="en-US" sz="1800" i="1" dirty="0"/>
              <a:t>, M. </a:t>
            </a:r>
            <a:r>
              <a:rPr lang="en-US" sz="1800" i="1" dirty="0" err="1"/>
              <a:t>Juchno</a:t>
            </a:r>
            <a:r>
              <a:rPr lang="en-US" sz="1800" i="1" dirty="0" smtClean="0"/>
              <a:t>, J</a:t>
            </a:r>
            <a:r>
              <a:rPr lang="en-US" sz="1800" i="1" dirty="0"/>
              <a:t>. C. Perez, L. </a:t>
            </a:r>
            <a:r>
              <a:rPr lang="en-US" sz="1800" i="1" dirty="0" err="1" smtClean="0"/>
              <a:t>Oberli</a:t>
            </a:r>
            <a:r>
              <a:rPr lang="en-US" sz="1800" i="1" dirty="0" smtClean="0"/>
              <a:t>, H. </a:t>
            </a:r>
            <a:r>
              <a:rPr lang="en-US" sz="1800" i="1" dirty="0" err="1" smtClean="0"/>
              <a:t>Allain</a:t>
            </a:r>
            <a:r>
              <a:rPr lang="en-US" sz="1800" i="1" dirty="0" smtClean="0"/>
              <a:t>, F. </a:t>
            </a:r>
            <a:r>
              <a:rPr lang="en-US" sz="1800" i="1" dirty="0" err="1" smtClean="0"/>
              <a:t>Cerutti</a:t>
            </a:r>
            <a:r>
              <a:rPr lang="en-US" sz="1800" i="1" dirty="0" smtClean="0"/>
              <a:t>, L. Esposito, P. </a:t>
            </a:r>
            <a:r>
              <a:rPr lang="en-US" sz="1800" i="1" dirty="0"/>
              <a:t>Wanderer</a:t>
            </a:r>
            <a:r>
              <a:rPr lang="en-US" sz="1800" i="1" dirty="0" smtClean="0"/>
              <a:t>, R. </a:t>
            </a:r>
            <a:r>
              <a:rPr lang="en-US" sz="1800" i="1" dirty="0"/>
              <a:t>Van </a:t>
            </a:r>
            <a:r>
              <a:rPr lang="en-US" sz="1800" i="1" dirty="0" err="1" smtClean="0"/>
              <a:t>Weelderen</a:t>
            </a:r>
            <a:r>
              <a:rPr lang="en-US" sz="1800" i="1" dirty="0" smtClean="0"/>
              <a:t>, R</a:t>
            </a:r>
            <a:r>
              <a:rPr lang="en-US" sz="1800" i="1" dirty="0"/>
              <a:t>. De Maria</a:t>
            </a:r>
            <a:r>
              <a:rPr lang="en-US" sz="1800" i="1" dirty="0" smtClean="0"/>
              <a:t>, </a:t>
            </a:r>
            <a:r>
              <a:rPr lang="en-US" sz="1800" i="1" dirty="0"/>
              <a:t>S. </a:t>
            </a:r>
            <a:r>
              <a:rPr lang="en-US" sz="1800" i="1" dirty="0" err="1"/>
              <a:t>Fartoukh</a:t>
            </a:r>
            <a:r>
              <a:rPr lang="en-US" sz="1800" i="1" dirty="0" smtClean="0"/>
              <a:t>,</a:t>
            </a:r>
            <a:r>
              <a:rPr lang="en-GB" sz="1800" i="1" dirty="0" smtClean="0"/>
              <a:t> </a:t>
            </a:r>
            <a:r>
              <a:rPr lang="en-GB" sz="1800" i="1" dirty="0"/>
              <a:t>R. Gupta, R. </a:t>
            </a:r>
            <a:r>
              <a:rPr lang="en-GB" sz="1800" i="1" dirty="0" err="1"/>
              <a:t>Kersevan</a:t>
            </a:r>
            <a:r>
              <a:rPr lang="en-GB" sz="1800" i="1" dirty="0"/>
              <a:t>, N. </a:t>
            </a:r>
            <a:r>
              <a:rPr lang="en-GB" sz="1800" i="1" dirty="0" err="1"/>
              <a:t>Mokhov</a:t>
            </a:r>
            <a:r>
              <a:rPr lang="en-GB" sz="1800" i="1" dirty="0"/>
              <a:t>, T. </a:t>
            </a:r>
            <a:r>
              <a:rPr lang="en-GB" sz="1800" i="1" dirty="0" err="1"/>
              <a:t>Nakamoto</a:t>
            </a:r>
            <a:r>
              <a:rPr lang="en-GB" sz="1800" i="1" dirty="0"/>
              <a:t>, I. </a:t>
            </a:r>
            <a:r>
              <a:rPr lang="en-GB" sz="1800" i="1" dirty="0" err="1"/>
              <a:t>Rakno</a:t>
            </a:r>
            <a:r>
              <a:rPr lang="en-GB" sz="1800" i="1" dirty="0"/>
              <a:t>, J. M. </a:t>
            </a:r>
            <a:r>
              <a:rPr lang="en-GB" sz="1800" i="1" dirty="0" err="1"/>
              <a:t>Rifflet</a:t>
            </a:r>
            <a:r>
              <a:rPr lang="en-GB" sz="1800" i="1" dirty="0"/>
              <a:t>, L. Rossi</a:t>
            </a:r>
            <a:r>
              <a:rPr lang="en-GB" sz="1800" i="1" dirty="0" smtClean="0"/>
              <a:t>, </a:t>
            </a:r>
            <a:r>
              <a:rPr lang="en-GB" sz="1800" i="1" dirty="0"/>
              <a:t>M. </a:t>
            </a:r>
            <a:r>
              <a:rPr lang="en-GB" sz="1800" i="1" dirty="0" err="1"/>
              <a:t>Segreti</a:t>
            </a:r>
            <a:r>
              <a:rPr lang="en-GB" sz="1800" i="1" dirty="0"/>
              <a:t>, F. </a:t>
            </a:r>
            <a:r>
              <a:rPr lang="en-GB" sz="1800" i="1" dirty="0" err="1"/>
              <a:t>Toral</a:t>
            </a:r>
            <a:r>
              <a:rPr lang="en-GB" sz="1800" i="1" dirty="0"/>
              <a:t>, Q. </a:t>
            </a:r>
            <a:r>
              <a:rPr lang="en-GB" sz="1800" i="1" dirty="0" err="1"/>
              <a:t>Xu</a:t>
            </a:r>
            <a:r>
              <a:rPr lang="en-GB" sz="1800" i="1" dirty="0" smtClean="0"/>
              <a:t>,</a:t>
            </a:r>
            <a:r>
              <a:rPr lang="it-IT" sz="1800" i="1" dirty="0" smtClean="0"/>
              <a:t> </a:t>
            </a:r>
            <a:r>
              <a:rPr lang="it-IT" sz="1800" i="1" dirty="0"/>
              <a:t>N. </a:t>
            </a:r>
            <a:r>
              <a:rPr lang="it-IT" sz="1800" i="1" dirty="0" err="1"/>
              <a:t>Andreev</a:t>
            </a:r>
            <a:r>
              <a:rPr lang="it-IT" sz="1800" i="1" dirty="0" smtClean="0"/>
              <a:t>, </a:t>
            </a:r>
            <a:r>
              <a:rPr lang="it-IT" sz="1800" i="1" dirty="0"/>
              <a:t>E. </a:t>
            </a:r>
            <a:r>
              <a:rPr lang="it-IT" sz="1800" i="1" dirty="0" err="1"/>
              <a:t>Barzi</a:t>
            </a:r>
            <a:r>
              <a:rPr lang="it-IT" sz="1800" i="1" dirty="0" smtClean="0"/>
              <a:t>, </a:t>
            </a:r>
            <a:r>
              <a:rPr lang="it-IT" sz="1800" i="1" dirty="0"/>
              <a:t>M. </a:t>
            </a:r>
            <a:r>
              <a:rPr lang="it-IT" sz="1800" i="1" dirty="0" err="1"/>
              <a:t>Buehler</a:t>
            </a:r>
            <a:r>
              <a:rPr lang="it-IT" sz="1800" i="1" dirty="0"/>
              <a:t>, G. </a:t>
            </a:r>
            <a:r>
              <a:rPr lang="it-IT" sz="1800" i="1" dirty="0" err="1"/>
              <a:t>Chlachidze</a:t>
            </a:r>
            <a:r>
              <a:rPr lang="it-IT" sz="1800" i="1" dirty="0" smtClean="0"/>
              <a:t>, </a:t>
            </a:r>
            <a:r>
              <a:rPr lang="it-IT" sz="1800" i="1" dirty="0" err="1" smtClean="0"/>
              <a:t>J</a:t>
            </a:r>
            <a:r>
              <a:rPr lang="it-IT" sz="1800" i="1" dirty="0"/>
              <a:t>. </a:t>
            </a:r>
            <a:r>
              <a:rPr lang="it-IT" sz="1800" i="1" dirty="0" err="1"/>
              <a:t>DiMarco</a:t>
            </a:r>
            <a:r>
              <a:rPr lang="it-IT" sz="1800" i="1" dirty="0"/>
              <a:t>, </a:t>
            </a:r>
            <a:r>
              <a:rPr lang="it-IT" sz="1800" i="1" dirty="0" err="1"/>
              <a:t>J</a:t>
            </a:r>
            <a:r>
              <a:rPr lang="it-IT" sz="1800" i="1" dirty="0"/>
              <a:t>. </a:t>
            </a:r>
            <a:r>
              <a:rPr lang="it-IT" sz="1800" i="1" dirty="0" err="1"/>
              <a:t>Escallier</a:t>
            </a:r>
            <a:r>
              <a:rPr lang="it-IT" sz="1800" i="1" dirty="0" smtClean="0"/>
              <a:t>, </a:t>
            </a:r>
            <a:r>
              <a:rPr lang="it-IT" sz="1800" i="1" dirty="0" err="1" smtClean="0"/>
              <a:t>R</a:t>
            </a:r>
            <a:r>
              <a:rPr lang="it-IT" sz="1800" i="1" dirty="0"/>
              <a:t>. </a:t>
            </a:r>
            <a:r>
              <a:rPr lang="it-IT" sz="1800" i="1" dirty="0" err="1"/>
              <a:t>Hafalia</a:t>
            </a:r>
            <a:r>
              <a:rPr lang="it-IT" sz="1800" i="1" dirty="0"/>
              <a:t>, G. Jochen, M.J. </a:t>
            </a:r>
            <a:r>
              <a:rPr lang="it-IT" sz="1800" i="1" dirty="0" err="1"/>
              <a:t>Kim</a:t>
            </a:r>
            <a:r>
              <a:rPr lang="it-IT" sz="1800" i="1" dirty="0"/>
              <a:t>, P. </a:t>
            </a:r>
            <a:r>
              <a:rPr lang="it-IT" sz="1800" i="1" dirty="0" err="1"/>
              <a:t>Kovach</a:t>
            </a:r>
            <a:r>
              <a:rPr lang="it-IT" sz="1800" i="1" dirty="0"/>
              <a:t>, M. </a:t>
            </a:r>
            <a:r>
              <a:rPr lang="it-IT" sz="1800" i="1" dirty="0" err="1"/>
              <a:t>Lamm</a:t>
            </a:r>
            <a:r>
              <a:rPr lang="it-IT" sz="1800" i="1" dirty="0"/>
              <a:t>, M. </a:t>
            </a:r>
            <a:r>
              <a:rPr lang="it-IT" sz="1800" i="1" dirty="0" err="1"/>
              <a:t>Marchevsky</a:t>
            </a:r>
            <a:r>
              <a:rPr lang="it-IT" sz="1800" i="1" dirty="0"/>
              <a:t>, </a:t>
            </a:r>
            <a:r>
              <a:rPr lang="it-IT" sz="1800" i="1" dirty="0" err="1"/>
              <a:t>J</a:t>
            </a:r>
            <a:r>
              <a:rPr lang="it-IT" sz="1800" i="1" dirty="0"/>
              <a:t>. Muratore, </a:t>
            </a:r>
            <a:r>
              <a:rPr lang="it-IT" sz="1800" i="1" dirty="0" err="1"/>
              <a:t>F</a:t>
            </a:r>
            <a:r>
              <a:rPr lang="it-IT" sz="1800" i="1" dirty="0"/>
              <a:t>. </a:t>
            </a:r>
            <a:r>
              <a:rPr lang="it-IT" sz="1800" i="1" dirty="0" err="1"/>
              <a:t>Nobrega</a:t>
            </a:r>
            <a:r>
              <a:rPr lang="it-IT" sz="1800" i="1" dirty="0"/>
              <a:t>, D. </a:t>
            </a:r>
            <a:r>
              <a:rPr lang="it-IT" sz="1800" i="1" dirty="0" err="1"/>
              <a:t>Orris</a:t>
            </a:r>
            <a:r>
              <a:rPr lang="it-IT" sz="1800" i="1" dirty="0"/>
              <a:t>, E. </a:t>
            </a:r>
            <a:r>
              <a:rPr lang="it-IT" sz="1800" i="1" dirty="0" err="1"/>
              <a:t>Prebys</a:t>
            </a:r>
            <a:r>
              <a:rPr lang="it-IT" sz="1800" i="1" dirty="0"/>
              <a:t>, S. </a:t>
            </a:r>
            <a:r>
              <a:rPr lang="it-IT" sz="1800" i="1" dirty="0" err="1" smtClean="0"/>
              <a:t>Prestemon</a:t>
            </a:r>
            <a:r>
              <a:rPr lang="it-IT" sz="1800" i="1" dirty="0" smtClean="0"/>
              <a:t>, </a:t>
            </a:r>
            <a:r>
              <a:rPr lang="it-IT" sz="1800" i="1" dirty="0" err="1"/>
              <a:t>J</a:t>
            </a:r>
            <a:r>
              <a:rPr lang="it-IT" sz="1800" i="1" dirty="0"/>
              <a:t>. </a:t>
            </a:r>
            <a:r>
              <a:rPr lang="it-IT" sz="1800" i="1" dirty="0" err="1"/>
              <a:t>Schmalzle</a:t>
            </a:r>
            <a:r>
              <a:rPr lang="it-IT" sz="1800" i="1" dirty="0"/>
              <a:t>, </a:t>
            </a:r>
            <a:r>
              <a:rPr lang="en-US" sz="1800" i="1" dirty="0" smtClean="0"/>
              <a:t>C</a:t>
            </a:r>
            <a:r>
              <a:rPr lang="en-US" sz="1800" i="1" dirty="0"/>
              <a:t>. Sylvester, M. </a:t>
            </a:r>
            <a:r>
              <a:rPr lang="en-US" sz="1800" i="1" dirty="0" err="1"/>
              <a:t>Tartaglia</a:t>
            </a:r>
            <a:r>
              <a:rPr lang="en-US" sz="1800" i="1" dirty="0"/>
              <a:t>, D. </a:t>
            </a:r>
            <a:r>
              <a:rPr lang="en-US" sz="1800" i="1" dirty="0" err="1"/>
              <a:t>Turrioni</a:t>
            </a:r>
            <a:r>
              <a:rPr lang="en-US" sz="1800" i="1" dirty="0"/>
              <a:t>, G. </a:t>
            </a:r>
            <a:r>
              <a:rPr lang="en-US" sz="1800" i="1" dirty="0" err="1"/>
              <a:t>Velev</a:t>
            </a:r>
            <a:r>
              <a:rPr lang="en-US" sz="1800" i="1" dirty="0" smtClean="0"/>
              <a:t>, </a:t>
            </a:r>
            <a:r>
              <a:rPr lang="en-US" sz="1800" i="1" dirty="0"/>
              <a:t>X. Wang, G. Whitson</a:t>
            </a:r>
            <a:r>
              <a:rPr lang="en-US" sz="1800" i="1" dirty="0" smtClean="0"/>
              <a:t>, </a:t>
            </a:r>
            <a:r>
              <a:rPr lang="en-US" sz="1800" i="1" dirty="0"/>
              <a:t>A.V. </a:t>
            </a:r>
            <a:r>
              <a:rPr lang="en-US" sz="1800" i="1" dirty="0" err="1" smtClean="0"/>
              <a:t>Zlobin</a:t>
            </a:r>
            <a:r>
              <a:rPr lang="en-US" sz="1800" i="1" dirty="0" smtClean="0"/>
              <a:t>, </a:t>
            </a:r>
            <a:r>
              <a:rPr lang="en-US" sz="1800" i="1" dirty="0"/>
              <a:t>S. </a:t>
            </a:r>
            <a:r>
              <a:rPr lang="en-US" sz="1800" i="1" dirty="0" err="1"/>
              <a:t>Caspi</a:t>
            </a:r>
            <a:r>
              <a:rPr lang="en-US" sz="1800" i="1" dirty="0" smtClean="0"/>
              <a:t>, </a:t>
            </a:r>
            <a:r>
              <a:rPr lang="en-US" sz="1800" i="1" dirty="0"/>
              <a:t>R. </a:t>
            </a:r>
            <a:r>
              <a:rPr lang="en-US" sz="1800" i="1" dirty="0" err="1"/>
              <a:t>Hafalia</a:t>
            </a:r>
            <a:r>
              <a:rPr lang="en-US" sz="1800" i="1" dirty="0"/>
              <a:t>, R. </a:t>
            </a:r>
            <a:r>
              <a:rPr lang="en-US" sz="1800" i="1" dirty="0" smtClean="0"/>
              <a:t>Hannaford, </a:t>
            </a:r>
            <a:r>
              <a:rPr lang="en-US" sz="1800" i="1" dirty="0"/>
              <a:t>V.V. </a:t>
            </a:r>
            <a:r>
              <a:rPr lang="en-US" sz="1800" i="1" dirty="0" err="1" smtClean="0"/>
              <a:t>Kashikhin</a:t>
            </a:r>
            <a:r>
              <a:rPr lang="en-US" sz="1800" i="1" dirty="0" smtClean="0"/>
              <a:t>, </a:t>
            </a:r>
            <a:r>
              <a:rPr lang="en-US" sz="1800" i="1" dirty="0"/>
              <a:t>A. </a:t>
            </a:r>
            <a:r>
              <a:rPr lang="en-US" sz="1800" i="1" dirty="0" err="1"/>
              <a:t>Lietzke</a:t>
            </a:r>
            <a:r>
              <a:rPr lang="en-US" sz="1800" i="1" dirty="0"/>
              <a:t>, A. </a:t>
            </a:r>
            <a:r>
              <a:rPr lang="en-US" sz="1800" i="1" dirty="0" err="1"/>
              <a:t>McInturff</a:t>
            </a:r>
            <a:r>
              <a:rPr lang="en-US" sz="1800" i="1" dirty="0" smtClean="0"/>
              <a:t>, </a:t>
            </a:r>
            <a:r>
              <a:rPr lang="en-US" sz="1800" i="1" dirty="0"/>
              <a:t>I. </a:t>
            </a:r>
            <a:r>
              <a:rPr lang="en-US" sz="1800" i="1" dirty="0" err="1"/>
              <a:t>Novitsky</a:t>
            </a:r>
            <a:r>
              <a:rPr lang="en-US" sz="1800" i="1" dirty="0"/>
              <a:t>, S. </a:t>
            </a:r>
            <a:r>
              <a:rPr lang="en-US" sz="1800" i="1" dirty="0" err="1"/>
              <a:t>Peggs</a:t>
            </a:r>
            <a:r>
              <a:rPr lang="en-US" sz="1800" i="1" dirty="0" smtClean="0"/>
              <a:t>, X. Wang </a:t>
            </a:r>
          </a:p>
          <a:p>
            <a:pPr marL="400050" lvl="1" indent="0">
              <a:buNone/>
            </a:pPr>
            <a:endParaRPr lang="en-US" sz="1800" i="1" dirty="0"/>
          </a:p>
          <a:p>
            <a:pPr marL="400050" lvl="1" indent="0">
              <a:buNone/>
            </a:pPr>
            <a:r>
              <a:rPr lang="en-US" sz="1800" i="1" dirty="0" smtClean="0"/>
              <a:t>…and many others…. </a:t>
            </a:r>
            <a:endParaRPr lang="en-US" sz="1800" i="1" dirty="0"/>
          </a:p>
        </p:txBody>
      </p:sp>
      <p:sp>
        <p:nvSpPr>
          <p:cNvPr id="4" name="Date Placeholder 3"/>
          <p:cNvSpPr>
            <a:spLocks noGrp="1"/>
          </p:cNvSpPr>
          <p:nvPr>
            <p:ph type="dt" sz="half" idx="10"/>
          </p:nvPr>
        </p:nvSpPr>
        <p:spPr/>
        <p:txBody>
          <a:bodyPr/>
          <a:lstStyle/>
          <a:p>
            <a:pPr>
              <a:defRPr/>
            </a:pPr>
            <a:fld id="{9129037A-A54E-304A-8C19-D0DFE75C41DF}" type="datetime1">
              <a:rPr lang="en-US" smtClean="0"/>
              <a:pPr>
                <a:defRPr/>
              </a:pPr>
              <a:t>6/5/14</a:t>
            </a:fld>
            <a:endParaRPr lang="en-US" dirty="0"/>
          </a:p>
        </p:txBody>
      </p:sp>
      <p:sp>
        <p:nvSpPr>
          <p:cNvPr id="5" name="Slide Number Placeholder 4"/>
          <p:cNvSpPr>
            <a:spLocks noGrp="1"/>
          </p:cNvSpPr>
          <p:nvPr>
            <p:ph type="sldNum" sz="quarter" idx="12"/>
          </p:nvPr>
        </p:nvSpPr>
        <p:spPr/>
        <p:txBody>
          <a:bodyPr/>
          <a:lstStyle/>
          <a:p>
            <a:pPr>
              <a:defRPr/>
            </a:pPr>
            <a:fld id="{0962E954-A950-7341-A7F7-EE0D0CC58447}" type="slidenum">
              <a:rPr lang="en-US" smtClean="0"/>
              <a:pPr>
                <a:defRPr/>
              </a:pPr>
              <a:t>2</a:t>
            </a:fld>
            <a:endParaRPr lang="en-US" dirty="0"/>
          </a:p>
        </p:txBody>
      </p:sp>
      <p:sp>
        <p:nvSpPr>
          <p:cNvPr id="6" name="Footer Placeholder 5"/>
          <p:cNvSpPr>
            <a:spLocks noGrp="1"/>
          </p:cNvSpPr>
          <p:nvPr>
            <p:ph type="ftr" sz="quarter" idx="3"/>
          </p:nvPr>
        </p:nvSpPr>
        <p:spPr/>
        <p:txBody>
          <a:bodyPr/>
          <a:lstStyle/>
          <a:p>
            <a:pPr>
              <a:defRPr/>
            </a:pPr>
            <a:r>
              <a:rPr lang="en-US" dirty="0" smtClean="0"/>
              <a:t>G. </a:t>
            </a:r>
            <a:r>
              <a:rPr lang="en-US" dirty="0" err="1" smtClean="0"/>
              <a:t>Apollinari</a:t>
            </a:r>
            <a:r>
              <a:rPr lang="en-US" dirty="0" smtClean="0"/>
              <a:t> – High Field Magnet Development Toward the High Luminosity LHC</a:t>
            </a:r>
            <a:endParaRPr lang="en-US" b="1" dirty="0"/>
          </a:p>
        </p:txBody>
      </p:sp>
    </p:spTree>
    <p:extLst>
      <p:ext uri="{BB962C8B-B14F-4D97-AF65-F5344CB8AC3E}">
        <p14:creationId xmlns:p14="http://schemas.microsoft.com/office/powerpoint/2010/main" val="3937375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11 T Dipoles Motivation</a:t>
            </a:r>
            <a:endParaRPr lang="en-US" dirty="0"/>
          </a:p>
        </p:txBody>
      </p:sp>
      <p:sp>
        <p:nvSpPr>
          <p:cNvPr id="3" name="Content Placeholder 2"/>
          <p:cNvSpPr>
            <a:spLocks noGrp="1"/>
          </p:cNvSpPr>
          <p:nvPr>
            <p:ph idx="1"/>
          </p:nvPr>
        </p:nvSpPr>
        <p:spPr/>
        <p:txBody>
          <a:bodyPr/>
          <a:lstStyle/>
          <a:p>
            <a:r>
              <a:rPr lang="en-US" dirty="0" smtClean="0"/>
              <a:t>LHC particles losing momentum due to diffractive scattering or interactions at IR can only be intercepted by cold collimators in the Dispersion Suppression (DS) regions where the Main Dipoles are located.</a:t>
            </a:r>
          </a:p>
          <a:p>
            <a:r>
              <a:rPr lang="en-US" dirty="0" smtClean="0"/>
              <a:t>Due to the high filling fraction of the LHC arcs, the only viable solution is to create space by substitution an 8  T main dipole with an upgraded 11 T, shorter dipole </a:t>
            </a:r>
            <a:endParaRPr lang="en-US" dirty="0"/>
          </a:p>
        </p:txBody>
      </p:sp>
      <p:sp>
        <p:nvSpPr>
          <p:cNvPr id="4" name="Date Placeholder 3"/>
          <p:cNvSpPr>
            <a:spLocks noGrp="1"/>
          </p:cNvSpPr>
          <p:nvPr>
            <p:ph type="dt" sz="half" idx="10"/>
          </p:nvPr>
        </p:nvSpPr>
        <p:spPr/>
        <p:txBody>
          <a:bodyPr/>
          <a:lstStyle/>
          <a:p>
            <a:pPr>
              <a:defRPr/>
            </a:pPr>
            <a:fld id="{9129037A-A54E-304A-8C19-D0DFE75C41DF}" type="datetime1">
              <a:rPr lang="en-US" smtClean="0"/>
              <a:pPr>
                <a:defRPr/>
              </a:pPr>
              <a:t>6/5/14</a:t>
            </a:fld>
            <a:endParaRPr lang="en-US"/>
          </a:p>
        </p:txBody>
      </p:sp>
      <p:sp>
        <p:nvSpPr>
          <p:cNvPr id="5" name="Slide Number Placeholder 4"/>
          <p:cNvSpPr>
            <a:spLocks noGrp="1"/>
          </p:cNvSpPr>
          <p:nvPr>
            <p:ph type="sldNum" sz="quarter" idx="12"/>
          </p:nvPr>
        </p:nvSpPr>
        <p:spPr/>
        <p:txBody>
          <a:bodyPr/>
          <a:lstStyle/>
          <a:p>
            <a:pPr>
              <a:defRPr/>
            </a:pPr>
            <a:fld id="{0962E954-A950-7341-A7F7-EE0D0CC58447}" type="slidenum">
              <a:rPr lang="en-US" smtClean="0"/>
              <a:pPr>
                <a:defRPr/>
              </a:pPr>
              <a:t>20</a:t>
            </a:fld>
            <a:endParaRPr lang="en-US" dirty="0"/>
          </a:p>
        </p:txBody>
      </p:sp>
      <p:sp>
        <p:nvSpPr>
          <p:cNvPr id="6" name="Footer Placeholder 5"/>
          <p:cNvSpPr>
            <a:spLocks noGrp="1"/>
          </p:cNvSpPr>
          <p:nvPr>
            <p:ph type="ftr" sz="quarter" idx="3"/>
          </p:nvPr>
        </p:nvSpPr>
        <p:spPr/>
        <p:txBody>
          <a:bodyPr/>
          <a:lstStyle/>
          <a:p>
            <a:pPr>
              <a:defRPr/>
            </a:pPr>
            <a:r>
              <a:rPr lang="en-US" smtClean="0"/>
              <a:t>G. Apollinari – High Field Magnet Development Toward the High Luminosity LHC</a:t>
            </a:r>
            <a:endParaRPr lang="en-US" b="1" dirty="0"/>
          </a:p>
        </p:txBody>
      </p:sp>
      <p:grpSp>
        <p:nvGrpSpPr>
          <p:cNvPr id="7" name="Group 6"/>
          <p:cNvGrpSpPr>
            <a:grpSpLocks/>
          </p:cNvGrpSpPr>
          <p:nvPr/>
        </p:nvGrpSpPr>
        <p:grpSpPr bwMode="auto">
          <a:xfrm>
            <a:off x="676275" y="3972420"/>
            <a:ext cx="8305800" cy="2159219"/>
            <a:chOff x="206375" y="1200150"/>
            <a:chExt cx="8829675" cy="253365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2850"/>
              <a:ext cx="3300413" cy="1057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 y="2517775"/>
              <a:ext cx="3375025" cy="1216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grpSp>
          <p:nvGrpSpPr>
            <p:cNvPr id="10" name="Group 8"/>
            <p:cNvGrpSpPr>
              <a:grpSpLocks/>
            </p:cNvGrpSpPr>
            <p:nvPr/>
          </p:nvGrpSpPr>
          <p:grpSpPr bwMode="auto">
            <a:xfrm>
              <a:off x="3810000" y="1200150"/>
              <a:ext cx="5226050" cy="2533650"/>
              <a:chOff x="3232150" y="1066800"/>
              <a:chExt cx="5530850" cy="2578100"/>
            </a:xfrm>
          </p:grpSpPr>
          <p:pic>
            <p:nvPicPr>
              <p:cNvPr id="11"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2150" y="1079500"/>
                <a:ext cx="225425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ight Arrow 1"/>
              <p:cNvSpPr>
                <a:spLocks noChangeArrowheads="1"/>
              </p:cNvSpPr>
              <p:nvPr/>
            </p:nvSpPr>
            <p:spPr bwMode="auto">
              <a:xfrm>
                <a:off x="5638800" y="2024063"/>
                <a:ext cx="762000" cy="219075"/>
              </a:xfrm>
              <a:prstGeom prst="rightArrow">
                <a:avLst>
                  <a:gd name="adj1" fmla="val 50000"/>
                  <a:gd name="adj2" fmla="val 50000"/>
                </a:avLst>
              </a:prstGeom>
              <a:solidFill>
                <a:schemeClr val="tx1"/>
              </a:solidFill>
              <a:ln w="9525">
                <a:solidFill>
                  <a:srgbClr val="3333FF"/>
                </a:solidFill>
                <a:round/>
                <a:headEnd/>
                <a:tailEnd/>
              </a:ln>
            </p:spPr>
            <p:txBody>
              <a:bodyPr/>
              <a:lstStyle/>
              <a:p>
                <a:endParaRPr lang="en-US">
                  <a:solidFill>
                    <a:srgbClr val="FF0000"/>
                  </a:solidFill>
                </a:endParaRPr>
              </a:p>
            </p:txBody>
          </p:sp>
          <p:grpSp>
            <p:nvGrpSpPr>
              <p:cNvPr id="13" name="Group 2"/>
              <p:cNvGrpSpPr>
                <a:grpSpLocks/>
              </p:cNvGrpSpPr>
              <p:nvPr/>
            </p:nvGrpSpPr>
            <p:grpSpPr bwMode="auto">
              <a:xfrm>
                <a:off x="6508750" y="1066800"/>
                <a:ext cx="2254250" cy="2565400"/>
                <a:chOff x="6477000" y="1066800"/>
                <a:chExt cx="2254250" cy="2565400"/>
              </a:xfrm>
            </p:grpSpPr>
            <p:pic>
              <p:nvPicPr>
                <p:cNvPr id="14"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066800"/>
                  <a:ext cx="225425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5"/>
                <a:srcRect/>
                <a:stretch>
                  <a:fillRect/>
                </a:stretch>
              </p:blipFill>
              <p:spPr bwMode="auto">
                <a:xfrm>
                  <a:off x="7010400" y="1447800"/>
                  <a:ext cx="1158715" cy="1153887"/>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grpSp>
        </p:grpSp>
      </p:grpSp>
    </p:spTree>
    <p:extLst>
      <p:ext uri="{BB962C8B-B14F-4D97-AF65-F5344CB8AC3E}">
        <p14:creationId xmlns:p14="http://schemas.microsoft.com/office/powerpoint/2010/main" val="36931814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Magnet Design </a:t>
            </a:r>
            <a:endParaRPr lang="en-US" dirty="0"/>
          </a:p>
        </p:txBody>
      </p:sp>
      <p:sp>
        <p:nvSpPr>
          <p:cNvPr id="3" name="Content Placeholder 2"/>
          <p:cNvSpPr>
            <a:spLocks noGrp="1"/>
          </p:cNvSpPr>
          <p:nvPr>
            <p:ph idx="1"/>
          </p:nvPr>
        </p:nvSpPr>
        <p:spPr>
          <a:xfrm>
            <a:off x="228601" y="5602941"/>
            <a:ext cx="6420224" cy="427972"/>
          </a:xfrm>
        </p:spPr>
        <p:txBody>
          <a:bodyPr/>
          <a:lstStyle/>
          <a:p>
            <a:r>
              <a:rPr lang="en-US" dirty="0" err="1" smtClean="0"/>
              <a:t>Chellenges</a:t>
            </a:r>
            <a:r>
              <a:rPr lang="en-US" dirty="0" smtClean="0"/>
              <a:t>: high field, forces, stored energy</a:t>
            </a:r>
            <a:endParaRPr lang="en-US" dirty="0"/>
          </a:p>
        </p:txBody>
      </p:sp>
      <p:sp>
        <p:nvSpPr>
          <p:cNvPr id="4" name="Date Placeholder 3"/>
          <p:cNvSpPr>
            <a:spLocks noGrp="1"/>
          </p:cNvSpPr>
          <p:nvPr>
            <p:ph type="dt" sz="half" idx="10"/>
          </p:nvPr>
        </p:nvSpPr>
        <p:spPr/>
        <p:txBody>
          <a:bodyPr/>
          <a:lstStyle/>
          <a:p>
            <a:pPr>
              <a:defRPr/>
            </a:pPr>
            <a:fld id="{9129037A-A54E-304A-8C19-D0DFE75C41DF}" type="datetime1">
              <a:rPr lang="en-US" smtClean="0"/>
              <a:pPr>
                <a:defRPr/>
              </a:pPr>
              <a:t>6/5/14</a:t>
            </a:fld>
            <a:endParaRPr lang="en-US"/>
          </a:p>
        </p:txBody>
      </p:sp>
      <p:sp>
        <p:nvSpPr>
          <p:cNvPr id="5" name="Slide Number Placeholder 4"/>
          <p:cNvSpPr>
            <a:spLocks noGrp="1"/>
          </p:cNvSpPr>
          <p:nvPr>
            <p:ph type="sldNum" sz="quarter" idx="12"/>
          </p:nvPr>
        </p:nvSpPr>
        <p:spPr/>
        <p:txBody>
          <a:bodyPr/>
          <a:lstStyle/>
          <a:p>
            <a:pPr>
              <a:defRPr/>
            </a:pPr>
            <a:fld id="{0962E954-A950-7341-A7F7-EE0D0CC58447}" type="slidenum">
              <a:rPr lang="en-US" smtClean="0"/>
              <a:pPr>
                <a:defRPr/>
              </a:pPr>
              <a:t>21</a:t>
            </a:fld>
            <a:endParaRPr lang="en-US" dirty="0"/>
          </a:p>
        </p:txBody>
      </p:sp>
      <p:sp>
        <p:nvSpPr>
          <p:cNvPr id="6" name="Footer Placeholder 5"/>
          <p:cNvSpPr>
            <a:spLocks noGrp="1"/>
          </p:cNvSpPr>
          <p:nvPr>
            <p:ph type="ftr" sz="quarter" idx="3"/>
          </p:nvPr>
        </p:nvSpPr>
        <p:spPr/>
        <p:txBody>
          <a:bodyPr/>
          <a:lstStyle/>
          <a:p>
            <a:pPr>
              <a:defRPr/>
            </a:pPr>
            <a:r>
              <a:rPr lang="en-US" smtClean="0"/>
              <a:t>G. Apollinari – High Field Magnet Development Toward the High Luminosity LHC</a:t>
            </a:r>
            <a:endParaRPr lang="en-US" b="1" dirty="0"/>
          </a:p>
        </p:txBody>
      </p:sp>
      <p:pic>
        <p:nvPicPr>
          <p:cNvPr id="8"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894510"/>
            <a:ext cx="6067169" cy="3791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9" name="Group 7"/>
          <p:cNvGrpSpPr>
            <a:grpSpLocks/>
          </p:cNvGrpSpPr>
          <p:nvPr/>
        </p:nvGrpSpPr>
        <p:grpSpPr bwMode="auto">
          <a:xfrm>
            <a:off x="6394450" y="865188"/>
            <a:ext cx="2362200" cy="5410200"/>
            <a:chOff x="6705600" y="1066800"/>
            <a:chExt cx="2362200" cy="5410200"/>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667000"/>
              <a:ext cx="1981200" cy="219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3200400"/>
              <a:ext cx="1828800" cy="1106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1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4648200"/>
              <a:ext cx="1558925" cy="1589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13"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1066800"/>
              <a:ext cx="1212850" cy="1214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14" name="TextBox 1"/>
            <p:cNvSpPr txBox="1">
              <a:spLocks noChangeArrowheads="1"/>
            </p:cNvSpPr>
            <p:nvPr/>
          </p:nvSpPr>
          <p:spPr bwMode="auto">
            <a:xfrm>
              <a:off x="6705600" y="2282825"/>
              <a:ext cx="2362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charset="0"/>
                  <a:ea typeface="MS PGothic" charset="0"/>
                  <a:cs typeface="MS PGothic" charset="0"/>
                </a:defRPr>
              </a:lvl1pPr>
              <a:lvl2pPr marL="742950" indent="-285750">
                <a:defRPr sz="1400">
                  <a:solidFill>
                    <a:schemeClr val="tx1"/>
                  </a:solidFill>
                  <a:latin typeface="Times New Roman" charset="0"/>
                  <a:ea typeface="MS PGothic" charset="0"/>
                  <a:cs typeface="MS PGothic" charset="0"/>
                </a:defRPr>
              </a:lvl2pPr>
              <a:lvl3pPr marL="1143000" indent="-228600">
                <a:defRPr sz="1400">
                  <a:solidFill>
                    <a:schemeClr val="tx1"/>
                  </a:solidFill>
                  <a:latin typeface="Times New Roman" charset="0"/>
                  <a:ea typeface="MS PGothic" charset="0"/>
                  <a:cs typeface="MS PGothic" charset="0"/>
                </a:defRPr>
              </a:lvl3pPr>
              <a:lvl4pPr marL="1600200" indent="-228600">
                <a:defRPr sz="1400">
                  <a:solidFill>
                    <a:schemeClr val="tx1"/>
                  </a:solidFill>
                  <a:latin typeface="Times New Roman" charset="0"/>
                  <a:ea typeface="MS PGothic" charset="0"/>
                  <a:cs typeface="MS PGothic" charset="0"/>
                </a:defRPr>
              </a:lvl4pPr>
              <a:lvl5pPr marL="2057400" indent="-228600">
                <a:defRPr sz="1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1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1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1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1400">
                  <a:solidFill>
                    <a:schemeClr val="tx1"/>
                  </a:solidFill>
                  <a:latin typeface="Times New Roman" charset="0"/>
                  <a:ea typeface="MS PGothic" charset="0"/>
                  <a:cs typeface="MS PGothic" charset="0"/>
                </a:defRPr>
              </a:lvl9pPr>
            </a:lstStyle>
            <a:p>
              <a:pPr algn="ctr" eaLnBrk="1" hangingPunct="1"/>
              <a:r>
                <a:rPr lang="en-US" dirty="0">
                  <a:latin typeface="Arial" charset="0"/>
                </a:rPr>
                <a:t>0.7 mm Nb</a:t>
              </a:r>
              <a:r>
                <a:rPr lang="en-US" baseline="-25000" dirty="0">
                  <a:latin typeface="Arial" charset="0"/>
                </a:rPr>
                <a:t>3</a:t>
              </a:r>
              <a:r>
                <a:rPr lang="en-US" dirty="0">
                  <a:latin typeface="Arial" charset="0"/>
                </a:rPr>
                <a:t>Sn RRP strand</a:t>
              </a:r>
            </a:p>
          </p:txBody>
        </p:sp>
        <p:sp>
          <p:nvSpPr>
            <p:cNvPr id="15" name="TextBox 11"/>
            <p:cNvSpPr txBox="1">
              <a:spLocks noChangeArrowheads="1"/>
            </p:cNvSpPr>
            <p:nvPr/>
          </p:nvSpPr>
          <p:spPr bwMode="auto">
            <a:xfrm>
              <a:off x="7010400" y="2819400"/>
              <a:ext cx="1905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charset="0"/>
                  <a:ea typeface="MS PGothic" charset="0"/>
                  <a:cs typeface="MS PGothic" charset="0"/>
                </a:defRPr>
              </a:lvl1pPr>
              <a:lvl2pPr marL="742950" indent="-285750">
                <a:defRPr sz="1400">
                  <a:solidFill>
                    <a:schemeClr val="tx1"/>
                  </a:solidFill>
                  <a:latin typeface="Times New Roman" charset="0"/>
                  <a:ea typeface="MS PGothic" charset="0"/>
                  <a:cs typeface="MS PGothic" charset="0"/>
                </a:defRPr>
              </a:lvl2pPr>
              <a:lvl3pPr marL="1143000" indent="-228600">
                <a:defRPr sz="1400">
                  <a:solidFill>
                    <a:schemeClr val="tx1"/>
                  </a:solidFill>
                  <a:latin typeface="Times New Roman" charset="0"/>
                  <a:ea typeface="MS PGothic" charset="0"/>
                  <a:cs typeface="MS PGothic" charset="0"/>
                </a:defRPr>
              </a:lvl3pPr>
              <a:lvl4pPr marL="1600200" indent="-228600">
                <a:defRPr sz="1400">
                  <a:solidFill>
                    <a:schemeClr val="tx1"/>
                  </a:solidFill>
                  <a:latin typeface="Times New Roman" charset="0"/>
                  <a:ea typeface="MS PGothic" charset="0"/>
                  <a:cs typeface="MS PGothic" charset="0"/>
                </a:defRPr>
              </a:lvl4pPr>
              <a:lvl5pPr marL="2057400" indent="-228600">
                <a:defRPr sz="1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1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1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1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1400">
                  <a:solidFill>
                    <a:schemeClr val="tx1"/>
                  </a:solidFill>
                  <a:latin typeface="Times New Roman" charset="0"/>
                  <a:ea typeface="MS PGothic" charset="0"/>
                  <a:cs typeface="MS PGothic" charset="0"/>
                </a:defRPr>
              </a:lvl9pPr>
            </a:lstStyle>
            <a:p>
              <a:pPr algn="ctr" eaLnBrk="1" hangingPunct="1"/>
              <a:r>
                <a:rPr lang="en-US">
                  <a:latin typeface="Arial" charset="0"/>
                </a:rPr>
                <a:t>40-strand cable</a:t>
              </a:r>
            </a:p>
          </p:txBody>
        </p:sp>
        <p:sp>
          <p:nvSpPr>
            <p:cNvPr id="16" name="TextBox 13"/>
            <p:cNvSpPr txBox="1">
              <a:spLocks noChangeArrowheads="1"/>
            </p:cNvSpPr>
            <p:nvPr/>
          </p:nvSpPr>
          <p:spPr bwMode="auto">
            <a:xfrm>
              <a:off x="6934200" y="6172200"/>
              <a:ext cx="1981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charset="0"/>
                  <a:ea typeface="MS PGothic" charset="0"/>
                  <a:cs typeface="MS PGothic" charset="0"/>
                </a:defRPr>
              </a:lvl1pPr>
              <a:lvl2pPr marL="742950" indent="-285750">
                <a:defRPr sz="1400">
                  <a:solidFill>
                    <a:schemeClr val="tx1"/>
                  </a:solidFill>
                  <a:latin typeface="Times New Roman" charset="0"/>
                  <a:ea typeface="MS PGothic" charset="0"/>
                  <a:cs typeface="MS PGothic" charset="0"/>
                </a:defRPr>
              </a:lvl2pPr>
              <a:lvl3pPr marL="1143000" indent="-228600">
                <a:defRPr sz="1400">
                  <a:solidFill>
                    <a:schemeClr val="tx1"/>
                  </a:solidFill>
                  <a:latin typeface="Times New Roman" charset="0"/>
                  <a:ea typeface="MS PGothic" charset="0"/>
                  <a:cs typeface="MS PGothic" charset="0"/>
                </a:defRPr>
              </a:lvl3pPr>
              <a:lvl4pPr marL="1600200" indent="-228600">
                <a:defRPr sz="1400">
                  <a:solidFill>
                    <a:schemeClr val="tx1"/>
                  </a:solidFill>
                  <a:latin typeface="Times New Roman" charset="0"/>
                  <a:ea typeface="MS PGothic" charset="0"/>
                  <a:cs typeface="MS PGothic" charset="0"/>
                </a:defRPr>
              </a:lvl4pPr>
              <a:lvl5pPr marL="2057400" indent="-228600">
                <a:defRPr sz="1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1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1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1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1400">
                  <a:solidFill>
                    <a:schemeClr val="tx1"/>
                  </a:solidFill>
                  <a:latin typeface="Times New Roman" charset="0"/>
                  <a:ea typeface="MS PGothic" charset="0"/>
                  <a:cs typeface="MS PGothic" charset="0"/>
                </a:defRPr>
              </a:lvl9pPr>
            </a:lstStyle>
            <a:p>
              <a:pPr algn="ctr" eaLnBrk="1" hangingPunct="1"/>
              <a:r>
                <a:rPr lang="en-US">
                  <a:latin typeface="Arial" charset="0"/>
                </a:rPr>
                <a:t>Stainless steel collar</a:t>
              </a:r>
            </a:p>
          </p:txBody>
        </p:sp>
      </p:grpSp>
    </p:spTree>
    <p:extLst>
      <p:ext uri="{BB962C8B-B14F-4D97-AF65-F5344CB8AC3E}">
        <p14:creationId xmlns:p14="http://schemas.microsoft.com/office/powerpoint/2010/main" val="402001947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Fabrication</a:t>
            </a:r>
            <a:endParaRPr lang="en-US" dirty="0"/>
          </a:p>
        </p:txBody>
      </p:sp>
      <p:sp>
        <p:nvSpPr>
          <p:cNvPr id="4" name="Date Placeholder 3"/>
          <p:cNvSpPr>
            <a:spLocks noGrp="1"/>
          </p:cNvSpPr>
          <p:nvPr>
            <p:ph type="dt" sz="half" idx="10"/>
          </p:nvPr>
        </p:nvSpPr>
        <p:spPr/>
        <p:txBody>
          <a:bodyPr/>
          <a:lstStyle/>
          <a:p>
            <a:pPr>
              <a:defRPr/>
            </a:pPr>
            <a:fld id="{9129037A-A54E-304A-8C19-D0DFE75C41DF}" type="datetime1">
              <a:rPr lang="en-US" smtClean="0"/>
              <a:pPr>
                <a:defRPr/>
              </a:pPr>
              <a:t>6/5/14</a:t>
            </a:fld>
            <a:endParaRPr lang="en-US"/>
          </a:p>
        </p:txBody>
      </p:sp>
      <p:sp>
        <p:nvSpPr>
          <p:cNvPr id="5" name="Slide Number Placeholder 4"/>
          <p:cNvSpPr>
            <a:spLocks noGrp="1"/>
          </p:cNvSpPr>
          <p:nvPr>
            <p:ph type="sldNum" sz="quarter" idx="12"/>
          </p:nvPr>
        </p:nvSpPr>
        <p:spPr/>
        <p:txBody>
          <a:bodyPr/>
          <a:lstStyle/>
          <a:p>
            <a:pPr>
              <a:defRPr/>
            </a:pPr>
            <a:fld id="{0962E954-A950-7341-A7F7-EE0D0CC58447}" type="slidenum">
              <a:rPr lang="en-US" smtClean="0"/>
              <a:pPr>
                <a:defRPr/>
              </a:pPr>
              <a:t>22</a:t>
            </a:fld>
            <a:endParaRPr lang="en-US" dirty="0"/>
          </a:p>
        </p:txBody>
      </p:sp>
      <p:sp>
        <p:nvSpPr>
          <p:cNvPr id="6" name="Footer Placeholder 5"/>
          <p:cNvSpPr>
            <a:spLocks noGrp="1"/>
          </p:cNvSpPr>
          <p:nvPr>
            <p:ph type="ftr" sz="quarter" idx="3"/>
          </p:nvPr>
        </p:nvSpPr>
        <p:spPr/>
        <p:txBody>
          <a:bodyPr/>
          <a:lstStyle/>
          <a:p>
            <a:pPr>
              <a:defRPr/>
            </a:pPr>
            <a:r>
              <a:rPr lang="en-US" smtClean="0"/>
              <a:t>G. Apollinari – High Field Magnet Development Toward the High Luminosity LHC</a:t>
            </a:r>
            <a:endParaRPr lang="en-US" b="1" dirty="0"/>
          </a:p>
        </p:txBody>
      </p:sp>
      <p:grpSp>
        <p:nvGrpSpPr>
          <p:cNvPr id="7" name="Group 5"/>
          <p:cNvGrpSpPr>
            <a:grpSpLocks/>
          </p:cNvGrpSpPr>
          <p:nvPr/>
        </p:nvGrpSpPr>
        <p:grpSpPr bwMode="auto">
          <a:xfrm>
            <a:off x="215900" y="2254250"/>
            <a:ext cx="8523288" cy="3994150"/>
            <a:chOff x="315191" y="2175279"/>
            <a:chExt cx="8524009" cy="3994050"/>
          </a:xfrm>
        </p:grpSpPr>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2739" y="2191154"/>
              <a:ext cx="2046461" cy="397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9731" y="5496246"/>
              <a:ext cx="1146272" cy="3714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191" y="2175279"/>
              <a:ext cx="6337836" cy="398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
        <p:nvSpPr>
          <p:cNvPr id="11" name="Rectangle 10"/>
          <p:cNvSpPr/>
          <p:nvPr/>
        </p:nvSpPr>
        <p:spPr>
          <a:xfrm>
            <a:off x="228600" y="900250"/>
            <a:ext cx="8765988" cy="1200328"/>
          </a:xfrm>
          <a:prstGeom prst="rect">
            <a:avLst/>
          </a:prstGeom>
        </p:spPr>
        <p:txBody>
          <a:bodyPr wrap="square">
            <a:spAutoFit/>
          </a:bodyPr>
          <a:lstStyle/>
          <a:p>
            <a:pPr marL="342900" indent="-342900">
              <a:buFont typeface="Arial"/>
              <a:buChar char="•"/>
            </a:pPr>
            <a:r>
              <a:rPr lang="en-US" dirty="0">
                <a:latin typeface="Helvetica"/>
                <a:ea typeface="MS PGothic" charset="0"/>
                <a:cs typeface="Helvetica"/>
              </a:rPr>
              <a:t>Fabrication: from cable to magnet</a:t>
            </a:r>
          </a:p>
          <a:p>
            <a:pPr marL="342900" indent="-342900">
              <a:buFont typeface="Arial"/>
              <a:buChar char="•"/>
            </a:pPr>
            <a:r>
              <a:rPr lang="en-US" dirty="0">
                <a:latin typeface="Helvetica"/>
                <a:ea typeface="MS PGothic" charset="0"/>
                <a:cs typeface="Helvetica"/>
              </a:rPr>
              <a:t>Test: VMTF, quench performance, </a:t>
            </a:r>
            <a:r>
              <a:rPr lang="en-US" dirty="0" smtClean="0">
                <a:latin typeface="Helvetica"/>
                <a:ea typeface="MS PGothic" charset="0"/>
                <a:cs typeface="Helvetica"/>
              </a:rPr>
              <a:t>magnetic measurements</a:t>
            </a:r>
            <a:r>
              <a:rPr lang="en-US" dirty="0">
                <a:latin typeface="Helvetica"/>
                <a:ea typeface="MS PGothic" charset="0"/>
                <a:cs typeface="Helvetica"/>
              </a:rPr>
              <a:t>, quench protection</a:t>
            </a:r>
          </a:p>
        </p:txBody>
      </p:sp>
    </p:spTree>
    <p:extLst>
      <p:ext uri="{BB962C8B-B14F-4D97-AF65-F5344CB8AC3E}">
        <p14:creationId xmlns:p14="http://schemas.microsoft.com/office/powerpoint/2010/main" val="207164580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r>
              <a:rPr lang="en-US" dirty="0">
                <a:latin typeface="Arial" charset="0"/>
                <a:ea typeface="MS PGothic" charset="0"/>
              </a:rPr>
              <a:t>Quench Performance </a:t>
            </a:r>
            <a:r>
              <a:rPr lang="en-US" dirty="0" smtClean="0">
                <a:latin typeface="Arial" charset="0"/>
                <a:ea typeface="MS PGothic" charset="0"/>
              </a:rPr>
              <a:t>(</a:t>
            </a:r>
            <a:r>
              <a:rPr lang="en-US" dirty="0">
                <a:latin typeface="Arial" charset="0"/>
                <a:ea typeface="MS PGothic" charset="0"/>
              </a:rPr>
              <a:t>FNAL) </a:t>
            </a:r>
          </a:p>
        </p:txBody>
      </p:sp>
      <p:sp>
        <p:nvSpPr>
          <p:cNvPr id="29698" name="Content Placeholder 2"/>
          <p:cNvSpPr>
            <a:spLocks noGrp="1"/>
          </p:cNvSpPr>
          <p:nvPr>
            <p:ph idx="1"/>
          </p:nvPr>
        </p:nvSpPr>
        <p:spPr>
          <a:xfrm>
            <a:off x="76200" y="914400"/>
            <a:ext cx="4958976" cy="5638800"/>
          </a:xfrm>
        </p:spPr>
        <p:txBody>
          <a:bodyPr/>
          <a:lstStyle/>
          <a:p>
            <a:pPr>
              <a:lnSpc>
                <a:spcPct val="90000"/>
              </a:lnSpc>
            </a:pPr>
            <a:r>
              <a:rPr lang="en-US" dirty="0">
                <a:ea typeface="MS PGothic" charset="0"/>
                <a:cs typeface="Helvetica"/>
              </a:rPr>
              <a:t>MBHSP01:</a:t>
            </a:r>
          </a:p>
          <a:p>
            <a:pPr lvl="1">
              <a:lnSpc>
                <a:spcPct val="90000"/>
              </a:lnSpc>
            </a:pPr>
            <a:r>
              <a:rPr lang="en-US" sz="2000" dirty="0" err="1" smtClean="0">
                <a:ea typeface="MS PGothic" charset="0"/>
                <a:cs typeface="Helvetica"/>
              </a:rPr>
              <a:t>B</a:t>
            </a:r>
            <a:r>
              <a:rPr lang="en-US" sz="2000" baseline="-25000" dirty="0" err="1" smtClean="0">
                <a:ea typeface="MS PGothic" charset="0"/>
                <a:cs typeface="Helvetica"/>
              </a:rPr>
              <a:t>max</a:t>
            </a:r>
            <a:r>
              <a:rPr lang="en-US" sz="2000" dirty="0">
                <a:ea typeface="MS PGothic" charset="0"/>
                <a:cs typeface="Helvetica"/>
              </a:rPr>
              <a:t>=10.4 T at 1.9 K, 50A/s </a:t>
            </a:r>
          </a:p>
          <a:p>
            <a:pPr lvl="1">
              <a:lnSpc>
                <a:spcPct val="90000"/>
              </a:lnSpc>
            </a:pPr>
            <a:r>
              <a:rPr lang="en-US" sz="2000" dirty="0">
                <a:ea typeface="MS PGothic" charset="0"/>
                <a:cs typeface="Helvetica"/>
              </a:rPr>
              <a:t>strong ramp rate sensitivity</a:t>
            </a:r>
          </a:p>
          <a:p>
            <a:pPr lvl="1">
              <a:lnSpc>
                <a:spcPct val="90000"/>
              </a:lnSpc>
            </a:pPr>
            <a:r>
              <a:rPr lang="en-US" sz="2000" dirty="0">
                <a:ea typeface="MS PGothic" charset="0"/>
                <a:cs typeface="Helvetica"/>
              </a:rPr>
              <a:t>holding quenches</a:t>
            </a:r>
          </a:p>
          <a:p>
            <a:pPr>
              <a:lnSpc>
                <a:spcPct val="90000"/>
              </a:lnSpc>
            </a:pPr>
            <a:r>
              <a:rPr lang="en-US" dirty="0">
                <a:ea typeface="MS PGothic" charset="0"/>
                <a:cs typeface="Helvetica"/>
              </a:rPr>
              <a:t>MBHSP02: </a:t>
            </a:r>
            <a:endParaRPr lang="en-US" sz="1600" dirty="0">
              <a:ea typeface="MS PGothic" charset="0"/>
              <a:cs typeface="Helvetica"/>
            </a:endParaRPr>
          </a:p>
          <a:p>
            <a:pPr lvl="1">
              <a:lnSpc>
                <a:spcPct val="90000"/>
              </a:lnSpc>
            </a:pPr>
            <a:r>
              <a:rPr lang="en-US" sz="2000" dirty="0" err="1">
                <a:ea typeface="MS PGothic" charset="0"/>
                <a:cs typeface="Helvetica"/>
              </a:rPr>
              <a:t>B</a:t>
            </a:r>
            <a:r>
              <a:rPr lang="en-US" sz="2000" baseline="-25000" dirty="0" err="1">
                <a:ea typeface="MS PGothic" charset="0"/>
                <a:cs typeface="Helvetica"/>
              </a:rPr>
              <a:t>max</a:t>
            </a:r>
            <a:r>
              <a:rPr lang="en-US" sz="2000" dirty="0">
                <a:ea typeface="MS PGothic" charset="0"/>
                <a:cs typeface="Helvetica"/>
              </a:rPr>
              <a:t>=11.7 T at 1.9 K </a:t>
            </a:r>
          </a:p>
          <a:p>
            <a:pPr lvl="1">
              <a:lnSpc>
                <a:spcPct val="90000"/>
              </a:lnSpc>
            </a:pPr>
            <a:r>
              <a:rPr lang="en-US" sz="2000" dirty="0">
                <a:ea typeface="MS PGothic" charset="0"/>
                <a:cs typeface="Helvetica"/>
              </a:rPr>
              <a:t>97.5% of </a:t>
            </a:r>
            <a:r>
              <a:rPr lang="en-US" sz="2000" dirty="0" err="1">
                <a:ea typeface="MS PGothic" charset="0"/>
                <a:cs typeface="Helvetica"/>
              </a:rPr>
              <a:t>B</a:t>
            </a:r>
            <a:r>
              <a:rPr lang="en-US" sz="2000" baseline="-25000" dirty="0" err="1">
                <a:ea typeface="MS PGothic" charset="0"/>
                <a:cs typeface="Helvetica"/>
              </a:rPr>
              <a:t>des</a:t>
            </a:r>
            <a:r>
              <a:rPr lang="en-US" sz="2000" dirty="0">
                <a:ea typeface="MS PGothic" charset="0"/>
                <a:cs typeface="Helvetica"/>
              </a:rPr>
              <a:t>=12 T</a:t>
            </a:r>
          </a:p>
          <a:p>
            <a:pPr lvl="1">
              <a:lnSpc>
                <a:spcPct val="90000"/>
              </a:lnSpc>
            </a:pPr>
            <a:r>
              <a:rPr lang="en-US" sz="2000" dirty="0">
                <a:ea typeface="MS PGothic" charset="0"/>
                <a:cs typeface="Helvetica"/>
              </a:rPr>
              <a:t>low ramp rate sensitivity</a:t>
            </a:r>
          </a:p>
          <a:p>
            <a:pPr lvl="1">
              <a:lnSpc>
                <a:spcPct val="90000"/>
              </a:lnSpc>
            </a:pPr>
            <a:r>
              <a:rPr lang="en-US" sz="2000" dirty="0">
                <a:ea typeface="MS PGothic" charset="0"/>
                <a:cs typeface="Helvetica"/>
              </a:rPr>
              <a:t>holding quenches</a:t>
            </a:r>
          </a:p>
          <a:p>
            <a:pPr>
              <a:lnSpc>
                <a:spcPct val="90000"/>
              </a:lnSpc>
            </a:pPr>
            <a:r>
              <a:rPr lang="en-US" dirty="0">
                <a:ea typeface="MS PGothic" charset="0"/>
                <a:cs typeface="Helvetica"/>
              </a:rPr>
              <a:t>MBHSM01</a:t>
            </a:r>
            <a:r>
              <a:rPr lang="en-US" dirty="0" smtClean="0">
                <a:ea typeface="MS PGothic" charset="0"/>
                <a:cs typeface="Helvetica"/>
              </a:rPr>
              <a:t>:</a:t>
            </a:r>
          </a:p>
          <a:p>
            <a:pPr lvl="1">
              <a:lnSpc>
                <a:spcPct val="90000"/>
              </a:lnSpc>
            </a:pPr>
            <a:r>
              <a:rPr lang="en-US" sz="2000" dirty="0" err="1" smtClean="0">
                <a:ea typeface="MS PGothic" charset="0"/>
                <a:cs typeface="Helvetica"/>
              </a:rPr>
              <a:t>B</a:t>
            </a:r>
            <a:r>
              <a:rPr lang="en-US" sz="2000" baseline="-25000" dirty="0" err="1" smtClean="0">
                <a:ea typeface="MS PGothic" charset="0"/>
                <a:cs typeface="Helvetica"/>
              </a:rPr>
              <a:t>max</a:t>
            </a:r>
            <a:r>
              <a:rPr lang="en-US" sz="2000" dirty="0">
                <a:ea typeface="MS PGothic" charset="0"/>
                <a:cs typeface="Helvetica"/>
              </a:rPr>
              <a:t>=12.5 T at 1.9 K </a:t>
            </a:r>
            <a:endParaRPr lang="en-US" sz="2000" dirty="0" smtClean="0">
              <a:ea typeface="MS PGothic" charset="0"/>
              <a:cs typeface="Helvetica"/>
            </a:endParaRPr>
          </a:p>
          <a:p>
            <a:pPr lvl="1">
              <a:lnSpc>
                <a:spcPct val="90000"/>
              </a:lnSpc>
            </a:pPr>
            <a:r>
              <a:rPr lang="en-US" sz="2000" dirty="0" smtClean="0">
                <a:ea typeface="MS PGothic" charset="0"/>
                <a:cs typeface="Helvetica"/>
              </a:rPr>
              <a:t>~100(97</a:t>
            </a:r>
            <a:r>
              <a:rPr lang="en-US" sz="2000" dirty="0">
                <a:ea typeface="MS PGothic" charset="0"/>
                <a:cs typeface="Helvetica"/>
              </a:rPr>
              <a:t>)% at 4.5 (1.9) K of </a:t>
            </a:r>
            <a:r>
              <a:rPr lang="en-US" sz="2000" dirty="0" smtClean="0">
                <a:ea typeface="MS PGothic" charset="0"/>
                <a:cs typeface="Helvetica"/>
              </a:rPr>
              <a:t>SSL</a:t>
            </a:r>
          </a:p>
          <a:p>
            <a:pPr lvl="1">
              <a:lnSpc>
                <a:spcPct val="90000"/>
              </a:lnSpc>
            </a:pPr>
            <a:r>
              <a:rPr lang="en-US" sz="2000" dirty="0" smtClean="0">
                <a:ea typeface="MS PGothic" charset="0"/>
                <a:cs typeface="Helvetica"/>
              </a:rPr>
              <a:t>low </a:t>
            </a:r>
            <a:r>
              <a:rPr lang="en-US" sz="2000" dirty="0">
                <a:ea typeface="MS PGothic" charset="0"/>
                <a:cs typeface="Helvetica"/>
              </a:rPr>
              <a:t>ramp rate sensitivity </a:t>
            </a:r>
            <a:endParaRPr lang="en-US" sz="2000" dirty="0" smtClean="0">
              <a:ea typeface="MS PGothic" charset="0"/>
              <a:cs typeface="Helvetica"/>
            </a:endParaRPr>
          </a:p>
          <a:p>
            <a:pPr lvl="1">
              <a:lnSpc>
                <a:spcPct val="90000"/>
              </a:lnSpc>
            </a:pPr>
            <a:r>
              <a:rPr lang="en-US" sz="2000" dirty="0" smtClean="0">
                <a:ea typeface="MS PGothic" charset="0"/>
                <a:cs typeface="Helvetica"/>
              </a:rPr>
              <a:t>no </a:t>
            </a:r>
            <a:r>
              <a:rPr lang="en-US" sz="2000" dirty="0">
                <a:ea typeface="MS PGothic" charset="0"/>
                <a:cs typeface="Helvetica"/>
              </a:rPr>
              <a:t>holding quenches</a:t>
            </a:r>
          </a:p>
          <a:p>
            <a:pPr>
              <a:lnSpc>
                <a:spcPct val="90000"/>
              </a:lnSpc>
              <a:buSzPct val="80000"/>
            </a:pPr>
            <a:r>
              <a:rPr lang="en-US" dirty="0">
                <a:ea typeface="MS PGothic" charset="0"/>
                <a:cs typeface="Helvetica"/>
              </a:rPr>
              <a:t>MBHSP03: test </a:t>
            </a:r>
            <a:r>
              <a:rPr lang="en-US" dirty="0" smtClean="0">
                <a:ea typeface="MS PGothic" charset="0"/>
                <a:cs typeface="Helvetica"/>
              </a:rPr>
              <a:t>just concluded</a:t>
            </a:r>
            <a:endParaRPr lang="en-US" dirty="0">
              <a:ea typeface="MS PGothic" charset="0"/>
              <a:cs typeface="Helvetica"/>
            </a:endParaRPr>
          </a:p>
        </p:txBody>
      </p:sp>
      <p:grpSp>
        <p:nvGrpSpPr>
          <p:cNvPr id="29702" name="Group 6"/>
          <p:cNvGrpSpPr>
            <a:grpSpLocks noChangeAspect="1"/>
          </p:cNvGrpSpPr>
          <p:nvPr/>
        </p:nvGrpSpPr>
        <p:grpSpPr bwMode="auto">
          <a:xfrm>
            <a:off x="5870224" y="804333"/>
            <a:ext cx="2590800" cy="1038225"/>
            <a:chOff x="4123921" y="761682"/>
            <a:chExt cx="5122229" cy="2053260"/>
          </a:xfrm>
        </p:grpSpPr>
        <p:pic>
          <p:nvPicPr>
            <p:cNvPr id="2765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7207" y="887264"/>
              <a:ext cx="1628943" cy="13217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765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4575" y="915521"/>
              <a:ext cx="1289974" cy="129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9707"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37516" y="761682"/>
              <a:ext cx="1608568" cy="1565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8" name="Rectangle 10"/>
            <p:cNvSpPr>
              <a:spLocks noChangeArrowheads="1"/>
            </p:cNvSpPr>
            <p:nvPr/>
          </p:nvSpPr>
          <p:spPr bwMode="auto">
            <a:xfrm>
              <a:off x="4123921" y="2318665"/>
              <a:ext cx="1562738" cy="486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a:latin typeface="Arial" charset="0"/>
                  <a:cs typeface="Arial" charset="0"/>
                </a:rPr>
                <a:t>MBHSP01</a:t>
              </a:r>
            </a:p>
          </p:txBody>
        </p:sp>
        <p:sp>
          <p:nvSpPr>
            <p:cNvPr id="29709" name="Rectangle 11"/>
            <p:cNvSpPr>
              <a:spLocks noChangeArrowheads="1"/>
            </p:cNvSpPr>
            <p:nvPr/>
          </p:nvSpPr>
          <p:spPr bwMode="auto">
            <a:xfrm>
              <a:off x="5630459" y="2267539"/>
              <a:ext cx="2089185" cy="547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a:latin typeface="Arial" charset="0"/>
                  <a:cs typeface="Arial" charset="0"/>
                </a:rPr>
                <a:t>MBHSP02</a:t>
              </a:r>
              <a:r>
                <a:rPr lang="en-US" sz="1200" b="1">
                  <a:latin typeface="Arial" charset="0"/>
                  <a:cs typeface="Arial" charset="0"/>
                </a:rPr>
                <a:t>, </a:t>
              </a:r>
              <a:r>
                <a:rPr lang="en-US" sz="1000" b="1">
                  <a:latin typeface="Arial" charset="0"/>
                  <a:cs typeface="Arial" charset="0"/>
                </a:rPr>
                <a:t>03</a:t>
              </a:r>
            </a:p>
          </p:txBody>
        </p:sp>
        <p:sp>
          <p:nvSpPr>
            <p:cNvPr id="29710" name="Rectangle 12"/>
            <p:cNvSpPr>
              <a:spLocks noChangeArrowheads="1"/>
            </p:cNvSpPr>
            <p:nvPr/>
          </p:nvSpPr>
          <p:spPr bwMode="auto">
            <a:xfrm>
              <a:off x="7638696" y="2316689"/>
              <a:ext cx="1607454" cy="486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a:latin typeface="Arial" charset="0"/>
                  <a:cs typeface="Arial" charset="0"/>
                </a:rPr>
                <a:t>MBHSM01</a:t>
              </a:r>
            </a:p>
          </p:txBody>
        </p:sp>
      </p:grpSp>
      <p:pic>
        <p:nvPicPr>
          <p:cNvPr id="1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78777" y="1792538"/>
            <a:ext cx="3735739" cy="2215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8222" y="3979990"/>
            <a:ext cx="3824517" cy="2263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Date Placeholder 3"/>
          <p:cNvSpPr>
            <a:spLocks noGrp="1"/>
          </p:cNvSpPr>
          <p:nvPr>
            <p:ph type="dt" sz="half" idx="10"/>
          </p:nvPr>
        </p:nvSpPr>
        <p:spPr>
          <a:xfrm>
            <a:off x="6450013" y="6515100"/>
            <a:ext cx="1076325" cy="241300"/>
          </a:xfrm>
        </p:spPr>
        <p:txBody>
          <a:bodyPr/>
          <a:lstStyle/>
          <a:p>
            <a:pPr>
              <a:defRPr/>
            </a:pPr>
            <a:fld id="{9129037A-A54E-304A-8C19-D0DFE75C41DF}" type="datetime1">
              <a:rPr lang="en-US" smtClean="0"/>
              <a:pPr>
                <a:defRPr/>
              </a:pPr>
              <a:t>6/5/14</a:t>
            </a:fld>
            <a:endParaRPr lang="en-US"/>
          </a:p>
        </p:txBody>
      </p:sp>
      <p:sp>
        <p:nvSpPr>
          <p:cNvPr id="20" name="Slide Number Placeholder 4"/>
          <p:cNvSpPr>
            <a:spLocks noGrp="1"/>
          </p:cNvSpPr>
          <p:nvPr>
            <p:ph type="sldNum" sz="quarter" idx="12"/>
          </p:nvPr>
        </p:nvSpPr>
        <p:spPr>
          <a:xfrm>
            <a:off x="228600" y="6515100"/>
            <a:ext cx="447675" cy="241300"/>
          </a:xfrm>
        </p:spPr>
        <p:txBody>
          <a:bodyPr/>
          <a:lstStyle/>
          <a:p>
            <a:pPr>
              <a:defRPr/>
            </a:pPr>
            <a:fld id="{0962E954-A950-7341-A7F7-EE0D0CC58447}" type="slidenum">
              <a:rPr lang="en-US" smtClean="0"/>
              <a:pPr>
                <a:defRPr/>
              </a:pPr>
              <a:t>23</a:t>
            </a:fld>
            <a:endParaRPr lang="en-US" dirty="0"/>
          </a:p>
        </p:txBody>
      </p:sp>
      <p:sp>
        <p:nvSpPr>
          <p:cNvPr id="21" name="Footer Placeholder 5"/>
          <p:cNvSpPr>
            <a:spLocks noGrp="1"/>
          </p:cNvSpPr>
          <p:nvPr>
            <p:ph type="ftr" sz="quarter" idx="3"/>
          </p:nvPr>
        </p:nvSpPr>
        <p:spPr>
          <a:xfrm>
            <a:off x="806450" y="6515100"/>
            <a:ext cx="5373688" cy="241300"/>
          </a:xfrm>
        </p:spPr>
        <p:txBody>
          <a:bodyPr/>
          <a:lstStyle/>
          <a:p>
            <a:pPr>
              <a:defRPr/>
            </a:pPr>
            <a:r>
              <a:rPr lang="en-US" smtClean="0"/>
              <a:t>G. Apollinari – High Field Magnet Development Toward the High Luminosity LHC</a:t>
            </a:r>
            <a:endParaRPr lang="en-US" b="1" dirty="0"/>
          </a:p>
        </p:txBody>
      </p:sp>
    </p:spTree>
    <p:extLst>
      <p:ext uri="{BB962C8B-B14F-4D97-AF65-F5344CB8AC3E}">
        <p14:creationId xmlns:p14="http://schemas.microsoft.com/office/powerpoint/2010/main" val="369790958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After a decade of development, Nb</a:t>
            </a:r>
            <a:r>
              <a:rPr lang="en-US" baseline="-25000" dirty="0" smtClean="0"/>
              <a:t>3</a:t>
            </a:r>
            <a:r>
              <a:rPr lang="en-US" dirty="0" smtClean="0"/>
              <a:t>Sn magnets have reached maturity for application in accelerators.</a:t>
            </a:r>
          </a:p>
          <a:p>
            <a:r>
              <a:rPr lang="en-US" dirty="0" smtClean="0"/>
              <a:t>Nb</a:t>
            </a:r>
            <a:r>
              <a:rPr lang="en-US" baseline="-25000" dirty="0" smtClean="0"/>
              <a:t>3</a:t>
            </a:r>
            <a:r>
              <a:rPr lang="en-US" dirty="0" smtClean="0"/>
              <a:t>Sn </a:t>
            </a:r>
            <a:r>
              <a:rPr lang="en-US" dirty="0" smtClean="0"/>
              <a:t>IR Focusing </a:t>
            </a:r>
            <a:r>
              <a:rPr lang="en-US" dirty="0" err="1" smtClean="0"/>
              <a:t>Quadrupoles</a:t>
            </a:r>
            <a:r>
              <a:rPr lang="en-US" dirty="0" smtClean="0"/>
              <a:t> </a:t>
            </a:r>
            <a:r>
              <a:rPr lang="en-US" dirty="0" smtClean="0"/>
              <a:t>(G ~140 T/m, 150 mm aperture) and Dipoles (11 T) are foreseen for upgrades to the LHC in order to deliver ~3000 fb</a:t>
            </a:r>
            <a:r>
              <a:rPr lang="en-US" baseline="30000" dirty="0" smtClean="0"/>
              <a:t>-1</a:t>
            </a:r>
            <a:r>
              <a:rPr lang="en-US" dirty="0" smtClean="0"/>
              <a:t> to the CMS and ATLAS experiments in the next decades</a:t>
            </a:r>
          </a:p>
          <a:p>
            <a:r>
              <a:rPr lang="en-US" dirty="0" smtClean="0"/>
              <a:t>The CERN/</a:t>
            </a:r>
            <a:r>
              <a:rPr lang="en-US" smtClean="0"/>
              <a:t>LARP </a:t>
            </a:r>
            <a:r>
              <a:rPr lang="en-US" smtClean="0"/>
              <a:t>Collaboration has </a:t>
            </a:r>
            <a:r>
              <a:rPr lang="en-US" dirty="0" smtClean="0"/>
              <a:t>finalized the design of the </a:t>
            </a:r>
            <a:r>
              <a:rPr lang="en-US" dirty="0" err="1"/>
              <a:t>Q</a:t>
            </a:r>
            <a:r>
              <a:rPr lang="en-US" dirty="0" err="1" smtClean="0"/>
              <a:t>uadrupoles</a:t>
            </a:r>
            <a:r>
              <a:rPr lang="en-US" dirty="0" smtClean="0"/>
              <a:t> and Dipoles needed for the HL-LHC and is now embarking in a ~3 years program to transfer technology and to deliver working prototypes of each magnet.</a:t>
            </a:r>
          </a:p>
          <a:p>
            <a:r>
              <a:rPr lang="en-US" dirty="0" smtClean="0"/>
              <a:t>Construction of the magnets is planned in the </a:t>
            </a:r>
            <a:r>
              <a:rPr lang="fr-FR" dirty="0" smtClean="0"/>
              <a:t>’</a:t>
            </a:r>
            <a:r>
              <a:rPr lang="en-US" dirty="0" smtClean="0"/>
              <a:t>18-’22 period with installation during LS3.</a:t>
            </a:r>
          </a:p>
        </p:txBody>
      </p:sp>
      <p:sp>
        <p:nvSpPr>
          <p:cNvPr id="4" name="Date Placeholder 3"/>
          <p:cNvSpPr>
            <a:spLocks noGrp="1"/>
          </p:cNvSpPr>
          <p:nvPr>
            <p:ph type="dt" sz="half" idx="10"/>
          </p:nvPr>
        </p:nvSpPr>
        <p:spPr/>
        <p:txBody>
          <a:bodyPr/>
          <a:lstStyle/>
          <a:p>
            <a:pPr>
              <a:defRPr/>
            </a:pPr>
            <a:fld id="{9129037A-A54E-304A-8C19-D0DFE75C41DF}" type="datetime1">
              <a:rPr lang="en-US" smtClean="0"/>
              <a:pPr>
                <a:defRPr/>
              </a:pPr>
              <a:t>6/5/14</a:t>
            </a:fld>
            <a:endParaRPr lang="en-US"/>
          </a:p>
        </p:txBody>
      </p:sp>
      <p:sp>
        <p:nvSpPr>
          <p:cNvPr id="5" name="Slide Number Placeholder 4"/>
          <p:cNvSpPr>
            <a:spLocks noGrp="1"/>
          </p:cNvSpPr>
          <p:nvPr>
            <p:ph type="sldNum" sz="quarter" idx="12"/>
          </p:nvPr>
        </p:nvSpPr>
        <p:spPr/>
        <p:txBody>
          <a:bodyPr/>
          <a:lstStyle/>
          <a:p>
            <a:pPr>
              <a:defRPr/>
            </a:pPr>
            <a:fld id="{0962E954-A950-7341-A7F7-EE0D0CC58447}" type="slidenum">
              <a:rPr lang="en-US" smtClean="0"/>
              <a:pPr>
                <a:defRPr/>
              </a:pPr>
              <a:t>24</a:t>
            </a:fld>
            <a:endParaRPr lang="en-US" dirty="0"/>
          </a:p>
        </p:txBody>
      </p:sp>
      <p:sp>
        <p:nvSpPr>
          <p:cNvPr id="6" name="Footer Placeholder 5"/>
          <p:cNvSpPr>
            <a:spLocks noGrp="1"/>
          </p:cNvSpPr>
          <p:nvPr>
            <p:ph type="ftr" sz="quarter" idx="3"/>
          </p:nvPr>
        </p:nvSpPr>
        <p:spPr/>
        <p:txBody>
          <a:bodyPr/>
          <a:lstStyle/>
          <a:p>
            <a:pPr>
              <a:defRPr/>
            </a:pPr>
            <a:r>
              <a:rPr lang="en-US" smtClean="0"/>
              <a:t>G. Apollinari – High Field Magnet Development Toward the High Luminosity LHC</a:t>
            </a:r>
            <a:endParaRPr lang="en-US" b="1" dirty="0"/>
          </a:p>
        </p:txBody>
      </p:sp>
    </p:spTree>
    <p:extLst>
      <p:ext uri="{BB962C8B-B14F-4D97-AF65-F5344CB8AC3E}">
        <p14:creationId xmlns:p14="http://schemas.microsoft.com/office/powerpoint/2010/main" val="222621785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7494" y="103664"/>
            <a:ext cx="3036623" cy="641739"/>
          </a:xfrm>
        </p:spPr>
        <p:txBody>
          <a:bodyPr/>
          <a:lstStyle/>
          <a:p>
            <a:r>
              <a:rPr lang="en-US" sz="3600" dirty="0" smtClean="0"/>
              <a:t>Content</a:t>
            </a:r>
            <a:endParaRPr lang="en-US" sz="3600" dirty="0"/>
          </a:p>
        </p:txBody>
      </p:sp>
      <p:sp>
        <p:nvSpPr>
          <p:cNvPr id="3" name="Content Placeholder 2"/>
          <p:cNvSpPr>
            <a:spLocks noGrp="1"/>
          </p:cNvSpPr>
          <p:nvPr>
            <p:ph idx="1"/>
          </p:nvPr>
        </p:nvSpPr>
        <p:spPr>
          <a:xfrm>
            <a:off x="542366" y="1341870"/>
            <a:ext cx="7974106" cy="3917424"/>
          </a:xfrm>
        </p:spPr>
        <p:txBody>
          <a:bodyPr/>
          <a:lstStyle/>
          <a:p>
            <a:r>
              <a:rPr lang="en-US" dirty="0" smtClean="0"/>
              <a:t>Strategy, Justification and Needs</a:t>
            </a:r>
          </a:p>
          <a:p>
            <a:r>
              <a:rPr lang="en-US" dirty="0" smtClean="0"/>
              <a:t>HL-LHC High Field Magnets Scope</a:t>
            </a:r>
          </a:p>
          <a:p>
            <a:pPr lvl="1"/>
            <a:r>
              <a:rPr lang="en-US" dirty="0" smtClean="0"/>
              <a:t>IR </a:t>
            </a:r>
            <a:r>
              <a:rPr lang="en-US" dirty="0" err="1" smtClean="0"/>
              <a:t>Quadrupoles</a:t>
            </a:r>
            <a:endParaRPr lang="en-US" dirty="0" smtClean="0"/>
          </a:p>
          <a:p>
            <a:pPr lvl="1"/>
            <a:r>
              <a:rPr lang="en-US" dirty="0" smtClean="0"/>
              <a:t>11 T Dipoles</a:t>
            </a:r>
          </a:p>
          <a:p>
            <a:r>
              <a:rPr lang="en-US" dirty="0" smtClean="0"/>
              <a:t>Design Considerations</a:t>
            </a:r>
          </a:p>
          <a:p>
            <a:r>
              <a:rPr lang="en-US" dirty="0" smtClean="0"/>
              <a:t>Technology Development and Achievements</a:t>
            </a:r>
          </a:p>
          <a:p>
            <a:r>
              <a:rPr lang="en-US" dirty="0" smtClean="0"/>
              <a:t>Plans</a:t>
            </a:r>
          </a:p>
          <a:p>
            <a:r>
              <a:rPr lang="en-US" dirty="0" smtClean="0"/>
              <a:t>Conclusions</a:t>
            </a:r>
            <a:endParaRPr lang="en-US" dirty="0"/>
          </a:p>
        </p:txBody>
      </p:sp>
      <p:sp>
        <p:nvSpPr>
          <p:cNvPr id="4" name="Date Placeholder 3"/>
          <p:cNvSpPr>
            <a:spLocks noGrp="1"/>
          </p:cNvSpPr>
          <p:nvPr>
            <p:ph type="dt" sz="half" idx="10"/>
          </p:nvPr>
        </p:nvSpPr>
        <p:spPr/>
        <p:txBody>
          <a:bodyPr/>
          <a:lstStyle/>
          <a:p>
            <a:pPr>
              <a:defRPr/>
            </a:pPr>
            <a:fld id="{9129037A-A54E-304A-8C19-D0DFE75C41DF}" type="datetime1">
              <a:rPr lang="en-US" smtClean="0"/>
              <a:pPr>
                <a:defRPr/>
              </a:pPr>
              <a:t>6/5/14</a:t>
            </a:fld>
            <a:endParaRPr lang="en-US" dirty="0"/>
          </a:p>
        </p:txBody>
      </p:sp>
      <p:sp>
        <p:nvSpPr>
          <p:cNvPr id="5" name="Slide Number Placeholder 4"/>
          <p:cNvSpPr>
            <a:spLocks noGrp="1"/>
          </p:cNvSpPr>
          <p:nvPr>
            <p:ph type="sldNum" sz="quarter" idx="12"/>
          </p:nvPr>
        </p:nvSpPr>
        <p:spPr/>
        <p:txBody>
          <a:bodyPr/>
          <a:lstStyle/>
          <a:p>
            <a:pPr>
              <a:defRPr/>
            </a:pPr>
            <a:fld id="{0962E954-A950-7341-A7F7-EE0D0CC58447}" type="slidenum">
              <a:rPr lang="en-US" smtClean="0"/>
              <a:pPr>
                <a:defRPr/>
              </a:pPr>
              <a:t>3</a:t>
            </a:fld>
            <a:endParaRPr lang="en-US" dirty="0"/>
          </a:p>
        </p:txBody>
      </p:sp>
      <p:sp>
        <p:nvSpPr>
          <p:cNvPr id="6" name="Footer Placeholder 5"/>
          <p:cNvSpPr>
            <a:spLocks noGrp="1"/>
          </p:cNvSpPr>
          <p:nvPr>
            <p:ph type="ftr" sz="quarter" idx="3"/>
          </p:nvPr>
        </p:nvSpPr>
        <p:spPr/>
        <p:txBody>
          <a:bodyPr/>
          <a:lstStyle/>
          <a:p>
            <a:pPr>
              <a:defRPr/>
            </a:pPr>
            <a:r>
              <a:rPr lang="en-US" smtClean="0"/>
              <a:t>G. Apollinari – High Field Magnet Development Toward the High Luminosity LHC</a:t>
            </a:r>
            <a:endParaRPr lang="en-US" b="1" dirty="0"/>
          </a:p>
        </p:txBody>
      </p:sp>
    </p:spTree>
    <p:extLst>
      <p:ext uri="{BB962C8B-B14F-4D97-AF65-F5344CB8AC3E}">
        <p14:creationId xmlns:p14="http://schemas.microsoft.com/office/powerpoint/2010/main" val="405658381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9129037A-A54E-304A-8C19-D0DFE75C41DF}" type="datetime1">
              <a:rPr lang="en-US" smtClean="0"/>
              <a:pPr>
                <a:defRPr/>
              </a:pPr>
              <a:t>6/5/14</a:t>
            </a:fld>
            <a:endParaRPr lang="en-US"/>
          </a:p>
        </p:txBody>
      </p:sp>
      <p:sp>
        <p:nvSpPr>
          <p:cNvPr id="5" name="Slide Number Placeholder 4"/>
          <p:cNvSpPr>
            <a:spLocks noGrp="1"/>
          </p:cNvSpPr>
          <p:nvPr>
            <p:ph type="sldNum" sz="quarter" idx="12"/>
          </p:nvPr>
        </p:nvSpPr>
        <p:spPr/>
        <p:txBody>
          <a:bodyPr/>
          <a:lstStyle/>
          <a:p>
            <a:pPr>
              <a:defRPr/>
            </a:pPr>
            <a:fld id="{0962E954-A950-7341-A7F7-EE0D0CC58447}" type="slidenum">
              <a:rPr lang="en-US" smtClean="0"/>
              <a:pPr>
                <a:defRPr/>
              </a:pPr>
              <a:t>4</a:t>
            </a:fld>
            <a:endParaRPr lang="en-US" dirty="0"/>
          </a:p>
        </p:txBody>
      </p:sp>
      <p:sp>
        <p:nvSpPr>
          <p:cNvPr id="6" name="Footer Placeholder 5"/>
          <p:cNvSpPr>
            <a:spLocks noGrp="1"/>
          </p:cNvSpPr>
          <p:nvPr>
            <p:ph type="ftr" sz="quarter" idx="3"/>
          </p:nvPr>
        </p:nvSpPr>
        <p:spPr/>
        <p:txBody>
          <a:bodyPr/>
          <a:lstStyle/>
          <a:p>
            <a:pPr>
              <a:defRPr/>
            </a:pPr>
            <a:r>
              <a:rPr lang="en-US" smtClean="0"/>
              <a:t>G. Apollinari – High Field Magnet Development Toward the High Luminosity LHC</a:t>
            </a:r>
            <a:endParaRPr lang="en-US" b="1" dirty="0"/>
          </a:p>
        </p:txBody>
      </p:sp>
      <p:sp>
        <p:nvSpPr>
          <p:cNvPr id="7" name="Title 1"/>
          <p:cNvSpPr>
            <a:spLocks noGrp="1"/>
          </p:cNvSpPr>
          <p:nvPr>
            <p:ph type="title"/>
          </p:nvPr>
        </p:nvSpPr>
        <p:spPr bwMode="auto">
          <a:xfrm>
            <a:off x="2170952" y="103188"/>
            <a:ext cx="5777753"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numCol="1" compatLnSpc="1">
            <a:prstTxWarp prst="textNoShape">
              <a:avLst/>
            </a:prstTxWarp>
          </a:bodyPr>
          <a:lstStyle/>
          <a:p>
            <a:r>
              <a:rPr lang="en-US" sz="3600" dirty="0" smtClean="0">
                <a:latin typeface="Helvetica" charset="0"/>
              </a:rPr>
              <a:t> HEP Strategy</a:t>
            </a:r>
            <a:endParaRPr lang="en-US" sz="3600" dirty="0">
              <a:latin typeface="Helvetica" charset="0"/>
            </a:endParaRPr>
          </a:p>
        </p:txBody>
      </p:sp>
      <p:sp>
        <p:nvSpPr>
          <p:cNvPr id="8" name="TextBox 7"/>
          <p:cNvSpPr txBox="1"/>
          <p:nvPr/>
        </p:nvSpPr>
        <p:spPr>
          <a:xfrm>
            <a:off x="84433" y="1109892"/>
            <a:ext cx="8895214" cy="4524315"/>
          </a:xfrm>
          <a:prstGeom prst="rect">
            <a:avLst/>
          </a:prstGeom>
          <a:noFill/>
        </p:spPr>
        <p:txBody>
          <a:bodyPr wrap="square" rtlCol="0">
            <a:spAutoFit/>
          </a:bodyPr>
          <a:lstStyle/>
          <a:p>
            <a:pPr marL="266700" indent="-266700" algn="just"/>
            <a:r>
              <a:rPr lang="en-GB" b="1" u="sng" dirty="0" smtClean="0">
                <a:latin typeface="Helvetica"/>
                <a:cs typeface="Helvetica"/>
              </a:rPr>
              <a:t>European Strategy for Particle Physics -  Update 2013</a:t>
            </a:r>
          </a:p>
          <a:p>
            <a:pPr marL="266700" indent="-266700" algn="just"/>
            <a:r>
              <a:rPr lang="en-GB" i="1" dirty="0" smtClean="0">
                <a:latin typeface="Helvetica"/>
                <a:cs typeface="Helvetica"/>
              </a:rPr>
              <a:t>	Europe’s top priority should be the </a:t>
            </a:r>
            <a:r>
              <a:rPr lang="en-GB" b="1" i="1" dirty="0" smtClean="0">
                <a:latin typeface="Helvetica"/>
                <a:cs typeface="Helvetica"/>
              </a:rPr>
              <a:t>exploitation of the full potential of the LHC</a:t>
            </a:r>
            <a:r>
              <a:rPr lang="en-GB" i="1" dirty="0" smtClean="0">
                <a:latin typeface="Helvetica"/>
                <a:cs typeface="Helvetica"/>
              </a:rPr>
              <a:t>, including the high-luminosity upgrade of the machine and detectors with a view to collecting </a:t>
            </a:r>
            <a:r>
              <a:rPr lang="en-GB" i="1" u="sng" dirty="0" smtClean="0">
                <a:latin typeface="Helvetica"/>
                <a:cs typeface="Helvetica"/>
              </a:rPr>
              <a:t>ten times more data</a:t>
            </a:r>
            <a:r>
              <a:rPr lang="en-GB" i="1" dirty="0" smtClean="0">
                <a:latin typeface="Helvetica"/>
                <a:cs typeface="Helvetica"/>
              </a:rPr>
              <a:t> than in the initial design, by around 2030…</a:t>
            </a:r>
          </a:p>
          <a:p>
            <a:pPr marL="266700" indent="-266700" algn="just"/>
            <a:endParaRPr lang="en-GB" i="1" dirty="0" smtClean="0">
              <a:latin typeface="Helvetica"/>
              <a:cs typeface="Helvetica"/>
            </a:endParaRPr>
          </a:p>
          <a:p>
            <a:pPr marL="266700" indent="-266700" algn="just"/>
            <a:r>
              <a:rPr lang="en-GB" b="1" u="sng" dirty="0" smtClean="0">
                <a:latin typeface="Helvetica"/>
                <a:cs typeface="Helvetica"/>
              </a:rPr>
              <a:t>US Prioritization </a:t>
            </a:r>
            <a:r>
              <a:rPr lang="en-GB" b="1" u="sng" dirty="0">
                <a:latin typeface="Helvetica"/>
                <a:cs typeface="Helvetica"/>
              </a:rPr>
              <a:t>for Particle Physics </a:t>
            </a:r>
            <a:r>
              <a:rPr lang="en-GB" b="1" u="sng" dirty="0" smtClean="0">
                <a:latin typeface="Helvetica"/>
                <a:cs typeface="Helvetica"/>
              </a:rPr>
              <a:t>(P5) -  May 2014</a:t>
            </a:r>
          </a:p>
          <a:p>
            <a:pPr marL="266700" indent="-266700" algn="just"/>
            <a:r>
              <a:rPr lang="en-US" i="1" dirty="0" smtClean="0">
                <a:latin typeface="Helvetica"/>
                <a:cs typeface="Helvetica"/>
              </a:rPr>
              <a:t>	Complete </a:t>
            </a:r>
            <a:r>
              <a:rPr lang="en-US" i="1" dirty="0">
                <a:latin typeface="Helvetica"/>
                <a:cs typeface="Helvetica"/>
              </a:rPr>
              <a:t>the LHC phase-</a:t>
            </a:r>
            <a:r>
              <a:rPr lang="en-US" i="1" dirty="0" smtClean="0">
                <a:latin typeface="Helvetica"/>
                <a:cs typeface="Helvetica"/>
              </a:rPr>
              <a:t>1 upgrades and </a:t>
            </a:r>
            <a:r>
              <a:rPr lang="en-US" i="1" dirty="0">
                <a:latin typeface="Helvetica"/>
                <a:cs typeface="Helvetica"/>
              </a:rPr>
              <a:t>continue </a:t>
            </a:r>
            <a:r>
              <a:rPr lang="en-US" i="1" dirty="0" smtClean="0">
                <a:latin typeface="Helvetica"/>
                <a:cs typeface="Helvetica"/>
              </a:rPr>
              <a:t>the strong </a:t>
            </a:r>
            <a:r>
              <a:rPr lang="en-US" i="1" dirty="0">
                <a:latin typeface="Helvetica"/>
                <a:cs typeface="Helvetica"/>
              </a:rPr>
              <a:t>collaboration in the LHC with </a:t>
            </a:r>
            <a:r>
              <a:rPr lang="en-US" i="1" dirty="0" smtClean="0">
                <a:latin typeface="Helvetica"/>
                <a:cs typeface="Helvetica"/>
              </a:rPr>
              <a:t>the phase</a:t>
            </a:r>
            <a:r>
              <a:rPr lang="en-US" i="1" dirty="0">
                <a:latin typeface="Helvetica"/>
                <a:cs typeface="Helvetica"/>
              </a:rPr>
              <a:t>-2  (HL-LHC) upgrades of the accelerator and </a:t>
            </a:r>
            <a:r>
              <a:rPr lang="en-US" i="1" dirty="0" smtClean="0">
                <a:latin typeface="Helvetica"/>
                <a:cs typeface="Helvetica"/>
              </a:rPr>
              <a:t>both general</a:t>
            </a:r>
            <a:r>
              <a:rPr lang="en-US" i="1" dirty="0">
                <a:latin typeface="Helvetica"/>
                <a:cs typeface="Helvetica"/>
              </a:rPr>
              <a:t>-purpose experiments (ATLAS and CMS). The </a:t>
            </a:r>
            <a:r>
              <a:rPr lang="en-US" i="1" dirty="0" smtClean="0">
                <a:latin typeface="Helvetica"/>
                <a:cs typeface="Helvetica"/>
              </a:rPr>
              <a:t>LHC upgrades </a:t>
            </a:r>
            <a:r>
              <a:rPr lang="en-US" i="1" dirty="0">
                <a:latin typeface="Helvetica"/>
                <a:cs typeface="Helvetica"/>
              </a:rPr>
              <a:t>constitute our highest-priority near-term </a:t>
            </a:r>
            <a:r>
              <a:rPr lang="en-US" i="1" dirty="0" smtClean="0">
                <a:latin typeface="Helvetica"/>
                <a:cs typeface="Helvetica"/>
              </a:rPr>
              <a:t>large project</a:t>
            </a:r>
            <a:r>
              <a:rPr lang="en-US" i="1" dirty="0">
                <a:latin typeface="Helvetica"/>
                <a:cs typeface="Helvetica"/>
              </a:rPr>
              <a:t> </a:t>
            </a:r>
            <a:r>
              <a:rPr lang="en-US" i="1" dirty="0" smtClean="0">
                <a:solidFill>
                  <a:srgbClr val="FF0000"/>
                </a:solidFill>
                <a:latin typeface="Helvetica"/>
                <a:cs typeface="Helvetica"/>
              </a:rPr>
              <a:t>(Recommendation to HEPAP).</a:t>
            </a:r>
            <a:endParaRPr lang="en-GB" i="1" dirty="0">
              <a:solidFill>
                <a:srgbClr val="FF0000"/>
              </a:solidFill>
              <a:latin typeface="Helvetica"/>
              <a:cs typeface="Helvetica"/>
            </a:endParaRPr>
          </a:p>
        </p:txBody>
      </p:sp>
      <p:sp>
        <p:nvSpPr>
          <p:cNvPr id="9" name="TextBox 8"/>
          <p:cNvSpPr txBox="1"/>
          <p:nvPr/>
        </p:nvSpPr>
        <p:spPr>
          <a:xfrm>
            <a:off x="522567" y="5599618"/>
            <a:ext cx="7809285" cy="1077218"/>
          </a:xfrm>
          <a:prstGeom prst="rect">
            <a:avLst/>
          </a:prstGeom>
          <a:solidFill>
            <a:schemeClr val="tx1">
              <a:lumMod val="60000"/>
              <a:lumOff val="40000"/>
            </a:schemeClr>
          </a:solidFill>
        </p:spPr>
        <p:txBody>
          <a:bodyPr wrap="square" rtlCol="0">
            <a:spAutoFit/>
          </a:bodyPr>
          <a:lstStyle/>
          <a:p>
            <a:pPr algn="ctr"/>
            <a:r>
              <a:rPr lang="en-GB" sz="3200" b="1" dirty="0" smtClean="0">
                <a:solidFill>
                  <a:schemeClr val="bg1"/>
                </a:solidFill>
                <a:latin typeface="Helvetica"/>
                <a:cs typeface="Helvetica"/>
              </a:rPr>
              <a:t>HL-LHC from a study to a PROJECT</a:t>
            </a:r>
          </a:p>
          <a:p>
            <a:pPr algn="ctr"/>
            <a:r>
              <a:rPr lang="en-GB" sz="3200" b="1" dirty="0" smtClean="0">
                <a:solidFill>
                  <a:schemeClr val="bg1"/>
                </a:solidFill>
                <a:latin typeface="Helvetica"/>
                <a:cs typeface="Helvetica"/>
              </a:rPr>
              <a:t>300 fb</a:t>
            </a:r>
            <a:r>
              <a:rPr lang="en-GB" sz="3200" b="1" baseline="30000" dirty="0" smtClean="0">
                <a:solidFill>
                  <a:schemeClr val="bg1"/>
                </a:solidFill>
                <a:latin typeface="Helvetica"/>
                <a:cs typeface="Helvetica"/>
              </a:rPr>
              <a:t>-1</a:t>
            </a:r>
            <a:r>
              <a:rPr lang="en-GB" sz="3200" b="1" dirty="0" smtClean="0">
                <a:solidFill>
                  <a:schemeClr val="bg1"/>
                </a:solidFill>
                <a:latin typeface="Helvetica"/>
                <a:cs typeface="Helvetica"/>
              </a:rPr>
              <a:t> → 3000 fb</a:t>
            </a:r>
            <a:r>
              <a:rPr lang="en-GB" sz="3200" b="1" baseline="30000" dirty="0" smtClean="0">
                <a:solidFill>
                  <a:schemeClr val="bg1"/>
                </a:solidFill>
                <a:latin typeface="Helvetica"/>
                <a:cs typeface="Helvetica"/>
              </a:rPr>
              <a:t>-1</a:t>
            </a: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53295" y="933236"/>
            <a:ext cx="1016000" cy="542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a:stretch>
            <a:fillRect/>
          </a:stretch>
        </p:blipFill>
        <p:spPr>
          <a:xfrm>
            <a:off x="8143954" y="2928470"/>
            <a:ext cx="835693" cy="821765"/>
          </a:xfrm>
          <a:prstGeom prst="rect">
            <a:avLst/>
          </a:prstGeom>
        </p:spPr>
      </p:pic>
    </p:spTree>
    <p:extLst>
      <p:ext uri="{BB962C8B-B14F-4D97-AF65-F5344CB8AC3E}">
        <p14:creationId xmlns:p14="http://schemas.microsoft.com/office/powerpoint/2010/main" val="23595070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Justification &amp; ….</a:t>
            </a:r>
            <a:endParaRPr lang="en-US" dirty="0"/>
          </a:p>
        </p:txBody>
      </p:sp>
      <p:sp>
        <p:nvSpPr>
          <p:cNvPr id="3" name="Content Placeholder 2"/>
          <p:cNvSpPr>
            <a:spLocks noGrp="1"/>
          </p:cNvSpPr>
          <p:nvPr>
            <p:ph idx="1"/>
          </p:nvPr>
        </p:nvSpPr>
        <p:spPr>
          <a:xfrm>
            <a:off x="223371" y="921450"/>
            <a:ext cx="5791336" cy="5451919"/>
          </a:xfrm>
        </p:spPr>
        <p:txBody>
          <a:bodyPr/>
          <a:lstStyle/>
          <a:p>
            <a:r>
              <a:rPr lang="en-US" dirty="0" smtClean="0"/>
              <a:t>“Known” Justifications </a:t>
            </a:r>
          </a:p>
          <a:p>
            <a:pPr lvl="1"/>
            <a:r>
              <a:rPr lang="en-US" dirty="0" smtClean="0"/>
              <a:t>Measure as many Higgs couplings to fermions as precisely as possible</a:t>
            </a:r>
          </a:p>
          <a:p>
            <a:pPr lvl="1"/>
            <a:r>
              <a:rPr lang="en-US" dirty="0" smtClean="0"/>
              <a:t>Measure Higgs self-coupling</a:t>
            </a:r>
          </a:p>
          <a:p>
            <a:pPr lvl="1"/>
            <a:r>
              <a:rPr lang="en-US" dirty="0" smtClean="0"/>
              <a:t>Verify that Higgs boson fixes the SM problem with W/Z scattering at high E</a:t>
            </a:r>
          </a:p>
          <a:p>
            <a:r>
              <a:rPr lang="en-US" dirty="0" smtClean="0"/>
              <a:t>“Unknown” Justifications/Questions</a:t>
            </a:r>
          </a:p>
          <a:p>
            <a:pPr lvl="1"/>
            <a:r>
              <a:rPr lang="en-US" dirty="0" smtClean="0"/>
              <a:t>Why is Higgs so light ?</a:t>
            </a:r>
          </a:p>
          <a:p>
            <a:pPr lvl="1"/>
            <a:r>
              <a:rPr lang="en-US" dirty="0" smtClean="0"/>
              <a:t>What is nature of Matter-Antimatter asymmetry in Universe ?</a:t>
            </a:r>
          </a:p>
          <a:p>
            <a:pPr lvl="1"/>
            <a:r>
              <a:rPr lang="en-US" dirty="0" smtClean="0"/>
              <a:t>Why is gravity so weak ?</a:t>
            </a:r>
          </a:p>
          <a:p>
            <a:pPr lvl="1"/>
            <a:r>
              <a:rPr lang="en-US" dirty="0" smtClean="0"/>
              <a:t>What is Dark Matter ?</a:t>
            </a:r>
          </a:p>
          <a:p>
            <a:r>
              <a:rPr lang="en-US" i="1" dirty="0" smtClean="0"/>
              <a:t>Access to rare processes </a:t>
            </a:r>
            <a:r>
              <a:rPr lang="en-US" dirty="0" smtClean="0"/>
              <a:t>-&gt; Luminosity</a:t>
            </a:r>
            <a:r>
              <a:rPr lang="en-US" sz="1900" dirty="0" smtClean="0">
                <a:solidFill>
                  <a:srgbClr val="202020"/>
                </a:solidFill>
                <a:latin typeface="Arial" panose="020B0604020202020204" pitchFamily="34" charset="0"/>
                <a:cs typeface="Arial" panose="020B0604020202020204" pitchFamily="34" charset="0"/>
              </a:rPr>
              <a:t>           </a:t>
            </a:r>
            <a:endParaRPr lang="en-US" sz="1900" dirty="0">
              <a:solidFill>
                <a:srgbClr val="202020"/>
              </a:solidFill>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pPr>
              <a:defRPr/>
            </a:pPr>
            <a:fld id="{9129037A-A54E-304A-8C19-D0DFE75C41DF}" type="datetime1">
              <a:rPr lang="en-US" smtClean="0"/>
              <a:pPr>
                <a:defRPr/>
              </a:pPr>
              <a:t>6/5/14</a:t>
            </a:fld>
            <a:endParaRPr lang="en-US"/>
          </a:p>
        </p:txBody>
      </p:sp>
      <p:sp>
        <p:nvSpPr>
          <p:cNvPr id="5" name="Slide Number Placeholder 4"/>
          <p:cNvSpPr>
            <a:spLocks noGrp="1"/>
          </p:cNvSpPr>
          <p:nvPr>
            <p:ph type="sldNum" sz="quarter" idx="12"/>
          </p:nvPr>
        </p:nvSpPr>
        <p:spPr/>
        <p:txBody>
          <a:bodyPr/>
          <a:lstStyle/>
          <a:p>
            <a:pPr>
              <a:defRPr/>
            </a:pPr>
            <a:fld id="{0962E954-A950-7341-A7F7-EE0D0CC58447}" type="slidenum">
              <a:rPr lang="en-US" smtClean="0"/>
              <a:pPr>
                <a:defRPr/>
              </a:pPr>
              <a:t>5</a:t>
            </a:fld>
            <a:endParaRPr lang="en-US" dirty="0"/>
          </a:p>
        </p:txBody>
      </p:sp>
      <p:sp>
        <p:nvSpPr>
          <p:cNvPr id="6" name="Footer Placeholder 5"/>
          <p:cNvSpPr>
            <a:spLocks noGrp="1"/>
          </p:cNvSpPr>
          <p:nvPr>
            <p:ph type="ftr" sz="quarter" idx="3"/>
          </p:nvPr>
        </p:nvSpPr>
        <p:spPr/>
        <p:txBody>
          <a:bodyPr/>
          <a:lstStyle/>
          <a:p>
            <a:pPr>
              <a:defRPr/>
            </a:pPr>
            <a:r>
              <a:rPr lang="en-US" dirty="0" smtClean="0"/>
              <a:t>G. </a:t>
            </a:r>
            <a:r>
              <a:rPr lang="en-US" dirty="0" err="1" smtClean="0"/>
              <a:t>Apollinari</a:t>
            </a:r>
            <a:r>
              <a:rPr lang="en-US" dirty="0" smtClean="0"/>
              <a:t> – High Field Magnet Development Toward the High Luminosity LHC</a:t>
            </a:r>
            <a:endParaRPr lang="en-US" b="1" dirty="0"/>
          </a:p>
        </p:txBody>
      </p:sp>
      <p:grpSp>
        <p:nvGrpSpPr>
          <p:cNvPr id="16" name="Group 15"/>
          <p:cNvGrpSpPr/>
          <p:nvPr/>
        </p:nvGrpSpPr>
        <p:grpSpPr>
          <a:xfrm>
            <a:off x="6173340" y="1532583"/>
            <a:ext cx="2733805" cy="1169076"/>
            <a:chOff x="5364088" y="3861048"/>
            <a:chExt cx="2718395" cy="938802"/>
          </a:xfrm>
        </p:grpSpPr>
        <p:pic>
          <p:nvPicPr>
            <p:cNvPr id="17" name="Picture 16" descr="Untitled.png"/>
            <p:cNvPicPr preferRelativeResize="0">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3933056"/>
              <a:ext cx="1821363" cy="866794"/>
            </a:xfrm>
            <a:prstGeom prst="rect">
              <a:avLst/>
            </a:prstGeom>
            <a:ln>
              <a:solidFill>
                <a:srgbClr val="000000"/>
              </a:solidFill>
            </a:ln>
          </p:spPr>
        </p:pic>
        <p:sp>
          <p:nvSpPr>
            <p:cNvPr id="18" name="Rectangle 17"/>
            <p:cNvSpPr/>
            <p:nvPr/>
          </p:nvSpPr>
          <p:spPr bwMode="auto">
            <a:xfrm>
              <a:off x="6300192" y="3861048"/>
              <a:ext cx="360040" cy="3600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600">
                <a:solidFill>
                  <a:srgbClr val="000000"/>
                </a:solidFill>
                <a:effectLst>
                  <a:outerShdw blurRad="38100" dist="38100" dir="2700000" algn="tl">
                    <a:srgbClr val="000000">
                      <a:alpha val="43137"/>
                    </a:srgbClr>
                  </a:outerShdw>
                </a:effectLst>
                <a:latin typeface="Comic Sans MS" pitchFamily="-111" charset="0"/>
              </a:endParaRPr>
            </a:p>
          </p:txBody>
        </p:sp>
        <p:cxnSp>
          <p:nvCxnSpPr>
            <p:cNvPr id="19" name="Straight Arrow Connector 18"/>
            <p:cNvCxnSpPr/>
            <p:nvPr/>
          </p:nvCxnSpPr>
          <p:spPr bwMode="auto">
            <a:xfrm flipH="1">
              <a:off x="6732240" y="4365104"/>
              <a:ext cx="504056" cy="0"/>
            </a:xfrm>
            <a:prstGeom prst="straightConnector1">
              <a:avLst/>
            </a:prstGeom>
            <a:solidFill>
              <a:schemeClr val="accent1"/>
            </a:solidFill>
            <a:ln w="38100" cap="flat" cmpd="sng" algn="ctr">
              <a:solidFill>
                <a:srgbClr val="660066"/>
              </a:solidFill>
              <a:prstDash val="solid"/>
              <a:round/>
              <a:headEnd type="none" w="med" len="med"/>
              <a:tailEnd type="arrow"/>
            </a:ln>
            <a:effectLst/>
          </p:spPr>
        </p:cxnSp>
        <p:sp>
          <p:nvSpPr>
            <p:cNvPr id="20" name="Text Box 21"/>
            <p:cNvSpPr txBox="1">
              <a:spLocks noChangeArrowheads="1"/>
            </p:cNvSpPr>
            <p:nvPr/>
          </p:nvSpPr>
          <p:spPr bwMode="auto">
            <a:xfrm>
              <a:off x="7092280" y="4221088"/>
              <a:ext cx="990203" cy="323165"/>
            </a:xfrm>
            <a:prstGeom prst="rect">
              <a:avLst/>
            </a:prstGeom>
            <a:solidFill>
              <a:srgbClr val="FFFFFF"/>
            </a:solidFill>
            <a:ln>
              <a:solidFill>
                <a:schemeClr val="tx1"/>
              </a:solidFill>
            </a:ln>
            <a:effectLst/>
            <a:extLst/>
          </p:spPr>
          <p:txBody>
            <a:bodyPr wrap="none">
              <a:spAutoFit/>
            </a:bodyPr>
            <a:lstStyle/>
            <a:p>
              <a:r>
                <a:rPr lang="en-US" sz="1500" dirty="0" err="1" smtClean="0">
                  <a:solidFill>
                    <a:srgbClr val="990066"/>
                  </a:solidFill>
                  <a:latin typeface="Times New Roman" pitchFamily="18" charset="0"/>
                </a:rPr>
                <a:t>g</a:t>
              </a:r>
              <a:r>
                <a:rPr lang="en-US" sz="1500" baseline="-25000" dirty="0" err="1" smtClean="0">
                  <a:solidFill>
                    <a:srgbClr val="990066"/>
                  </a:solidFill>
                  <a:latin typeface="Times New Roman" pitchFamily="18" charset="0"/>
                </a:rPr>
                <a:t>HHH</a:t>
              </a:r>
              <a:r>
                <a:rPr lang="en-US" sz="1500" dirty="0" smtClean="0">
                  <a:solidFill>
                    <a:srgbClr val="990066"/>
                  </a:solidFill>
                  <a:latin typeface="Times New Roman" pitchFamily="18" charset="0"/>
                </a:rPr>
                <a:t>~ </a:t>
              </a:r>
              <a:r>
                <a:rPr lang="en-US" sz="1500" dirty="0">
                  <a:solidFill>
                    <a:srgbClr val="990066"/>
                  </a:solidFill>
                  <a:latin typeface="Times New Roman" pitchFamily="18" charset="0"/>
                  <a:sym typeface="Symbol" charset="0"/>
                </a:rPr>
                <a:t>v</a:t>
              </a:r>
              <a:endParaRPr lang="en-US" sz="1500" dirty="0">
                <a:solidFill>
                  <a:srgbClr val="990066"/>
                </a:solidFill>
                <a:latin typeface="Times New Roman" pitchFamily="18" charset="0"/>
              </a:endParaRPr>
            </a:p>
          </p:txBody>
        </p:sp>
        <p:cxnSp>
          <p:nvCxnSpPr>
            <p:cNvPr id="21" name="Straight Connector 20"/>
            <p:cNvCxnSpPr>
              <a:endCxn id="18" idx="3"/>
            </p:cNvCxnSpPr>
            <p:nvPr/>
          </p:nvCxnSpPr>
          <p:spPr bwMode="auto">
            <a:xfrm>
              <a:off x="6372200" y="3933056"/>
              <a:ext cx="2880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24" name="Group 23"/>
          <p:cNvGrpSpPr/>
          <p:nvPr/>
        </p:nvGrpSpPr>
        <p:grpSpPr>
          <a:xfrm>
            <a:off x="6128517" y="3662784"/>
            <a:ext cx="2595504" cy="1930802"/>
            <a:chOff x="6463995" y="104410"/>
            <a:chExt cx="2464101" cy="1740414"/>
          </a:xfrm>
        </p:grpSpPr>
        <p:pic>
          <p:nvPicPr>
            <p:cNvPr id="25" name="Picture 24" descr="Untitled.png"/>
            <p:cNvPicPr preferRelativeResize="0">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3995" y="104410"/>
              <a:ext cx="2428485" cy="1740414"/>
            </a:xfrm>
            <a:prstGeom prst="rect">
              <a:avLst/>
            </a:prstGeom>
            <a:ln>
              <a:solidFill>
                <a:schemeClr val="tx1"/>
              </a:solidFill>
            </a:ln>
          </p:spPr>
        </p:pic>
        <p:sp>
          <p:nvSpPr>
            <p:cNvPr id="26" name="Rectangle 25"/>
            <p:cNvSpPr/>
            <p:nvPr/>
          </p:nvSpPr>
          <p:spPr bwMode="auto">
            <a:xfrm>
              <a:off x="8064000" y="943200"/>
              <a:ext cx="864096" cy="7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600">
                <a:solidFill>
                  <a:srgbClr val="000000"/>
                </a:solidFill>
                <a:effectLst>
                  <a:outerShdw blurRad="38100" dist="38100" dir="2700000" algn="tl">
                    <a:srgbClr val="000000">
                      <a:alpha val="43137"/>
                    </a:srgbClr>
                  </a:outerShdw>
                </a:effectLst>
                <a:latin typeface="Comic Sans MS" pitchFamily="-111" charset="0"/>
              </a:endParaRPr>
            </a:p>
          </p:txBody>
        </p:sp>
        <p:sp>
          <p:nvSpPr>
            <p:cNvPr id="27" name="Oval 26"/>
            <p:cNvSpPr>
              <a:spLocks noChangeAspect="1"/>
            </p:cNvSpPr>
            <p:nvPr/>
          </p:nvSpPr>
          <p:spPr bwMode="auto">
            <a:xfrm>
              <a:off x="7812360" y="836712"/>
              <a:ext cx="240030" cy="240030"/>
            </a:xfrm>
            <a:prstGeom prst="ellipse">
              <a:avLst/>
            </a:prstGeom>
            <a:pattFill prst="dkDnDiag">
              <a:fgClr>
                <a:srgbClr val="800000"/>
              </a:fgClr>
              <a:bgClr>
                <a:prstClr val="white"/>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600">
                <a:solidFill>
                  <a:srgbClr val="000000"/>
                </a:solidFill>
                <a:effectLst>
                  <a:outerShdw blurRad="38100" dist="38100" dir="2700000" algn="tl">
                    <a:srgbClr val="000000">
                      <a:alpha val="43137"/>
                    </a:srgbClr>
                  </a:outerShdw>
                </a:effectLst>
                <a:latin typeface="Comic Sans MS" pitchFamily="-111" charset="0"/>
              </a:endParaRPr>
            </a:p>
          </p:txBody>
        </p:sp>
      </p:grpSp>
      <p:sp>
        <p:nvSpPr>
          <p:cNvPr id="29" name="TextBox 28"/>
          <p:cNvSpPr txBox="1"/>
          <p:nvPr/>
        </p:nvSpPr>
        <p:spPr>
          <a:xfrm>
            <a:off x="6534235" y="1132564"/>
            <a:ext cx="1577676" cy="400110"/>
          </a:xfrm>
          <a:prstGeom prst="rect">
            <a:avLst/>
          </a:prstGeom>
          <a:noFill/>
        </p:spPr>
        <p:txBody>
          <a:bodyPr wrap="none" rtlCol="0">
            <a:spAutoFit/>
          </a:bodyPr>
          <a:lstStyle/>
          <a:p>
            <a:r>
              <a:rPr lang="en-GB" sz="2000" dirty="0" smtClean="0">
                <a:solidFill>
                  <a:srgbClr val="000000"/>
                </a:solidFill>
                <a:latin typeface="Times New Roman" pitchFamily="18" charset="0"/>
              </a:rPr>
              <a:t>Self-coupling</a:t>
            </a:r>
            <a:endParaRPr lang="en-GB" sz="2000" dirty="0">
              <a:solidFill>
                <a:srgbClr val="000000"/>
              </a:solidFill>
              <a:latin typeface="Times New Roman" pitchFamily="18" charset="0"/>
            </a:endParaRPr>
          </a:p>
        </p:txBody>
      </p:sp>
      <p:sp>
        <p:nvSpPr>
          <p:cNvPr id="30" name="TextBox 29"/>
          <p:cNvSpPr txBox="1"/>
          <p:nvPr/>
        </p:nvSpPr>
        <p:spPr>
          <a:xfrm>
            <a:off x="6208940" y="3100567"/>
            <a:ext cx="2233753" cy="400110"/>
          </a:xfrm>
          <a:prstGeom prst="rect">
            <a:avLst/>
          </a:prstGeom>
          <a:noFill/>
        </p:spPr>
        <p:txBody>
          <a:bodyPr wrap="none" rtlCol="0">
            <a:spAutoFit/>
          </a:bodyPr>
          <a:lstStyle/>
          <a:p>
            <a:r>
              <a:rPr lang="en-GB" sz="2000" dirty="0" smtClean="0">
                <a:solidFill>
                  <a:srgbClr val="000000"/>
                </a:solidFill>
                <a:latin typeface="Times New Roman" pitchFamily="18" charset="0"/>
              </a:rPr>
              <a:t>Vector boson fusion</a:t>
            </a:r>
            <a:endParaRPr lang="en-GB" sz="2000" dirty="0">
              <a:solidFill>
                <a:srgbClr val="000000"/>
              </a:solidFill>
              <a:latin typeface="Times New Roman" pitchFamily="18" charset="0"/>
            </a:endParaRPr>
          </a:p>
        </p:txBody>
      </p:sp>
    </p:spTree>
    <p:extLst>
      <p:ext uri="{BB962C8B-B14F-4D97-AF65-F5344CB8AC3E}">
        <p14:creationId xmlns:p14="http://schemas.microsoft.com/office/powerpoint/2010/main" val="51585632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9129037A-A54E-304A-8C19-D0DFE75C41DF}" type="datetime1">
              <a:rPr lang="en-US" smtClean="0"/>
              <a:pPr>
                <a:defRPr/>
              </a:pPr>
              <a:t>6/5/14</a:t>
            </a:fld>
            <a:endParaRPr lang="en-US"/>
          </a:p>
        </p:txBody>
      </p:sp>
      <p:sp>
        <p:nvSpPr>
          <p:cNvPr id="5" name="Slide Number Placeholder 4"/>
          <p:cNvSpPr>
            <a:spLocks noGrp="1"/>
          </p:cNvSpPr>
          <p:nvPr>
            <p:ph type="sldNum" sz="quarter" idx="12"/>
          </p:nvPr>
        </p:nvSpPr>
        <p:spPr/>
        <p:txBody>
          <a:bodyPr/>
          <a:lstStyle/>
          <a:p>
            <a:pPr>
              <a:defRPr/>
            </a:pPr>
            <a:fld id="{0962E954-A950-7341-A7F7-EE0D0CC58447}" type="slidenum">
              <a:rPr lang="en-US" smtClean="0"/>
              <a:pPr>
                <a:defRPr/>
              </a:pPr>
              <a:t>6</a:t>
            </a:fld>
            <a:endParaRPr lang="en-US" dirty="0"/>
          </a:p>
        </p:txBody>
      </p:sp>
      <p:sp>
        <p:nvSpPr>
          <p:cNvPr id="6" name="Footer Placeholder 5"/>
          <p:cNvSpPr>
            <a:spLocks noGrp="1"/>
          </p:cNvSpPr>
          <p:nvPr>
            <p:ph type="ftr" sz="quarter" idx="3"/>
          </p:nvPr>
        </p:nvSpPr>
        <p:spPr/>
        <p:txBody>
          <a:bodyPr/>
          <a:lstStyle/>
          <a:p>
            <a:pPr>
              <a:defRPr/>
            </a:pPr>
            <a:r>
              <a:rPr lang="en-US" smtClean="0"/>
              <a:t>G. Apollinari – High Field Magnet Development Toward the High Luminosity LHC</a:t>
            </a:r>
            <a:endParaRPr lang="en-US" b="1" dirty="0"/>
          </a:p>
        </p:txBody>
      </p:sp>
      <p:sp>
        <p:nvSpPr>
          <p:cNvPr id="7" name="Title 1"/>
          <p:cNvSpPr>
            <a:spLocks noGrp="1"/>
          </p:cNvSpPr>
          <p:nvPr>
            <p:ph type="title"/>
          </p:nvPr>
        </p:nvSpPr>
        <p:spPr>
          <a:xfrm>
            <a:off x="1774436" y="103664"/>
            <a:ext cx="6755352" cy="641739"/>
          </a:xfrm>
        </p:spPr>
        <p:txBody>
          <a:bodyPr/>
          <a:lstStyle/>
          <a:p>
            <a:r>
              <a:rPr lang="en-US" dirty="0" smtClean="0"/>
              <a:t>…Needs</a:t>
            </a:r>
            <a:endParaRPr lang="en-US" dirty="0"/>
          </a:p>
        </p:txBody>
      </p:sp>
      <p:pic>
        <p:nvPicPr>
          <p:cNvPr id="9" name="Picture 8" descr="Screen Shot 2013-11-05 at 7.46.28 AM.png"/>
          <p:cNvPicPr>
            <a:picLocks noChangeAspect="1"/>
          </p:cNvPicPr>
          <p:nvPr/>
        </p:nvPicPr>
        <p:blipFill rotWithShape="1">
          <a:blip r:embed="rId2" cstate="print">
            <a:extLst>
              <a:ext uri="{28A0092B-C50C-407E-A947-70E740481C1C}">
                <a14:useLocalDpi xmlns:a14="http://schemas.microsoft.com/office/drawing/2010/main" val="0"/>
              </a:ext>
            </a:extLst>
          </a:blip>
          <a:srcRect l="32721" t="32379" r="31984" b="28744"/>
          <a:stretch/>
        </p:blipFill>
        <p:spPr>
          <a:xfrm>
            <a:off x="6006352" y="1240120"/>
            <a:ext cx="2973294" cy="2046940"/>
          </a:xfrm>
          <a:prstGeom prst="rect">
            <a:avLst/>
          </a:prstGeom>
          <a:solidFill>
            <a:schemeClr val="tx1"/>
          </a:solidFill>
          <a:ln w="28575" cmpd="sng">
            <a:noFill/>
          </a:ln>
        </p:spPr>
      </p:pic>
      <p:pic>
        <p:nvPicPr>
          <p:cNvPr id="10" name="Picture 9" descr="Screen Shot 2013-11-05 at 7.47.05 AM.png"/>
          <p:cNvPicPr>
            <a:picLocks noChangeAspect="1"/>
          </p:cNvPicPr>
          <p:nvPr/>
        </p:nvPicPr>
        <p:blipFill rotWithShape="1">
          <a:blip r:embed="rId3" cstate="print">
            <a:extLst>
              <a:ext uri="{28A0092B-C50C-407E-A947-70E740481C1C}">
                <a14:useLocalDpi xmlns:a14="http://schemas.microsoft.com/office/drawing/2010/main" val="0"/>
              </a:ext>
            </a:extLst>
          </a:blip>
          <a:srcRect l="42452" t="39802" r="20528" b="21628"/>
          <a:stretch/>
        </p:blipFill>
        <p:spPr>
          <a:xfrm>
            <a:off x="5610382" y="3556000"/>
            <a:ext cx="3533618" cy="2300941"/>
          </a:xfrm>
          <a:prstGeom prst="rect">
            <a:avLst/>
          </a:prstGeom>
          <a:solidFill>
            <a:srgbClr val="000000"/>
          </a:solidFill>
          <a:ln w="28575" cmpd="sng">
            <a:solidFill>
              <a:srgbClr val="FFFFFF"/>
            </a:solidFill>
          </a:ln>
        </p:spPr>
      </p:pic>
      <p:sp>
        <p:nvSpPr>
          <p:cNvPr id="11" name="Content Placeholder 2"/>
          <p:cNvSpPr>
            <a:spLocks noGrp="1"/>
          </p:cNvSpPr>
          <p:nvPr>
            <p:ph idx="1"/>
          </p:nvPr>
        </p:nvSpPr>
        <p:spPr>
          <a:xfrm>
            <a:off x="223371" y="921450"/>
            <a:ext cx="5387011" cy="5451919"/>
          </a:xfrm>
        </p:spPr>
        <p:txBody>
          <a:bodyPr/>
          <a:lstStyle/>
          <a:p>
            <a:r>
              <a:rPr lang="en-US" sz="2200" dirty="0" smtClean="0"/>
              <a:t>Radiation dose in present IR Focusing Triplet after 300 fb</a:t>
            </a:r>
            <a:r>
              <a:rPr lang="en-US" sz="2200" baseline="30000" dirty="0" smtClean="0"/>
              <a:t>-1</a:t>
            </a:r>
          </a:p>
          <a:p>
            <a:pPr lvl="1"/>
            <a:r>
              <a:rPr lang="en-US" sz="2000" dirty="0" smtClean="0"/>
              <a:t>Peak dose as high as ~30MGy (~50% uncertainty)</a:t>
            </a:r>
          </a:p>
          <a:p>
            <a:pPr lvl="1"/>
            <a:r>
              <a:rPr lang="en-US" sz="2000" dirty="0" smtClean="0"/>
              <a:t>Bonding strength (shear) of epoxies is strongly degraded (80%) above 20 </a:t>
            </a:r>
            <a:r>
              <a:rPr lang="en-US" sz="2000" dirty="0" err="1" smtClean="0"/>
              <a:t>MGy</a:t>
            </a:r>
            <a:r>
              <a:rPr lang="en-US" sz="2000" dirty="0" smtClean="0"/>
              <a:t>.</a:t>
            </a:r>
          </a:p>
          <a:p>
            <a:pPr lvl="1"/>
            <a:r>
              <a:rPr lang="en-US" sz="2000" dirty="0" smtClean="0"/>
              <a:t>Fracture strength of insulating materials degrades by about 50% in the 20 </a:t>
            </a:r>
            <a:r>
              <a:rPr lang="en-US" sz="2000" dirty="0" err="1" smtClean="0"/>
              <a:t>MGy</a:t>
            </a:r>
            <a:r>
              <a:rPr lang="en-US" sz="2000" dirty="0" smtClean="0"/>
              <a:t> </a:t>
            </a:r>
          </a:p>
          <a:p>
            <a:pPr marL="457200" lvl="1" indent="0">
              <a:buNone/>
            </a:pPr>
            <a:r>
              <a:rPr lang="en-US" sz="2000" dirty="0" smtClean="0"/>
              <a:t>    (G11) to 50 </a:t>
            </a:r>
            <a:r>
              <a:rPr lang="en-US" sz="2000" dirty="0" err="1" smtClean="0"/>
              <a:t>MGy</a:t>
            </a:r>
            <a:r>
              <a:rPr lang="en-US" sz="2000" dirty="0" smtClean="0"/>
              <a:t> (</a:t>
            </a:r>
            <a:r>
              <a:rPr lang="en-US" sz="2000" dirty="0" err="1" smtClean="0"/>
              <a:t>kapton</a:t>
            </a:r>
            <a:r>
              <a:rPr lang="en-US" sz="2000" dirty="0" smtClean="0"/>
              <a:t>) range</a:t>
            </a:r>
          </a:p>
          <a:p>
            <a:r>
              <a:rPr lang="en-US" sz="2200" dirty="0" smtClean="0"/>
              <a:t>Triplets magnets may experience mechanically induced insulation failure in the range of 300 fb</a:t>
            </a:r>
            <a:r>
              <a:rPr lang="en-US" sz="2200" baseline="30000" dirty="0" smtClean="0"/>
              <a:t>-1</a:t>
            </a:r>
            <a:r>
              <a:rPr lang="en-US" sz="2200" dirty="0" smtClean="0"/>
              <a:t> (~LS3)</a:t>
            </a:r>
          </a:p>
          <a:p>
            <a:r>
              <a:rPr lang="en-US" sz="2200" dirty="0" smtClean="0"/>
              <a:t>Not a surprise (known since~ 2001) </a:t>
            </a:r>
          </a:p>
        </p:txBody>
      </p:sp>
    </p:spTree>
    <p:extLst>
      <p:ext uri="{BB962C8B-B14F-4D97-AF65-F5344CB8AC3E}">
        <p14:creationId xmlns:p14="http://schemas.microsoft.com/office/powerpoint/2010/main" val="161236036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3618" y="73782"/>
            <a:ext cx="5367446" cy="641739"/>
          </a:xfrm>
        </p:spPr>
        <p:txBody>
          <a:bodyPr/>
          <a:lstStyle/>
          <a:p>
            <a:r>
              <a:rPr lang="en-US" dirty="0" smtClean="0"/>
              <a:t>The HL-LHC Project</a:t>
            </a:r>
            <a:endParaRPr lang="en-US" dirty="0"/>
          </a:p>
        </p:txBody>
      </p:sp>
      <p:sp>
        <p:nvSpPr>
          <p:cNvPr id="3" name="Content Placeholder 2"/>
          <p:cNvSpPr>
            <a:spLocks noGrp="1"/>
          </p:cNvSpPr>
          <p:nvPr>
            <p:ph idx="1"/>
          </p:nvPr>
        </p:nvSpPr>
        <p:spPr>
          <a:xfrm>
            <a:off x="163094" y="864324"/>
            <a:ext cx="8846437" cy="1600969"/>
          </a:xfrm>
        </p:spPr>
        <p:txBody>
          <a:bodyPr/>
          <a:lstStyle/>
          <a:p>
            <a:r>
              <a:rPr lang="en-US" dirty="0" smtClean="0"/>
              <a:t>Physics driven requirements:</a:t>
            </a:r>
          </a:p>
          <a:p>
            <a:pPr lvl="1"/>
            <a:r>
              <a:rPr lang="en-US" dirty="0" smtClean="0"/>
              <a:t>Increase luminosity limiting Pile-Up (PU) to ~140 events/crossing</a:t>
            </a:r>
          </a:p>
          <a:p>
            <a:pPr lvl="2"/>
            <a:r>
              <a:rPr lang="en-US" dirty="0" smtClean="0"/>
              <a:t>L = 5 x 10</a:t>
            </a:r>
            <a:r>
              <a:rPr lang="en-US" baseline="30000" dirty="0" smtClean="0"/>
              <a:t>34 </a:t>
            </a:r>
            <a:r>
              <a:rPr lang="en-US" dirty="0" smtClean="0"/>
              <a:t>cm</a:t>
            </a:r>
            <a:r>
              <a:rPr lang="en-US" baseline="30000" dirty="0" smtClean="0"/>
              <a:t>-2</a:t>
            </a:r>
            <a:r>
              <a:rPr lang="en-US" dirty="0" smtClean="0"/>
              <a:t> s</a:t>
            </a:r>
            <a:r>
              <a:rPr lang="en-US" baseline="30000" dirty="0" smtClean="0"/>
              <a:t>-1</a:t>
            </a:r>
          </a:p>
          <a:p>
            <a:pPr lvl="1"/>
            <a:r>
              <a:rPr lang="en-US" dirty="0" smtClean="0"/>
              <a:t>Limit PU linear density to ~1 event/mm</a:t>
            </a:r>
            <a:endParaRPr lang="en-US" dirty="0"/>
          </a:p>
        </p:txBody>
      </p:sp>
      <p:sp>
        <p:nvSpPr>
          <p:cNvPr id="4" name="Date Placeholder 3"/>
          <p:cNvSpPr>
            <a:spLocks noGrp="1"/>
          </p:cNvSpPr>
          <p:nvPr>
            <p:ph type="dt" sz="half" idx="10"/>
          </p:nvPr>
        </p:nvSpPr>
        <p:spPr/>
        <p:txBody>
          <a:bodyPr/>
          <a:lstStyle/>
          <a:p>
            <a:pPr>
              <a:defRPr/>
            </a:pPr>
            <a:fld id="{9129037A-A54E-304A-8C19-D0DFE75C41DF}" type="datetime1">
              <a:rPr lang="en-US" smtClean="0"/>
              <a:pPr>
                <a:defRPr/>
              </a:pPr>
              <a:t>6/5/14</a:t>
            </a:fld>
            <a:endParaRPr lang="en-US"/>
          </a:p>
        </p:txBody>
      </p:sp>
      <p:sp>
        <p:nvSpPr>
          <p:cNvPr id="5" name="Slide Number Placeholder 4"/>
          <p:cNvSpPr>
            <a:spLocks noGrp="1"/>
          </p:cNvSpPr>
          <p:nvPr>
            <p:ph type="sldNum" sz="quarter" idx="12"/>
          </p:nvPr>
        </p:nvSpPr>
        <p:spPr/>
        <p:txBody>
          <a:bodyPr/>
          <a:lstStyle/>
          <a:p>
            <a:pPr>
              <a:defRPr/>
            </a:pPr>
            <a:fld id="{0962E954-A950-7341-A7F7-EE0D0CC58447}" type="slidenum">
              <a:rPr lang="en-US" smtClean="0"/>
              <a:pPr>
                <a:defRPr/>
              </a:pPr>
              <a:t>7</a:t>
            </a:fld>
            <a:endParaRPr lang="en-US" dirty="0"/>
          </a:p>
        </p:txBody>
      </p:sp>
      <p:sp>
        <p:nvSpPr>
          <p:cNvPr id="6" name="Footer Placeholder 5"/>
          <p:cNvSpPr>
            <a:spLocks noGrp="1"/>
          </p:cNvSpPr>
          <p:nvPr>
            <p:ph type="ftr" sz="quarter" idx="3"/>
          </p:nvPr>
        </p:nvSpPr>
        <p:spPr/>
        <p:txBody>
          <a:bodyPr/>
          <a:lstStyle/>
          <a:p>
            <a:pPr>
              <a:defRPr/>
            </a:pPr>
            <a:r>
              <a:rPr lang="en-US" smtClean="0"/>
              <a:t>G. Apollinari – High Field Magnet Development Toward the High Luminosity LHC</a:t>
            </a:r>
            <a:endParaRPr lang="en-US" b="1" dirty="0"/>
          </a:p>
        </p:txBody>
      </p:sp>
      <p:pic>
        <p:nvPicPr>
          <p:cNvPr id="7" name="Picture 3"/>
          <p:cNvPicPr>
            <a:picLocks noChangeAspect="1" noChangeArrowheads="1"/>
          </p:cNvPicPr>
          <p:nvPr/>
        </p:nvPicPr>
        <p:blipFill rotWithShape="1">
          <a:blip r:embed="rId2"/>
          <a:srcRect l="-2530"/>
          <a:stretch/>
        </p:blipFill>
        <p:spPr bwMode="auto">
          <a:xfrm>
            <a:off x="462806" y="2610933"/>
            <a:ext cx="4695283" cy="3288431"/>
          </a:xfrm>
          <a:prstGeom prst="rect">
            <a:avLst/>
          </a:prstGeom>
          <a:noFill/>
          <a:ln w="9525">
            <a:noFill/>
            <a:miter lim="800000"/>
            <a:headEnd/>
            <a:tailEnd/>
          </a:ln>
        </p:spPr>
      </p:pic>
      <p:sp>
        <p:nvSpPr>
          <p:cNvPr id="9" name="Content Placeholder 2"/>
          <p:cNvSpPr txBox="1">
            <a:spLocks/>
          </p:cNvSpPr>
          <p:nvPr/>
        </p:nvSpPr>
        <p:spPr>
          <a:xfrm>
            <a:off x="5561044" y="2270142"/>
            <a:ext cx="3452843" cy="362484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GB" sz="2200" dirty="0">
                <a:solidFill>
                  <a:schemeClr val="tx1">
                    <a:lumMod val="50000"/>
                  </a:schemeClr>
                </a:solidFill>
                <a:latin typeface="Helvetica"/>
                <a:cs typeface="Helvetica"/>
              </a:rPr>
              <a:t>New IR-quads </a:t>
            </a:r>
            <a:r>
              <a:rPr lang="en-GB" sz="2200" dirty="0" smtClean="0">
                <a:solidFill>
                  <a:schemeClr val="tx1">
                    <a:lumMod val="50000"/>
                  </a:schemeClr>
                </a:solidFill>
                <a:latin typeface="Helvetica"/>
                <a:cs typeface="Helvetica"/>
              </a:rPr>
              <a:t>Nb</a:t>
            </a:r>
            <a:r>
              <a:rPr lang="en-GB" sz="2200" baseline="-25000" dirty="0" smtClean="0">
                <a:solidFill>
                  <a:schemeClr val="tx1">
                    <a:lumMod val="50000"/>
                  </a:schemeClr>
                </a:solidFill>
                <a:latin typeface="Helvetica"/>
                <a:cs typeface="Helvetica"/>
              </a:rPr>
              <a:t>3</a:t>
            </a:r>
            <a:r>
              <a:rPr lang="en-GB" sz="2200" dirty="0" smtClean="0">
                <a:solidFill>
                  <a:schemeClr val="tx1">
                    <a:lumMod val="50000"/>
                  </a:schemeClr>
                </a:solidFill>
                <a:latin typeface="Helvetica"/>
                <a:cs typeface="Helvetica"/>
              </a:rPr>
              <a:t>Sn (</a:t>
            </a:r>
            <a:r>
              <a:rPr lang="en-GB" sz="2200" dirty="0">
                <a:solidFill>
                  <a:schemeClr val="tx1">
                    <a:lumMod val="50000"/>
                  </a:schemeClr>
                </a:solidFill>
                <a:latin typeface="Helvetica"/>
                <a:cs typeface="Helvetica"/>
              </a:rPr>
              <a:t>inner triplets)</a:t>
            </a:r>
          </a:p>
          <a:p>
            <a:pPr marL="342900" lvl="1" indent="-342900" fontAlgn="auto">
              <a:spcAft>
                <a:spcPts val="0"/>
              </a:spcAft>
              <a:buFont typeface="Arial"/>
              <a:buChar char="•"/>
            </a:pPr>
            <a:r>
              <a:rPr lang="en-GB" sz="2200" dirty="0" smtClean="0">
                <a:solidFill>
                  <a:schemeClr val="tx1">
                    <a:lumMod val="50000"/>
                  </a:schemeClr>
                </a:solidFill>
                <a:latin typeface="Helvetica"/>
                <a:cs typeface="Helvetica"/>
              </a:rPr>
              <a:t>New 11 </a:t>
            </a:r>
            <a:r>
              <a:rPr lang="en-GB" sz="2200" dirty="0">
                <a:solidFill>
                  <a:schemeClr val="tx1">
                    <a:lumMod val="50000"/>
                  </a:schemeClr>
                </a:solidFill>
                <a:latin typeface="Helvetica"/>
                <a:cs typeface="Helvetica"/>
              </a:rPr>
              <a:t>T Nb</a:t>
            </a:r>
            <a:r>
              <a:rPr lang="en-GB" sz="2200" baseline="-25000" dirty="0">
                <a:solidFill>
                  <a:schemeClr val="tx1">
                    <a:lumMod val="50000"/>
                  </a:schemeClr>
                </a:solidFill>
                <a:latin typeface="Helvetica"/>
                <a:cs typeface="Helvetica"/>
              </a:rPr>
              <a:t>3</a:t>
            </a:r>
            <a:r>
              <a:rPr lang="en-GB" sz="2200" dirty="0">
                <a:solidFill>
                  <a:schemeClr val="tx1">
                    <a:lumMod val="50000"/>
                  </a:schemeClr>
                </a:solidFill>
                <a:latin typeface="Helvetica"/>
                <a:cs typeface="Helvetica"/>
              </a:rPr>
              <a:t>Sn (short) </a:t>
            </a:r>
            <a:r>
              <a:rPr lang="en-GB" sz="2200" dirty="0" smtClean="0">
                <a:solidFill>
                  <a:schemeClr val="tx1">
                    <a:lumMod val="50000"/>
                  </a:schemeClr>
                </a:solidFill>
                <a:latin typeface="Helvetica"/>
                <a:cs typeface="Helvetica"/>
              </a:rPr>
              <a:t>dipoles</a:t>
            </a:r>
          </a:p>
          <a:p>
            <a:pPr marL="342900" lvl="1" indent="-342900" fontAlgn="auto">
              <a:spcAft>
                <a:spcPts val="0"/>
              </a:spcAft>
              <a:buFont typeface="Arial"/>
              <a:buChar char="•"/>
            </a:pPr>
            <a:r>
              <a:rPr lang="en-GB" sz="2200" dirty="0" smtClean="0">
                <a:solidFill>
                  <a:schemeClr val="tx1">
                    <a:lumMod val="50000"/>
                  </a:schemeClr>
                </a:solidFill>
                <a:latin typeface="Helvetica"/>
                <a:cs typeface="Helvetica"/>
              </a:rPr>
              <a:t>Crab Cavities</a:t>
            </a:r>
          </a:p>
          <a:p>
            <a:pPr marL="342900" lvl="1" indent="-342900" fontAlgn="auto">
              <a:spcAft>
                <a:spcPts val="0"/>
              </a:spcAft>
              <a:buFont typeface="Arial"/>
              <a:buChar char="•"/>
            </a:pPr>
            <a:r>
              <a:rPr lang="en-GB" sz="2200" dirty="0">
                <a:solidFill>
                  <a:schemeClr val="tx1">
                    <a:lumMod val="50000"/>
                  </a:schemeClr>
                </a:solidFill>
                <a:latin typeface="Helvetica"/>
                <a:cs typeface="Helvetica"/>
              </a:rPr>
              <a:t>C</a:t>
            </a:r>
            <a:r>
              <a:rPr lang="en-GB" sz="2200" dirty="0" smtClean="0">
                <a:solidFill>
                  <a:schemeClr val="tx1">
                    <a:lumMod val="50000"/>
                  </a:schemeClr>
                </a:solidFill>
                <a:latin typeface="Helvetica"/>
                <a:cs typeface="Helvetica"/>
              </a:rPr>
              <a:t>ollimation upgrade</a:t>
            </a:r>
          </a:p>
          <a:p>
            <a:pPr marL="342900" lvl="1" indent="-342900" fontAlgn="auto">
              <a:spcAft>
                <a:spcPts val="0"/>
              </a:spcAft>
              <a:buFont typeface="Arial"/>
              <a:buChar char="•"/>
            </a:pPr>
            <a:r>
              <a:rPr lang="en-GB" sz="2200" dirty="0">
                <a:solidFill>
                  <a:schemeClr val="tx1">
                    <a:lumMod val="50000"/>
                  </a:schemeClr>
                </a:solidFill>
                <a:latin typeface="Helvetica"/>
                <a:cs typeface="Helvetica"/>
              </a:rPr>
              <a:t>Cryogenics </a:t>
            </a:r>
            <a:r>
              <a:rPr lang="en-GB" sz="2200" dirty="0" smtClean="0">
                <a:solidFill>
                  <a:schemeClr val="tx1">
                    <a:lumMod val="50000"/>
                  </a:schemeClr>
                </a:solidFill>
                <a:latin typeface="Helvetica"/>
                <a:cs typeface="Helvetica"/>
              </a:rPr>
              <a:t>upgrade</a:t>
            </a:r>
          </a:p>
          <a:p>
            <a:pPr marL="342900" lvl="1" indent="-342900" fontAlgn="auto">
              <a:spcAft>
                <a:spcPts val="0"/>
              </a:spcAft>
              <a:buFont typeface="Arial"/>
              <a:buChar char="•"/>
            </a:pPr>
            <a:r>
              <a:rPr lang="en-GB" sz="2200" dirty="0" smtClean="0">
                <a:solidFill>
                  <a:schemeClr val="tx1">
                    <a:lumMod val="50000"/>
                  </a:schemeClr>
                </a:solidFill>
                <a:latin typeface="Helvetica"/>
                <a:cs typeface="Helvetica"/>
              </a:rPr>
              <a:t>Machine protection</a:t>
            </a:r>
          </a:p>
          <a:p>
            <a:pPr marL="342900" lvl="1" indent="-342900" fontAlgn="auto">
              <a:spcAft>
                <a:spcPts val="0"/>
              </a:spcAft>
              <a:buFont typeface="Arial"/>
              <a:buChar char="•"/>
            </a:pPr>
            <a:r>
              <a:rPr lang="en-GB" sz="2200" dirty="0" smtClean="0">
                <a:solidFill>
                  <a:schemeClr val="tx1">
                    <a:lumMod val="50000"/>
                  </a:schemeClr>
                </a:solidFill>
                <a:latin typeface="Helvetica"/>
                <a:cs typeface="Helvetica"/>
              </a:rPr>
              <a:t>…</a:t>
            </a:r>
          </a:p>
        </p:txBody>
      </p:sp>
      <p:sp>
        <p:nvSpPr>
          <p:cNvPr id="10" name="Rectangle 9"/>
          <p:cNvSpPr/>
          <p:nvPr/>
        </p:nvSpPr>
        <p:spPr>
          <a:xfrm>
            <a:off x="1749975" y="3498651"/>
            <a:ext cx="2330424" cy="66410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GB">
              <a:solidFill>
                <a:srgbClr val="FFFFFF"/>
              </a:solidFill>
            </a:endParaRPr>
          </a:p>
        </p:txBody>
      </p:sp>
      <p:sp>
        <p:nvSpPr>
          <p:cNvPr id="11" name="Content Placeholder 2"/>
          <p:cNvSpPr txBox="1">
            <a:spLocks/>
          </p:cNvSpPr>
          <p:nvPr/>
        </p:nvSpPr>
        <p:spPr>
          <a:xfrm>
            <a:off x="406912" y="5768280"/>
            <a:ext cx="8180402" cy="507006"/>
          </a:xfrm>
          <a:prstGeom prst="rect">
            <a:avLst/>
          </a:prstGeom>
          <a:solidFill>
            <a:schemeClr val="tx2">
              <a:lumMod val="60000"/>
              <a:lumOff val="40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a:buNone/>
            </a:pPr>
            <a:r>
              <a:rPr lang="en-GB" sz="2400" b="1" dirty="0">
                <a:solidFill>
                  <a:srgbClr val="FFFFFF"/>
                </a:solidFill>
                <a:sym typeface="Wingdings"/>
              </a:rPr>
              <a:t>Major intervention on more than 1.2 km of the LHC </a:t>
            </a:r>
            <a:endParaRPr lang="en-GB" sz="1800" b="1" dirty="0">
              <a:solidFill>
                <a:srgbClr val="FFFFFF"/>
              </a:solidFill>
              <a:sym typeface="Wingdings"/>
            </a:endParaRPr>
          </a:p>
        </p:txBody>
      </p:sp>
    </p:spTree>
    <p:extLst>
      <p:ext uri="{BB962C8B-B14F-4D97-AF65-F5344CB8AC3E}">
        <p14:creationId xmlns:p14="http://schemas.microsoft.com/office/powerpoint/2010/main" val="348157851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IRs</a:t>
            </a:r>
            <a:endParaRPr lang="en-US" dirty="0"/>
          </a:p>
        </p:txBody>
      </p:sp>
      <p:sp>
        <p:nvSpPr>
          <p:cNvPr id="4" name="Date Placeholder 3"/>
          <p:cNvSpPr>
            <a:spLocks noGrp="1"/>
          </p:cNvSpPr>
          <p:nvPr>
            <p:ph type="dt" sz="half" idx="10"/>
          </p:nvPr>
        </p:nvSpPr>
        <p:spPr>
          <a:xfrm>
            <a:off x="6450013" y="5753106"/>
            <a:ext cx="1076325" cy="241300"/>
          </a:xfrm>
        </p:spPr>
        <p:txBody>
          <a:bodyPr/>
          <a:lstStyle/>
          <a:p>
            <a:pPr>
              <a:defRPr/>
            </a:pPr>
            <a:fld id="{9129037A-A54E-304A-8C19-D0DFE75C41DF}" type="datetime1">
              <a:rPr lang="en-US" smtClean="0"/>
              <a:pPr>
                <a:defRPr/>
              </a:pPr>
              <a:t>6/5/14</a:t>
            </a:fld>
            <a:endParaRPr lang="en-US"/>
          </a:p>
        </p:txBody>
      </p:sp>
      <p:sp>
        <p:nvSpPr>
          <p:cNvPr id="5" name="Slide Number Placeholder 4"/>
          <p:cNvSpPr>
            <a:spLocks noGrp="1"/>
          </p:cNvSpPr>
          <p:nvPr>
            <p:ph type="sldNum" sz="quarter" idx="12"/>
          </p:nvPr>
        </p:nvSpPr>
        <p:spPr>
          <a:xfrm>
            <a:off x="228600" y="5753106"/>
            <a:ext cx="447675" cy="241300"/>
          </a:xfrm>
        </p:spPr>
        <p:txBody>
          <a:bodyPr/>
          <a:lstStyle/>
          <a:p>
            <a:pPr>
              <a:defRPr/>
            </a:pPr>
            <a:fld id="{0962E954-A950-7341-A7F7-EE0D0CC58447}" type="slidenum">
              <a:rPr lang="en-US" smtClean="0"/>
              <a:pPr>
                <a:defRPr/>
              </a:pPr>
              <a:t>8</a:t>
            </a:fld>
            <a:endParaRPr lang="en-US" dirty="0"/>
          </a:p>
        </p:txBody>
      </p:sp>
      <p:sp>
        <p:nvSpPr>
          <p:cNvPr id="6" name="Footer Placeholder 5"/>
          <p:cNvSpPr>
            <a:spLocks noGrp="1"/>
          </p:cNvSpPr>
          <p:nvPr>
            <p:ph type="ftr" sz="quarter" idx="3"/>
          </p:nvPr>
        </p:nvSpPr>
        <p:spPr>
          <a:xfrm>
            <a:off x="806450" y="5753106"/>
            <a:ext cx="5373688" cy="241300"/>
          </a:xfrm>
        </p:spPr>
        <p:txBody>
          <a:bodyPr/>
          <a:lstStyle/>
          <a:p>
            <a:pPr>
              <a:defRPr/>
            </a:pPr>
            <a:r>
              <a:rPr lang="en-US" smtClean="0"/>
              <a:t>G. Apollinari – High Field Magnet Development Toward the High Luminosity LHC</a:t>
            </a:r>
            <a:endParaRPr lang="en-US" b="1" dirty="0"/>
          </a:p>
        </p:txBody>
      </p:sp>
      <p:sp>
        <p:nvSpPr>
          <p:cNvPr id="8" name="Slide Number Placeholder 6"/>
          <p:cNvSpPr txBox="1">
            <a:spLocks/>
          </p:cNvSpPr>
          <p:nvPr/>
        </p:nvSpPr>
        <p:spPr>
          <a:xfrm>
            <a:off x="8686800" y="5775966"/>
            <a:ext cx="457200" cy="320040"/>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154D81"/>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fld id="{0FA004B2-1541-5046-B6F2-22AF56585712}" type="slidenum">
              <a:rPr lang="en-US" smtClean="0"/>
              <a:pPr/>
              <a:t>8</a:t>
            </a:fld>
            <a:endParaRPr lang="en-US"/>
          </a:p>
        </p:txBody>
      </p:sp>
      <p:sp>
        <p:nvSpPr>
          <p:cNvPr id="9" name="Footer Placeholder 4"/>
          <p:cNvSpPr txBox="1">
            <a:spLocks/>
          </p:cNvSpPr>
          <p:nvPr/>
        </p:nvSpPr>
        <p:spPr>
          <a:xfrm>
            <a:off x="2841673" y="5803190"/>
            <a:ext cx="3981157" cy="365125"/>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154D81"/>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r>
              <a:rPr lang="en-GB" smtClean="0"/>
              <a:t>L. Rossi @Kick-off Meeting 11 Nov 2013</a:t>
            </a:r>
            <a:endParaRPr lang="en-GB" dirty="0"/>
          </a:p>
        </p:txBody>
      </p:sp>
      <p:pic>
        <p:nvPicPr>
          <p:cNvPr id="10"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16843" y="946585"/>
            <a:ext cx="8748465" cy="242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3307" y="3459094"/>
            <a:ext cx="5579293" cy="1942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4" descr="United States icon">
            <a:hlinkClick r:id="rId4"/>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535630" y="1944429"/>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4" descr="United States icon">
            <a:hlinkClick r:id="rId4"/>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352905" y="1578669"/>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4" descr="United States icon">
            <a:hlinkClick r:id="rId4"/>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246386" y="3802788"/>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6" descr="Japan icon">
            <a:hlinkClick r:id="rId6"/>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065109" y="1318395"/>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0" descr="France icon">
            <a:hlinkClick r:id="rId8"/>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984342" y="3723021"/>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4" descr="Italy icon">
            <a:hlinkClick r:id="rId10"/>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1877224" y="1409097"/>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2" descr="Spain icon">
            <a:hlinkClick r:id="rId12"/>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2364904" y="146762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8"/>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6319190" y="1808985"/>
            <a:ext cx="433794" cy="433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8"/>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4744223" y="1686420"/>
            <a:ext cx="433794" cy="433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8"/>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8721619" y="2065151"/>
            <a:ext cx="433794" cy="433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8"/>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4820220" y="4120702"/>
            <a:ext cx="433794" cy="433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62" descr="Spain icon">
            <a:hlinkClick r:id="rId12"/>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5481816" y="1790097"/>
            <a:ext cx="487680" cy="48768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5878081" y="3526486"/>
            <a:ext cx="3254065" cy="258532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fr-CH" sz="1800" dirty="0" smtClean="0"/>
              <a:t>Q1-Q3 : R&amp;D, Design, Prototypes and in-</a:t>
            </a:r>
            <a:r>
              <a:rPr lang="fr-CH" sz="1800" dirty="0" err="1" smtClean="0"/>
              <a:t>kind</a:t>
            </a:r>
            <a:r>
              <a:rPr lang="fr-CH" sz="1800" dirty="0" smtClean="0"/>
              <a:t> </a:t>
            </a:r>
            <a:r>
              <a:rPr lang="fr-CH" sz="1800" b="1" dirty="0" smtClean="0"/>
              <a:t>USA</a:t>
            </a:r>
          </a:p>
          <a:p>
            <a:r>
              <a:rPr lang="fr-CH" sz="1800" dirty="0" smtClean="0"/>
              <a:t>D1 : </a:t>
            </a:r>
            <a:r>
              <a:rPr lang="fr-CH" sz="1800" dirty="0"/>
              <a:t>R&amp;D, Design, </a:t>
            </a:r>
            <a:r>
              <a:rPr lang="fr-CH" sz="1800" dirty="0" smtClean="0"/>
              <a:t>Prototypes </a:t>
            </a:r>
            <a:r>
              <a:rPr lang="fr-CH" sz="1800" dirty="0"/>
              <a:t>and in-</a:t>
            </a:r>
            <a:r>
              <a:rPr lang="fr-CH" sz="1800" dirty="0" err="1"/>
              <a:t>kind</a:t>
            </a:r>
            <a:r>
              <a:rPr lang="fr-CH" sz="1800" dirty="0"/>
              <a:t> </a:t>
            </a:r>
            <a:r>
              <a:rPr lang="fr-CH" sz="1800" b="1" dirty="0" smtClean="0"/>
              <a:t>JP</a:t>
            </a:r>
          </a:p>
          <a:p>
            <a:r>
              <a:rPr lang="fr-CH" sz="1800" dirty="0" smtClean="0"/>
              <a:t>MCBX : Design and Prototype </a:t>
            </a:r>
            <a:r>
              <a:rPr lang="fr-CH" sz="1800" b="1" dirty="0" smtClean="0"/>
              <a:t>ES</a:t>
            </a:r>
          </a:p>
          <a:p>
            <a:r>
              <a:rPr lang="fr-CH" sz="1800" dirty="0" smtClean="0"/>
              <a:t>HO Correctors: Design and Prototypes </a:t>
            </a:r>
            <a:r>
              <a:rPr lang="fr-CH" sz="1800" b="1" dirty="0" smtClean="0"/>
              <a:t>IT</a:t>
            </a:r>
          </a:p>
          <a:p>
            <a:r>
              <a:rPr lang="fr-CH" sz="1800" dirty="0" smtClean="0"/>
              <a:t>Q4 : Design and Prototype </a:t>
            </a:r>
            <a:r>
              <a:rPr lang="fr-CH" sz="1800" b="1" dirty="0" smtClean="0"/>
              <a:t>FR</a:t>
            </a:r>
            <a:endParaRPr lang="en-GB" sz="1800" b="1" dirty="0"/>
          </a:p>
        </p:txBody>
      </p:sp>
      <p:pic>
        <p:nvPicPr>
          <p:cNvPr id="25" name="Picture 52" descr="United Kingdom icon">
            <a:hlinkClick r:id="rId15"/>
          </p:cNvPr>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2843821" y="3878976"/>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4" descr="Italy icon">
            <a:hlinkClick r:id="rId10"/>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4241303" y="4006458"/>
            <a:ext cx="487680" cy="48768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192474" y="5465478"/>
            <a:ext cx="3139027"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fr-CH" sz="1800" dirty="0" smtClean="0"/>
              <a:t>CC : R&amp;D, Design and in-</a:t>
            </a:r>
            <a:r>
              <a:rPr lang="fr-CH" sz="1800" dirty="0" err="1" smtClean="0"/>
              <a:t>kind</a:t>
            </a:r>
            <a:r>
              <a:rPr lang="fr-CH" sz="1800" dirty="0" smtClean="0"/>
              <a:t>  </a:t>
            </a:r>
            <a:r>
              <a:rPr lang="fr-CH" sz="1800" b="1" dirty="0" smtClean="0"/>
              <a:t>USA</a:t>
            </a:r>
            <a:endParaRPr lang="en-GB" sz="1800" dirty="0"/>
          </a:p>
        </p:txBody>
      </p:sp>
      <p:sp>
        <p:nvSpPr>
          <p:cNvPr id="28" name="TextBox 27"/>
          <p:cNvSpPr txBox="1"/>
          <p:nvPr/>
        </p:nvSpPr>
        <p:spPr>
          <a:xfrm>
            <a:off x="3374741" y="5465478"/>
            <a:ext cx="2432785"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fr-CH" sz="1800" dirty="0" smtClean="0"/>
              <a:t>CC : R&amp;D and Design </a:t>
            </a:r>
            <a:r>
              <a:rPr lang="fr-CH" sz="1800" b="1" dirty="0" smtClean="0"/>
              <a:t>UK</a:t>
            </a:r>
            <a:r>
              <a:rPr lang="fr-CH" sz="1800" dirty="0" smtClean="0"/>
              <a:t> </a:t>
            </a:r>
            <a:endParaRPr lang="en-GB" sz="1800" dirty="0"/>
          </a:p>
        </p:txBody>
      </p:sp>
      <p:sp>
        <p:nvSpPr>
          <p:cNvPr id="29" name="Oval 28"/>
          <p:cNvSpPr/>
          <p:nvPr/>
        </p:nvSpPr>
        <p:spPr>
          <a:xfrm>
            <a:off x="8515350" y="2767727"/>
            <a:ext cx="704850" cy="483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fr-CH" sz="1000" b="1" dirty="0" smtClean="0"/>
              <a:t>ATLAS</a:t>
            </a:r>
          </a:p>
          <a:p>
            <a:pPr algn="ctr"/>
            <a:r>
              <a:rPr lang="fr-CH" sz="1000" b="1" dirty="0" smtClean="0"/>
              <a:t>CMS</a:t>
            </a:r>
            <a:endParaRPr lang="en-GB" sz="1000" b="1" dirty="0"/>
          </a:p>
        </p:txBody>
      </p:sp>
    </p:spTree>
    <p:extLst>
      <p:ext uri="{BB962C8B-B14F-4D97-AF65-F5344CB8AC3E}">
        <p14:creationId xmlns:p14="http://schemas.microsoft.com/office/powerpoint/2010/main" val="371811261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3730" y="103664"/>
            <a:ext cx="6473094" cy="641739"/>
          </a:xfrm>
        </p:spPr>
        <p:txBody>
          <a:bodyPr/>
          <a:lstStyle/>
          <a:p>
            <a:r>
              <a:rPr lang="en-US" dirty="0" smtClean="0"/>
              <a:t>Magnets Design Constraints</a:t>
            </a:r>
            <a:endParaRPr lang="en-US" dirty="0"/>
          </a:p>
        </p:txBody>
      </p:sp>
      <p:sp>
        <p:nvSpPr>
          <p:cNvPr id="3" name="Content Placeholder 2"/>
          <p:cNvSpPr>
            <a:spLocks noGrp="1"/>
          </p:cNvSpPr>
          <p:nvPr>
            <p:ph idx="1"/>
          </p:nvPr>
        </p:nvSpPr>
        <p:spPr>
          <a:xfrm>
            <a:off x="109072" y="1043046"/>
            <a:ext cx="5045633" cy="5097778"/>
          </a:xfrm>
        </p:spPr>
        <p:txBody>
          <a:bodyPr/>
          <a:lstStyle/>
          <a:p>
            <a:r>
              <a:rPr lang="en-US" sz="2000" dirty="0" smtClean="0"/>
              <a:t>Goal: Peak Luminosity leveled at 5x10</a:t>
            </a:r>
            <a:r>
              <a:rPr lang="en-US" sz="2000" baseline="30000" dirty="0" smtClean="0"/>
              <a:t>34</a:t>
            </a:r>
            <a:r>
              <a:rPr lang="en-US" sz="2000" dirty="0" smtClean="0"/>
              <a:t> cm</a:t>
            </a:r>
            <a:r>
              <a:rPr lang="en-US" sz="2000" baseline="30000" dirty="0" smtClean="0"/>
              <a:t>-2</a:t>
            </a:r>
            <a:r>
              <a:rPr lang="en-US" sz="2000" dirty="0" smtClean="0"/>
              <a:t>s</a:t>
            </a:r>
            <a:r>
              <a:rPr lang="en-US" sz="2000" baseline="30000" dirty="0" smtClean="0"/>
              <a:t>-1</a:t>
            </a:r>
          </a:p>
          <a:p>
            <a:pPr lvl="1"/>
            <a:r>
              <a:rPr lang="en-US" sz="1800" dirty="0" smtClean="0"/>
              <a:t>Higher intensity and larger focusing in IP. Beam size reduced by a factor of 2 (i.e. </a:t>
            </a:r>
            <a:r>
              <a:rPr lang="en-US" sz="1800" u="sng" dirty="0" smtClean="0"/>
              <a:t>doubling aperture </a:t>
            </a:r>
            <a:r>
              <a:rPr lang="en-US" sz="1800" dirty="0" smtClean="0"/>
              <a:t>of IR quads)</a:t>
            </a:r>
          </a:p>
          <a:p>
            <a:pPr lvl="2"/>
            <a:r>
              <a:rPr lang="en-US" sz="1600" dirty="0" smtClean="0"/>
              <a:t>Critical design parameter is peak magnetic field in coil: </a:t>
            </a:r>
            <a:r>
              <a:rPr lang="en-US" sz="1600" dirty="0" err="1" smtClean="0"/>
              <a:t>NbTi</a:t>
            </a:r>
            <a:r>
              <a:rPr lang="en-US" sz="1600" dirty="0" smtClean="0"/>
              <a:t> (8T) to Nb</a:t>
            </a:r>
            <a:r>
              <a:rPr lang="en-US" sz="1600" baseline="-25000" dirty="0" smtClean="0"/>
              <a:t>3</a:t>
            </a:r>
            <a:r>
              <a:rPr lang="en-US" sz="1600" dirty="0" smtClean="0"/>
              <a:t>Sn(15T) allows ~50% higher field </a:t>
            </a:r>
            <a:endParaRPr lang="en-US" sz="1600" dirty="0" smtClean="0"/>
          </a:p>
          <a:p>
            <a:pPr lvl="1"/>
            <a:r>
              <a:rPr lang="en-US" sz="1800" dirty="0" smtClean="0"/>
              <a:t>Radiation </a:t>
            </a:r>
            <a:r>
              <a:rPr lang="en-US" sz="1800" dirty="0" smtClean="0"/>
              <a:t>Damage goals: </a:t>
            </a:r>
            <a:r>
              <a:rPr lang="en-US" sz="1800" u="sng" dirty="0" smtClean="0"/>
              <a:t>limit radiation to 25 </a:t>
            </a:r>
            <a:r>
              <a:rPr lang="en-US" sz="1800" u="sng" dirty="0" err="1" smtClean="0"/>
              <a:t>MGy</a:t>
            </a:r>
            <a:r>
              <a:rPr lang="en-US" sz="1800" u="sng" dirty="0" smtClean="0"/>
              <a:t> </a:t>
            </a:r>
            <a:r>
              <a:rPr lang="en-US" sz="1800" dirty="0" smtClean="0"/>
              <a:t>on essential components for magnet fabrication</a:t>
            </a:r>
          </a:p>
          <a:p>
            <a:pPr lvl="1"/>
            <a:r>
              <a:rPr lang="en-US" sz="1800" dirty="0" smtClean="0"/>
              <a:t>Heat Deposition goals: </a:t>
            </a:r>
            <a:r>
              <a:rPr lang="en-US" sz="1800" u="sng" dirty="0" smtClean="0"/>
              <a:t>limit heat deposition </a:t>
            </a:r>
            <a:r>
              <a:rPr lang="en-US" sz="1800" dirty="0" smtClean="0"/>
              <a:t>to 4 </a:t>
            </a:r>
            <a:r>
              <a:rPr lang="en-US" sz="1800" dirty="0" err="1" smtClean="0"/>
              <a:t>mW</a:t>
            </a:r>
            <a:r>
              <a:rPr lang="en-US" sz="1800" dirty="0" smtClean="0"/>
              <a:t>/cm</a:t>
            </a:r>
            <a:r>
              <a:rPr lang="en-US" sz="1800" baseline="30000" dirty="0" smtClean="0"/>
              <a:t>3</a:t>
            </a:r>
          </a:p>
          <a:p>
            <a:pPr lvl="1"/>
            <a:r>
              <a:rPr lang="en-US" sz="1800" u="sng" dirty="0"/>
              <a:t>Field quality</a:t>
            </a:r>
            <a:r>
              <a:rPr lang="en-US" sz="1800" dirty="0"/>
              <a:t> not critical at injection (</a:t>
            </a:r>
            <a:r>
              <a:rPr lang="en-US" sz="1800" dirty="0" smtClean="0"/>
              <a:t>b</a:t>
            </a:r>
            <a:r>
              <a:rPr lang="en-US" sz="1800" baseline="-25000" dirty="0" smtClean="0"/>
              <a:t>6</a:t>
            </a:r>
            <a:r>
              <a:rPr lang="en-US" sz="1800" dirty="0" smtClean="0"/>
              <a:t>~ 25) but </a:t>
            </a:r>
            <a:r>
              <a:rPr lang="en-US" sz="1800" dirty="0"/>
              <a:t>critical at full energy </a:t>
            </a:r>
            <a:r>
              <a:rPr lang="en-US" sz="1800" dirty="0" smtClean="0"/>
              <a:t>(b</a:t>
            </a:r>
            <a:r>
              <a:rPr lang="en-US" sz="1800" baseline="-25000" dirty="0" smtClean="0"/>
              <a:t>6</a:t>
            </a:r>
            <a:r>
              <a:rPr lang="en-US" sz="1800" dirty="0" smtClean="0"/>
              <a:t> &lt;0.5)</a:t>
            </a:r>
            <a:endParaRPr lang="en-US" sz="1800" dirty="0"/>
          </a:p>
          <a:p>
            <a:pPr lvl="2"/>
            <a:r>
              <a:rPr lang="en-US" sz="1800" dirty="0" smtClean="0"/>
              <a:t>Large set </a:t>
            </a:r>
            <a:r>
              <a:rPr lang="en-US" sz="1800" dirty="0"/>
              <a:t>of </a:t>
            </a:r>
            <a:r>
              <a:rPr lang="en-US" sz="1800" dirty="0" smtClean="0"/>
              <a:t>correctors </a:t>
            </a:r>
            <a:r>
              <a:rPr lang="en-US" sz="1800" dirty="0"/>
              <a:t>in the layout</a:t>
            </a:r>
          </a:p>
          <a:p>
            <a:pPr lvl="1"/>
            <a:endParaRPr lang="en-US" sz="2000" dirty="0"/>
          </a:p>
        </p:txBody>
      </p:sp>
      <p:sp>
        <p:nvSpPr>
          <p:cNvPr id="4" name="Date Placeholder 3"/>
          <p:cNvSpPr>
            <a:spLocks noGrp="1"/>
          </p:cNvSpPr>
          <p:nvPr>
            <p:ph type="dt" sz="half" idx="10"/>
          </p:nvPr>
        </p:nvSpPr>
        <p:spPr/>
        <p:txBody>
          <a:bodyPr/>
          <a:lstStyle/>
          <a:p>
            <a:pPr>
              <a:defRPr/>
            </a:pPr>
            <a:fld id="{9129037A-A54E-304A-8C19-D0DFE75C41DF}" type="datetime1">
              <a:rPr lang="en-US" smtClean="0"/>
              <a:pPr>
                <a:defRPr/>
              </a:pPr>
              <a:t>6/5/14</a:t>
            </a:fld>
            <a:endParaRPr lang="en-US"/>
          </a:p>
        </p:txBody>
      </p:sp>
      <p:sp>
        <p:nvSpPr>
          <p:cNvPr id="5" name="Slide Number Placeholder 4"/>
          <p:cNvSpPr>
            <a:spLocks noGrp="1"/>
          </p:cNvSpPr>
          <p:nvPr>
            <p:ph type="sldNum" sz="quarter" idx="12"/>
          </p:nvPr>
        </p:nvSpPr>
        <p:spPr/>
        <p:txBody>
          <a:bodyPr/>
          <a:lstStyle/>
          <a:p>
            <a:pPr>
              <a:defRPr/>
            </a:pPr>
            <a:fld id="{0962E954-A950-7341-A7F7-EE0D0CC58447}" type="slidenum">
              <a:rPr lang="en-US" smtClean="0"/>
              <a:pPr>
                <a:defRPr/>
              </a:pPr>
              <a:t>9</a:t>
            </a:fld>
            <a:endParaRPr lang="en-US" dirty="0"/>
          </a:p>
        </p:txBody>
      </p:sp>
      <p:sp>
        <p:nvSpPr>
          <p:cNvPr id="6" name="Footer Placeholder 5"/>
          <p:cNvSpPr>
            <a:spLocks noGrp="1"/>
          </p:cNvSpPr>
          <p:nvPr>
            <p:ph type="ftr" sz="quarter" idx="3"/>
          </p:nvPr>
        </p:nvSpPr>
        <p:spPr/>
        <p:txBody>
          <a:bodyPr/>
          <a:lstStyle/>
          <a:p>
            <a:pPr>
              <a:defRPr/>
            </a:pPr>
            <a:r>
              <a:rPr lang="en-US" dirty="0" smtClean="0"/>
              <a:t>G. </a:t>
            </a:r>
            <a:r>
              <a:rPr lang="en-US" dirty="0" err="1" smtClean="0"/>
              <a:t>Apollinari</a:t>
            </a:r>
            <a:r>
              <a:rPr lang="en-US" dirty="0" smtClean="0"/>
              <a:t> – High Field Magnet Development Toward the High Luminosity LHC</a:t>
            </a:r>
            <a:endParaRPr lang="en-US" b="1" dirty="0"/>
          </a:p>
        </p:txBody>
      </p:sp>
      <p:sp>
        <p:nvSpPr>
          <p:cNvPr id="7" name="Content Placeholder 2"/>
          <p:cNvSpPr txBox="1">
            <a:spLocks/>
          </p:cNvSpPr>
          <p:nvPr/>
        </p:nvSpPr>
        <p:spPr>
          <a:xfrm>
            <a:off x="5416178" y="893636"/>
            <a:ext cx="3354292" cy="5097778"/>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i="1" u="sng" dirty="0" smtClean="0">
                <a:solidFill>
                  <a:srgbClr val="FF0000"/>
                </a:solidFill>
              </a:rPr>
              <a:t>Shielding is the answer:</a:t>
            </a:r>
          </a:p>
        </p:txBody>
      </p:sp>
      <p:sp>
        <p:nvSpPr>
          <p:cNvPr id="8" name="Right Brace 7"/>
          <p:cNvSpPr/>
          <p:nvPr/>
        </p:nvSpPr>
        <p:spPr>
          <a:xfrm>
            <a:off x="5030811" y="3338526"/>
            <a:ext cx="283882" cy="1538942"/>
          </a:xfrm>
          <a:prstGeom prst="rightBrace">
            <a:avLst/>
          </a:prstGeom>
          <a:no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27" name="Group 26"/>
          <p:cNvGrpSpPr/>
          <p:nvPr/>
        </p:nvGrpSpPr>
        <p:grpSpPr>
          <a:xfrm>
            <a:off x="5986842" y="1344149"/>
            <a:ext cx="2141163" cy="2062444"/>
            <a:chOff x="6450013" y="1777438"/>
            <a:chExt cx="1738227" cy="1711325"/>
          </a:xfrm>
        </p:grpSpPr>
        <p:pic>
          <p:nvPicPr>
            <p:cNvPr id="26" name="Picture 25"/>
            <p:cNvPicPr/>
            <p:nvPr/>
          </p:nvPicPr>
          <p:blipFill>
            <a:blip r:embed="rId2" cstate="print"/>
            <a:srcRect/>
            <a:stretch>
              <a:fillRect/>
            </a:stretch>
          </p:blipFill>
          <p:spPr bwMode="auto">
            <a:xfrm>
              <a:off x="6463580" y="1777438"/>
              <a:ext cx="1724660" cy="1711325"/>
            </a:xfrm>
            <a:prstGeom prst="rect">
              <a:avLst/>
            </a:prstGeom>
            <a:noFill/>
            <a:ln w="9525">
              <a:solidFill>
                <a:schemeClr val="tx2">
                  <a:lumMod val="60000"/>
                  <a:lumOff val="40000"/>
                </a:schemeClr>
              </a:solidFill>
              <a:miter lim="800000"/>
              <a:headEnd/>
              <a:tailEnd/>
            </a:ln>
          </p:spPr>
        </p:pic>
        <p:grpSp>
          <p:nvGrpSpPr>
            <p:cNvPr id="19" name="Group 18"/>
            <p:cNvGrpSpPr>
              <a:grpSpLocks/>
            </p:cNvGrpSpPr>
            <p:nvPr/>
          </p:nvGrpSpPr>
          <p:grpSpPr>
            <a:xfrm>
              <a:off x="6450013" y="1824726"/>
              <a:ext cx="1725294" cy="1612898"/>
              <a:chOff x="0" y="0"/>
              <a:chExt cx="1725282" cy="1613140"/>
            </a:xfrm>
          </p:grpSpPr>
          <p:cxnSp>
            <p:nvCxnSpPr>
              <p:cNvPr id="20" name="Straight Arrow Connector 19"/>
              <p:cNvCxnSpPr/>
              <p:nvPr/>
            </p:nvCxnSpPr>
            <p:spPr>
              <a:xfrm flipH="1">
                <a:off x="905773" y="163902"/>
                <a:ext cx="327660" cy="146050"/>
              </a:xfrm>
              <a:prstGeom prst="straightConnector1">
                <a:avLst/>
              </a:prstGeom>
              <a:ln>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76045" y="163902"/>
                <a:ext cx="120015" cy="240665"/>
              </a:xfrm>
              <a:prstGeom prst="straightConnector1">
                <a:avLst/>
              </a:prstGeom>
              <a:ln>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1130060" y="1233577"/>
                <a:ext cx="198408" cy="198408"/>
              </a:xfrm>
              <a:prstGeom prst="straightConnector1">
                <a:avLst/>
              </a:prstGeom>
              <a:ln>
                <a:solidFill>
                  <a:srgbClr val="C00000"/>
                </a:solidFill>
                <a:tailEnd type="oval"/>
              </a:ln>
            </p:spPr>
            <p:style>
              <a:lnRef idx="1">
                <a:schemeClr val="accent1"/>
              </a:lnRef>
              <a:fillRef idx="0">
                <a:schemeClr val="accent1"/>
              </a:fillRef>
              <a:effectRef idx="0">
                <a:schemeClr val="accent1"/>
              </a:effectRef>
              <a:fontRef idx="minor">
                <a:schemeClr val="tx1"/>
              </a:fontRef>
            </p:style>
          </p:cxnSp>
          <p:sp>
            <p:nvSpPr>
              <p:cNvPr id="23" name="Text Box 2"/>
              <p:cNvSpPr txBox="1">
                <a:spLocks noChangeArrowheads="1"/>
              </p:cNvSpPr>
              <p:nvPr/>
            </p:nvSpPr>
            <p:spPr bwMode="auto">
              <a:xfrm>
                <a:off x="1026543" y="0"/>
                <a:ext cx="698739" cy="232914"/>
              </a:xfrm>
              <a:prstGeom prst="rect">
                <a:avLst/>
              </a:prstGeom>
              <a:noFill/>
              <a:ln w="9525">
                <a:noFill/>
                <a:miter lim="800000"/>
                <a:headEnd/>
                <a:tailEnd/>
              </a:ln>
            </p:spPr>
            <p:txBody>
              <a:bodyPr rot="0" vert="horz" wrap="square" lIns="91440" tIns="45720" rIns="91440" bIns="45720" anchor="t" anchorCtr="0">
                <a:noAutofit/>
              </a:bodyPr>
              <a:lstStyle/>
              <a:p>
                <a:pPr marL="0" marR="0" algn="just">
                  <a:spcBef>
                    <a:spcPts val="0"/>
                  </a:spcBef>
                  <a:spcAft>
                    <a:spcPts val="0"/>
                  </a:spcAft>
                </a:pPr>
                <a:r>
                  <a:rPr lang="en-GB" sz="1000">
                    <a:effectLst/>
                    <a:latin typeface="Times"/>
                    <a:ea typeface="Times New Roman"/>
                    <a:cs typeface="Times New Roman"/>
                  </a:rPr>
                  <a:t>Tungsten</a:t>
                </a:r>
                <a:endParaRPr lang="en-US" sz="1000">
                  <a:effectLst/>
                  <a:latin typeface="Times"/>
                  <a:ea typeface="Times New Roman"/>
                  <a:cs typeface="Times New Roman"/>
                </a:endParaRPr>
              </a:p>
            </p:txBody>
          </p:sp>
          <p:sp>
            <p:nvSpPr>
              <p:cNvPr id="24" name="Text Box 2"/>
              <p:cNvSpPr txBox="1">
                <a:spLocks noChangeArrowheads="1"/>
              </p:cNvSpPr>
              <p:nvPr/>
            </p:nvSpPr>
            <p:spPr bwMode="auto">
              <a:xfrm>
                <a:off x="836762" y="1380226"/>
                <a:ext cx="887526" cy="232914"/>
              </a:xfrm>
              <a:prstGeom prst="rect">
                <a:avLst/>
              </a:prstGeom>
              <a:noFill/>
              <a:ln w="9525">
                <a:noFill/>
                <a:miter lim="800000"/>
                <a:headEnd/>
                <a:tailEnd/>
              </a:ln>
            </p:spPr>
            <p:txBody>
              <a:bodyPr rot="0" vert="horz" wrap="square" lIns="91440" tIns="45720" rIns="91440" bIns="45720" anchor="t" anchorCtr="0">
                <a:noAutofit/>
              </a:bodyPr>
              <a:lstStyle/>
              <a:p>
                <a:pPr marL="0" marR="0" algn="just">
                  <a:spcBef>
                    <a:spcPts val="0"/>
                  </a:spcBef>
                  <a:spcAft>
                    <a:spcPts val="0"/>
                  </a:spcAft>
                </a:pPr>
                <a:r>
                  <a:rPr lang="en-GB" sz="1000">
                    <a:effectLst/>
                    <a:latin typeface="Times"/>
                    <a:ea typeface="Times New Roman"/>
                    <a:cs typeface="Times New Roman"/>
                  </a:rPr>
                  <a:t>Beam screen</a:t>
                </a:r>
                <a:endParaRPr lang="en-US" sz="1000">
                  <a:effectLst/>
                  <a:latin typeface="Times"/>
                  <a:ea typeface="Times New Roman"/>
                  <a:cs typeface="Times New Roman"/>
                </a:endParaRPr>
              </a:p>
            </p:txBody>
          </p:sp>
          <p:sp>
            <p:nvSpPr>
              <p:cNvPr id="25" name="Text Box 2"/>
              <p:cNvSpPr txBox="1">
                <a:spLocks noChangeArrowheads="1"/>
              </p:cNvSpPr>
              <p:nvPr/>
            </p:nvSpPr>
            <p:spPr bwMode="auto">
              <a:xfrm>
                <a:off x="0" y="8626"/>
                <a:ext cx="698500" cy="232410"/>
              </a:xfrm>
              <a:prstGeom prst="rect">
                <a:avLst/>
              </a:prstGeom>
              <a:noFill/>
              <a:ln w="9525">
                <a:noFill/>
                <a:miter lim="800000"/>
                <a:headEnd/>
                <a:tailEnd/>
              </a:ln>
            </p:spPr>
            <p:txBody>
              <a:bodyPr rot="0" vert="horz" wrap="square" lIns="91440" tIns="45720" rIns="91440" bIns="45720" anchor="t" anchorCtr="0">
                <a:noAutofit/>
              </a:bodyPr>
              <a:lstStyle/>
              <a:p>
                <a:pPr marL="0" marR="0" algn="just">
                  <a:spcBef>
                    <a:spcPts val="0"/>
                  </a:spcBef>
                  <a:spcAft>
                    <a:spcPts val="0"/>
                  </a:spcAft>
                </a:pPr>
                <a:r>
                  <a:rPr lang="en-GB" sz="1000">
                    <a:effectLst/>
                    <a:latin typeface="Times"/>
                    <a:ea typeface="Times New Roman"/>
                    <a:cs typeface="Times New Roman"/>
                  </a:rPr>
                  <a:t>Cold bore</a:t>
                </a:r>
                <a:endParaRPr lang="en-US" sz="1000">
                  <a:effectLst/>
                  <a:latin typeface="Times"/>
                  <a:ea typeface="Times New Roman"/>
                  <a:cs typeface="Times New Roman"/>
                </a:endParaRPr>
              </a:p>
            </p:txBody>
          </p:sp>
        </p:grpSp>
      </p:grpSp>
      <p:pic>
        <p:nvPicPr>
          <p:cNvPr id="28" name="Picture 3" descr="pasted-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29588" y="3141611"/>
            <a:ext cx="4053910" cy="30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17531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theme/theme1.xml><?xml version="1.0" encoding="utf-8"?>
<a:theme xmlns:a="http://schemas.openxmlformats.org/drawingml/2006/main" name="Presentation1">
  <a:themeElements>
    <a:clrScheme name="Custom 2">
      <a:dk1>
        <a:srgbClr val="404040"/>
      </a:dk1>
      <a:lt1>
        <a:srgbClr val="FFFFFF"/>
      </a:lt1>
      <a:dk2>
        <a:srgbClr val="154D81"/>
      </a:dk2>
      <a:lt2>
        <a:srgbClr val="FFFFFF"/>
      </a:lt2>
      <a:accent1>
        <a:srgbClr val="82D2E6"/>
      </a:accent1>
      <a:accent2>
        <a:srgbClr val="1997B7"/>
      </a:accent2>
      <a:accent3>
        <a:srgbClr val="DA592A"/>
      </a:accent3>
      <a:accent4>
        <a:srgbClr val="BD1F24"/>
      </a:accent4>
      <a:accent5>
        <a:srgbClr val="519A24"/>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a:dk1>
        <a:srgbClr val="074184"/>
      </a:dk1>
      <a:lt1>
        <a:srgbClr val="FFFFFF"/>
      </a:lt1>
      <a:dk2>
        <a:srgbClr val="074184"/>
      </a:dk2>
      <a:lt2>
        <a:srgbClr val="FFFCF3"/>
      </a:lt2>
      <a:accent1>
        <a:srgbClr val="70C3DC"/>
      </a:accent1>
      <a:accent2>
        <a:srgbClr val="E14825"/>
      </a:accent2>
      <a:accent3>
        <a:srgbClr val="399F3C"/>
      </a:accent3>
      <a:accent4>
        <a:srgbClr val="800F1B"/>
      </a:accent4>
      <a:accent5>
        <a:srgbClr val="1997B7"/>
      </a:accent5>
      <a:accent6>
        <a:srgbClr val="40404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Presentation1.potx</Template>
  <TotalTime>8984</TotalTime>
  <Words>2417</Words>
  <Application>Microsoft Macintosh PowerPoint</Application>
  <PresentationFormat>On-screen Show (4:3)</PresentationFormat>
  <Paragraphs>303</Paragraphs>
  <Slides>24</Slides>
  <Notes>0</Notes>
  <HiddenSlides>0</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Presentation1</vt:lpstr>
      <vt:lpstr>Fermilab: Footer Only</vt:lpstr>
      <vt:lpstr>High Field Magnet Development Toward the High Luminosity LHC</vt:lpstr>
      <vt:lpstr>Participants</vt:lpstr>
      <vt:lpstr>Content</vt:lpstr>
      <vt:lpstr> HEP Strategy</vt:lpstr>
      <vt:lpstr>Justification &amp; ….</vt:lpstr>
      <vt:lpstr>…Needs</vt:lpstr>
      <vt:lpstr>The HL-LHC Project</vt:lpstr>
      <vt:lpstr>New IRs</vt:lpstr>
      <vt:lpstr>Magnets Design Constraints</vt:lpstr>
      <vt:lpstr>Super Conductor/Coil Design</vt:lpstr>
      <vt:lpstr>Coil Design</vt:lpstr>
      <vt:lpstr>Nb3Sn Conductor</vt:lpstr>
      <vt:lpstr>PowerPoint Presentation</vt:lpstr>
      <vt:lpstr>Development History (LARP)</vt:lpstr>
      <vt:lpstr>Mechanical structure</vt:lpstr>
      <vt:lpstr>HQ (120 mm) Achievements</vt:lpstr>
      <vt:lpstr>HQ Quench Protection</vt:lpstr>
      <vt:lpstr>QXF (HL-LHC Quads) Plans</vt:lpstr>
      <vt:lpstr>Risk Control</vt:lpstr>
      <vt:lpstr>11 T Dipoles Motivation</vt:lpstr>
      <vt:lpstr>Magnet Design </vt:lpstr>
      <vt:lpstr>Fabrication</vt:lpstr>
      <vt:lpstr>Quench Performance (FNAL) </vt:lpstr>
      <vt:lpstr>Conclusions</vt:lpstr>
    </vt:vector>
  </TitlesOfParts>
  <Company>Sandbox Studio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G A</cp:lastModifiedBy>
  <cp:revision>167</cp:revision>
  <cp:lastPrinted>2014-06-05T14:29:11Z</cp:lastPrinted>
  <dcterms:created xsi:type="dcterms:W3CDTF">2014-01-03T20:18:13Z</dcterms:created>
  <dcterms:modified xsi:type="dcterms:W3CDTF">2014-06-05T15:20:34Z</dcterms:modified>
</cp:coreProperties>
</file>