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7"/>
  </p:notesMasterIdLst>
  <p:handoutMasterIdLst>
    <p:handoutMasterId r:id="rId68"/>
  </p:handoutMasterIdLst>
  <p:sldIdLst>
    <p:sldId id="265" r:id="rId3"/>
    <p:sldId id="304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20" r:id="rId13"/>
    <p:sldId id="322" r:id="rId14"/>
    <p:sldId id="324" r:id="rId15"/>
    <p:sldId id="321" r:id="rId16"/>
    <p:sldId id="306" r:id="rId17"/>
    <p:sldId id="326" r:id="rId18"/>
    <p:sldId id="327" r:id="rId19"/>
    <p:sldId id="328" r:id="rId20"/>
    <p:sldId id="276" r:id="rId21"/>
    <p:sldId id="285" r:id="rId22"/>
    <p:sldId id="333" r:id="rId23"/>
    <p:sldId id="336" r:id="rId24"/>
    <p:sldId id="332" r:id="rId25"/>
    <p:sldId id="338" r:id="rId26"/>
    <p:sldId id="339" r:id="rId27"/>
    <p:sldId id="337" r:id="rId28"/>
    <p:sldId id="340" r:id="rId29"/>
    <p:sldId id="341" r:id="rId30"/>
    <p:sldId id="342" r:id="rId31"/>
    <p:sldId id="344" r:id="rId32"/>
    <p:sldId id="343" r:id="rId33"/>
    <p:sldId id="345" r:id="rId34"/>
    <p:sldId id="370" r:id="rId35"/>
    <p:sldId id="334" r:id="rId36"/>
    <p:sldId id="349" r:id="rId37"/>
    <p:sldId id="356" r:id="rId38"/>
    <p:sldId id="357" r:id="rId39"/>
    <p:sldId id="355" r:id="rId40"/>
    <p:sldId id="358" r:id="rId41"/>
    <p:sldId id="359" r:id="rId42"/>
    <p:sldId id="354" r:id="rId43"/>
    <p:sldId id="360" r:id="rId44"/>
    <p:sldId id="353" r:id="rId45"/>
    <p:sldId id="352" r:id="rId46"/>
    <p:sldId id="351" r:id="rId47"/>
    <p:sldId id="350" r:id="rId48"/>
    <p:sldId id="361" r:id="rId49"/>
    <p:sldId id="369" r:id="rId50"/>
    <p:sldId id="368" r:id="rId51"/>
    <p:sldId id="364" r:id="rId52"/>
    <p:sldId id="363" r:id="rId53"/>
    <p:sldId id="362" r:id="rId54"/>
    <p:sldId id="365" r:id="rId55"/>
    <p:sldId id="367" r:id="rId56"/>
    <p:sldId id="330" r:id="rId57"/>
    <p:sldId id="331" r:id="rId58"/>
    <p:sldId id="290" r:id="rId59"/>
    <p:sldId id="325" r:id="rId60"/>
    <p:sldId id="278" r:id="rId61"/>
    <p:sldId id="298" r:id="rId62"/>
    <p:sldId id="329" r:id="rId63"/>
    <p:sldId id="346" r:id="rId64"/>
    <p:sldId id="347" r:id="rId65"/>
    <p:sldId id="348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003087"/>
    <a:srgbClr val="505050"/>
    <a:srgbClr val="808080"/>
    <a:srgbClr val="BD1F24"/>
    <a:srgbClr val="DA592A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5415" autoAdjust="0"/>
  </p:normalViewPr>
  <p:slideViewPr>
    <p:cSldViewPr snapToGrid="0" snapToObjects="1">
      <p:cViewPr varScale="1">
        <p:scale>
          <a:sx n="65" d="100"/>
          <a:sy n="65" d="100"/>
        </p:scale>
        <p:origin x="-10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5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a\Webpages\FTBF\performance\ECIC_byFYYe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a\Webpages\FTBF\performance\Performance_FYTotal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a\Webpages\FTBF\performance\Performance_FYTotal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a\Webpages\FTBF\performance\Institu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Most Recent 5 Years</a:t>
            </a:r>
          </a:p>
        </c:rich>
      </c:tx>
      <c:layout>
        <c:manualLayout>
          <c:xMode val="edge"/>
          <c:yMode val="edge"/>
          <c:x val="0.27328990681503895"/>
          <c:y val="0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700431199262536E-2"/>
          <c:y val="6.5161249307504387E-2"/>
          <c:w val="0.73891915122237795"/>
          <c:h val="0.84185659203023078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chart!$A$5</c:f>
              <c:strCache>
                <c:ptCount val="1"/>
                <c:pt idx="0">
                  <c:v>Experiments</c:v>
                </c:pt>
              </c:strCache>
            </c:strRef>
          </c:tx>
          <c:invertIfNegative val="0"/>
          <c:cat>
            <c:strRef>
              <c:f>chart!$G$1:$K$1</c:f>
              <c:strCache>
                <c:ptCount val="5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</c:strCache>
            </c:strRef>
          </c:cat>
          <c:val>
            <c:numRef>
              <c:f>chart!$G$5:$K$5</c:f>
              <c:numCache>
                <c:formatCode>General</c:formatCode>
                <c:ptCount val="5"/>
                <c:pt idx="0">
                  <c:v>11</c:v>
                </c:pt>
                <c:pt idx="1">
                  <c:v>13</c:v>
                </c:pt>
                <c:pt idx="2">
                  <c:v>11</c:v>
                </c:pt>
                <c:pt idx="3">
                  <c:v>5</c:v>
                </c:pt>
                <c:pt idx="4">
                  <c:v>17</c:v>
                </c:pt>
              </c:numCache>
            </c:numRef>
          </c:val>
        </c:ser>
        <c:ser>
          <c:idx val="1"/>
          <c:order val="1"/>
          <c:tx>
            <c:strRef>
              <c:f>chart!$A$4</c:f>
              <c:strCache>
                <c:ptCount val="1"/>
                <c:pt idx="0">
                  <c:v>Institutions*</c:v>
                </c:pt>
              </c:strCache>
            </c:strRef>
          </c:tx>
          <c:invertIfNegative val="0"/>
          <c:cat>
            <c:strRef>
              <c:f>chart!$G$1:$K$1</c:f>
              <c:strCache>
                <c:ptCount val="5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</c:strCache>
            </c:strRef>
          </c:cat>
          <c:val>
            <c:numRef>
              <c:f>chart!$G$4:$K$4</c:f>
              <c:numCache>
                <c:formatCode>General</c:formatCode>
                <c:ptCount val="5"/>
                <c:pt idx="0">
                  <c:v>9.6</c:v>
                </c:pt>
                <c:pt idx="1">
                  <c:v>12</c:v>
                </c:pt>
                <c:pt idx="2">
                  <c:v>12.8</c:v>
                </c:pt>
                <c:pt idx="3">
                  <c:v>5.2</c:v>
                </c:pt>
                <c:pt idx="4">
                  <c:v>17</c:v>
                </c:pt>
              </c:numCache>
            </c:numRef>
          </c:val>
        </c:ser>
        <c:ser>
          <c:idx val="3"/>
          <c:order val="2"/>
          <c:tx>
            <c:strRef>
              <c:f>chart!$A$6</c:f>
              <c:strCache>
                <c:ptCount val="1"/>
                <c:pt idx="0">
                  <c:v>Countries</c:v>
                </c:pt>
              </c:strCache>
            </c:strRef>
          </c:tx>
          <c:spPr>
            <a:solidFill>
              <a:srgbClr val="F79646"/>
            </a:solidFill>
          </c:spPr>
          <c:invertIfNegative val="0"/>
          <c:cat>
            <c:strRef>
              <c:f>chart!$G$1:$K$1</c:f>
              <c:strCache>
                <c:ptCount val="5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</c:strCache>
            </c:strRef>
          </c:cat>
          <c:val>
            <c:numRef>
              <c:f>chart!$G$6:$K$6</c:f>
              <c:numCache>
                <c:formatCode>General</c:formatCode>
                <c:ptCount val="5"/>
                <c:pt idx="0">
                  <c:v>12</c:v>
                </c:pt>
                <c:pt idx="1">
                  <c:v>14</c:v>
                </c:pt>
                <c:pt idx="2">
                  <c:v>14</c:v>
                </c:pt>
                <c:pt idx="3">
                  <c:v>3</c:v>
                </c:pt>
                <c:pt idx="4">
                  <c:v>20</c:v>
                </c:pt>
              </c:numCache>
            </c:numRef>
          </c:val>
        </c:ser>
        <c:ser>
          <c:idx val="0"/>
          <c:order val="3"/>
          <c:tx>
            <c:strRef>
              <c:f>chart!$A$3</c:f>
              <c:strCache>
                <c:ptCount val="1"/>
                <c:pt idx="0">
                  <c:v>Collaborators*</c:v>
                </c:pt>
              </c:strCache>
            </c:strRef>
          </c:tx>
          <c:invertIfNegative val="0"/>
          <c:cat>
            <c:strRef>
              <c:f>chart!$G$1:$K$1</c:f>
              <c:strCache>
                <c:ptCount val="5"/>
                <c:pt idx="0">
                  <c:v>FY 2010</c:v>
                </c:pt>
                <c:pt idx="1">
                  <c:v>FY 2011</c:v>
                </c:pt>
                <c:pt idx="2">
                  <c:v>FY 2012</c:v>
                </c:pt>
                <c:pt idx="3">
                  <c:v>FY 2013</c:v>
                </c:pt>
                <c:pt idx="4">
                  <c:v>FY 2014</c:v>
                </c:pt>
              </c:strCache>
            </c:strRef>
          </c:cat>
          <c:val>
            <c:numRef>
              <c:f>chart!$G$3:$K$3</c:f>
              <c:numCache>
                <c:formatCode>General</c:formatCode>
                <c:ptCount val="5"/>
                <c:pt idx="0">
                  <c:v>15.7</c:v>
                </c:pt>
                <c:pt idx="1">
                  <c:v>22.3</c:v>
                </c:pt>
                <c:pt idx="2">
                  <c:v>22.9</c:v>
                </c:pt>
                <c:pt idx="3">
                  <c:v>8.5</c:v>
                </c:pt>
                <c:pt idx="4">
                  <c:v>31.6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985600"/>
        <c:axId val="94987392"/>
        <c:axId val="92453952"/>
      </c:bar3DChart>
      <c:catAx>
        <c:axId val="94985600"/>
        <c:scaling>
          <c:orientation val="minMax"/>
        </c:scaling>
        <c:delete val="0"/>
        <c:axPos val="b"/>
        <c:majorTickMark val="out"/>
        <c:minorTickMark val="none"/>
        <c:tickLblPos val="nextTo"/>
        <c:crossAx val="94987392"/>
        <c:crosses val="autoZero"/>
        <c:auto val="1"/>
        <c:lblAlgn val="ctr"/>
        <c:lblOffset val="100"/>
        <c:noMultiLvlLbl val="0"/>
      </c:catAx>
      <c:valAx>
        <c:axId val="949873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94985600"/>
        <c:crosses val="autoZero"/>
        <c:crossBetween val="between"/>
      </c:valAx>
      <c:serAx>
        <c:axId val="92453952"/>
        <c:scaling>
          <c:orientation val="minMax"/>
        </c:scaling>
        <c:delete val="0"/>
        <c:axPos val="b"/>
        <c:majorTickMark val="out"/>
        <c:minorTickMark val="none"/>
        <c:tickLblPos val="nextTo"/>
        <c:crossAx val="94987392"/>
        <c:crosses val="autoZero"/>
        <c:tickLblSkip val="1"/>
      </c:serAx>
    </c:plotArea>
    <c:legend>
      <c:legendPos val="b"/>
      <c:layout/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MTest Weekly Facility Usage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'Weekly Usage'!$E$1</c:f>
              <c:strCache>
                <c:ptCount val="1"/>
                <c:pt idx="0">
                  <c:v>Exp-week</c:v>
                </c:pt>
              </c:strCache>
            </c:strRef>
          </c:tx>
          <c:dPt>
            <c:idx val="9"/>
            <c:bubble3D val="0"/>
          </c:dPt>
          <c:cat>
            <c:strRef>
              <c:f>'Weekly Usage'!$A$2:$A$11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'Weekly Usage'!$E$2:$E$11</c:f>
              <c:numCache>
                <c:formatCode>General</c:formatCode>
                <c:ptCount val="10"/>
                <c:pt idx="0">
                  <c:v>22</c:v>
                </c:pt>
                <c:pt idx="1">
                  <c:v>19</c:v>
                </c:pt>
                <c:pt idx="2">
                  <c:v>14</c:v>
                </c:pt>
                <c:pt idx="3">
                  <c:v>18</c:v>
                </c:pt>
                <c:pt idx="4">
                  <c:v>13</c:v>
                </c:pt>
                <c:pt idx="5">
                  <c:v>42</c:v>
                </c:pt>
                <c:pt idx="6">
                  <c:v>44.5</c:v>
                </c:pt>
                <c:pt idx="7">
                  <c:v>36</c:v>
                </c:pt>
                <c:pt idx="8">
                  <c:v>10</c:v>
                </c:pt>
                <c:pt idx="9">
                  <c:v>74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'Weekly Usage'!$C$1</c:f>
              <c:strCache>
                <c:ptCount val="1"/>
                <c:pt idx="0">
                  <c:v>Beam Studies</c:v>
                </c:pt>
              </c:strCache>
            </c:strRef>
          </c:tx>
          <c:val>
            <c:numRef>
              <c:f>'Weekly Usage'!$C$2:$C$11</c:f>
              <c:numCache>
                <c:formatCode>General</c:formatCode>
                <c:ptCount val="10"/>
                <c:pt idx="0">
                  <c:v>6</c:v>
                </c:pt>
                <c:pt idx="1">
                  <c:v>0.5</c:v>
                </c:pt>
                <c:pt idx="2">
                  <c:v>5</c:v>
                </c:pt>
                <c:pt idx="3">
                  <c:v>2</c:v>
                </c:pt>
                <c:pt idx="4">
                  <c:v>3.5</c:v>
                </c:pt>
                <c:pt idx="5">
                  <c:v>0.5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'Weekly Usage'!$D$1</c:f>
              <c:strCache>
                <c:ptCount val="1"/>
                <c:pt idx="0">
                  <c:v>Installation</c:v>
                </c:pt>
              </c:strCache>
            </c:strRef>
          </c:tx>
          <c:dPt>
            <c:idx val="9"/>
            <c:bubble3D val="0"/>
          </c:dPt>
          <c:cat>
            <c:strRef>
              <c:f>'Weekly Usage'!$A$2:$A$11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'Weekly Usage'!$D$2:$D$11</c:f>
              <c:numCache>
                <c:formatCode>General</c:formatCode>
                <c:ptCount val="10"/>
                <c:pt idx="3">
                  <c:v>2</c:v>
                </c:pt>
                <c:pt idx="4">
                  <c:v>0.5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09312"/>
        <c:axId val="96110848"/>
      </c:lineChart>
      <c:lineChart>
        <c:grouping val="standard"/>
        <c:varyColors val="0"/>
        <c:ser>
          <c:idx val="2"/>
          <c:order val="1"/>
          <c:tx>
            <c:strRef>
              <c:f>'Weekly Usage'!$F$1</c:f>
              <c:strCache>
                <c:ptCount val="1"/>
                <c:pt idx="0">
                  <c:v>Facility Use (%)</c:v>
                </c:pt>
              </c:strCache>
            </c:strRef>
          </c:tx>
          <c:dPt>
            <c:idx val="9"/>
            <c:bubble3D val="0"/>
          </c:dPt>
          <c:cat>
            <c:strRef>
              <c:f>'Weekly Usage'!$A$2:$A$11</c:f>
              <c:strCache>
                <c:ptCount val="1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</c:strCache>
            </c:strRef>
          </c:cat>
          <c:val>
            <c:numRef>
              <c:f>'Weekly Usage'!$F$2:$F$11</c:f>
              <c:numCache>
                <c:formatCode>0%</c:formatCode>
                <c:ptCount val="10"/>
                <c:pt idx="0">
                  <c:v>0.65116279069767447</c:v>
                </c:pt>
                <c:pt idx="1">
                  <c:v>0.55714285714285716</c:v>
                </c:pt>
                <c:pt idx="2">
                  <c:v>0.43181818181818182</c:v>
                </c:pt>
                <c:pt idx="3">
                  <c:v>0.45833333333333331</c:v>
                </c:pt>
                <c:pt idx="4">
                  <c:v>0.4358974358974359</c:v>
                </c:pt>
                <c:pt idx="5">
                  <c:v>1.0106382978723405</c:v>
                </c:pt>
                <c:pt idx="6">
                  <c:v>0.98979591836734693</c:v>
                </c:pt>
                <c:pt idx="7">
                  <c:v>1.3666666666666667</c:v>
                </c:pt>
                <c:pt idx="8">
                  <c:v>2.5</c:v>
                </c:pt>
                <c:pt idx="9">
                  <c:v>1.7446808510638299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122752"/>
        <c:axId val="96121216"/>
      </c:lineChart>
      <c:catAx>
        <c:axId val="9610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110848"/>
        <c:crosses val="autoZero"/>
        <c:auto val="1"/>
        <c:lblAlgn val="ctr"/>
        <c:lblOffset val="100"/>
        <c:noMultiLvlLbl val="0"/>
      </c:catAx>
      <c:valAx>
        <c:axId val="9611084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Weeks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109312"/>
        <c:crosses val="autoZero"/>
        <c:crossBetween val="between"/>
        <c:minorUnit val="1"/>
      </c:valAx>
      <c:valAx>
        <c:axId val="9612121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96122752"/>
        <c:crosses val="max"/>
        <c:crossBetween val="between"/>
      </c:valAx>
      <c:catAx>
        <c:axId val="96122752"/>
        <c:scaling>
          <c:orientation val="minMax"/>
        </c:scaling>
        <c:delete val="1"/>
        <c:axPos val="b"/>
        <c:majorTickMark val="out"/>
        <c:minorTickMark val="none"/>
        <c:tickLblPos val="nextTo"/>
        <c:crossAx val="961212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19183263856721E-2"/>
          <c:y val="0.16032087538353482"/>
          <c:w val="0.9150218079357727"/>
          <c:h val="0.72369938264759159"/>
        </c:manualLayout>
      </c:layout>
      <c:lineChart>
        <c:grouping val="standard"/>
        <c:varyColors val="0"/>
        <c:ser>
          <c:idx val="0"/>
          <c:order val="0"/>
          <c:tx>
            <c:strRef>
              <c:f>Experiments!$G$3</c:f>
              <c:strCache>
                <c:ptCount val="1"/>
                <c:pt idx="0">
                  <c:v>Total Exps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strRef>
              <c:f>Experiments!$H$2:$T$2</c:f>
              <c:strCache>
                <c:ptCount val="13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  <c:pt idx="12">
                  <c:v>FY14</c:v>
                </c:pt>
              </c:strCache>
            </c:strRef>
          </c:cat>
          <c:val>
            <c:numRef>
              <c:f>Experiments!$H$3:$T$3</c:f>
              <c:numCache>
                <c:formatCode>General</c:formatCode>
                <c:ptCount val="13"/>
                <c:pt idx="3">
                  <c:v>8</c:v>
                </c:pt>
                <c:pt idx="4">
                  <c:v>10</c:v>
                </c:pt>
                <c:pt idx="5">
                  <c:v>9</c:v>
                </c:pt>
                <c:pt idx="6">
                  <c:v>7</c:v>
                </c:pt>
                <c:pt idx="7">
                  <c:v>6</c:v>
                </c:pt>
                <c:pt idx="8">
                  <c:v>11</c:v>
                </c:pt>
                <c:pt idx="9">
                  <c:v>13</c:v>
                </c:pt>
                <c:pt idx="10">
                  <c:v>11</c:v>
                </c:pt>
                <c:pt idx="11">
                  <c:v>5</c:v>
                </c:pt>
                <c:pt idx="12">
                  <c:v>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Experiments!$G$4</c:f>
              <c:strCache>
                <c:ptCount val="1"/>
                <c:pt idx="0">
                  <c:v>New TSWs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square"/>
            <c:size val="7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cat>
            <c:strRef>
              <c:f>Experiments!$H$2:$T$2</c:f>
              <c:strCache>
                <c:ptCount val="13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  <c:pt idx="12">
                  <c:v>FY14</c:v>
                </c:pt>
              </c:strCache>
            </c:strRef>
          </c:cat>
          <c:val>
            <c:numRef>
              <c:f>Experiments!$H$4:$T$4</c:f>
              <c:numCache>
                <c:formatCode>General</c:formatCode>
                <c:ptCount val="13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  <c:pt idx="5">
                  <c:v>7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6</c:v>
                </c:pt>
                <c:pt idx="10">
                  <c:v>2</c:v>
                </c:pt>
                <c:pt idx="11">
                  <c:v>7</c:v>
                </c:pt>
                <c:pt idx="12">
                  <c:v>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Experiments!$G$5</c:f>
              <c:strCache>
                <c:ptCount val="1"/>
                <c:pt idx="0">
                  <c:v>Started</c:v>
                </c:pt>
              </c:strCache>
            </c:strRef>
          </c:tx>
          <c:spPr>
            <a:ln w="25400">
              <a:solidFill>
                <a:schemeClr val="accent5"/>
              </a:solidFill>
              <a:prstDash val="sysDash"/>
            </a:ln>
          </c:spPr>
          <c:marker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cat>
            <c:strRef>
              <c:f>Experiments!$H$2:$T$2</c:f>
              <c:strCache>
                <c:ptCount val="13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  <c:pt idx="12">
                  <c:v>FY14</c:v>
                </c:pt>
              </c:strCache>
            </c:strRef>
          </c:cat>
          <c:val>
            <c:numRef>
              <c:f>Experiments!$H$5:$T$5</c:f>
              <c:numCache>
                <c:formatCode>General</c:formatCode>
                <c:ptCount val="13"/>
                <c:pt idx="3">
                  <c:v>2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6</c:v>
                </c:pt>
                <c:pt idx="10">
                  <c:v>3</c:v>
                </c:pt>
                <c:pt idx="11">
                  <c:v>4</c:v>
                </c:pt>
                <c:pt idx="12">
                  <c:v>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Experiments!$G$6</c:f>
              <c:strCache>
                <c:ptCount val="1"/>
                <c:pt idx="0">
                  <c:v>Returned</c:v>
                </c:pt>
              </c:strCache>
            </c:strRef>
          </c:tx>
          <c:spPr>
            <a:ln w="25400">
              <a:solidFill>
                <a:srgbClr val="00B050"/>
              </a:solidFill>
              <a:prstDash val="sysDash"/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Experiments!$H$2:$T$2</c:f>
              <c:strCache>
                <c:ptCount val="13"/>
                <c:pt idx="0">
                  <c:v>FY02</c:v>
                </c:pt>
                <c:pt idx="1">
                  <c:v>FY03</c:v>
                </c:pt>
                <c:pt idx="2">
                  <c:v>FY04</c:v>
                </c:pt>
                <c:pt idx="3">
                  <c:v>FY05</c:v>
                </c:pt>
                <c:pt idx="4">
                  <c:v>FY06</c:v>
                </c:pt>
                <c:pt idx="5">
                  <c:v>FY07</c:v>
                </c:pt>
                <c:pt idx="6">
                  <c:v>FY08</c:v>
                </c:pt>
                <c:pt idx="7">
                  <c:v>FY09</c:v>
                </c:pt>
                <c:pt idx="8">
                  <c:v>FY10</c:v>
                </c:pt>
                <c:pt idx="9">
                  <c:v>FY11</c:v>
                </c:pt>
                <c:pt idx="10">
                  <c:v>FY12</c:v>
                </c:pt>
                <c:pt idx="11">
                  <c:v>FY13</c:v>
                </c:pt>
                <c:pt idx="12">
                  <c:v>FY14</c:v>
                </c:pt>
              </c:strCache>
            </c:strRef>
          </c:cat>
          <c:val>
            <c:numRef>
              <c:f>Experiments!$H$6:$T$6</c:f>
              <c:numCache>
                <c:formatCode>General</c:formatCode>
                <c:ptCount val="13"/>
                <c:pt idx="4">
                  <c:v>4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8</c:v>
                </c:pt>
                <c:pt idx="11">
                  <c:v>1</c:v>
                </c:pt>
                <c:pt idx="12">
                  <c:v>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235968"/>
        <c:axId val="103237888"/>
      </c:lineChart>
      <c:catAx>
        <c:axId val="103235968"/>
        <c:scaling>
          <c:orientation val="minMax"/>
        </c:scaling>
        <c:delete val="0"/>
        <c:axPos val="b"/>
        <c:majorTickMark val="out"/>
        <c:minorTickMark val="none"/>
        <c:tickLblPos val="nextTo"/>
        <c:crossAx val="103237888"/>
        <c:crosses val="autoZero"/>
        <c:auto val="1"/>
        <c:lblAlgn val="ctr"/>
        <c:lblOffset val="100"/>
        <c:noMultiLvlLbl val="0"/>
      </c:catAx>
      <c:valAx>
        <c:axId val="103237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23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2010425780110817E-2"/>
          <c:y val="5.0158300524934384E-2"/>
          <c:w val="0.23714528331017445"/>
          <c:h val="0.35801691455234763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'FY14'!$H$3:$H$5</c:f>
              <c:strCache>
                <c:ptCount val="3"/>
                <c:pt idx="0">
                  <c:v>US Universities</c:v>
                </c:pt>
                <c:pt idx="1">
                  <c:v>International</c:v>
                </c:pt>
                <c:pt idx="2">
                  <c:v>National Labs</c:v>
                </c:pt>
              </c:strCache>
            </c:strRef>
          </c:cat>
          <c:val>
            <c:numRef>
              <c:f>'FY14'!$I$3:$I$5</c:f>
              <c:numCache>
                <c:formatCode>General</c:formatCode>
                <c:ptCount val="3"/>
                <c:pt idx="0">
                  <c:v>105</c:v>
                </c:pt>
                <c:pt idx="1">
                  <c:v>140</c:v>
                </c:pt>
                <c:pt idx="2">
                  <c:v>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6D8BB93D-8D83-45C2-81BD-766F247B791A}" type="datetimeFigureOut">
              <a:rPr lang="en-US" altLang="en-US"/>
              <a:pPr/>
              <a:t>7/1/2014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E87EC980-D2CB-4A87-B298-7088CF2A5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556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9392C304-5883-48C6-8CE9-48396BB45F35}" type="datetimeFigureOut">
              <a:rPr lang="en-US" altLang="en-US"/>
              <a:pPr/>
              <a:t>7/1/2014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3" charset="0"/>
              </a:defRPr>
            </a:lvl1pPr>
          </a:lstStyle>
          <a:p>
            <a:fld id="{7EC8E8D5-B099-48BC-8A6E-C06AAB285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227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Areas under</a:t>
            </a:r>
            <a:r>
              <a:rPr lang="en-US" baseline="0" dirty="0" smtClean="0"/>
              <a:t> development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16A1-FAA5-4A50-80BA-F052E27AEF0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8557-F039-434C-AE95-1BB64B32F561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3728B-73D3-42BF-840C-B26D2922D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6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06BE6B06-BBF6-45E5-B937-1FE582F3268D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8A4F7-8916-48EC-92C4-EBB968DD6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1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6BE0B78F-35DE-4E8E-AEB8-C1E0086881AA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FC899763-0910-4886-BEBB-8E0C678A8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81817F06-27FC-44D8-8E91-381E1DA65F6C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897543-1FDD-419D-9F40-020B1B70D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052727-4219-4D66-A692-E3B2589793BE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FD07-54B2-45A1-B834-EE9E10418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5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7B62E-DDB6-4B5D-BBB0-108F2F4C6559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B9FC-0F49-4C05-A4B9-D171D93B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0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751B6-4A26-4A74-A867-915AADE4C47E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2D5E8-4127-4951-A9DB-D9F53D48D2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2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908D4-D523-4623-81C8-B5994FEC1A5E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0C51-B107-4499-B3A4-4E3BE5CFE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6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C03AD-519C-420C-AE1C-C6E49D2FC21C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6A2C1-A32F-4E39-8E20-4DBB0A39F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A9AE8BCA-BCF1-4155-808E-8F37304D4560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BA84C064-B82D-45B8-A901-692A14562C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59" r:id="rId5"/>
    <p:sldLayoutId id="2147484066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3E227132-7A6B-4A49-B216-A5F9F299E2B6}" type="datetime1">
              <a:rPr lang="en-US" altLang="en-US" smtClean="0"/>
              <a:t>7/1/2014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Geelhoed Soha Reimer APT - Switchyard External Beamlines 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pitchFamily="123" charset="0"/>
              </a:defRPr>
            </a:lvl1pPr>
          </a:lstStyle>
          <a:p>
            <a:fld id="{27FAA2E9-CFCE-4697-A643-DCCA534BF1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ppd.fnal.gov/FTB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image" Target="../media/image5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tags" Target="../tags/tag4.xml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9.xml"/><Relationship Id="rId7" Type="http://schemas.openxmlformats.org/officeDocument/2006/relationships/image" Target="../media/image6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2.xml"/><Relationship Id="rId7" Type="http://schemas.openxmlformats.org/officeDocument/2006/relationships/image" Target="../media/image7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2.emf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tags" Target="../tags/tag13.xml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6.xml"/><Relationship Id="rId7" Type="http://schemas.openxmlformats.org/officeDocument/2006/relationships/image" Target="../media/image7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11" Type="http://schemas.openxmlformats.org/officeDocument/2006/relationships/image" Target="../media/image7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8.png"/><Relationship Id="rId4" Type="http://schemas.openxmlformats.org/officeDocument/2006/relationships/tags" Target="../tags/tag17.xml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989262"/>
            <a:ext cx="7636906" cy="17608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Switchyard External </a:t>
            </a:r>
            <a:r>
              <a:rPr lang="en-US" dirty="0" err="1" smtClean="0"/>
              <a:t>Beamlines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 From the past to the </a:t>
            </a:r>
            <a:r>
              <a:rPr lang="en-US" sz="1800" dirty="0" smtClean="0"/>
              <a:t>present</a:t>
            </a:r>
            <a:endParaRPr lang="en-US" altLang="en-US" sz="1800" dirty="0" smtClean="0">
              <a:latin typeface="Helvetica" pitchFamily="123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5138758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Michael </a:t>
            </a:r>
            <a:r>
              <a:rPr lang="en-US" altLang="en-US" dirty="0" err="1" smtClean="0">
                <a:solidFill>
                  <a:schemeClr val="tx2"/>
                </a:solidFill>
                <a:latin typeface="Helvetica" pitchFamily="123" charset="0"/>
              </a:rPr>
              <a:t>Geelhoed</a:t>
            </a:r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 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Aria </a:t>
            </a:r>
            <a:r>
              <a:rPr lang="en-US" altLang="en-US" dirty="0" err="1" smtClean="0">
                <a:solidFill>
                  <a:schemeClr val="tx2"/>
                </a:solidFill>
                <a:latin typeface="Helvetica" pitchFamily="123" charset="0"/>
              </a:rPr>
              <a:t>Soha</a:t>
            </a:r>
            <a:endParaRPr lang="en-US" altLang="en-US" dirty="0" smtClean="0">
              <a:solidFill>
                <a:schemeClr val="tx2"/>
              </a:solidFill>
              <a:latin typeface="Helvetica" pitchFamily="123" charset="0"/>
            </a:endParaRP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Paul Reimer</a:t>
            </a:r>
          </a:p>
          <a:p>
            <a:r>
              <a:rPr lang="en-US" altLang="en-US" dirty="0" smtClean="0">
                <a:solidFill>
                  <a:schemeClr val="tx2"/>
                </a:solidFill>
                <a:latin typeface="Helvetica" pitchFamily="123" charset="0"/>
              </a:rPr>
              <a:t>1 July 2014</a:t>
            </a:r>
          </a:p>
          <a:p>
            <a:endParaRPr lang="en-US" altLang="en-US" dirty="0" smtClean="0">
              <a:latin typeface="Helvetica" pitchFamily="12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39C3BF7-504C-4D17-95C6-F474DC00EB41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8" y="4102768"/>
            <a:ext cx="5374122" cy="2024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8" y="1289215"/>
            <a:ext cx="3327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Ring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Proton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Neutrino </a:t>
            </a:r>
            <a:r>
              <a:rPr lang="en-US" dirty="0"/>
              <a:t>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</a:t>
            </a:r>
            <a:r>
              <a:rPr lang="en-US" dirty="0"/>
              <a:t>became FNAL May 11</a:t>
            </a:r>
            <a:r>
              <a:rPr lang="en-US" baseline="30000" dirty="0"/>
              <a:t>th</a:t>
            </a:r>
            <a:r>
              <a:rPr lang="en-US" dirty="0"/>
              <a:t> 1974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Meson (1977)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0462"/>
            <a:ext cx="3196847" cy="2590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2339" y="37857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Meson Detector Building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62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F40819C-BBDC-4EE2-AF24-5D86DDE62E27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309342">
            <a:off x="765431" y="1420886"/>
            <a:ext cx="3797841" cy="4512929"/>
            <a:chOff x="2939475" y="818011"/>
            <a:chExt cx="4166175" cy="4954139"/>
          </a:xfrm>
        </p:grpSpPr>
        <p:sp>
          <p:nvSpPr>
            <p:cNvPr id="5" name="Arc 4"/>
            <p:cNvSpPr/>
            <p:nvPr/>
          </p:nvSpPr>
          <p:spPr>
            <a:xfrm>
              <a:off x="3095625" y="1762125"/>
              <a:ext cx="4010025" cy="4010025"/>
            </a:xfrm>
            <a:prstGeom prst="arc">
              <a:avLst>
                <a:gd name="adj1" fmla="val 15100848"/>
                <a:gd name="adj2" fmla="val 15039504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0633627">
              <a:off x="4299893" y="996862"/>
              <a:ext cx="2252060" cy="643816"/>
              <a:chOff x="4436578" y="1295400"/>
              <a:chExt cx="2252060" cy="64381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657031" flipV="1">
                <a:off x="4859389" y="1585035"/>
                <a:ext cx="1829249" cy="354181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4436578" y="1647825"/>
                <a:ext cx="811697" cy="2286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248275" y="1428750"/>
                <a:ext cx="866775" cy="21907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5248275" y="1295400"/>
                <a:ext cx="628407" cy="35242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2939475" y="1657834"/>
              <a:ext cx="822542" cy="822543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21290658" flipV="1">
              <a:off x="3195822" y="1034797"/>
              <a:ext cx="1150944" cy="59175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9977471">
              <a:off x="4300703" y="818011"/>
              <a:ext cx="225756" cy="2304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9" name="Arc 28"/>
          <p:cNvSpPr/>
          <p:nvPr/>
        </p:nvSpPr>
        <p:spPr>
          <a:xfrm>
            <a:off x="992260" y="2428126"/>
            <a:ext cx="3384478" cy="3356596"/>
          </a:xfrm>
          <a:prstGeom prst="arc">
            <a:avLst>
              <a:gd name="adj1" fmla="val 16405329"/>
              <a:gd name="adj2" fmla="val 1789807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>
            <a:off x="992260" y="2433724"/>
            <a:ext cx="3384478" cy="3356596"/>
          </a:xfrm>
          <a:prstGeom prst="arc">
            <a:avLst>
              <a:gd name="adj1" fmla="val 19668192"/>
              <a:gd name="adj2" fmla="val 2108753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>
            <a:off x="992260" y="2437174"/>
            <a:ext cx="3384478" cy="3356596"/>
          </a:xfrm>
          <a:prstGeom prst="arc">
            <a:avLst>
              <a:gd name="adj1" fmla="val 2559273"/>
              <a:gd name="adj2" fmla="val 387069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>
            <a:off x="992260" y="2437174"/>
            <a:ext cx="3384478" cy="3356596"/>
          </a:xfrm>
          <a:prstGeom prst="arc">
            <a:avLst>
              <a:gd name="adj1" fmla="val 3987934"/>
              <a:gd name="adj2" fmla="val 53210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>
            <a:off x="992260" y="2428126"/>
            <a:ext cx="3384478" cy="3356596"/>
          </a:xfrm>
          <a:prstGeom prst="arc">
            <a:avLst>
              <a:gd name="adj1" fmla="val 8948672"/>
              <a:gd name="adj2" fmla="val 1045017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>
            <a:off x="992260" y="2428126"/>
            <a:ext cx="3384478" cy="3356596"/>
          </a:xfrm>
          <a:prstGeom prst="arc">
            <a:avLst>
              <a:gd name="adj1" fmla="val 21357305"/>
              <a:gd name="adj2" fmla="val 9327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/>
          <p:cNvSpPr/>
          <p:nvPr/>
        </p:nvSpPr>
        <p:spPr>
          <a:xfrm>
            <a:off x="992260" y="2437174"/>
            <a:ext cx="3384478" cy="3356596"/>
          </a:xfrm>
          <a:prstGeom prst="arc">
            <a:avLst>
              <a:gd name="adj1" fmla="val 10691627"/>
              <a:gd name="adj2" fmla="val 1248987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>
            <a:off x="982735" y="2159592"/>
            <a:ext cx="509711" cy="537068"/>
          </a:xfrm>
          <a:prstGeom prst="arc">
            <a:avLst>
              <a:gd name="adj1" fmla="val 17015150"/>
              <a:gd name="adj2" fmla="val 1491964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>
            <a:off x="992260" y="2449269"/>
            <a:ext cx="3384478" cy="3356596"/>
          </a:xfrm>
          <a:prstGeom prst="arc">
            <a:avLst>
              <a:gd name="adj1" fmla="val 1058312"/>
              <a:gd name="adj2" fmla="val 23856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>
            <a:off x="1004354" y="2454118"/>
            <a:ext cx="3384478" cy="3356596"/>
          </a:xfrm>
          <a:prstGeom prst="arc">
            <a:avLst>
              <a:gd name="adj1" fmla="val 18029324"/>
              <a:gd name="adj2" fmla="val 1946218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>
            <a:off x="1004354" y="2428126"/>
            <a:ext cx="3384478" cy="3356596"/>
          </a:xfrm>
          <a:prstGeom prst="arc">
            <a:avLst>
              <a:gd name="adj1" fmla="val 14526992"/>
              <a:gd name="adj2" fmla="val 1612725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>
            <a:off x="1004354" y="2405744"/>
            <a:ext cx="3384478" cy="3356596"/>
          </a:xfrm>
          <a:prstGeom prst="arc">
            <a:avLst>
              <a:gd name="adj1" fmla="val 12631966"/>
              <a:gd name="adj2" fmla="val 143268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>
            <a:off x="992260" y="2454118"/>
            <a:ext cx="3384478" cy="3356596"/>
          </a:xfrm>
          <a:prstGeom prst="arc">
            <a:avLst>
              <a:gd name="adj1" fmla="val 7379379"/>
              <a:gd name="adj2" fmla="val 879906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684499" y="967905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44019" y="1158755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495800" y="1653071"/>
            <a:ext cx="103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590" y="3350567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Ring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11358" y="2750403"/>
            <a:ext cx="360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1972 Main Ring reached design energy of 200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967905"/>
            <a:ext cx="7790831" cy="49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4115F7F-92B7-4382-B7C0-A124D47D0332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309342">
            <a:off x="765431" y="1420886"/>
            <a:ext cx="3797841" cy="4512929"/>
            <a:chOff x="2939475" y="818011"/>
            <a:chExt cx="4166175" cy="4954139"/>
          </a:xfrm>
        </p:grpSpPr>
        <p:sp>
          <p:nvSpPr>
            <p:cNvPr id="5" name="Arc 4"/>
            <p:cNvSpPr/>
            <p:nvPr/>
          </p:nvSpPr>
          <p:spPr>
            <a:xfrm>
              <a:off x="3095625" y="1762125"/>
              <a:ext cx="4010025" cy="4010025"/>
            </a:xfrm>
            <a:prstGeom prst="arc">
              <a:avLst>
                <a:gd name="adj1" fmla="val 15100848"/>
                <a:gd name="adj2" fmla="val 15039504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0633627">
              <a:off x="4299893" y="996862"/>
              <a:ext cx="2252060" cy="643816"/>
              <a:chOff x="4436578" y="1295400"/>
              <a:chExt cx="2252060" cy="64381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657031" flipV="1">
                <a:off x="4859389" y="1585035"/>
                <a:ext cx="1829249" cy="354181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4436578" y="1647825"/>
                <a:ext cx="811697" cy="2286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248275" y="1428750"/>
                <a:ext cx="866775" cy="21907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5248275" y="1295400"/>
                <a:ext cx="628407" cy="35242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2939475" y="1657834"/>
              <a:ext cx="822542" cy="822543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21290658" flipV="1">
              <a:off x="3195822" y="1034797"/>
              <a:ext cx="1150944" cy="59175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9977471">
              <a:off x="4300703" y="818011"/>
              <a:ext cx="225756" cy="2304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47874" y="2344107"/>
            <a:ext cx="3495789" cy="3544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32907" y="1620420"/>
            <a:ext cx="4234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On July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1983 the Energy </a:t>
            </a:r>
            <a:r>
              <a:rPr lang="en-US" sz="2000" dirty="0" err="1" smtClean="0"/>
              <a:t>Doubler</a:t>
            </a:r>
            <a:r>
              <a:rPr lang="en-US" sz="2000" dirty="0"/>
              <a:t> </a:t>
            </a:r>
            <a:r>
              <a:rPr lang="en-US" sz="2000" dirty="0" smtClean="0"/>
              <a:t>better known as the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reached 512 </a:t>
            </a:r>
            <a:r>
              <a:rPr lang="en-US" sz="2000" dirty="0" err="1" smtClean="0"/>
              <a:t>Gev</a:t>
            </a:r>
            <a:r>
              <a:rPr lang="en-US" sz="2000" dirty="0" smtClean="0"/>
              <a:t>. </a:t>
            </a:r>
          </a:p>
          <a:p>
            <a:pPr algn="just"/>
            <a:r>
              <a:rPr lang="en-US" sz="2000" dirty="0" smtClean="0"/>
              <a:t> </a:t>
            </a:r>
          </a:p>
          <a:p>
            <a:pPr algn="just"/>
            <a:r>
              <a:rPr lang="en-US" sz="2000" dirty="0" smtClean="0"/>
              <a:t>Feb 16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1984 800 </a:t>
            </a:r>
            <a:r>
              <a:rPr lang="en-US" sz="2000" dirty="0" err="1" smtClean="0"/>
              <a:t>Gev</a:t>
            </a:r>
            <a:r>
              <a:rPr lang="en-US" sz="2000" dirty="0" smtClean="0"/>
              <a:t> was achieved and extracted towards the Switchyard area.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2" y="1301590"/>
            <a:ext cx="4409225" cy="4559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1" y="1301590"/>
            <a:ext cx="3050429" cy="447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1" y="2128717"/>
            <a:ext cx="4356768" cy="2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B8EE279-3CF6-440C-894C-D918AF5ED7FF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309342">
            <a:off x="765431" y="1420886"/>
            <a:ext cx="3797841" cy="4512929"/>
            <a:chOff x="2939475" y="818011"/>
            <a:chExt cx="4166175" cy="4954139"/>
          </a:xfrm>
        </p:grpSpPr>
        <p:sp>
          <p:nvSpPr>
            <p:cNvPr id="5" name="Arc 4"/>
            <p:cNvSpPr/>
            <p:nvPr/>
          </p:nvSpPr>
          <p:spPr>
            <a:xfrm>
              <a:off x="3095625" y="1762125"/>
              <a:ext cx="4010025" cy="4010025"/>
            </a:xfrm>
            <a:prstGeom prst="arc">
              <a:avLst>
                <a:gd name="adj1" fmla="val 15100848"/>
                <a:gd name="adj2" fmla="val 15039504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0633627">
              <a:off x="4299893" y="996862"/>
              <a:ext cx="2252060" cy="643816"/>
              <a:chOff x="4436578" y="1295400"/>
              <a:chExt cx="2252060" cy="64381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657031" flipV="1">
                <a:off x="4859389" y="1585035"/>
                <a:ext cx="1829249" cy="354181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4436578" y="1647825"/>
                <a:ext cx="811697" cy="2286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248275" y="1428750"/>
                <a:ext cx="866775" cy="21907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5248275" y="1295400"/>
                <a:ext cx="628407" cy="35242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2939475" y="1657834"/>
              <a:ext cx="822542" cy="822543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21290658" flipV="1">
              <a:off x="3195822" y="1034797"/>
              <a:ext cx="1150944" cy="59175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9977471">
              <a:off x="4300703" y="818011"/>
              <a:ext cx="225756" cy="2304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 – Begins with Change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47874" y="2344107"/>
            <a:ext cx="3495789" cy="35446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43848" y="1282607"/>
            <a:ext cx="4071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Fermilab’s</a:t>
            </a:r>
            <a:r>
              <a:rPr lang="en-US" dirty="0" smtClean="0"/>
              <a:t> Main Injector initial design started 1987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Construction began 1993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 ready for HEP in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A695616-E420-42D4-BAD3-2DD388B69D1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309342">
            <a:off x="3068942" y="1418161"/>
            <a:ext cx="3797841" cy="4512929"/>
            <a:chOff x="2939475" y="818011"/>
            <a:chExt cx="4166175" cy="4954139"/>
          </a:xfrm>
        </p:grpSpPr>
        <p:sp>
          <p:nvSpPr>
            <p:cNvPr id="5" name="Arc 4"/>
            <p:cNvSpPr/>
            <p:nvPr/>
          </p:nvSpPr>
          <p:spPr>
            <a:xfrm>
              <a:off x="3095625" y="1762125"/>
              <a:ext cx="4010025" cy="4010025"/>
            </a:xfrm>
            <a:prstGeom prst="arc">
              <a:avLst>
                <a:gd name="adj1" fmla="val 15100848"/>
                <a:gd name="adj2" fmla="val 15039504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0633627">
              <a:off x="4307118" y="1110720"/>
              <a:ext cx="1440104" cy="581025"/>
              <a:chOff x="4436578" y="1295400"/>
              <a:chExt cx="1440104" cy="58102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4436578" y="1647825"/>
                <a:ext cx="811697" cy="2286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5248275" y="1295400"/>
                <a:ext cx="628407" cy="35242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2939475" y="1657834"/>
              <a:ext cx="822542" cy="822543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21290658" flipV="1">
              <a:off x="3195822" y="1034797"/>
              <a:ext cx="1150944" cy="59175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9977471">
              <a:off x="4300703" y="818011"/>
              <a:ext cx="225756" cy="2304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 rot="15547497">
            <a:off x="824794" y="3289539"/>
            <a:ext cx="2482434" cy="17170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20" idx="3"/>
          </p:cNvCxnSpPr>
          <p:nvPr/>
        </p:nvCxnSpPr>
        <p:spPr>
          <a:xfrm flipV="1">
            <a:off x="2827781" y="4340674"/>
            <a:ext cx="360242" cy="55478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2264182" y="2007559"/>
            <a:ext cx="923841" cy="1235635"/>
          </a:xfrm>
          <a:prstGeom prst="arc">
            <a:avLst>
              <a:gd name="adj1" fmla="val 20860416"/>
              <a:gd name="adj2" fmla="val 722613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 – Begins with Change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5508" y="92130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Meson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277" y="243060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12-Point Star 8"/>
          <p:cNvSpPr/>
          <p:nvPr/>
        </p:nvSpPr>
        <p:spPr>
          <a:xfrm>
            <a:off x="5782229" y="5229379"/>
            <a:ext cx="667784" cy="660782"/>
          </a:xfrm>
          <a:prstGeom prst="star12">
            <a:avLst/>
          </a:prstGeom>
          <a:solidFill>
            <a:srgbClr val="FFC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2-Point Star 33"/>
          <p:cNvSpPr/>
          <p:nvPr/>
        </p:nvSpPr>
        <p:spPr>
          <a:xfrm>
            <a:off x="5782229" y="2284876"/>
            <a:ext cx="667784" cy="660782"/>
          </a:xfrm>
          <a:prstGeom prst="star12">
            <a:avLst/>
          </a:prstGeom>
          <a:solidFill>
            <a:srgbClr val="FFC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89D6A15-21D1-4066-A1E6-B95824D464D2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0684" y="3411283"/>
            <a:ext cx="2915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still changing…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6747731-A698-4669-9EE5-B9FEE515EA74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 rot="20942969">
            <a:off x="4469377" y="1621410"/>
            <a:ext cx="2052954" cy="586478"/>
            <a:chOff x="4436578" y="1295400"/>
            <a:chExt cx="2252060" cy="643816"/>
          </a:xfrm>
        </p:grpSpPr>
        <p:cxnSp>
          <p:nvCxnSpPr>
            <p:cNvPr id="8" name="Straight Connector 7"/>
            <p:cNvCxnSpPr/>
            <p:nvPr/>
          </p:nvCxnSpPr>
          <p:spPr>
            <a:xfrm rot="657031" flipV="1">
              <a:off x="4859389" y="1585035"/>
              <a:ext cx="1829249" cy="35418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436578" y="1647825"/>
              <a:ext cx="811697" cy="22860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248275" y="1428750"/>
              <a:ext cx="866775" cy="21907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248275" y="1295400"/>
              <a:ext cx="628407" cy="35242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 rot="309342">
            <a:off x="3175466" y="2050757"/>
            <a:ext cx="749821" cy="74928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468045" y="1520379"/>
            <a:ext cx="1049188" cy="5390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20286813">
            <a:off x="4505409" y="1376979"/>
            <a:ext cx="205797" cy="2099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5547497">
            <a:off x="824794" y="3289539"/>
            <a:ext cx="2482434" cy="17170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20" idx="3"/>
          </p:cNvCxnSpPr>
          <p:nvPr/>
        </p:nvCxnSpPr>
        <p:spPr>
          <a:xfrm flipV="1">
            <a:off x="2827781" y="4340674"/>
            <a:ext cx="360242" cy="55478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2264182" y="2007559"/>
            <a:ext cx="923841" cy="1235635"/>
          </a:xfrm>
          <a:prstGeom prst="arc">
            <a:avLst>
              <a:gd name="adj1" fmla="val 20860416"/>
              <a:gd name="adj2" fmla="val 722613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0013" y="1048829"/>
            <a:ext cx="10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86575" y="1471612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SeaQuest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5508" y="921305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277" y="243060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3188023" y="2286000"/>
            <a:ext cx="3636640" cy="3662363"/>
          </a:xfrm>
          <a:prstGeom prst="arc">
            <a:avLst>
              <a:gd name="adj1" fmla="val 10400839"/>
              <a:gd name="adj2" fmla="val 15341087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481B92F-1936-446B-A871-DE228EB46A12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 rot="309342">
            <a:off x="3175466" y="2050757"/>
            <a:ext cx="749821" cy="74928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468045" y="1520379"/>
            <a:ext cx="1049188" cy="5390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20286813">
            <a:off x="4505409" y="1376979"/>
            <a:ext cx="205797" cy="2099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68830" y="2632829"/>
            <a:ext cx="516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produced from AD’s Proton source which includes three machines. The Source,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the Booster Ring. </a:t>
            </a:r>
          </a:p>
        </p:txBody>
      </p:sp>
      <p:sp>
        <p:nvSpPr>
          <p:cNvPr id="4" name="Oval 3"/>
          <p:cNvSpPr/>
          <p:nvPr/>
        </p:nvSpPr>
        <p:spPr>
          <a:xfrm>
            <a:off x="3260693" y="2137919"/>
            <a:ext cx="579365" cy="57496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C4B0B5D-1C38-4A87-84AD-343C2AA4C014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 rot="309342">
            <a:off x="3175466" y="2050757"/>
            <a:ext cx="749821" cy="74928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468045" y="1520379"/>
            <a:ext cx="1049188" cy="5390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20286813">
            <a:off x="4505409" y="1376979"/>
            <a:ext cx="205797" cy="2099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5547497">
            <a:off x="824794" y="3289539"/>
            <a:ext cx="2482434" cy="17170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2264182" y="2007559"/>
            <a:ext cx="923841" cy="1235635"/>
          </a:xfrm>
          <a:prstGeom prst="arc">
            <a:avLst>
              <a:gd name="adj1" fmla="val 20860416"/>
              <a:gd name="adj2" fmla="val 722613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277" y="243060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60693" y="2137919"/>
            <a:ext cx="579365" cy="574964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>
            <a:off x="2264182" y="2018582"/>
            <a:ext cx="828114" cy="1107600"/>
          </a:xfrm>
          <a:prstGeom prst="arc">
            <a:avLst>
              <a:gd name="adj1" fmla="val 20860416"/>
              <a:gd name="adj2" fmla="val 5367073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5547497">
            <a:off x="975536" y="3408871"/>
            <a:ext cx="2180950" cy="14784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621004">
            <a:off x="2664777" y="4354061"/>
            <a:ext cx="169568" cy="56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753034" y="4197928"/>
            <a:ext cx="516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injected at 8 and ramped to 120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Beam is at this flattop value and is resonantly extracted over 4 seconds.</a:t>
            </a:r>
          </a:p>
        </p:txBody>
      </p:sp>
    </p:spTree>
    <p:extLst>
      <p:ext uri="{BB962C8B-B14F-4D97-AF65-F5344CB8AC3E}">
        <p14:creationId xmlns:p14="http://schemas.microsoft.com/office/powerpoint/2010/main" val="1196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04D9074-F034-4A94-8A80-C0262D87C85D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19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733675" y="1243012"/>
            <a:ext cx="0" cy="487203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80700" y="1219200"/>
            <a:ext cx="0" cy="4895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290886" y="1172765"/>
            <a:ext cx="1102520" cy="4847035"/>
            <a:chOff x="3290886" y="1172765"/>
            <a:chExt cx="1102520" cy="4847035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3290886" y="1172765"/>
              <a:ext cx="152400" cy="45482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929062" y="5229379"/>
              <a:ext cx="464344" cy="79042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3290886" y="1627586"/>
              <a:ext cx="1102520" cy="360179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H="1">
            <a:off x="4161234" y="1971679"/>
            <a:ext cx="139303" cy="2447921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07204" y="1719265"/>
            <a:ext cx="3569483" cy="511829"/>
            <a:chOff x="407204" y="1719265"/>
            <a:chExt cx="3569483" cy="511829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943224" y="1719265"/>
              <a:ext cx="50006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943224" y="2224092"/>
              <a:ext cx="500062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43224" y="1719265"/>
              <a:ext cx="0" cy="504826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443286" y="1719265"/>
              <a:ext cx="533401" cy="25241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3443286" y="1971679"/>
              <a:ext cx="533401" cy="252414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07204" y="1769429"/>
              <a:ext cx="2326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Field Free Region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9062" y="3211448"/>
            <a:ext cx="3845950" cy="1131952"/>
            <a:chOff x="4038600" y="3211448"/>
            <a:chExt cx="3845950" cy="113195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154193" y="3814839"/>
              <a:ext cx="113007" cy="5285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038600" y="3211448"/>
              <a:ext cx="86812" cy="4340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5169704" y="3709987"/>
              <a:ext cx="2714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2 Electrostatic Septa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H="1" flipV="1">
            <a:off x="3443286" y="1172765"/>
            <a:ext cx="80964" cy="484703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038600" y="1243012"/>
            <a:ext cx="2994207" cy="1423988"/>
            <a:chOff x="4038600" y="1243012"/>
            <a:chExt cx="2994207" cy="1423988"/>
          </a:xfrm>
        </p:grpSpPr>
        <p:sp>
          <p:nvSpPr>
            <p:cNvPr id="15368" name="TextBox 15367"/>
            <p:cNvSpPr txBox="1"/>
            <p:nvPr/>
          </p:nvSpPr>
          <p:spPr>
            <a:xfrm>
              <a:off x="5327468" y="1845472"/>
              <a:ext cx="1705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Field Region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38600" y="1243012"/>
              <a:ext cx="550986" cy="1423988"/>
              <a:chOff x="4038600" y="1243012"/>
              <a:chExt cx="550986" cy="142398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038600" y="1243012"/>
                <a:ext cx="523875" cy="1423988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4048771" y="1400175"/>
                <a:ext cx="52387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4048771" y="1627586"/>
                <a:ext cx="54081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4038600" y="1924053"/>
                <a:ext cx="534046" cy="166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4060302" y="2224091"/>
                <a:ext cx="519113" cy="70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038600" y="2495550"/>
                <a:ext cx="54081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/>
          <p:cNvSpPr txBox="1"/>
          <p:nvPr/>
        </p:nvSpPr>
        <p:spPr>
          <a:xfrm>
            <a:off x="407204" y="5848350"/>
            <a:ext cx="1007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Not to scale*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 External </a:t>
            </a:r>
            <a:r>
              <a:rPr lang="en-US" dirty="0" err="1"/>
              <a:t>Beamlines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9EFBF9C-D84C-4191-BE19-6D8BD93F1D4C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7748" y="857250"/>
            <a:ext cx="54022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Items to be covered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Switchyard’s History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Switchyard’s Present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Delivery Method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FTBF</a:t>
            </a:r>
            <a:endParaRPr lang="en-US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SeaQuest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5B45578-5E10-4B7A-BBE0-3B3AE1C1B5E3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4" y="931789"/>
            <a:ext cx="5686425" cy="47212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508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QXR regulates Slow Extraction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6747731-A698-4669-9EE5-B9FEE515EA74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 rot="20942969">
            <a:off x="4469377" y="1621410"/>
            <a:ext cx="2052954" cy="586478"/>
            <a:chOff x="4436578" y="1295400"/>
            <a:chExt cx="2252060" cy="643816"/>
          </a:xfrm>
        </p:grpSpPr>
        <p:cxnSp>
          <p:nvCxnSpPr>
            <p:cNvPr id="8" name="Straight Connector 7"/>
            <p:cNvCxnSpPr/>
            <p:nvPr/>
          </p:nvCxnSpPr>
          <p:spPr>
            <a:xfrm rot="657031" flipV="1">
              <a:off x="4859389" y="1585035"/>
              <a:ext cx="1829249" cy="354181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436578" y="1647825"/>
              <a:ext cx="811697" cy="22860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248275" y="1428750"/>
              <a:ext cx="866775" cy="21907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248275" y="1295400"/>
              <a:ext cx="628407" cy="35242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 rot="309342">
            <a:off x="3175466" y="2050757"/>
            <a:ext cx="749821" cy="749288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3468045" y="1520379"/>
            <a:ext cx="1049188" cy="5390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 rot="20286813">
            <a:off x="4505409" y="1376979"/>
            <a:ext cx="205797" cy="20992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5547497">
            <a:off x="824794" y="3289539"/>
            <a:ext cx="2482434" cy="17170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20" idx="3"/>
          </p:cNvCxnSpPr>
          <p:nvPr/>
        </p:nvCxnSpPr>
        <p:spPr>
          <a:xfrm flipV="1">
            <a:off x="2827781" y="4340674"/>
            <a:ext cx="360242" cy="55478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2264182" y="2007559"/>
            <a:ext cx="923841" cy="1235635"/>
          </a:xfrm>
          <a:prstGeom prst="arc">
            <a:avLst>
              <a:gd name="adj1" fmla="val 20860416"/>
              <a:gd name="adj2" fmla="val 722613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0013" y="1048829"/>
            <a:ext cx="10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86575" y="1471612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SeaQuest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5508" y="921305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277" y="243060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>
            <a:off x="3188023" y="2286000"/>
            <a:ext cx="3636640" cy="3662363"/>
          </a:xfrm>
          <a:prstGeom prst="arc">
            <a:avLst>
              <a:gd name="adj1" fmla="val 10400839"/>
              <a:gd name="adj2" fmla="val 15341087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2964323"/>
            <a:ext cx="45410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Beam is extracted from the MI52 area transported through the P1, P2, and P3 (Main Ring remnant)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beamlines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. In Switchyard, Electrostatic Septa split beam twice. </a:t>
            </a:r>
          </a:p>
          <a:p>
            <a:pPr algn="just"/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First split beam to 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Meson in enclosure B, the second split is in the F1 Manhole and splits beam between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56941" y="2335857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P3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7902" y="4618066"/>
            <a:ext cx="88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80118" y="3841486"/>
            <a:ext cx="88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P2</a:t>
            </a:r>
          </a:p>
        </p:txBody>
      </p:sp>
    </p:spTree>
    <p:extLst>
      <p:ext uri="{BB962C8B-B14F-4D97-AF65-F5344CB8AC3E}">
        <p14:creationId xmlns:p14="http://schemas.microsoft.com/office/powerpoint/2010/main" val="2122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FTBF Location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7" name="Picture 2" descr="http://www-visualmedia.fnal.gov/VMS_Site/gallery/stillphotos/2006/0100/06-0173-0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4938" b="24062"/>
          <a:stretch>
            <a:fillRect/>
          </a:stretch>
        </p:blipFill>
        <p:spPr bwMode="auto">
          <a:xfrm>
            <a:off x="553527" y="1186656"/>
            <a:ext cx="7185006" cy="505397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TBFpics\MD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548" y="1290107"/>
            <a:ext cx="3416770" cy="2562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0" y="746125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 smtClean="0"/>
              <a:t>Meson </a:t>
            </a:r>
            <a:r>
              <a:rPr lang="en-US" altLang="en-US" dirty="0"/>
              <a:t>Detector Building – West</a:t>
            </a:r>
          </a:p>
        </p:txBody>
      </p:sp>
      <p:pic>
        <p:nvPicPr>
          <p:cNvPr id="10" name="Picture 6" descr="W:\TBFpics\TB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9933" y="3963272"/>
            <a:ext cx="1708385" cy="227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3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Users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095265"/>
              </p:ext>
            </p:extLst>
          </p:nvPr>
        </p:nvGraphicFramePr>
        <p:xfrm>
          <a:off x="4495800" y="1253066"/>
          <a:ext cx="4038600" cy="3070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6133"/>
            <a:ext cx="4038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World Class Facility</a:t>
            </a:r>
          </a:p>
          <a:p>
            <a:pPr eaLnBrk="1" hangingPunct="1"/>
            <a:r>
              <a:rPr lang="en-US" altLang="en-US" dirty="0" smtClean="0"/>
              <a:t>The only U.S. HEP Test Beam</a:t>
            </a:r>
          </a:p>
          <a:p>
            <a:pPr eaLnBrk="1" hangingPunct="1"/>
            <a:r>
              <a:rPr lang="en-US" altLang="en-US" dirty="0" smtClean="0"/>
              <a:t>Detector R&amp;D focus</a:t>
            </a:r>
          </a:p>
          <a:p>
            <a:pPr eaLnBrk="1" hangingPunct="1"/>
            <a:r>
              <a:rPr lang="en-US" altLang="en-US" dirty="0" smtClean="0"/>
              <a:t>In 2014: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 smtClean="0"/>
              <a:t>17 experiments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 smtClean="0"/>
              <a:t>316 collaborators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 smtClean="0"/>
              <a:t>85 institutions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 smtClean="0"/>
              <a:t>20 countries</a:t>
            </a:r>
          </a:p>
        </p:txBody>
      </p:sp>
      <p:sp>
        <p:nvSpPr>
          <p:cNvPr id="39" name="Content Placeholder 1"/>
          <p:cNvSpPr txBox="1">
            <a:spLocks/>
          </p:cNvSpPr>
          <p:nvPr/>
        </p:nvSpPr>
        <p:spPr>
          <a:xfrm>
            <a:off x="4495800" y="4323926"/>
            <a:ext cx="4038600" cy="1477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defRPr/>
            </a:pPr>
            <a:endParaRPr lang="en-US" sz="1200" smtClean="0"/>
          </a:p>
          <a:p>
            <a:pPr marL="233363" indent="-233363">
              <a:defRPr/>
            </a:pPr>
            <a:endParaRPr lang="en-US" sz="1200" smtClean="0"/>
          </a:p>
          <a:p>
            <a:pPr marL="233363" indent="-233363">
              <a:defRPr/>
            </a:pPr>
            <a:r>
              <a:rPr lang="en-US" sz="1200" smtClean="0"/>
              <a:t>*Number of </a:t>
            </a:r>
            <a:r>
              <a:rPr lang="en-US" sz="1200" i="1" smtClean="0"/>
              <a:t>Collaborators</a:t>
            </a:r>
            <a:r>
              <a:rPr lang="en-US" sz="1200" smtClean="0"/>
              <a:t> has been scaled to fit on plot</a:t>
            </a:r>
          </a:p>
          <a:p>
            <a:pPr marL="233363" indent="-233363">
              <a:defRPr/>
            </a:pPr>
            <a:r>
              <a:rPr lang="en-US" sz="1200" smtClean="0"/>
              <a:t>*Number of </a:t>
            </a:r>
            <a:r>
              <a:rPr lang="en-US" sz="1200" i="1" smtClean="0"/>
              <a:t>Institutions</a:t>
            </a:r>
            <a:r>
              <a:rPr lang="en-US" sz="1200" smtClean="0"/>
              <a:t> has been scaled to fit on plot.  </a:t>
            </a:r>
          </a:p>
          <a:p>
            <a:pPr marL="233363" indent="-233363">
              <a:defRPr/>
            </a:pPr>
            <a:r>
              <a:rPr lang="en-US" sz="1200" smtClean="0"/>
              <a:t>Accelerator Shutdown FY12 &amp; FY13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76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User –FTBF </a:t>
            </a:r>
            <a:r>
              <a:rPr lang="en-US" altLang="en-US" dirty="0"/>
              <a:t>Weekly </a:t>
            </a:r>
            <a:r>
              <a:rPr lang="en-US" altLang="en-US" dirty="0" smtClean="0"/>
              <a:t>Usage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graphicFrame>
        <p:nvGraphicFramePr>
          <p:cNvPr id="6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803056"/>
              </p:ext>
            </p:extLst>
          </p:nvPr>
        </p:nvGraphicFramePr>
        <p:xfrm>
          <a:off x="381000" y="161475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57200" y="846138"/>
            <a:ext cx="8229600" cy="5715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08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79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2014 Experiments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200" y="1126067"/>
            <a:ext cx="8229600" cy="4525963"/>
          </a:xfrm>
        </p:spPr>
        <p:txBody>
          <a:bodyPr>
            <a:noAutofit/>
          </a:bodyPr>
          <a:lstStyle/>
          <a:p>
            <a:r>
              <a:rPr lang="en-US" sz="1600" dirty="0"/>
              <a:t>Dual </a:t>
            </a:r>
            <a:r>
              <a:rPr lang="en-US" sz="1600" dirty="0" smtClean="0"/>
              <a:t>Readout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 – General R&amp;D</a:t>
            </a:r>
            <a:endParaRPr lang="en-US" sz="1600" dirty="0"/>
          </a:p>
          <a:p>
            <a:r>
              <a:rPr lang="en-US" sz="1600" dirty="0" err="1">
                <a:solidFill>
                  <a:schemeClr val="accent4"/>
                </a:solidFill>
              </a:rPr>
              <a:t>Spacordian</a:t>
            </a:r>
            <a:r>
              <a:rPr lang="en-US" sz="1600" dirty="0">
                <a:solidFill>
                  <a:schemeClr val="accent4"/>
                </a:solidFill>
              </a:rPr>
              <a:t> – Support of LHC experiment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ATLAS Tile Electronics Test – Support of LHC experiment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High Rate Pixel Detector for CMS Upgrade – Support of LHC experiment</a:t>
            </a:r>
          </a:p>
          <a:p>
            <a:r>
              <a:rPr lang="en-US" sz="1600" dirty="0" err="1"/>
              <a:t>FlYSUB</a:t>
            </a:r>
            <a:r>
              <a:rPr lang="en-US" sz="1600" dirty="0"/>
              <a:t> – General R&amp;D 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CMS Forward </a:t>
            </a:r>
            <a:r>
              <a:rPr lang="en-US" sz="1600" dirty="0" err="1">
                <a:solidFill>
                  <a:schemeClr val="accent4"/>
                </a:solidFill>
              </a:rPr>
              <a:t>Calorimetry</a:t>
            </a:r>
            <a:r>
              <a:rPr lang="en-US" sz="1600" dirty="0">
                <a:solidFill>
                  <a:schemeClr val="accent4"/>
                </a:solidFill>
              </a:rPr>
              <a:t> R&amp;D – Support of LHC experiment</a:t>
            </a:r>
          </a:p>
          <a:p>
            <a:r>
              <a:rPr lang="en-US" sz="1600" dirty="0" err="1">
                <a:solidFill>
                  <a:schemeClr val="accent5"/>
                </a:solidFill>
              </a:rPr>
              <a:t>Muon</a:t>
            </a:r>
            <a:r>
              <a:rPr lang="en-US" sz="1600" dirty="0">
                <a:solidFill>
                  <a:schemeClr val="accent5"/>
                </a:solidFill>
              </a:rPr>
              <a:t> g-2 Straw Tracker – </a:t>
            </a:r>
            <a:r>
              <a:rPr lang="en-US" sz="1600" dirty="0" err="1">
                <a:solidFill>
                  <a:schemeClr val="accent5"/>
                </a:solidFill>
              </a:rPr>
              <a:t>Fermilab</a:t>
            </a:r>
            <a:r>
              <a:rPr lang="en-US" sz="1600" dirty="0">
                <a:solidFill>
                  <a:schemeClr val="accent5"/>
                </a:solidFill>
              </a:rPr>
              <a:t> Experiment</a:t>
            </a:r>
          </a:p>
          <a:p>
            <a:r>
              <a:rPr lang="en-US" sz="1600" dirty="0" err="1">
                <a:solidFill>
                  <a:schemeClr val="accent6"/>
                </a:solidFill>
              </a:rPr>
              <a:t>sPHENIX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err="1">
                <a:solidFill>
                  <a:schemeClr val="accent6"/>
                </a:solidFill>
              </a:rPr>
              <a:t>Calorimetry</a:t>
            </a:r>
            <a:r>
              <a:rPr lang="en-US" sz="1600" dirty="0">
                <a:solidFill>
                  <a:schemeClr val="accent6"/>
                </a:solidFill>
              </a:rPr>
              <a:t> Tests – Nuclear Physics Experiment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PHENIX Fast TOF – Nuclear Physics Experiment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ATLAS large scale Thin Gap Chambers  – Support of LHC experiment</a:t>
            </a:r>
          </a:p>
          <a:p>
            <a:r>
              <a:rPr lang="en-US" sz="1600" dirty="0" err="1">
                <a:solidFill>
                  <a:schemeClr val="accent6"/>
                </a:solidFill>
              </a:rPr>
              <a:t>sPHENIX</a:t>
            </a: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dirty="0" err="1">
                <a:solidFill>
                  <a:schemeClr val="accent6"/>
                </a:solidFill>
              </a:rPr>
              <a:t>PreShower</a:t>
            </a:r>
            <a:r>
              <a:rPr lang="en-US" sz="1600" dirty="0">
                <a:solidFill>
                  <a:schemeClr val="accent6"/>
                </a:solidFill>
              </a:rPr>
              <a:t> – Nuclear Physics Experiment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 ATLAS DBM Module Qualification – Support of LHC experiment</a:t>
            </a:r>
          </a:p>
          <a:p>
            <a:r>
              <a:rPr lang="en-US" sz="1600" dirty="0"/>
              <a:t>FP420 Fast Timing Group – General R&amp;D</a:t>
            </a:r>
          </a:p>
          <a:p>
            <a:r>
              <a:rPr lang="en-US" sz="1600" dirty="0"/>
              <a:t>Fast Timing Counters for PSEC – General R&amp;D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DAMIC – </a:t>
            </a:r>
            <a:r>
              <a:rPr lang="en-US" sz="1600" dirty="0" err="1">
                <a:solidFill>
                  <a:schemeClr val="accent5"/>
                </a:solidFill>
              </a:rPr>
              <a:t>Fermilab</a:t>
            </a:r>
            <a:r>
              <a:rPr lang="en-US" sz="1600" dirty="0">
                <a:solidFill>
                  <a:schemeClr val="accent5"/>
                </a:solidFill>
              </a:rPr>
              <a:t> Dark Energy Experiment</a:t>
            </a:r>
          </a:p>
          <a:p>
            <a:r>
              <a:rPr lang="en-US" sz="1600" dirty="0">
                <a:solidFill>
                  <a:schemeClr val="accent4"/>
                </a:solidFill>
              </a:rPr>
              <a:t>SLHC sensor tests – Support of LHC experiment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JASMIN – Nuclear Physics Research</a:t>
            </a:r>
          </a:p>
        </p:txBody>
      </p:sp>
    </p:spTree>
    <p:extLst>
      <p:ext uri="{BB962C8B-B14F-4D97-AF65-F5344CB8AC3E}">
        <p14:creationId xmlns:p14="http://schemas.microsoft.com/office/powerpoint/2010/main" val="42202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</a:t>
            </a:r>
            <a:r>
              <a:rPr lang="en-US" dirty="0" smtClean="0"/>
              <a:t>FTBF Facility Layout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" y="1608354"/>
            <a:ext cx="8221287" cy="4509655"/>
          </a:xfrm>
        </p:spPr>
      </p:pic>
      <p:sp>
        <p:nvSpPr>
          <p:cNvPr id="9" name="Rectangle 8"/>
          <p:cNvSpPr/>
          <p:nvPr/>
        </p:nvSpPr>
        <p:spPr>
          <a:xfrm>
            <a:off x="2362200" y="2819400"/>
            <a:ext cx="2057400" cy="685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33400" y="2987040"/>
            <a:ext cx="1828800" cy="41148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172200" y="4953000"/>
            <a:ext cx="2651760" cy="7315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33400" y="5029200"/>
            <a:ext cx="5623560" cy="4572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160020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Beam Areas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1916668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Work Areas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220980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/>
                </a:solidFill>
              </a:rPr>
              <a:t>Control Rooms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2286000"/>
            <a:ext cx="914400" cy="16459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5257800" y="1828800"/>
            <a:ext cx="11430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6156960" y="3931920"/>
            <a:ext cx="1082040" cy="5638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286000"/>
            <a:ext cx="1463040" cy="4572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1813560" y="3429000"/>
            <a:ext cx="541020" cy="3810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88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</a:t>
            </a:r>
            <a:r>
              <a:rPr lang="en-US" dirty="0" smtClean="0"/>
              <a:t>FTBF Rooms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158472"/>
            <a:ext cx="4038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400" dirty="0"/>
              <a:t>Multiple Control </a:t>
            </a:r>
            <a:r>
              <a:rPr lang="en-US" altLang="en-US" sz="2400" dirty="0" smtClean="0"/>
              <a:t>Rooms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err="1" smtClean="0"/>
              <a:t>Mtest</a:t>
            </a:r>
            <a:r>
              <a:rPr lang="en-US" altLang="en-US" sz="2000" dirty="0" smtClean="0"/>
              <a:t> Ctrl Rm</a:t>
            </a:r>
          </a:p>
          <a:p>
            <a:pPr lvl="2">
              <a:spcBef>
                <a:spcPts val="0"/>
              </a:spcBef>
            </a:pPr>
            <a:r>
              <a:rPr lang="en-US" altLang="en-US" sz="1600" dirty="0" smtClean="0"/>
              <a:t>Electronics Rm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smtClean="0"/>
              <a:t>Alcove Ctrl Rm</a:t>
            </a:r>
          </a:p>
          <a:p>
            <a:pPr lvl="1">
              <a:spcBef>
                <a:spcPts val="0"/>
              </a:spcBef>
            </a:pPr>
            <a:r>
              <a:rPr lang="en-US" altLang="en-US" sz="2000" dirty="0" err="1" smtClean="0"/>
              <a:t>MCntr</a:t>
            </a:r>
            <a:r>
              <a:rPr lang="en-US" altLang="en-US" sz="2000" dirty="0" smtClean="0"/>
              <a:t> Ctrl Rm</a:t>
            </a:r>
            <a:endParaRPr lang="en-US" altLang="en-US" sz="2000" dirty="0"/>
          </a:p>
          <a:p>
            <a:pPr>
              <a:spcBef>
                <a:spcPts val="0"/>
              </a:spcBef>
            </a:pPr>
            <a:r>
              <a:rPr lang="en-US" altLang="en-US" sz="2400" dirty="0" smtClean="0"/>
              <a:t>Video Conference </a:t>
            </a:r>
            <a:r>
              <a:rPr lang="en-US" altLang="en-US" sz="2400" dirty="0"/>
              <a:t>Room</a:t>
            </a:r>
          </a:p>
          <a:p>
            <a:pPr>
              <a:spcBef>
                <a:spcPts val="0"/>
              </a:spcBef>
            </a:pPr>
            <a:r>
              <a:rPr lang="en-US" altLang="en-US" sz="2400" dirty="0"/>
              <a:t>Machine Shop</a:t>
            </a:r>
          </a:p>
          <a:p>
            <a:pPr>
              <a:spcBef>
                <a:spcPts val="0"/>
              </a:spcBef>
            </a:pPr>
            <a:r>
              <a:rPr lang="en-US" altLang="en-US" sz="2400" dirty="0"/>
              <a:t>Cosmic Test </a:t>
            </a:r>
            <a:r>
              <a:rPr lang="en-US" altLang="en-US" sz="2400" dirty="0" smtClean="0"/>
              <a:t>Area</a:t>
            </a:r>
            <a:endParaRPr lang="en-US" altLang="en-US" sz="2400" dirty="0"/>
          </a:p>
        </p:txBody>
      </p:sp>
      <p:pic>
        <p:nvPicPr>
          <p:cNvPr id="7" name="Picture 48" descr="Y:\Facility\rooms\MachSho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144" y="4339982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Users\aria\Documents\Webpages\FTBF\pictures\rooms\AlcvRm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58" y="1143983"/>
            <a:ext cx="2020442" cy="15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ria\Documents\Webpages\FTBF\pictures\rooms\MTestCtrl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129495"/>
            <a:ext cx="2743200" cy="154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ria\Documents\Webpages\FTBF\pictures\rooms\MCCtrlRm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79" y="2743187"/>
            <a:ext cx="1828800" cy="13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714146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aria\Documents\Webpages\FTBF\pictures\rooms\CTRm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r="18663"/>
          <a:stretch/>
        </p:blipFill>
        <p:spPr bwMode="auto">
          <a:xfrm>
            <a:off x="1143000" y="3900720"/>
            <a:ext cx="1828800" cy="22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Infrastructure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00" y="1200997"/>
            <a:ext cx="8229600" cy="4724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ACNET controlled Motion Tables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Laser Alignment</a:t>
            </a:r>
          </a:p>
          <a:p>
            <a:pPr>
              <a:spcAft>
                <a:spcPts val="1200"/>
              </a:spcAft>
            </a:pPr>
            <a:r>
              <a:rPr lang="en-US" altLang="en-US" sz="2400" dirty="0"/>
              <a:t>Helium </a:t>
            </a:r>
            <a:r>
              <a:rPr lang="en-US" altLang="en-US" sz="2400" dirty="0" smtClean="0"/>
              <a:t>Tubes</a:t>
            </a:r>
          </a:p>
          <a:p>
            <a:pPr>
              <a:spcAft>
                <a:spcPts val="1200"/>
              </a:spcAft>
            </a:pPr>
            <a:endParaRPr lang="en-US" altLang="en-US" sz="2400" dirty="0"/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State-of-the-Art, web-based Cameras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Crane Coverage (30 tons)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Climate controlled Huts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Gas Patch panels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dirty="0" smtClean="0"/>
              <a:t>Signal, Network, &amp; High Voltage cable patch panels</a:t>
            </a:r>
          </a:p>
        </p:txBody>
      </p:sp>
      <p:pic>
        <p:nvPicPr>
          <p:cNvPr id="15" name="Picture 53" descr="Y:\Facility\HeTubes\He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907" y="2152742"/>
            <a:ext cx="1554480" cy="116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5" descr="Y:\Facility\Laser\Laser1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07" y="1638392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6" descr="Y:\Facility\Tables\tabl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4338" y="975610"/>
            <a:ext cx="1371600" cy="13255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57" descr="Y:\Facility\Tables\tabl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3574" y="1264723"/>
            <a:ext cx="1463675" cy="109378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58" descr="Y:\Facility\Tables\Table3Compressed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8549" y="3126408"/>
            <a:ext cx="1028700" cy="1371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50" descr="Y:\Facility\GasSystempatch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020397"/>
            <a:ext cx="1828800" cy="1276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4" descr="patch pan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7" y="4760384"/>
            <a:ext cx="1685925" cy="142875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b C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2853719"/>
            <a:ext cx="1019175" cy="12858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Facility Instrumentation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29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7221"/>
            <a:ext cx="54864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2 Cerenkov </a:t>
            </a:r>
            <a:br>
              <a:rPr lang="en-US" altLang="en-US" dirty="0" smtClean="0"/>
            </a:br>
            <a:r>
              <a:rPr lang="en-US" altLang="en-US" dirty="0" smtClean="0"/>
              <a:t>Detectors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2 Pixel Telescopes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4 MWPC Tracking System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Time of Flight System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Lead Glass </a:t>
            </a:r>
            <a:br>
              <a:rPr lang="en-US" altLang="en-US" dirty="0" smtClean="0"/>
            </a:br>
            <a:r>
              <a:rPr lang="en-US" altLang="en-US" dirty="0" smtClean="0"/>
              <a:t>Calorimeters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 smtClean="0"/>
              <a:t>Assorted Trigger scintillators</a:t>
            </a:r>
          </a:p>
        </p:txBody>
      </p:sp>
      <p:pic>
        <p:nvPicPr>
          <p:cNvPr id="7" name="Picture 42" descr="Y:\Facility\MWPC\80_20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4114" y="2581283"/>
            <a:ext cx="1270363" cy="2123153"/>
          </a:xfrm>
          <a:prstGeom prst="rect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pic>
        <p:nvPicPr>
          <p:cNvPr id="8" name="Picture 43" descr="Y:\Facility\TOF\Back_TOF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4796442" y="3884704"/>
            <a:ext cx="1270363" cy="212609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44" descr="Y:\Facility\calorime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13" y="2372496"/>
            <a:ext cx="1748220" cy="12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Y:\Facility\rooms\ScintillatorStor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0138" y="4740435"/>
            <a:ext cx="2124215" cy="127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8" descr="Y:\Facility\Cerenkov\IMAG0054.jpg"/>
          <p:cNvPicPr>
            <a:picLocks noChangeAspect="1" noChangeArrowheads="1"/>
          </p:cNvPicPr>
          <p:nvPr/>
        </p:nvPicPr>
        <p:blipFill>
          <a:blip r:embed="rId6"/>
          <a:srcRect l="8633"/>
          <a:stretch>
            <a:fillRect/>
          </a:stretch>
        </p:blipFill>
        <p:spPr bwMode="auto">
          <a:xfrm>
            <a:off x="2937977" y="926543"/>
            <a:ext cx="1693817" cy="110862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9" descr="Y:\Facility\CAPTAN\Capt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48" y="972124"/>
            <a:ext cx="1779096" cy="1063046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0" descr="Y:\Facility\CAPTAN\BTev.jpg"/>
          <p:cNvPicPr>
            <a:picLocks noChangeAspect="1" noChangeArrowheads="1"/>
          </p:cNvPicPr>
          <p:nvPr/>
        </p:nvPicPr>
        <p:blipFill>
          <a:blip r:embed="rId8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76" y="1145806"/>
            <a:ext cx="2124624" cy="127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5C7A234-223F-48DD-8816-193AF07377B2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89215"/>
            <a:ext cx="3769570" cy="4636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1289215"/>
            <a:ext cx="3218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94191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4600" y="5939351"/>
            <a:ext cx="3431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Robert R. Wilson (l) and Glenn Seaborg (r) at the NAL </a:t>
            </a:r>
            <a:r>
              <a:rPr lang="en-US" sz="1200" dirty="0" smtClean="0"/>
              <a:t>Groundbreaking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89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High Rate Tracking Area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81" y="1058334"/>
            <a:ext cx="8229600" cy="4525963"/>
          </a:xfrm>
        </p:spPr>
        <p:txBody>
          <a:bodyPr/>
          <a:lstStyle/>
          <a:p>
            <a:r>
              <a:rPr lang="en-US" dirty="0" smtClean="0"/>
              <a:t>Located in </a:t>
            </a:r>
            <a:r>
              <a:rPr lang="en-US" dirty="0" err="1"/>
              <a:t>MTest</a:t>
            </a:r>
            <a:r>
              <a:rPr lang="en-US" dirty="0"/>
              <a:t> </a:t>
            </a:r>
            <a:r>
              <a:rPr lang="en-US" dirty="0" err="1" smtClean="0"/>
              <a:t>beamline</a:t>
            </a:r>
            <a:r>
              <a:rPr lang="en-US" dirty="0" smtClean="0"/>
              <a:t> </a:t>
            </a:r>
            <a:r>
              <a:rPr lang="en-US" dirty="0"/>
              <a:t>upstream of </a:t>
            </a:r>
            <a:r>
              <a:rPr lang="en-US" dirty="0" smtClean="0"/>
              <a:t>pinhole </a:t>
            </a:r>
            <a:r>
              <a:rPr lang="en-US" dirty="0"/>
              <a:t>collimator (</a:t>
            </a:r>
            <a:r>
              <a:rPr lang="en-US" dirty="0" smtClean="0"/>
              <a:t>MT3 Alcove)</a:t>
            </a:r>
          </a:p>
          <a:p>
            <a:r>
              <a:rPr lang="en-US" dirty="0"/>
              <a:t>2.5 </a:t>
            </a:r>
            <a:r>
              <a:rPr lang="en-US" dirty="0" smtClean="0"/>
              <a:t>GHz/cm</a:t>
            </a:r>
            <a:r>
              <a:rPr lang="en-US" baseline="30000" dirty="0" smtClean="0"/>
              <a:t>2 </a:t>
            </a:r>
            <a:r>
              <a:rPr lang="en-US" dirty="0" smtClean="0"/>
              <a:t> Rates for protons</a:t>
            </a:r>
          </a:p>
          <a:p>
            <a:r>
              <a:rPr lang="en-US" dirty="0"/>
              <a:t>Patch </a:t>
            </a:r>
            <a:r>
              <a:rPr lang="en-US" dirty="0" smtClean="0"/>
              <a:t>panels </a:t>
            </a:r>
            <a:r>
              <a:rPr lang="en-US" dirty="0"/>
              <a:t>for </a:t>
            </a:r>
            <a:r>
              <a:rPr lang="en-US" dirty="0" smtClean="0"/>
              <a:t>signal, HV, and network link the </a:t>
            </a:r>
            <a:r>
              <a:rPr lang="en-US" dirty="0"/>
              <a:t>enclosure alcove area </a:t>
            </a:r>
            <a:r>
              <a:rPr lang="en-US" dirty="0" smtClean="0"/>
              <a:t>with </a:t>
            </a:r>
            <a:r>
              <a:rPr lang="en-US" dirty="0"/>
              <a:t>the MS3 service </a:t>
            </a:r>
            <a:r>
              <a:rPr lang="en-US" dirty="0" smtClean="0"/>
              <a:t>Building</a:t>
            </a:r>
          </a:p>
          <a:p>
            <a:r>
              <a:rPr lang="en-US" dirty="0" err="1" smtClean="0"/>
              <a:t>Acnet</a:t>
            </a:r>
            <a:r>
              <a:rPr lang="en-US" dirty="0" smtClean="0"/>
              <a:t> controlled table</a:t>
            </a:r>
          </a:p>
          <a:p>
            <a:r>
              <a:rPr lang="en-US" dirty="0" err="1" smtClean="0"/>
              <a:t>Pions</a:t>
            </a:r>
            <a:r>
              <a:rPr lang="en-US" dirty="0" smtClean="0"/>
              <a:t> also available</a:t>
            </a:r>
            <a:endParaRPr lang="en-US" dirty="0"/>
          </a:p>
        </p:txBody>
      </p:sp>
      <p:pic>
        <p:nvPicPr>
          <p:cNvPr id="7" name="Picture 60" descr="\\Ppdserver\epp.ppd\Internet\WWW\FTBF\M03\Pictures\IMG_0044.JPG"/>
          <p:cNvPicPr>
            <a:picLocks noChangeAspect="1" noChangeArrowheads="1"/>
          </p:cNvPicPr>
          <p:nvPr/>
        </p:nvPicPr>
        <p:blipFill rotWithShape="1">
          <a:blip r:embed="rId2"/>
          <a:srcRect t="18375" r="16827"/>
          <a:stretch/>
        </p:blipFill>
        <p:spPr bwMode="auto">
          <a:xfrm>
            <a:off x="4442778" y="3174397"/>
            <a:ext cx="3474720" cy="2557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MTest</a:t>
            </a:r>
            <a:r>
              <a:rPr lang="en-US" dirty="0" smtClean="0"/>
              <a:t> Particles and Energies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233288"/>
            <a:ext cx="4487333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Proton Mode (primary beam)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Maximum intensity:  5E5 p/spill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High Energy Pion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+ 60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+ </a:t>
            </a:r>
            <a:r>
              <a:rPr lang="en-US" sz="1600" dirty="0"/>
              <a:t>50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+ 40</a:t>
            </a:r>
          </a:p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Mode: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Every </a:t>
            </a:r>
            <a:r>
              <a:rPr lang="en-US" sz="1600" dirty="0"/>
              <a:t>LE or HE Pion Mode with additional absorbers in MT6-1. </a:t>
            </a:r>
          </a:p>
          <a:p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200" y="1233288"/>
            <a:ext cx="4038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>
                <a:solidFill>
                  <a:schemeClr val="accent6">
                    <a:lumMod val="50000"/>
                  </a:schemeClr>
                </a:solidFill>
              </a:rPr>
              <a:t>Low Energy Pion Mode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+/- 32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+/- 30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+/- 25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+/- 20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+/- 3.5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+/- 3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+/- 2.5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+/- 1.5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smtClean="0"/>
              <a:t>+/- 1</a:t>
            </a:r>
          </a:p>
          <a:p>
            <a:endParaRPr lang="en-US" sz="1800" dirty="0"/>
          </a:p>
        </p:txBody>
      </p:sp>
      <p:sp>
        <p:nvSpPr>
          <p:cNvPr id="8" name="Right Brace 7"/>
          <p:cNvSpPr/>
          <p:nvPr/>
        </p:nvSpPr>
        <p:spPr>
          <a:xfrm>
            <a:off x="6096000" y="3138288"/>
            <a:ext cx="609600" cy="2514600"/>
          </a:xfrm>
          <a:prstGeom prst="rightBrace">
            <a:avLst>
              <a:gd name="adj1" fmla="val 64583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1800" y="407242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Mostly Electrons/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Positrons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0909" y="1297332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6474" y="218271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π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5522" y="4924291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3765" y="363049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μ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6096000" y="1538088"/>
            <a:ext cx="609600" cy="2052935"/>
          </a:xfrm>
          <a:prstGeom prst="rightBrace">
            <a:avLst>
              <a:gd name="adj1" fmla="val 59896"/>
              <a:gd name="adj2" fmla="val 50000"/>
            </a:avLst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81800" y="2491957"/>
            <a:ext cx="1905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Some </a:t>
            </a:r>
            <a:r>
              <a:rPr lang="en-US" dirty="0" err="1" smtClean="0">
                <a:solidFill>
                  <a:schemeClr val="accent2"/>
                </a:solidFill>
              </a:rPr>
              <a:t>kaons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76055" y="2681088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</a:t>
            </a:r>
            <a:r>
              <a:rPr lang="en-US" dirty="0"/>
              <a:t>– FTBF </a:t>
            </a:r>
            <a:r>
              <a:rPr lang="en-US" dirty="0" smtClean="0"/>
              <a:t>Summary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27667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dirty="0" err="1" smtClean="0"/>
              <a:t>Fermilab</a:t>
            </a:r>
            <a:r>
              <a:rPr lang="en-US" altLang="en-US" dirty="0" smtClean="0"/>
              <a:t> Test Beam Facility is an High Energy Beam facility for world-wide Detector R&amp;D</a:t>
            </a:r>
          </a:p>
          <a:p>
            <a:r>
              <a:rPr lang="en-US" altLang="en-US" dirty="0" smtClean="0"/>
              <a:t>Extensive facility infrastructure &amp; instrumentation</a:t>
            </a:r>
          </a:p>
          <a:p>
            <a:r>
              <a:rPr lang="en-US" altLang="en-US" dirty="0" smtClean="0"/>
              <a:t>Flexible beam delivery</a:t>
            </a:r>
          </a:p>
          <a:p>
            <a:pPr lvl="1">
              <a:buSzPct val="90000"/>
              <a:buFont typeface="Wingdings" pitchFamily="2" charset="2"/>
              <a:buChar char="§"/>
            </a:pPr>
            <a:r>
              <a:rPr lang="en-US" altLang="en-US" dirty="0"/>
              <a:t>Protons, </a:t>
            </a:r>
            <a:r>
              <a:rPr lang="en-US" altLang="en-US" dirty="0" err="1"/>
              <a:t>pions</a:t>
            </a:r>
            <a:r>
              <a:rPr lang="en-US" altLang="en-US" dirty="0"/>
              <a:t>, </a:t>
            </a:r>
            <a:r>
              <a:rPr lang="en-US" altLang="en-US" dirty="0" err="1"/>
              <a:t>muons</a:t>
            </a:r>
            <a:r>
              <a:rPr lang="en-US" altLang="en-US" dirty="0"/>
              <a:t>, electrons, </a:t>
            </a:r>
            <a:r>
              <a:rPr lang="en-US" altLang="en-US" dirty="0" err="1"/>
              <a:t>kaons</a:t>
            </a:r>
            <a:endParaRPr lang="en-US" altLang="en-US" dirty="0"/>
          </a:p>
          <a:p>
            <a:pPr lvl="1">
              <a:buSzPct val="90000"/>
              <a:buFont typeface="Wingdings" pitchFamily="2" charset="2"/>
              <a:buChar char="§"/>
            </a:pPr>
            <a:r>
              <a:rPr lang="en-US" altLang="en-US" dirty="0"/>
              <a:t>200 MeV – 120 </a:t>
            </a:r>
            <a:r>
              <a:rPr lang="en-US" altLang="en-US" dirty="0" err="1"/>
              <a:t>GeV</a:t>
            </a:r>
            <a:endParaRPr lang="en-US" altLang="en-US" dirty="0"/>
          </a:p>
          <a:p>
            <a:pPr lvl="1">
              <a:buSzPct val="90000"/>
              <a:buFont typeface="Wingdings" pitchFamily="2" charset="2"/>
              <a:buChar char="§"/>
            </a:pPr>
            <a:r>
              <a:rPr lang="en-US" altLang="en-US" dirty="0"/>
              <a:t>1 – 300 kHz </a:t>
            </a:r>
            <a:r>
              <a:rPr lang="en-US" altLang="en-US" dirty="0" smtClean="0"/>
              <a:t>intensities</a:t>
            </a:r>
          </a:p>
          <a:p>
            <a:r>
              <a:rPr lang="en-US" altLang="en-US" dirty="0" smtClean="0"/>
              <a:t>Beam time available!</a:t>
            </a:r>
            <a:endParaRPr lang="en-US" alt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 smtClean="0">
                <a:hlinkClick r:id="rId2"/>
              </a:rPr>
              <a:t>http://www-ppd.fnal.gov/FTBF</a:t>
            </a:r>
            <a:endParaRPr lang="en-US" alt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 smtClean="0"/>
              <a:t>Become a User</a:t>
            </a:r>
          </a:p>
        </p:txBody>
      </p:sp>
    </p:spTree>
    <p:extLst>
      <p:ext uri="{BB962C8B-B14F-4D97-AF65-F5344CB8AC3E}">
        <p14:creationId xmlns:p14="http://schemas.microsoft.com/office/powerpoint/2010/main" val="3858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MCenter</a:t>
            </a:r>
            <a:r>
              <a:rPr lang="en-US" dirty="0" smtClean="0"/>
              <a:t> Summary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99" y="2611029"/>
            <a:ext cx="3999801" cy="2659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859" y="1109472"/>
            <a:ext cx="6212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Beam Commissioned April 8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Secondary Beam continues to be commissioned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31136"/>
            <a:ext cx="4673660" cy="378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231136"/>
            <a:ext cx="4673658" cy="3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- </a:t>
            </a:r>
            <a:r>
              <a:rPr lang="en-US" dirty="0" err="1" smtClean="0"/>
              <a:t>SeaQuest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706713" y="5528733"/>
            <a:ext cx="5334000" cy="461665"/>
          </a:xfrm>
          <a:prstGeom prst="rect">
            <a:avLst/>
          </a:prstGeom>
          <a:solidFill>
            <a:srgbClr val="FFF9A8"/>
          </a:solidFill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This work is supported in part by the U.S. Department of Energy, Office of Nuclear Physics, under Contract No. DE-AC02-06CH11357. </a:t>
            </a:r>
          </a:p>
        </p:txBody>
      </p:sp>
      <p:pic>
        <p:nvPicPr>
          <p:cNvPr id="7" name="Picture 7" descr="dbub_e906_sl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5743" y="1562864"/>
            <a:ext cx="3038475" cy="303247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1024" y="2708750"/>
            <a:ext cx="3886200" cy="18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3496155" y="1153657"/>
            <a:ext cx="1919287" cy="1014412"/>
            <a:chOff x="4106" y="2696"/>
            <a:chExt cx="1497" cy="831"/>
          </a:xfrm>
        </p:grpSpPr>
        <p:grpSp>
          <p:nvGrpSpPr>
            <p:cNvPr id="10" name="Group 81"/>
            <p:cNvGrpSpPr>
              <a:grpSpLocks/>
            </p:cNvGrpSpPr>
            <p:nvPr/>
          </p:nvGrpSpPr>
          <p:grpSpPr bwMode="auto">
            <a:xfrm>
              <a:off x="4154" y="2698"/>
              <a:ext cx="1295" cy="831"/>
              <a:chOff x="483" y="953"/>
              <a:chExt cx="1890" cy="1050"/>
            </a:xfrm>
          </p:grpSpPr>
          <p:grpSp>
            <p:nvGrpSpPr>
              <p:cNvPr id="15" name="Group 82"/>
              <p:cNvGrpSpPr>
                <a:grpSpLocks noChangeAspect="1"/>
              </p:cNvGrpSpPr>
              <p:nvPr/>
            </p:nvGrpSpPr>
            <p:grpSpPr bwMode="auto">
              <a:xfrm>
                <a:off x="1203" y="1362"/>
                <a:ext cx="464" cy="239"/>
                <a:chOff x="2707" y="2966"/>
                <a:chExt cx="864" cy="672"/>
              </a:xfrm>
            </p:grpSpPr>
            <p:sp>
              <p:nvSpPr>
                <p:cNvPr id="28" name="Freeform 83"/>
                <p:cNvSpPr>
                  <a:spLocks noChangeAspect="1"/>
                </p:cNvSpPr>
                <p:nvPr/>
              </p:nvSpPr>
              <p:spPr bwMode="auto">
                <a:xfrm>
                  <a:off x="3053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84"/>
                <p:cNvSpPr>
                  <a:spLocks noChangeAspect="1"/>
                </p:cNvSpPr>
                <p:nvPr/>
              </p:nvSpPr>
              <p:spPr bwMode="auto">
                <a:xfrm>
                  <a:off x="3225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85"/>
                <p:cNvSpPr>
                  <a:spLocks noChangeAspect="1"/>
                </p:cNvSpPr>
                <p:nvPr/>
              </p:nvSpPr>
              <p:spPr bwMode="auto">
                <a:xfrm>
                  <a:off x="3398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6"/>
                <p:cNvSpPr>
                  <a:spLocks noChangeAspect="1"/>
                </p:cNvSpPr>
                <p:nvPr/>
              </p:nvSpPr>
              <p:spPr bwMode="auto">
                <a:xfrm>
                  <a:off x="2880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87"/>
                <p:cNvSpPr>
                  <a:spLocks noChangeAspect="1"/>
                </p:cNvSpPr>
                <p:nvPr/>
              </p:nvSpPr>
              <p:spPr bwMode="auto">
                <a:xfrm>
                  <a:off x="2707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88"/>
              <p:cNvGrpSpPr>
                <a:grpSpLocks noChangeAspect="1"/>
              </p:cNvGrpSpPr>
              <p:nvPr/>
            </p:nvGrpSpPr>
            <p:grpSpPr bwMode="auto">
              <a:xfrm>
                <a:off x="1659" y="969"/>
                <a:ext cx="709" cy="517"/>
                <a:chOff x="3818" y="1354"/>
                <a:chExt cx="1246" cy="432"/>
              </a:xfrm>
            </p:grpSpPr>
            <p:sp>
              <p:nvSpPr>
                <p:cNvPr id="26" name="Line 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91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24" name="Line 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94"/>
              <p:cNvGrpSpPr>
                <a:grpSpLocks noChangeAspect="1"/>
              </p:cNvGrpSpPr>
              <p:nvPr/>
            </p:nvGrpSpPr>
            <p:grpSpPr bwMode="auto">
              <a:xfrm flipH="1">
                <a:off x="488" y="953"/>
                <a:ext cx="709" cy="517"/>
                <a:chOff x="3818" y="1354"/>
                <a:chExt cx="1246" cy="432"/>
              </a:xfrm>
            </p:grpSpPr>
            <p:sp>
              <p:nvSpPr>
                <p:cNvPr id="22" name="Line 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97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20" name="Line 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1" name="Picture 10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6" y="3197"/>
              <a:ext cx="1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0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3" y="2836"/>
              <a:ext cx="11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0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4" y="2742"/>
              <a:ext cx="31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0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69" y="3172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" name="Subtitle 7"/>
          <p:cNvSpPr txBox="1">
            <a:spLocks/>
          </p:cNvSpPr>
          <p:nvPr/>
        </p:nvSpPr>
        <p:spPr>
          <a:xfrm>
            <a:off x="457200" y="1295400"/>
            <a:ext cx="8382000" cy="4724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Paul E. Reimer</a:t>
            </a:r>
          </a:p>
          <a:p>
            <a:r>
              <a:rPr lang="en-US" sz="1600" dirty="0" smtClean="0"/>
              <a:t>Physics Division</a:t>
            </a:r>
          </a:p>
          <a:p>
            <a:r>
              <a:rPr lang="en-US" sz="1600" dirty="0" smtClean="0"/>
              <a:t>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2605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- </a:t>
            </a:r>
            <a:r>
              <a:rPr lang="en-US" dirty="0" err="1" smtClean="0"/>
              <a:t>SeaQuest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7" name="Picture 6" descr="100_118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1041399"/>
            <a:ext cx="6716889" cy="50376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2133" y="1058332"/>
            <a:ext cx="64770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08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60325" dist="76200" dir="2700000" algn="tl" rotWithShape="0">
                    <a:srgbClr val="000000">
                      <a:alpha val="43000"/>
                    </a:srgbClr>
                  </a:outerShdw>
                </a:effectLst>
              </a:rPr>
              <a:t>The Big Picture</a:t>
            </a:r>
            <a:endParaRPr 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>
                <a:outerShdw blurRad="60325" dist="762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40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The Proton’s Sea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4" descr="proton_b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746125"/>
            <a:ext cx="4052535" cy="405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xbj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9" y="3802063"/>
            <a:ext cx="2230640" cy="22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85598" y="1177533"/>
            <a:ext cx="3886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Proton is 3 quarks—two up and one down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685599" y="1876989"/>
            <a:ext cx="3886400" cy="118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Bjorken</a:t>
            </a:r>
            <a:r>
              <a:rPr lang="en-US" dirty="0" smtClean="0"/>
              <a:t>-x 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Bj</a:t>
            </a:r>
            <a:r>
              <a:rPr lang="en-US" dirty="0" smtClean="0"/>
              <a:t>) represents the fraction of the total momentum carried by the interacting quark</a:t>
            </a:r>
          </a:p>
        </p:txBody>
      </p:sp>
    </p:spTree>
    <p:extLst>
      <p:ext uri="{BB962C8B-B14F-4D97-AF65-F5344CB8AC3E}">
        <p14:creationId xmlns:p14="http://schemas.microsoft.com/office/powerpoint/2010/main" val="22038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The Proton’s Sea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7" name="Picture 14" descr="xbj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9" y="3802063"/>
            <a:ext cx="2230640" cy="22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xbj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74" y="3844715"/>
            <a:ext cx="2510464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proton_g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82" y="829733"/>
            <a:ext cx="4103568" cy="399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685599" y="1885419"/>
            <a:ext cx="388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Bjorken</a:t>
            </a:r>
            <a:r>
              <a:rPr lang="en-US" dirty="0" smtClean="0"/>
              <a:t>-x 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Bj</a:t>
            </a:r>
            <a:r>
              <a:rPr lang="en-US" dirty="0" smtClean="0"/>
              <a:t>) represents the fraction of the total momentum carried by the interacting quark</a:t>
            </a:r>
          </a:p>
          <a:p>
            <a:r>
              <a:rPr lang="en-US" dirty="0" smtClean="0"/>
              <a:t>Glue at low relative momentum</a:t>
            </a:r>
          </a:p>
          <a:p>
            <a:r>
              <a:rPr lang="en-US" dirty="0" smtClean="0"/>
              <a:t>Sea quarks from gluon splitting</a:t>
            </a:r>
            <a:endParaRPr lang="en-US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5598" y="1177533"/>
            <a:ext cx="3886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Proton is 3 quarks—two up and one down</a:t>
            </a:r>
          </a:p>
        </p:txBody>
      </p:sp>
    </p:spTree>
    <p:extLst>
      <p:ext uri="{BB962C8B-B14F-4D97-AF65-F5344CB8AC3E}">
        <p14:creationId xmlns:p14="http://schemas.microsoft.com/office/powerpoint/2010/main" val="12397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9154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Light Antiquark Flavor Asymmetry: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2" descr="dbub_none_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008" y="815975"/>
            <a:ext cx="4895991" cy="4885603"/>
          </a:xfrm>
          <a:prstGeom prst="rect">
            <a:avLst/>
          </a:prstGeom>
          <a:noFill/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263090" y="3335338"/>
            <a:ext cx="3775509" cy="27945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/>
            <a:r>
              <a:rPr lang="en-US" sz="2000" dirty="0" smtClean="0"/>
              <a:t>This picture produces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460375" lvl="1" indent="-180975"/>
            <a:r>
              <a:rPr lang="en-US" sz="1800" dirty="0" smtClean="0"/>
              <a:t>Sea generated by gluon splitting.</a:t>
            </a:r>
          </a:p>
          <a:p>
            <a:pPr marL="460375" lvl="1" indent="-180975"/>
            <a:r>
              <a:rPr lang="en-US" sz="1800" dirty="0" smtClean="0"/>
              <a:t>Gluons couple to color, not flavor!</a:t>
            </a:r>
          </a:p>
          <a:p>
            <a:pPr marL="460375" lvl="1" indent="-180975"/>
            <a:r>
              <a:rPr lang="en-US" sz="1800" dirty="0" smtClean="0"/>
              <a:t>Strange Sea:  similar shape and origin—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 suppresses.</a:t>
            </a:r>
            <a:endParaRPr lang="en-US" sz="1800" dirty="0"/>
          </a:p>
        </p:txBody>
      </p:sp>
      <p:pic>
        <p:nvPicPr>
          <p:cNvPr id="8" name="Picture 18" descr="proton_g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" y="907988"/>
            <a:ext cx="2354059" cy="23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0" y="3781636"/>
            <a:ext cx="2176096" cy="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9154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Light Antiquark Flavor Asymmetry: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39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10" name="Picture 3" descr="dbub_na51_s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838" y="815975"/>
            <a:ext cx="5237162" cy="5226050"/>
          </a:xfrm>
          <a:prstGeom prst="rect">
            <a:avLst/>
          </a:prstGeom>
          <a:noFill/>
        </p:spPr>
      </p:pic>
      <p:pic>
        <p:nvPicPr>
          <p:cNvPr id="11" name="Picture 4" descr="nm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9900"/>
            <a:ext cx="3621088" cy="3116263"/>
          </a:xfrm>
          <a:prstGeom prst="rect">
            <a:avLst/>
          </a:prstGeom>
          <a:noFill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914400"/>
            <a:ext cx="364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u="none" dirty="0">
                <a:solidFill>
                  <a:srgbClr val="000000"/>
                </a:solidFill>
              </a:rPr>
              <a:t>NMC (Gottfried Sum Rule)</a:t>
            </a:r>
          </a:p>
        </p:txBody>
      </p:sp>
      <p:pic>
        <p:nvPicPr>
          <p:cNvPr id="13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3" y="1347787"/>
            <a:ext cx="27289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2133600"/>
            <a:ext cx="370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NA51 (Drell-Yan)</a:t>
            </a:r>
          </a:p>
        </p:txBody>
      </p:sp>
      <p:pic>
        <p:nvPicPr>
          <p:cNvPr id="15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2614613"/>
            <a:ext cx="19304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EBDA40B-3425-4F43-AB27-3E51E9D6B0E1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65534"/>
            <a:ext cx="3769570" cy="2683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1289215"/>
            <a:ext cx="3206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4599" y="4998546"/>
            <a:ext cx="360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 photo of the early accelerated proton beam </a:t>
            </a:r>
            <a:r>
              <a:rPr lang="en-US" sz="1200" dirty="0" smtClean="0"/>
              <a:t>from </a:t>
            </a:r>
            <a:r>
              <a:rPr lang="en-US" sz="1200" dirty="0"/>
              <a:t>NAL's pre-accelerator: </a:t>
            </a:r>
            <a:r>
              <a:rPr lang="en-US" sz="1200" dirty="0" smtClean="0"/>
              <a:t> 200 </a:t>
            </a:r>
            <a:r>
              <a:rPr lang="en-US" sz="1200" dirty="0" err="1"/>
              <a:t>milliamperes</a:t>
            </a:r>
            <a:r>
              <a:rPr lang="en-US" sz="1200" dirty="0"/>
              <a:t> during 80 microseconds </a:t>
            </a:r>
            <a:r>
              <a:rPr lang="en-US" sz="1200" dirty="0" smtClean="0"/>
              <a:t>pulse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1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9154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Light Antiquark Flavor Asymmetry: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16" name="Picture 15" descr="dbub_e866_cteq6_sl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03" y="838200"/>
            <a:ext cx="5029200" cy="5019142"/>
          </a:xfrm>
          <a:prstGeom prst="rect">
            <a:avLst/>
          </a:prstGeom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76200" y="3863471"/>
            <a:ext cx="4241800" cy="1089529"/>
          </a:xfrm>
          <a:prstGeom prst="rect">
            <a:avLst/>
          </a:prstGeom>
          <a:gradFill rotWithShape="1">
            <a:gsLst>
              <a:gs pos="0">
                <a:srgbClr val="FFFF66">
                  <a:gamma/>
                  <a:tint val="0"/>
                  <a:invGamma/>
                </a:srgbClr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33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Knowledge of </a:t>
            </a:r>
            <a:r>
              <a:rPr lang="en-US" dirty="0" smtClean="0">
                <a:solidFill>
                  <a:srgbClr val="000000"/>
                </a:solidFill>
              </a:rPr>
              <a:t>sea dist. are </a:t>
            </a:r>
            <a:r>
              <a:rPr lang="en-US" dirty="0">
                <a:solidFill>
                  <a:srgbClr val="000000"/>
                </a:solidFill>
              </a:rPr>
              <a:t>data driven</a:t>
            </a:r>
          </a:p>
          <a:p>
            <a:pPr marL="166688" lvl="1" indent="-166688">
              <a:spcBef>
                <a:spcPct val="20000"/>
              </a:spcBef>
              <a:buClr>
                <a:srgbClr val="1F497D"/>
              </a:buClr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Sea quark distributions are difficult for Lattice </a:t>
            </a:r>
            <a:r>
              <a:rPr lang="en-US" sz="1400" dirty="0" smtClean="0">
                <a:solidFill>
                  <a:srgbClr val="000000"/>
                </a:solidFill>
              </a:rPr>
              <a:t>QCD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6200" y="4953000"/>
            <a:ext cx="3818467" cy="7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66688" indent="-166688"/>
            <a:r>
              <a:rPr lang="en-US" dirty="0" smtClean="0"/>
              <a:t>Non perturbative QCD models can explain excess d-bar quarks, but not return to symmetry or deficit of d-bar quarks</a:t>
            </a:r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2133600"/>
            <a:ext cx="370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NA51 (Drell-Yan)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2978150"/>
            <a:ext cx="3702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</a:rPr>
              <a:t>E866/NuSea (Drell-Yan)</a:t>
            </a:r>
          </a:p>
        </p:txBody>
      </p:sp>
      <p:pic>
        <p:nvPicPr>
          <p:cNvPr id="21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2614613"/>
            <a:ext cx="19304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888" y="3441700"/>
            <a:ext cx="340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914400"/>
            <a:ext cx="364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sz="2000" u="none" dirty="0">
                <a:solidFill>
                  <a:srgbClr val="000000"/>
                </a:solidFill>
              </a:rPr>
              <a:t>NMC (Gottfried Sum Rule)</a:t>
            </a:r>
          </a:p>
        </p:txBody>
      </p:sp>
      <p:pic>
        <p:nvPicPr>
          <p:cNvPr id="24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263" y="1347787"/>
            <a:ext cx="27289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02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74" y="1538678"/>
            <a:ext cx="3706384" cy="476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Early Pair Data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18530" y="2676648"/>
            <a:ext cx="49968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Muon Pairs in the mass range 1 &lt; m</a:t>
            </a:r>
            <a:r>
              <a:rPr lang="el-GR" sz="1600" u="none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&lt; 6.7 GeV/c</a:t>
            </a:r>
            <a:r>
              <a:rPr lang="en-US" sz="1600" u="none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have been observed in collisions of high-energy protons with uranium nuclei.  At an incident energy of 29 GeV,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cross section varies smoothly as d</a:t>
            </a:r>
            <a:r>
              <a:rPr lang="el-GR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/dm</a:t>
            </a:r>
            <a:r>
              <a:rPr lang="el-GR" sz="1600" b="1" u="none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≈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-32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m</a:t>
            </a:r>
            <a:r>
              <a:rPr lang="el-GR" sz="1600" b="1" u="none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μμ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(GeV/c)</a:t>
            </a:r>
            <a:r>
              <a:rPr lang="en-US" sz="1600" b="1" u="none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1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exhibits no resonant structure.</a:t>
            </a:r>
            <a:r>
              <a:rPr lang="en-US" sz="16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u="non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total cross section increases by a factor of 5 as the proton energy rises from 22 to 29.5 GeV.</a:t>
            </a:r>
          </a:p>
        </p:txBody>
      </p:sp>
      <p:pic>
        <p:nvPicPr>
          <p:cNvPr id="9" name="Picture 4" descr="mas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738" y="4492530"/>
            <a:ext cx="1828799" cy="1680717"/>
          </a:xfrm>
          <a:prstGeom prst="rect">
            <a:avLst/>
          </a:prstGeom>
          <a:noFill/>
        </p:spPr>
      </p:pic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67" y="805936"/>
            <a:ext cx="5706533" cy="17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/>
              <a:t> </a:t>
            </a:r>
            <a:r>
              <a:rPr lang="en-US" dirty="0" err="1" smtClean="0"/>
              <a:t>Drell</a:t>
            </a:r>
            <a:r>
              <a:rPr lang="en-US" dirty="0" smtClean="0"/>
              <a:t>-Yen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9466" y="956733"/>
            <a:ext cx="4876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1F497D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Drell-Yan Process</a:t>
            </a: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In leading </a:t>
            </a:r>
            <a:r>
              <a:rPr lang="en-US" sz="2000" dirty="0" smtClean="0">
                <a:solidFill>
                  <a:srgbClr val="000000"/>
                </a:solidFill>
              </a:rPr>
              <a:t>order</a:t>
            </a: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u-quark dominance</a:t>
            </a: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Forward </a:t>
            </a:r>
            <a:r>
              <a:rPr lang="en-US" sz="2000" dirty="0" err="1" smtClean="0">
                <a:solidFill>
                  <a:srgbClr val="000000"/>
                </a:solidFill>
              </a:rPr>
              <a:t>x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 spectrometer acceptance</a:t>
            </a: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Suggested by Martin, </a:t>
            </a:r>
            <a:r>
              <a:rPr lang="en-US" sz="2000" dirty="0" err="1">
                <a:solidFill>
                  <a:srgbClr val="000000"/>
                </a:solidFill>
              </a:rPr>
              <a:t>Stirling</a:t>
            </a:r>
            <a:r>
              <a:rPr lang="en-US" sz="2000" dirty="0">
                <a:solidFill>
                  <a:srgbClr val="000000"/>
                </a:solidFill>
              </a:rPr>
              <a:t> and Roberts </a:t>
            </a:r>
            <a:r>
              <a:rPr lang="hu-HU" sz="2000" dirty="0">
                <a:solidFill>
                  <a:srgbClr val="000000"/>
                </a:solidFill>
              </a:rPr>
              <a:t>Phys.Lett. B308 (1993) 377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05842"/>
            <a:ext cx="2514600" cy="692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078534"/>
            <a:ext cx="5062886" cy="1219200"/>
          </a:xfrm>
          <a:prstGeom prst="rect">
            <a:avLst/>
          </a:prstGeom>
        </p:spPr>
      </p:pic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3048000" y="859334"/>
            <a:ext cx="1919287" cy="1014412"/>
            <a:chOff x="4106" y="2696"/>
            <a:chExt cx="1497" cy="831"/>
          </a:xfrm>
        </p:grpSpPr>
        <p:grpSp>
          <p:nvGrpSpPr>
            <p:cNvPr id="10" name="Group 81"/>
            <p:cNvGrpSpPr>
              <a:grpSpLocks/>
            </p:cNvGrpSpPr>
            <p:nvPr/>
          </p:nvGrpSpPr>
          <p:grpSpPr bwMode="auto">
            <a:xfrm>
              <a:off x="4154" y="2698"/>
              <a:ext cx="1295" cy="831"/>
              <a:chOff x="483" y="953"/>
              <a:chExt cx="1890" cy="1050"/>
            </a:xfrm>
          </p:grpSpPr>
          <p:grpSp>
            <p:nvGrpSpPr>
              <p:cNvPr id="15" name="Group 82"/>
              <p:cNvGrpSpPr>
                <a:grpSpLocks noChangeAspect="1"/>
              </p:cNvGrpSpPr>
              <p:nvPr/>
            </p:nvGrpSpPr>
            <p:grpSpPr bwMode="auto">
              <a:xfrm>
                <a:off x="1203" y="1362"/>
                <a:ext cx="464" cy="239"/>
                <a:chOff x="2707" y="2966"/>
                <a:chExt cx="864" cy="672"/>
              </a:xfrm>
            </p:grpSpPr>
            <p:sp>
              <p:nvSpPr>
                <p:cNvPr id="28" name="Freeform 83"/>
                <p:cNvSpPr>
                  <a:spLocks noChangeAspect="1"/>
                </p:cNvSpPr>
                <p:nvPr/>
              </p:nvSpPr>
              <p:spPr bwMode="auto">
                <a:xfrm>
                  <a:off x="3053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84"/>
                <p:cNvSpPr>
                  <a:spLocks noChangeAspect="1"/>
                </p:cNvSpPr>
                <p:nvPr/>
              </p:nvSpPr>
              <p:spPr bwMode="auto">
                <a:xfrm>
                  <a:off x="3225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85"/>
                <p:cNvSpPr>
                  <a:spLocks noChangeAspect="1"/>
                </p:cNvSpPr>
                <p:nvPr/>
              </p:nvSpPr>
              <p:spPr bwMode="auto">
                <a:xfrm>
                  <a:off x="3398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86"/>
                <p:cNvSpPr>
                  <a:spLocks noChangeAspect="1"/>
                </p:cNvSpPr>
                <p:nvPr/>
              </p:nvSpPr>
              <p:spPr bwMode="auto">
                <a:xfrm>
                  <a:off x="2880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87"/>
                <p:cNvSpPr>
                  <a:spLocks noChangeAspect="1"/>
                </p:cNvSpPr>
                <p:nvPr/>
              </p:nvSpPr>
              <p:spPr bwMode="auto">
                <a:xfrm>
                  <a:off x="2707" y="2966"/>
                  <a:ext cx="173" cy="672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58" y="48"/>
                    </a:cxn>
                    <a:cxn ang="0">
                      <a:pos x="115" y="624"/>
                    </a:cxn>
                    <a:cxn ang="0">
                      <a:pos x="173" y="336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88"/>
              <p:cNvGrpSpPr>
                <a:grpSpLocks noChangeAspect="1"/>
              </p:cNvGrpSpPr>
              <p:nvPr/>
            </p:nvGrpSpPr>
            <p:grpSpPr bwMode="auto">
              <a:xfrm>
                <a:off x="1659" y="969"/>
                <a:ext cx="709" cy="517"/>
                <a:chOff x="3818" y="1354"/>
                <a:chExt cx="1246" cy="432"/>
              </a:xfrm>
            </p:grpSpPr>
            <p:sp>
              <p:nvSpPr>
                <p:cNvPr id="26" name="Line 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91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24" name="Line 9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94"/>
              <p:cNvGrpSpPr>
                <a:grpSpLocks noChangeAspect="1"/>
              </p:cNvGrpSpPr>
              <p:nvPr/>
            </p:nvGrpSpPr>
            <p:grpSpPr bwMode="auto">
              <a:xfrm flipH="1">
                <a:off x="488" y="953"/>
                <a:ext cx="709" cy="517"/>
                <a:chOff x="3818" y="1354"/>
                <a:chExt cx="1246" cy="432"/>
              </a:xfrm>
            </p:grpSpPr>
            <p:sp>
              <p:nvSpPr>
                <p:cNvPr id="22" name="Line 9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9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97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20" name="Line 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1" name="Picture 10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6" y="3197"/>
              <a:ext cx="14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0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3" y="2836"/>
              <a:ext cx="11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0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4" y="2742"/>
              <a:ext cx="31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0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69" y="3172"/>
              <a:ext cx="2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30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Extracting d-bar/u-bar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1811338"/>
            <a:ext cx="3521075" cy="2590800"/>
          </a:xfrm>
        </p:spPr>
        <p:txBody>
          <a:bodyPr/>
          <a:lstStyle/>
          <a:p>
            <a:r>
              <a:rPr lang="en-US" dirty="0"/>
              <a:t>E906/Drell-Yan will extend these measurements and reduce  statistical uncertainty.</a:t>
            </a:r>
          </a:p>
          <a:p>
            <a:r>
              <a:rPr lang="en-US" dirty="0"/>
              <a:t>E906 expects systematic uncertainty to remain at approx. 1% in cross section ratio.</a:t>
            </a:r>
          </a:p>
        </p:txBody>
      </p:sp>
      <p:pic>
        <p:nvPicPr>
          <p:cNvPr id="7" name="Picture 7" descr="dbub_e906_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0903" y="1126066"/>
            <a:ext cx="5018469" cy="500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6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Spectrometer Guiding Principles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97090"/>
            <a:ext cx="9052560" cy="2518177"/>
          </a:xfrm>
        </p:spPr>
        <p:txBody>
          <a:bodyPr/>
          <a:lstStyle/>
          <a:p>
            <a:pPr marL="342900" indent="-342900"/>
            <a:r>
              <a:rPr lang="en-US" sz="1600" dirty="0"/>
              <a:t>Follow basic design of </a:t>
            </a:r>
            <a:r>
              <a:rPr lang="en-US" sz="1600" dirty="0" err="1"/>
              <a:t>MEast</a:t>
            </a:r>
            <a:r>
              <a:rPr lang="en-US" sz="1600" dirty="0"/>
              <a:t> spectrometer (don’t reinvent the wheel):</a:t>
            </a:r>
          </a:p>
          <a:p>
            <a:pPr lvl="1" indent="-342900"/>
            <a:r>
              <a:rPr lang="en-US" sz="1400" dirty="0" smtClean="0"/>
              <a:t>Two magnet spectrometer</a:t>
            </a:r>
          </a:p>
          <a:p>
            <a:pPr lvl="1" indent="-342900"/>
            <a:r>
              <a:rPr lang="en-US" sz="1400" dirty="0" smtClean="0"/>
              <a:t>Bean dump within first magnet</a:t>
            </a:r>
          </a:p>
          <a:p>
            <a:pPr lvl="1" indent="-342900"/>
            <a:r>
              <a:rPr lang="en-US" sz="1400" dirty="0" smtClean="0"/>
              <a:t>Hadron Absorber within first magnet</a:t>
            </a:r>
          </a:p>
          <a:p>
            <a:pPr lvl="1" indent="-342900"/>
            <a:r>
              <a:rPr lang="en-US" sz="1400" dirty="0" err="1" smtClean="0"/>
              <a:t>Muon</a:t>
            </a:r>
            <a:r>
              <a:rPr lang="en-US" sz="1400" dirty="0" smtClean="0"/>
              <a:t>-ID wall before final element</a:t>
            </a:r>
            <a:endParaRPr lang="en-US" sz="1400" dirty="0"/>
          </a:p>
          <a:p>
            <a:pPr marL="342900" indent="-342900"/>
            <a:endParaRPr lang="en-US" sz="1600" dirty="0"/>
          </a:p>
          <a:p>
            <a:pPr marL="342900" indent="-342900"/>
            <a:r>
              <a:rPr lang="en-US" sz="1600" dirty="0"/>
              <a:t>Where possible and practical, reuse elements of the E866 spectrometer.</a:t>
            </a:r>
          </a:p>
          <a:p>
            <a:pPr marL="633413" lvl="1" indent="-236538"/>
            <a:r>
              <a:rPr lang="en-US" sz="1600" dirty="0"/>
              <a:t>Tracking chamber electronics </a:t>
            </a:r>
            <a:endParaRPr lang="en-US" sz="1600" dirty="0" smtClean="0"/>
          </a:p>
          <a:p>
            <a:pPr marL="633413" lvl="1" indent="-236538"/>
            <a:r>
              <a:rPr lang="en-US" sz="1600" dirty="0" smtClean="0"/>
              <a:t>Hadron </a:t>
            </a:r>
            <a:r>
              <a:rPr lang="en-US" sz="1600" dirty="0"/>
              <a:t>absorber, beam dump, muon ID walls</a:t>
            </a:r>
          </a:p>
          <a:p>
            <a:pPr marL="633413" lvl="1" indent="-236538"/>
            <a:r>
              <a:rPr lang="en-US" sz="1600" dirty="0"/>
              <a:t>Station 2 </a:t>
            </a:r>
            <a:r>
              <a:rPr lang="en-US" sz="1600" dirty="0" smtClean="0"/>
              <a:t> </a:t>
            </a:r>
            <a:r>
              <a:rPr lang="en-US" sz="1600" dirty="0"/>
              <a:t>tracking chambers</a:t>
            </a:r>
          </a:p>
          <a:p>
            <a:pPr marL="633413" lvl="1" indent="-236538"/>
            <a:r>
              <a:rPr lang="en-US" sz="1600" dirty="0"/>
              <a:t>Hodoscope array PMT’s</a:t>
            </a:r>
          </a:p>
          <a:p>
            <a:pPr marL="633413" lvl="1" indent="-236538"/>
            <a:r>
              <a:rPr lang="en-US" sz="1600" dirty="0"/>
              <a:t>SM3 Magnet</a:t>
            </a:r>
          </a:p>
        </p:txBody>
      </p:sp>
      <p:pic>
        <p:nvPicPr>
          <p:cNvPr id="8" name="Picture 7" descr="detec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01838"/>
            <a:ext cx="7239000" cy="35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Event Reconstruction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3627" y="3972087"/>
            <a:ext cx="4721144" cy="230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23170" y="954966"/>
            <a:ext cx="6615756" cy="4012041"/>
            <a:chOff x="54831" y="1577975"/>
            <a:chExt cx="8009669" cy="4857362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95250" y="1577975"/>
              <a:ext cx="3127375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rgbClr val="00000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rgbClr val="00000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dirty="0" smtClean="0"/>
                <a:t>We measure</a:t>
              </a:r>
            </a:p>
            <a:p>
              <a:pPr marL="739775" lvl="1" indent="-342900">
                <a:buFontTx/>
                <a:buAutoNum type="arabicPeriod"/>
              </a:pPr>
              <a:r>
                <a:rPr lang="en-US" sz="1800" dirty="0" smtClean="0"/>
                <a:t>Direction of particles</a:t>
              </a:r>
            </a:p>
            <a:p>
              <a:pPr marL="739775" lvl="1" indent="-342900">
                <a:buFontTx/>
                <a:buAutoNum type="arabicPeriod"/>
              </a:pPr>
              <a:r>
                <a:rPr lang="en-US" sz="1800" dirty="0" smtClean="0"/>
                <a:t>Absolute momentum of particles</a:t>
              </a:r>
            </a:p>
            <a:p>
              <a:r>
                <a:rPr lang="en-US" dirty="0" smtClean="0"/>
                <a:t>We assume</a:t>
              </a:r>
            </a:p>
            <a:p>
              <a:pPr marL="739775" lvl="1" indent="-342900">
                <a:buFontTx/>
                <a:buAutoNum type="arabicPeriod" startAt="3"/>
              </a:pPr>
              <a:r>
                <a:rPr lang="en-US" sz="1800" dirty="0" smtClean="0"/>
                <a:t>Particles are muons</a:t>
              </a:r>
              <a:endParaRPr lang="en-US" sz="1800" dirty="0"/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573463" y="2038349"/>
              <a:ext cx="1663700" cy="782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momentum vector</a:t>
              </a: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>
              <a:off x="3390900" y="1755775"/>
              <a:ext cx="182563" cy="1219200"/>
            </a:xfrm>
            <a:prstGeom prst="rightBrace">
              <a:avLst>
                <a:gd name="adj1" fmla="val 55652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>
              <a:off x="4999038" y="1589088"/>
              <a:ext cx="182562" cy="2335212"/>
            </a:xfrm>
            <a:prstGeom prst="rightBrace">
              <a:avLst>
                <a:gd name="adj1" fmla="val 10659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237163" y="2438400"/>
              <a:ext cx="282733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</a:rPr>
                <a:t>Relativistic energy-momentum vector </a:t>
              </a:r>
              <a:r>
                <a:rPr lang="en-US" sz="1800" i="1">
                  <a:solidFill>
                    <a:srgbClr val="000000"/>
                  </a:solidFill>
                  <a:latin typeface="Bernard MT Condensed" charset="0"/>
                </a:rPr>
                <a:t>P</a:t>
              </a:r>
            </a:p>
          </p:txBody>
        </p: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54831" y="4929937"/>
              <a:ext cx="5499100" cy="15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342900" indent="-342900">
                <a:spcBef>
                  <a:spcPct val="10000"/>
                </a:spcBef>
                <a:spcAft>
                  <a:spcPct val="10000"/>
                </a:spcAft>
                <a:buClr>
                  <a:schemeClr val="tx2"/>
                </a:buClr>
                <a:buFont typeface="Wingdings" charset="0"/>
                <a:buChar char="n"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Add 4-vectors of muons to get 4-vectors of virtual photon </a:t>
              </a:r>
              <a:r>
                <a:rPr lang="en-US" sz="1600" i="1" dirty="0">
                  <a:solidFill>
                    <a:srgbClr val="000000"/>
                  </a:solidFill>
                  <a:latin typeface="Bernard MT Condensed" charset="0"/>
                  <a:cs typeface="Times New Roman" charset="0"/>
                </a:rPr>
                <a:t>P</a:t>
              </a:r>
              <a:endParaRPr lang="en-US" sz="1600" i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  <a:p>
              <a:pPr marL="739775" lvl="1" indent="-342900">
                <a:spcBef>
                  <a:spcPct val="10000"/>
                </a:spcBef>
                <a:spcAft>
                  <a:spcPct val="10000"/>
                </a:spcAft>
                <a:buClr>
                  <a:schemeClr val="tx2"/>
                </a:buClr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Now we know everything</a:t>
              </a:r>
            </a:p>
            <a:p>
              <a:pPr marL="739775" lvl="1" indent="-342900">
                <a:spcBef>
                  <a:spcPct val="10000"/>
                </a:spcBef>
                <a:spcAft>
                  <a:spcPct val="10000"/>
                </a:spcAft>
                <a:buClr>
                  <a:schemeClr val="tx2"/>
                </a:buClr>
                <a:buFontTx/>
                <a:buChar char="–"/>
              </a:pPr>
              <a:endParaRPr lang="en-US" sz="2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Group 70"/>
          <p:cNvGrpSpPr>
            <a:grpSpLocks/>
          </p:cNvGrpSpPr>
          <p:nvPr/>
        </p:nvGrpSpPr>
        <p:grpSpPr bwMode="auto">
          <a:xfrm>
            <a:off x="6537714" y="1255650"/>
            <a:ext cx="2181958" cy="1349739"/>
            <a:chOff x="483" y="953"/>
            <a:chExt cx="1906" cy="1050"/>
          </a:xfrm>
        </p:grpSpPr>
        <p:pic>
          <p:nvPicPr>
            <p:cNvPr id="15" name="Picture 71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" y="1664"/>
              <a:ext cx="26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72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" y="1074"/>
              <a:ext cx="267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7" name="Group 73"/>
            <p:cNvGrpSpPr>
              <a:grpSpLocks/>
            </p:cNvGrpSpPr>
            <p:nvPr/>
          </p:nvGrpSpPr>
          <p:grpSpPr bwMode="auto">
            <a:xfrm>
              <a:off x="483" y="953"/>
              <a:ext cx="1890" cy="1050"/>
              <a:chOff x="483" y="953"/>
              <a:chExt cx="1890" cy="1050"/>
            </a:xfrm>
          </p:grpSpPr>
          <p:grpSp>
            <p:nvGrpSpPr>
              <p:cNvPr id="20" name="Group 74"/>
              <p:cNvGrpSpPr>
                <a:grpSpLocks noChangeAspect="1"/>
              </p:cNvGrpSpPr>
              <p:nvPr/>
            </p:nvGrpSpPr>
            <p:grpSpPr bwMode="auto">
              <a:xfrm>
                <a:off x="1201" y="1362"/>
                <a:ext cx="463" cy="239"/>
                <a:chOff x="2707" y="2966"/>
                <a:chExt cx="864" cy="672"/>
              </a:xfrm>
            </p:grpSpPr>
            <p:sp>
              <p:nvSpPr>
                <p:cNvPr id="33" name="Freeform 75"/>
                <p:cNvSpPr>
                  <a:spLocks noChangeAspect="1"/>
                </p:cNvSpPr>
                <p:nvPr/>
              </p:nvSpPr>
              <p:spPr bwMode="auto">
                <a:xfrm>
                  <a:off x="3053" y="2966"/>
                  <a:ext cx="173" cy="672"/>
                </a:xfrm>
                <a:custGeom>
                  <a:avLst/>
                  <a:gdLst>
                    <a:gd name="T0" fmla="*/ 0 w 173"/>
                    <a:gd name="T1" fmla="*/ 336 h 672"/>
                    <a:gd name="T2" fmla="*/ 58 w 173"/>
                    <a:gd name="T3" fmla="*/ 48 h 672"/>
                    <a:gd name="T4" fmla="*/ 115 w 173"/>
                    <a:gd name="T5" fmla="*/ 624 h 672"/>
                    <a:gd name="T6" fmla="*/ 173 w 173"/>
                    <a:gd name="T7" fmla="*/ 336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76"/>
                <p:cNvSpPr>
                  <a:spLocks noChangeAspect="1"/>
                </p:cNvSpPr>
                <p:nvPr/>
              </p:nvSpPr>
              <p:spPr bwMode="auto">
                <a:xfrm>
                  <a:off x="3225" y="2966"/>
                  <a:ext cx="173" cy="672"/>
                </a:xfrm>
                <a:custGeom>
                  <a:avLst/>
                  <a:gdLst>
                    <a:gd name="T0" fmla="*/ 0 w 173"/>
                    <a:gd name="T1" fmla="*/ 336 h 672"/>
                    <a:gd name="T2" fmla="*/ 58 w 173"/>
                    <a:gd name="T3" fmla="*/ 48 h 672"/>
                    <a:gd name="T4" fmla="*/ 115 w 173"/>
                    <a:gd name="T5" fmla="*/ 624 h 672"/>
                    <a:gd name="T6" fmla="*/ 173 w 173"/>
                    <a:gd name="T7" fmla="*/ 336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Freeform 77"/>
                <p:cNvSpPr>
                  <a:spLocks noChangeAspect="1"/>
                </p:cNvSpPr>
                <p:nvPr/>
              </p:nvSpPr>
              <p:spPr bwMode="auto">
                <a:xfrm>
                  <a:off x="3398" y="2966"/>
                  <a:ext cx="173" cy="672"/>
                </a:xfrm>
                <a:custGeom>
                  <a:avLst/>
                  <a:gdLst>
                    <a:gd name="T0" fmla="*/ 0 w 173"/>
                    <a:gd name="T1" fmla="*/ 336 h 672"/>
                    <a:gd name="T2" fmla="*/ 58 w 173"/>
                    <a:gd name="T3" fmla="*/ 48 h 672"/>
                    <a:gd name="T4" fmla="*/ 115 w 173"/>
                    <a:gd name="T5" fmla="*/ 624 h 672"/>
                    <a:gd name="T6" fmla="*/ 173 w 173"/>
                    <a:gd name="T7" fmla="*/ 336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Freeform 78"/>
                <p:cNvSpPr>
                  <a:spLocks noChangeAspect="1"/>
                </p:cNvSpPr>
                <p:nvPr/>
              </p:nvSpPr>
              <p:spPr bwMode="auto">
                <a:xfrm>
                  <a:off x="2880" y="2966"/>
                  <a:ext cx="173" cy="672"/>
                </a:xfrm>
                <a:custGeom>
                  <a:avLst/>
                  <a:gdLst>
                    <a:gd name="T0" fmla="*/ 0 w 173"/>
                    <a:gd name="T1" fmla="*/ 336 h 672"/>
                    <a:gd name="T2" fmla="*/ 58 w 173"/>
                    <a:gd name="T3" fmla="*/ 48 h 672"/>
                    <a:gd name="T4" fmla="*/ 115 w 173"/>
                    <a:gd name="T5" fmla="*/ 624 h 672"/>
                    <a:gd name="T6" fmla="*/ 173 w 173"/>
                    <a:gd name="T7" fmla="*/ 336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Freeform 79"/>
                <p:cNvSpPr>
                  <a:spLocks noChangeAspect="1"/>
                </p:cNvSpPr>
                <p:nvPr/>
              </p:nvSpPr>
              <p:spPr bwMode="auto">
                <a:xfrm>
                  <a:off x="2707" y="2966"/>
                  <a:ext cx="173" cy="672"/>
                </a:xfrm>
                <a:custGeom>
                  <a:avLst/>
                  <a:gdLst>
                    <a:gd name="T0" fmla="*/ 0 w 173"/>
                    <a:gd name="T1" fmla="*/ 336 h 672"/>
                    <a:gd name="T2" fmla="*/ 58 w 173"/>
                    <a:gd name="T3" fmla="*/ 48 h 672"/>
                    <a:gd name="T4" fmla="*/ 115 w 173"/>
                    <a:gd name="T5" fmla="*/ 624 h 672"/>
                    <a:gd name="T6" fmla="*/ 173 w 173"/>
                    <a:gd name="T7" fmla="*/ 336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672">
                      <a:moveTo>
                        <a:pt x="0" y="336"/>
                      </a:moveTo>
                      <a:cubicBezTo>
                        <a:pt x="19" y="168"/>
                        <a:pt x="39" y="0"/>
                        <a:pt x="58" y="48"/>
                      </a:cubicBezTo>
                      <a:cubicBezTo>
                        <a:pt x="77" y="96"/>
                        <a:pt x="96" y="576"/>
                        <a:pt x="115" y="624"/>
                      </a:cubicBezTo>
                      <a:cubicBezTo>
                        <a:pt x="134" y="672"/>
                        <a:pt x="163" y="384"/>
                        <a:pt x="173" y="33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BF5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" name="Group 80"/>
              <p:cNvGrpSpPr>
                <a:grpSpLocks noChangeAspect="1"/>
              </p:cNvGrpSpPr>
              <p:nvPr/>
            </p:nvGrpSpPr>
            <p:grpSpPr bwMode="auto">
              <a:xfrm>
                <a:off x="1662" y="969"/>
                <a:ext cx="710" cy="517"/>
                <a:chOff x="3818" y="1354"/>
                <a:chExt cx="1246" cy="432"/>
              </a:xfrm>
            </p:grpSpPr>
            <p:sp>
              <p:nvSpPr>
                <p:cNvPr id="31" name="Line 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Line 8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2" name="Group 83"/>
              <p:cNvGrpSpPr>
                <a:grpSpLocks noChangeAspect="1"/>
              </p:cNvGrpSpPr>
              <p:nvPr/>
            </p:nvGrpSpPr>
            <p:grpSpPr bwMode="auto">
              <a:xfrm flipV="1">
                <a:off x="1662" y="1486"/>
                <a:ext cx="711" cy="517"/>
                <a:chOff x="3818" y="1354"/>
                <a:chExt cx="1246" cy="432"/>
              </a:xfrm>
            </p:grpSpPr>
            <p:sp>
              <p:nvSpPr>
                <p:cNvPr id="29" name="Line 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Line 8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" name="Group 86"/>
              <p:cNvGrpSpPr>
                <a:grpSpLocks noChangeAspect="1"/>
              </p:cNvGrpSpPr>
              <p:nvPr/>
            </p:nvGrpSpPr>
            <p:grpSpPr bwMode="auto">
              <a:xfrm flipH="1">
                <a:off x="484" y="953"/>
                <a:ext cx="710" cy="517"/>
                <a:chOff x="3818" y="1354"/>
                <a:chExt cx="1246" cy="432"/>
              </a:xfrm>
            </p:grpSpPr>
            <p:sp>
              <p:nvSpPr>
                <p:cNvPr id="27" name="Line 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Line 8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" name="Group 89"/>
              <p:cNvGrpSpPr>
                <a:grpSpLocks noChangeAspect="1"/>
              </p:cNvGrpSpPr>
              <p:nvPr/>
            </p:nvGrpSpPr>
            <p:grpSpPr bwMode="auto">
              <a:xfrm flipH="1" flipV="1">
                <a:off x="483" y="1470"/>
                <a:ext cx="711" cy="517"/>
                <a:chOff x="3818" y="1354"/>
                <a:chExt cx="1246" cy="432"/>
              </a:xfrm>
            </p:grpSpPr>
            <p:sp>
              <p:nvSpPr>
                <p:cNvPr id="25" name="Line 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35" y="1354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Line 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18" y="1568"/>
                  <a:ext cx="629" cy="218"/>
                </a:xfrm>
                <a:prstGeom prst="line">
                  <a:avLst/>
                </a:prstGeom>
                <a:noFill/>
                <a:ln w="28575">
                  <a:solidFill>
                    <a:srgbClr val="FF00FF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pic>
          <p:nvPicPr>
            <p:cNvPr id="18" name="Picture 9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1657"/>
              <a:ext cx="114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9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1091"/>
              <a:ext cx="11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577255" y="4670016"/>
            <a:ext cx="3433927" cy="1600979"/>
            <a:chOff x="5181600" y="3422650"/>
            <a:chExt cx="3505200" cy="1773238"/>
          </a:xfrm>
        </p:grpSpPr>
        <p:sp>
          <p:nvSpPr>
            <p:cNvPr id="39" name="Rectangle 125"/>
            <p:cNvSpPr>
              <a:spLocks noChangeArrowheads="1"/>
            </p:cNvSpPr>
            <p:nvPr/>
          </p:nvSpPr>
          <p:spPr bwMode="auto">
            <a:xfrm>
              <a:off x="5181600" y="3422650"/>
              <a:ext cx="3505200" cy="1773238"/>
            </a:xfrm>
            <a:prstGeom prst="rect">
              <a:avLst/>
            </a:prstGeom>
            <a:gradFill rotWithShape="1">
              <a:gsLst>
                <a:gs pos="0">
                  <a:srgbClr val="FFFF99">
                    <a:gamma/>
                    <a:shade val="46275"/>
                    <a:invGamma/>
                    <a:alpha val="0"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810B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3733800"/>
              <a:ext cx="3253740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9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 descr="20121023_1139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835" y="1614599"/>
            <a:ext cx="5317067" cy="398780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66733" y="3765237"/>
            <a:ext cx="3318896" cy="21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6213" indent="-1762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SeaQuest is dominated by random combinations that form triggers</a:t>
            </a:r>
          </a:p>
          <a:p>
            <a:pPr marL="361950" lvl="1" indent="-185738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Protons interact more than neutrinos</a:t>
            </a:r>
          </a:p>
          <a:p>
            <a:pPr indent="-280988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indent="1762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Times New Roman" pitchFamily="18" charset="0"/>
              </a:rPr>
              <a:t>Tevatron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—Decades to develop </a:t>
            </a:r>
          </a:p>
          <a:p>
            <a:pPr marL="176213" indent="-176213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</a:rPr>
              <a:t>MI—SeaQuest is the first significant demand on duty factor</a:t>
            </a:r>
          </a:p>
          <a:p>
            <a:pPr marL="361950" lvl="1" indent="-185738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very significant progress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8798" y="1388850"/>
            <a:ext cx="2523085" cy="100923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08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Beam Structure—Why is it important to us?</a:t>
            </a:r>
            <a:endParaRPr 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 descr="siver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r="23280" b="25665"/>
          <a:stretch/>
        </p:blipFill>
        <p:spPr>
          <a:xfrm>
            <a:off x="5280457" y="949967"/>
            <a:ext cx="2825855" cy="2157932"/>
          </a:xfrm>
          <a:prstGeom prst="rect">
            <a:avLst/>
          </a:prstGeom>
          <a:ln w="76200" cap="flat" cmpd="tri">
            <a:solidFill>
              <a:srgbClr val="FFFF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349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Event Display and Trigger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10" name="Picture 9" descr="Screen Shot 2014-07-01 at 10.5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902"/>
            <a:ext cx="9144000" cy="3657928"/>
          </a:xfrm>
          <a:prstGeom prst="rect">
            <a:avLst/>
          </a:prstGeom>
        </p:spPr>
      </p:pic>
      <p:pic>
        <p:nvPicPr>
          <p:cNvPr id="11" name="Picture 10" descr="detec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1" y="4849539"/>
            <a:ext cx="2712203" cy="13245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 flipV="1">
            <a:off x="2667001" y="5257800"/>
            <a:ext cx="3809206" cy="34713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5916614" y="4394200"/>
            <a:ext cx="1119186" cy="795867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7298266" y="3670300"/>
            <a:ext cx="558801" cy="144780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90304"/>
            <a:ext cx="8001000" cy="2792721"/>
          </a:xfrm>
        </p:spPr>
        <p:txBody>
          <a:bodyPr/>
          <a:lstStyle/>
          <a:p>
            <a:pPr marL="342900" indent="-342900"/>
            <a:r>
              <a:rPr lang="en-US" sz="1800" dirty="0" smtClean="0"/>
              <a:t>Trigger on pattern of hodoscopes that show likely high 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tracks</a:t>
            </a:r>
          </a:p>
          <a:p>
            <a:pPr lvl="1" indent="-342900"/>
            <a:r>
              <a:rPr lang="en-US" sz="1800" dirty="0" smtClean="0"/>
              <a:t>Number of protons in </a:t>
            </a:r>
            <a:r>
              <a:rPr lang="en-US" sz="1800" dirty="0" err="1" smtClean="0"/>
              <a:t>Rf</a:t>
            </a:r>
            <a:r>
              <a:rPr lang="en-US" sz="1800" dirty="0" smtClean="0"/>
              <a:t> bucket increases number of hodoscopes</a:t>
            </a:r>
          </a:p>
          <a:p>
            <a:pPr lvl="1" indent="-342900"/>
            <a:r>
              <a:rPr lang="en-US" sz="1800" dirty="0" smtClean="0"/>
              <a:t>Trigger looks at </a:t>
            </a:r>
            <a:r>
              <a:rPr lang="en-US" sz="1800" b="1" dirty="0" smtClean="0">
                <a:solidFill>
                  <a:srgbClr val="FF0000"/>
                </a:solidFill>
              </a:rPr>
              <a:t>all combinations </a:t>
            </a:r>
            <a:r>
              <a:rPr lang="en-US" sz="1800" dirty="0" smtClean="0"/>
              <a:t>of hodoscopes</a:t>
            </a:r>
          </a:p>
          <a:p>
            <a:pPr lvl="1" indent="-342900"/>
            <a:r>
              <a:rPr lang="en-US" sz="1800" dirty="0" smtClean="0"/>
              <a:t>Additional Hodoscope hits greatly increase </a:t>
            </a:r>
            <a:r>
              <a:rPr lang="en-US" sz="1800" dirty="0" err="1" smtClean="0"/>
              <a:t>combinatorics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73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Event Display and Trigger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 descr="Screen Shot 2014-07-01 at 10.53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2378"/>
            <a:ext cx="9144000" cy="3936755"/>
          </a:xfrm>
          <a:prstGeom prst="rect">
            <a:avLst/>
          </a:prstGeom>
        </p:spPr>
      </p:pic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090304"/>
            <a:ext cx="8001000" cy="2792721"/>
          </a:xfrm>
        </p:spPr>
        <p:txBody>
          <a:bodyPr/>
          <a:lstStyle/>
          <a:p>
            <a:pPr marL="342900" indent="-342900"/>
            <a:r>
              <a:rPr lang="en-US" sz="1800" dirty="0" smtClean="0"/>
              <a:t>Trigger on pattern of hodoscopes that show likely high 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tracks</a:t>
            </a:r>
          </a:p>
          <a:p>
            <a:pPr lvl="1" indent="-342900"/>
            <a:r>
              <a:rPr lang="en-US" sz="1800" dirty="0" smtClean="0"/>
              <a:t>Number of protons in </a:t>
            </a:r>
            <a:r>
              <a:rPr lang="en-US" sz="1800" dirty="0" err="1" smtClean="0"/>
              <a:t>Rf</a:t>
            </a:r>
            <a:r>
              <a:rPr lang="en-US" sz="1800" dirty="0" smtClean="0"/>
              <a:t> bucket increases number of hodoscopes</a:t>
            </a:r>
          </a:p>
          <a:p>
            <a:pPr lvl="1" indent="-342900"/>
            <a:r>
              <a:rPr lang="en-US" sz="1800" dirty="0" smtClean="0"/>
              <a:t>Trigger looks at </a:t>
            </a:r>
            <a:r>
              <a:rPr lang="en-US" sz="1800" b="1" dirty="0" smtClean="0">
                <a:solidFill>
                  <a:srgbClr val="FF0000"/>
                </a:solidFill>
              </a:rPr>
              <a:t>all combinations </a:t>
            </a:r>
            <a:r>
              <a:rPr lang="en-US" sz="1800" dirty="0" smtClean="0"/>
              <a:t>of hodoscopes</a:t>
            </a:r>
          </a:p>
          <a:p>
            <a:pPr lvl="1" indent="-342900"/>
            <a:r>
              <a:rPr lang="en-US" sz="1800" dirty="0" smtClean="0"/>
              <a:t>Additional Hodoscope hits greatly increase </a:t>
            </a:r>
            <a:r>
              <a:rPr lang="en-US" sz="1800" dirty="0" err="1" smtClean="0"/>
              <a:t>combinatorics</a:t>
            </a:r>
            <a:endParaRPr lang="en-US" sz="1800" dirty="0" smtClean="0"/>
          </a:p>
        </p:txBody>
      </p:sp>
      <p:pic>
        <p:nvPicPr>
          <p:cNvPr id="12" name="Picture 11" descr="detec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1" y="4849539"/>
            <a:ext cx="2712203" cy="132452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2667001" y="5257800"/>
            <a:ext cx="3809206" cy="34713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5916614" y="4394200"/>
            <a:ext cx="1119186" cy="795867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7298266" y="3670300"/>
            <a:ext cx="558801" cy="144780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3183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Event Display and Trigger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49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 descr="Screen Shot 2014-07-01 at 11.2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386"/>
            <a:ext cx="9144000" cy="406814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2354834"/>
            <a:ext cx="471593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This event has </a:t>
            </a:r>
          </a:p>
          <a:p>
            <a:r>
              <a:rPr lang="en-US" sz="1600" dirty="0" smtClean="0"/>
              <a:t>120,000 proton in the trigger 19ns </a:t>
            </a:r>
            <a:r>
              <a:rPr lang="en-US" sz="1600" dirty="0" err="1" smtClean="0"/>
              <a:t>Rf</a:t>
            </a:r>
            <a:r>
              <a:rPr lang="en-US" sz="1600" dirty="0" smtClean="0"/>
              <a:t> bucket</a:t>
            </a:r>
          </a:p>
          <a:p>
            <a:r>
              <a:rPr lang="en-US" sz="1600" dirty="0" smtClean="0"/>
              <a:t>800,000 protons in +/- 9 buckets surrounding trigger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0" y="1090304"/>
            <a:ext cx="8001000" cy="2792721"/>
          </a:xfrm>
        </p:spPr>
        <p:txBody>
          <a:bodyPr/>
          <a:lstStyle/>
          <a:p>
            <a:pPr marL="342900" indent="-342900"/>
            <a:r>
              <a:rPr lang="en-US" sz="1800" dirty="0" smtClean="0"/>
              <a:t>Trigger on pattern of hodoscopes that show likely high 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tracks</a:t>
            </a:r>
          </a:p>
          <a:p>
            <a:pPr lvl="1" indent="-342900"/>
            <a:r>
              <a:rPr lang="en-US" sz="1800" dirty="0" smtClean="0"/>
              <a:t>Number of protons in </a:t>
            </a:r>
            <a:r>
              <a:rPr lang="en-US" sz="1800" dirty="0" err="1" smtClean="0"/>
              <a:t>Rf</a:t>
            </a:r>
            <a:r>
              <a:rPr lang="en-US" sz="1800" dirty="0" smtClean="0"/>
              <a:t> bucket increases number of hodoscopes</a:t>
            </a:r>
          </a:p>
          <a:p>
            <a:pPr lvl="1" indent="-342900"/>
            <a:r>
              <a:rPr lang="en-US" sz="1800" dirty="0" smtClean="0"/>
              <a:t>Trigger looks at </a:t>
            </a:r>
            <a:r>
              <a:rPr lang="en-US" sz="1800" b="1" dirty="0" smtClean="0">
                <a:solidFill>
                  <a:srgbClr val="FF0000"/>
                </a:solidFill>
              </a:rPr>
              <a:t>all combinations </a:t>
            </a:r>
            <a:r>
              <a:rPr lang="en-US" sz="1800" dirty="0" smtClean="0"/>
              <a:t>of hodoscopes</a:t>
            </a:r>
          </a:p>
          <a:p>
            <a:pPr lvl="1" indent="-342900"/>
            <a:r>
              <a:rPr lang="en-US" sz="1800" dirty="0" smtClean="0"/>
              <a:t>Additional Hodoscope hits greatly increase </a:t>
            </a:r>
            <a:r>
              <a:rPr lang="en-US" sz="1800" dirty="0" err="1" smtClean="0"/>
              <a:t>combinatorics</a:t>
            </a:r>
            <a:endParaRPr lang="en-US" sz="1800" dirty="0" smtClean="0"/>
          </a:p>
        </p:txBody>
      </p:sp>
      <p:pic>
        <p:nvPicPr>
          <p:cNvPr id="9" name="Picture 8" descr="detec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1" y="4849539"/>
            <a:ext cx="2712203" cy="132452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2667001" y="5257800"/>
            <a:ext cx="3809206" cy="34713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5916614" y="4394200"/>
            <a:ext cx="1119186" cy="795867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298266" y="3670300"/>
            <a:ext cx="558801" cy="144780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62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3A78F87-6489-443F-A7C6-E6A12CE0F47C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58" y="1876302"/>
            <a:ext cx="4249812" cy="3110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8" y="1289215"/>
            <a:ext cx="3254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0078" y="4998546"/>
            <a:ext cx="3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Scope display of first Booster beam to 8 </a:t>
            </a:r>
            <a:r>
              <a:rPr lang="en-US" sz="1200" dirty="0" err="1"/>
              <a:t>GeV</a:t>
            </a:r>
            <a:r>
              <a:rPr lang="en-US" sz="1200" dirty="0"/>
              <a:t>. Upper </a:t>
            </a:r>
            <a:r>
              <a:rPr lang="en-US" sz="1200" dirty="0" smtClean="0"/>
              <a:t>trace is </a:t>
            </a:r>
            <a:r>
              <a:rPr lang="en-US" sz="1200" dirty="0"/>
              <a:t>beam intensity; middle trace is beam pulse</a:t>
            </a:r>
          </a:p>
        </p:txBody>
      </p:sp>
    </p:spTree>
    <p:extLst>
      <p:ext uri="{BB962C8B-B14F-4D97-AF65-F5344CB8AC3E}">
        <p14:creationId xmlns:p14="http://schemas.microsoft.com/office/powerpoint/2010/main" val="2091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Proton spectra within a spill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 descr="run9047_spill31103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7387" r="10764" b="5332"/>
          <a:stretch/>
        </p:blipFill>
        <p:spPr>
          <a:xfrm>
            <a:off x="5007188" y="905193"/>
            <a:ext cx="3501284" cy="2447607"/>
          </a:xfrm>
          <a:prstGeom prst="rect">
            <a:avLst/>
          </a:prstGeom>
        </p:spPr>
      </p:pic>
      <p:pic>
        <p:nvPicPr>
          <p:cNvPr id="7" name="Picture 6" descr="run9047_spill311035zoo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5889" r="13903" b="3430"/>
          <a:stretch/>
        </p:blipFill>
        <p:spPr>
          <a:xfrm>
            <a:off x="4944533" y="3543300"/>
            <a:ext cx="3442427" cy="260322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567266" y="929305"/>
            <a:ext cx="4439921" cy="4794162"/>
          </a:xfrm>
        </p:spPr>
        <p:txBody>
          <a:bodyPr/>
          <a:lstStyle/>
          <a:p>
            <a:pPr marL="176213" indent="-176213"/>
            <a:r>
              <a:rPr lang="en-US" sz="1600" dirty="0" smtClean="0"/>
              <a:t>Present beam spill structure:</a:t>
            </a:r>
          </a:p>
          <a:p>
            <a:pPr marL="576263" lvl="1" indent="-176213"/>
            <a:r>
              <a:rPr lang="en-US" sz="1600" dirty="0" err="1" smtClean="0"/>
              <a:t>approx</a:t>
            </a:r>
            <a:r>
              <a:rPr lang="en-US" sz="1600" dirty="0" smtClean="0"/>
              <a:t> 3.5 x 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protons/4 sec spill</a:t>
            </a:r>
          </a:p>
          <a:p>
            <a:pPr marL="576263" lvl="1" indent="-176213"/>
            <a:r>
              <a:rPr lang="en-US" sz="1600" dirty="0" smtClean="0"/>
              <a:t>20,000 protons/19 ns </a:t>
            </a:r>
          </a:p>
          <a:p>
            <a:pPr marL="176213" indent="-176213"/>
            <a:r>
              <a:rPr lang="en-US" sz="1600" dirty="0" smtClean="0"/>
              <a:t>Goal</a:t>
            </a:r>
          </a:p>
          <a:p>
            <a:pPr marL="576263" lvl="1" indent="-176213"/>
            <a:r>
              <a:rPr lang="en-US" sz="1600" dirty="0" err="1"/>
              <a:t>approx</a:t>
            </a:r>
            <a:r>
              <a:rPr lang="en-US" sz="1600" dirty="0"/>
              <a:t> </a:t>
            </a:r>
            <a:r>
              <a:rPr lang="en-US" sz="1600" dirty="0" smtClean="0"/>
              <a:t>10 </a:t>
            </a:r>
            <a:r>
              <a:rPr lang="en-US" sz="1600" dirty="0"/>
              <a:t>x 10</a:t>
            </a:r>
            <a:r>
              <a:rPr lang="en-US" sz="1600" baseline="30000" dirty="0"/>
              <a:t>12</a:t>
            </a:r>
            <a:r>
              <a:rPr lang="en-US" sz="1600" dirty="0"/>
              <a:t> protons/4 sec spill</a:t>
            </a:r>
          </a:p>
          <a:p>
            <a:pPr marL="576263" lvl="1" indent="-176213"/>
            <a:r>
              <a:rPr lang="en-US" sz="1600" dirty="0" smtClean="0"/>
              <a:t>50,000 </a:t>
            </a:r>
            <a:r>
              <a:rPr lang="en-US" sz="1600" dirty="0"/>
              <a:t>protons/19 ns </a:t>
            </a:r>
          </a:p>
          <a:p>
            <a:pPr marL="176213" indent="-176213"/>
            <a:r>
              <a:rPr lang="en-US" sz="1600" dirty="0" smtClean="0"/>
              <a:t>Measurement with beam line Cherenkov</a:t>
            </a:r>
          </a:p>
          <a:p>
            <a:pPr marL="176213" indent="-176213"/>
            <a:r>
              <a:rPr lang="en-US" sz="1600" dirty="0" smtClean="0"/>
              <a:t>dependent on frequency at which measurement is made</a:t>
            </a:r>
            <a:endParaRPr lang="en-US" sz="1600" dirty="0"/>
          </a:p>
          <a:p>
            <a:pPr marL="176213" indent="-176213"/>
            <a:endParaRPr lang="en-US" sz="1600" dirty="0" smtClean="0"/>
          </a:p>
          <a:p>
            <a:pPr marL="176213" indent="-176213"/>
            <a:endParaRPr lang="en-US" sz="1600" dirty="0" smtClean="0"/>
          </a:p>
          <a:p>
            <a:pPr marL="176213" indent="-176213"/>
            <a:endParaRPr lang="en-US" sz="1600" dirty="0" smtClean="0"/>
          </a:p>
          <a:p>
            <a:pPr marL="342900" indent="-342900"/>
            <a:endParaRPr lang="en-US" sz="1600" dirty="0"/>
          </a:p>
          <a:p>
            <a:pPr marL="342900" indent="-342900"/>
            <a:endParaRPr lang="en-US" sz="1600" dirty="0"/>
          </a:p>
          <a:p>
            <a:pPr marL="342900" indent="-342900" algn="r"/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3539067"/>
            <a:ext cx="2718471" cy="271125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983152" y="1041400"/>
            <a:ext cx="2311400" cy="761999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multiply x axis by 33 to get protons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376333" y="3115733"/>
            <a:ext cx="0" cy="47413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550626" y="3090332"/>
            <a:ext cx="2751667" cy="4995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715726" y="3670302"/>
            <a:ext cx="2586567" cy="393698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zoom to relevant scale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61667" y="4063999"/>
            <a:ext cx="1740626" cy="626534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120,000 proton/19ns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 descr="20130127_1818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33561"/>
          <a:stretch/>
        </p:blipFill>
        <p:spPr>
          <a:xfrm>
            <a:off x="1337093" y="1159662"/>
            <a:ext cx="6467588" cy="48262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0887" y="1185062"/>
            <a:ext cx="3012418" cy="80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effectLst>
                  <a:outerShdw blurRad="50800" dist="76200" dir="2700000" algn="tl" rotWithShape="0">
                    <a:srgbClr val="000000">
                      <a:alpha val="43000"/>
                    </a:srgbClr>
                  </a:outerShdw>
                </a:effectLst>
              </a:rPr>
              <a:t>Good News</a:t>
            </a:r>
            <a:endParaRPr lang="en-US" dirty="0">
              <a:ln>
                <a:solidFill>
                  <a:srgbClr val="000000"/>
                </a:solidFill>
              </a:ln>
              <a:solidFill>
                <a:srgbClr val="0000FF"/>
              </a:solidFill>
              <a:effectLst>
                <a:outerShdw blurRad="50800" dist="762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3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Duty Factor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52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43983" y="1182743"/>
            <a:ext cx="1950862" cy="3568825"/>
          </a:xfrm>
        </p:spPr>
        <p:txBody>
          <a:bodyPr/>
          <a:lstStyle/>
          <a:p>
            <a:pPr marL="177800" indent="-177800"/>
            <a:r>
              <a:rPr lang="en-US" sz="1800" dirty="0" smtClean="0"/>
              <a:t>Duty factor strongly correlated with triggers/proton due to pileup of random coincidences</a:t>
            </a:r>
            <a:endParaRPr lang="en-US" sz="1800" dirty="0"/>
          </a:p>
        </p:txBody>
      </p:sp>
      <p:pic>
        <p:nvPicPr>
          <p:cNvPr id="7" name="Picture 6" descr="duty23_24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09" y="829733"/>
            <a:ext cx="5918517" cy="5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53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783828"/>
            <a:ext cx="5044556" cy="1127272"/>
          </a:xfrm>
        </p:spPr>
        <p:txBody>
          <a:bodyPr/>
          <a:lstStyle/>
          <a:p>
            <a:r>
              <a:rPr lang="en-US" dirty="0" smtClean="0"/>
              <a:t>Reconstructed Kinematic distributions match Monte Carlo predictions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l="5824" t="6082" r="50800" b="5270"/>
          <a:stretch/>
        </p:blipFill>
        <p:spPr bwMode="auto">
          <a:xfrm>
            <a:off x="5144467" y="3329309"/>
            <a:ext cx="2844109" cy="284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x2_vs_x1_target_high_ma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7"/>
          <a:stretch/>
        </p:blipFill>
        <p:spPr>
          <a:xfrm>
            <a:off x="5144468" y="941890"/>
            <a:ext cx="2729532" cy="2415121"/>
          </a:xfrm>
          <a:prstGeom prst="rect">
            <a:avLst/>
          </a:prstGeom>
        </p:spPr>
      </p:pic>
      <p:pic>
        <p:nvPicPr>
          <p:cNvPr id="9" name="Picture 8" descr="mass_target_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8810" r="9784"/>
          <a:stretch/>
        </p:blipFill>
        <p:spPr>
          <a:xfrm>
            <a:off x="0" y="2880627"/>
            <a:ext cx="4572000" cy="3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User – </a:t>
            </a:r>
            <a:r>
              <a:rPr lang="en-US" dirty="0" err="1" smtClean="0"/>
              <a:t>SeaQuest</a:t>
            </a:r>
            <a:r>
              <a:rPr lang="en-US" dirty="0" smtClean="0"/>
              <a:t> Summary 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ABC53FE-E43D-4935-9D42-8E7090934C9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333" y="4366435"/>
            <a:ext cx="3581400" cy="17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107263"/>
            <a:ext cx="5302552" cy="1371600"/>
          </a:xfrm>
        </p:spPr>
        <p:txBody>
          <a:bodyPr/>
          <a:lstStyle/>
          <a:p>
            <a:pPr marL="169863" indent="-169863"/>
            <a:r>
              <a:rPr lang="en-US" sz="1800" dirty="0" smtClean="0"/>
              <a:t>Knowledge of parton distributions is data driven and </a:t>
            </a:r>
          </a:p>
          <a:p>
            <a:pPr marL="569913" lvl="1" indent="-169863"/>
            <a:r>
              <a:rPr lang="en-US" sz="1800" dirty="0"/>
              <a:t>T</a:t>
            </a:r>
            <a:r>
              <a:rPr lang="en-US" sz="1800" dirty="0" smtClean="0"/>
              <a:t>he sea quarks surprise us every time we look at them</a:t>
            </a:r>
          </a:p>
        </p:txBody>
      </p:sp>
      <p:pic>
        <p:nvPicPr>
          <p:cNvPr id="8" name="Picture 7" descr="dbub_e906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278" y="918633"/>
            <a:ext cx="2061469" cy="20574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448" y="2320360"/>
            <a:ext cx="5302552" cy="275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169863" indent="-169863"/>
            <a:r>
              <a:rPr lang="en-US" dirty="0" smtClean="0"/>
              <a:t>SeaQuest is running!</a:t>
            </a:r>
          </a:p>
          <a:p>
            <a:pPr marL="169863" indent="-169863"/>
            <a:r>
              <a:rPr lang="en-US" dirty="0" err="1" smtClean="0"/>
              <a:t>SeaQuest</a:t>
            </a:r>
            <a:r>
              <a:rPr lang="en-US" dirty="0" smtClean="0"/>
              <a:t> is very sensitive to instantaneous beam intensity</a:t>
            </a:r>
          </a:p>
          <a:p>
            <a:pPr marL="569913" lvl="1" indent="-169863"/>
            <a:r>
              <a:rPr lang="en-US" sz="1800" dirty="0" smtClean="0"/>
              <a:t>AD (especially MI) have been working hard on this</a:t>
            </a:r>
          </a:p>
          <a:p>
            <a:pPr marL="169863" indent="-169863"/>
            <a:r>
              <a:rPr lang="en-US" dirty="0" smtClean="0"/>
              <a:t>Data looks good, need statistics</a:t>
            </a:r>
          </a:p>
          <a:p>
            <a:pPr marL="169863" indent="-169863"/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 descr="mass_target_4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8810" r="9784"/>
          <a:stretch/>
        </p:blipFill>
        <p:spPr>
          <a:xfrm>
            <a:off x="5147733" y="3696193"/>
            <a:ext cx="349562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 External </a:t>
            </a:r>
            <a:r>
              <a:rPr lang="en-US" dirty="0" err="1"/>
              <a:t>Beamlines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9EFBF9C-D84C-4191-BE19-6D8BD93F1D4C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55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7748" y="857250"/>
            <a:ext cx="5402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Items covered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Switchyard’s History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Switchyard’s Present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Delivery Method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Users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MTest</a:t>
            </a:r>
            <a:endParaRPr lang="en-US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SeaQuest</a:t>
            </a:r>
            <a:endParaRPr lang="en-US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MCenter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4166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Thanks to </a:t>
            </a:r>
            <a:r>
              <a:rPr lang="en-US" sz="1400" dirty="0" err="1" smtClean="0"/>
              <a:t>Fermilab’s</a:t>
            </a:r>
            <a:r>
              <a:rPr lang="en-US" sz="1400" dirty="0" smtClean="0"/>
              <a:t> History &amp; Archives Project</a:t>
            </a:r>
          </a:p>
          <a:p>
            <a:pPr algn="ctr"/>
            <a:r>
              <a:rPr lang="en-US" sz="1400" dirty="0" smtClean="0"/>
              <a:t>Valerie Higgins &amp; Adrienne Kolb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41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 External </a:t>
            </a:r>
            <a:r>
              <a:rPr lang="en-US" dirty="0" err="1"/>
              <a:t>Beamlines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9EFBF9C-D84C-4191-BE19-6D8BD93F1D4C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66067" y="3044740"/>
            <a:ext cx="5402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Backup slides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3D7799F-022C-46C3-9368-D699F09E6419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67200" y="1102103"/>
            <a:ext cx="375772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Low Energy Pion Mode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+/- 8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+/- 6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+/- 4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+/- 3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+/- 1.5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+/- 1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275" y="1686878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High Energy Pion Mode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+ 60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+ 50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+ 40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5912" y="1153031"/>
            <a:ext cx="739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Proton Mode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5912" y="3512403"/>
            <a:ext cx="35789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Mode</a:t>
            </a:r>
          </a:p>
          <a:p>
            <a:pPr marL="0"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Every LE or HE Pion Mode with additional absorbers in MT6-1.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777B3F7-9FAD-4B35-8C17-214D6B5B8B83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20045635">
            <a:off x="781997" y="50136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309342">
            <a:off x="3068942" y="1418161"/>
            <a:ext cx="3797841" cy="4512929"/>
            <a:chOff x="2939475" y="818011"/>
            <a:chExt cx="4166175" cy="4954139"/>
          </a:xfrm>
        </p:grpSpPr>
        <p:sp>
          <p:nvSpPr>
            <p:cNvPr id="5" name="Arc 4"/>
            <p:cNvSpPr/>
            <p:nvPr/>
          </p:nvSpPr>
          <p:spPr>
            <a:xfrm>
              <a:off x="3095625" y="1762125"/>
              <a:ext cx="4010025" cy="4010025"/>
            </a:xfrm>
            <a:prstGeom prst="arc">
              <a:avLst>
                <a:gd name="adj1" fmla="val 15100848"/>
                <a:gd name="adj2" fmla="val 15039504"/>
              </a:avLst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 rot="20633627">
              <a:off x="4299893" y="996862"/>
              <a:ext cx="2252060" cy="643816"/>
              <a:chOff x="4436578" y="1295400"/>
              <a:chExt cx="2252060" cy="643816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657031" flipV="1">
                <a:off x="4859389" y="1585035"/>
                <a:ext cx="1829249" cy="354181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4436578" y="1647825"/>
                <a:ext cx="811697" cy="22860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248275" y="1428750"/>
                <a:ext cx="866775" cy="21907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5248275" y="1295400"/>
                <a:ext cx="628407" cy="35242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Oval 59"/>
            <p:cNvSpPr/>
            <p:nvPr/>
          </p:nvSpPr>
          <p:spPr>
            <a:xfrm>
              <a:off x="2939475" y="1657834"/>
              <a:ext cx="822542" cy="822543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21290658" flipV="1">
              <a:off x="3195822" y="1034797"/>
              <a:ext cx="1150944" cy="591759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 rot="19977471">
              <a:off x="4300703" y="818011"/>
              <a:ext cx="225756" cy="23044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 rot="15547497">
            <a:off x="824794" y="3289539"/>
            <a:ext cx="2482434" cy="17170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>
            <a:stCxn id="20" idx="3"/>
          </p:cNvCxnSpPr>
          <p:nvPr/>
        </p:nvCxnSpPr>
        <p:spPr>
          <a:xfrm flipV="1">
            <a:off x="2827781" y="4340674"/>
            <a:ext cx="360242" cy="55478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2264182" y="2007559"/>
            <a:ext cx="923841" cy="1235635"/>
          </a:xfrm>
          <a:prstGeom prst="arc">
            <a:avLst>
              <a:gd name="adj1" fmla="val 20860416"/>
              <a:gd name="adj2" fmla="val 722613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Present – Begins with Change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5042" y="981495"/>
            <a:ext cx="234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Source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&amp; Booster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0013" y="1048829"/>
            <a:ext cx="10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MCenter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86575" y="1471612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Neutrino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SeaQuest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5508" y="921305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</a:rPr>
              <a:t>MTest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277" y="2430601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Main Injector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2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</a:t>
            </a:r>
            <a:r>
              <a:rPr lang="en-US" dirty="0" smtClean="0"/>
              <a:t>Pictures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770AEF1-EA8D-4B74-892D-A232406253FA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59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97" y="1215612"/>
            <a:ext cx="3367397" cy="4489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89" y="1215611"/>
            <a:ext cx="3367397" cy="44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B2AB43A-F7EF-46C4-BEBB-5AB4B4CD81A1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6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388" y="1289215"/>
            <a:ext cx="33144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Ring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1" y="2040745"/>
            <a:ext cx="5159973" cy="32027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94138" y="526162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Main Ring machine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1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3" charset="0"/>
              </a:rPr>
              <a:t>Slow Extraction to </a:t>
            </a:r>
            <a:r>
              <a:rPr lang="en-US" altLang="en-US" dirty="0" err="1">
                <a:latin typeface="Helvetica" pitchFamily="123" charset="0"/>
              </a:rPr>
              <a:t>MTest</a:t>
            </a:r>
            <a:r>
              <a:rPr lang="en-US" altLang="en-US" dirty="0">
                <a:latin typeface="Helvetica" pitchFamily="123" charset="0"/>
              </a:rPr>
              <a:t> </a:t>
            </a:r>
            <a:r>
              <a:rPr lang="en-US" altLang="en-US" dirty="0" smtClean="0">
                <a:latin typeface="Helvetica" pitchFamily="123" charset="0"/>
              </a:rPr>
              <a:t>– </a:t>
            </a:r>
            <a:r>
              <a:rPr lang="en-US" dirty="0" smtClean="0"/>
              <a:t>Running Modes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E858A02-E3A7-4EBC-AF25-5EB3A074D20C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60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73287"/>
            <a:ext cx="8258175" cy="51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Switchyard’s Delivery</a:t>
            </a:r>
            <a:endParaRPr lang="en-US" altLang="en-US" dirty="0" smtClean="0">
              <a:latin typeface="Helvetica" pitchFamily="123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77A7AFB-75E7-4D3D-BFB7-AC9595A90563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61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806450" y="1524000"/>
            <a:ext cx="7327900" cy="2590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1 RF Bucket (53 MHz) = 19 nanoseconds 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Booster = 1.6 microsecond (84*19ns)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Main Injector = 11.2 microsecond (1.6*7)</a:t>
            </a:r>
          </a:p>
          <a:p>
            <a:r>
              <a:rPr lang="en-US" dirty="0">
                <a:latin typeface="Calibri" panose="020F0502020204030204" pitchFamily="34" charset="0"/>
              </a:rPr>
              <a:t>L</a:t>
            </a:r>
            <a:r>
              <a:rPr lang="en-US" dirty="0" smtClean="0">
                <a:latin typeface="Calibri" panose="020F0502020204030204" pitchFamily="34" charset="0"/>
              </a:rPr>
              <a:t>ength of spill 4 seconds 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4E6  / 11.2 microseconds = 357,143 revolutions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One slow spill event is equivalent to 175 million RF buckets of possible beam*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5705475"/>
            <a:ext cx="3345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r>
              <a:rPr lang="en-US" sz="1400" i="1" dirty="0" smtClean="0">
                <a:solidFill>
                  <a:schemeClr val="accent6">
                    <a:lumMod val="50000"/>
                  </a:schemeClr>
                </a:solidFill>
              </a:rPr>
              <a:t>That assumes 492 buckets in MI occupied</a:t>
            </a:r>
            <a:endParaRPr lang="en-US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ria\Webpages\FTBF\pictures\MCenter\Photo Jun 03, 5 14 51 P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599"/>
            <a:ext cx="8229600" cy="23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MCenter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81939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Beamline</a:t>
            </a:r>
            <a:r>
              <a:rPr lang="en-US" dirty="0" smtClean="0"/>
              <a:t> Now Operational!</a:t>
            </a:r>
          </a:p>
          <a:p>
            <a:pPr lvl="1"/>
            <a:r>
              <a:rPr lang="en-US" dirty="0" smtClean="0"/>
              <a:t>Similar beam to </a:t>
            </a:r>
            <a:r>
              <a:rPr lang="en-US" dirty="0" err="1" smtClean="0"/>
              <a:t>MTest</a:t>
            </a:r>
            <a:endParaRPr lang="en-US" dirty="0" smtClean="0"/>
          </a:p>
          <a:p>
            <a:pPr lvl="1"/>
            <a:r>
              <a:rPr lang="en-US" dirty="0" smtClean="0"/>
              <a:t>Long dwell time experiments</a:t>
            </a:r>
          </a:p>
          <a:p>
            <a:pPr lvl="1"/>
            <a:r>
              <a:rPr lang="en-US" dirty="0" smtClean="0"/>
              <a:t>Overflow/make-up experiments</a:t>
            </a:r>
          </a:p>
          <a:p>
            <a:r>
              <a:rPr lang="en-US" dirty="0" smtClean="0"/>
              <a:t>Supports Liquid Argon </a:t>
            </a:r>
            <a:r>
              <a:rPr lang="en-US" sz="2400" dirty="0" smtClean="0">
                <a:solidFill>
                  <a:schemeClr val="accent4"/>
                </a:solidFill>
              </a:rPr>
              <a:t>(Under development)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8193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Tertiary </a:t>
            </a:r>
            <a:r>
              <a:rPr lang="en-US" dirty="0" err="1"/>
              <a:t>beamline</a:t>
            </a:r>
            <a:r>
              <a:rPr lang="en-US" dirty="0"/>
              <a:t> Option</a:t>
            </a:r>
          </a:p>
          <a:p>
            <a:pPr lvl="1"/>
            <a:r>
              <a:rPr lang="en-US" sz="2000" dirty="0"/>
              <a:t>Protons &amp; </a:t>
            </a:r>
            <a:r>
              <a:rPr lang="en-US" sz="2000" dirty="0" err="1"/>
              <a:t>Pions</a:t>
            </a:r>
            <a:r>
              <a:rPr lang="en-US" sz="2000" dirty="0"/>
              <a:t> 	</a:t>
            </a:r>
          </a:p>
          <a:p>
            <a:pPr lvl="1"/>
            <a:r>
              <a:rPr lang="en-US" sz="2000" dirty="0"/>
              <a:t>200 MeV – 1 </a:t>
            </a:r>
            <a:r>
              <a:rPr lang="en-US" sz="2000" dirty="0" err="1"/>
              <a:t>GeV</a:t>
            </a:r>
            <a:r>
              <a:rPr lang="en-US" sz="2000" dirty="0"/>
              <a:t> range</a:t>
            </a:r>
          </a:p>
          <a:p>
            <a:r>
              <a:rPr lang="en-US" dirty="0"/>
              <a:t>Large Dipole Magnets</a:t>
            </a:r>
          </a:p>
          <a:p>
            <a:pPr lvl="1"/>
            <a:r>
              <a:rPr lang="en-US" dirty="0"/>
              <a:t>~ 1 Tesla</a:t>
            </a:r>
          </a:p>
          <a:p>
            <a:pPr lvl="1"/>
            <a:r>
              <a:rPr lang="en-US" dirty="0"/>
              <a:t>1 meter bore</a:t>
            </a:r>
          </a:p>
          <a:p>
            <a:endParaRPr lang="en-US" dirty="0"/>
          </a:p>
        </p:txBody>
      </p:sp>
      <p:pic>
        <p:nvPicPr>
          <p:cNvPr id="3074" name="Picture 2" descr="C:\Users\aria\Webpages\FTBF\pictures\MCenter\MC7sec1_looking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0" y="91440"/>
            <a:ext cx="2011680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ia\Webpages\FTBF\pictures\MCenter\JGG-1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71801"/>
            <a:ext cx="2103120" cy="13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91022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60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National Labs: </a:t>
            </a:r>
            <a:br>
              <a:rPr lang="en-US" dirty="0" smtClean="0"/>
            </a:br>
            <a:r>
              <a:rPr lang="en-US" dirty="0" smtClean="0"/>
              <a:t>103 occurrences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US Universities: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105 occurrences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International: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140 occurrences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50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891B475-23E5-45C7-BDBB-6DFCCFF7D1F5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7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3581400"/>
            <a:ext cx="7272104" cy="242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1289215"/>
            <a:ext cx="31700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Ring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Proton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1385" y="6037544"/>
            <a:ext cx="6002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Aerial view of Proton experimental area. Pagoda control center may be seen at right</a:t>
            </a:r>
          </a:p>
        </p:txBody>
      </p:sp>
    </p:spTree>
    <p:extLst>
      <p:ext uri="{BB962C8B-B14F-4D97-AF65-F5344CB8AC3E}">
        <p14:creationId xmlns:p14="http://schemas.microsoft.com/office/powerpoint/2010/main" val="2091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9A47A7EF-0A15-45C2-A514-F812FA883A6A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8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99671"/>
            <a:ext cx="4750274" cy="3800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1289215"/>
            <a:ext cx="3288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Ring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Proton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Neutrino </a:t>
            </a:r>
            <a:r>
              <a:rPr lang="en-US" dirty="0"/>
              <a:t>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5" y="3999779"/>
            <a:ext cx="2749275" cy="2043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7737" y="589439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Neutrino Dome Feb 24, 1972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67292" y="605888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Photo by Tim Fielding, </a:t>
            </a:r>
            <a:r>
              <a:rPr lang="en-US" sz="1200" dirty="0" smtClean="0"/>
              <a:t>NAL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13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9A40BED-923D-4A9E-A971-C2556A5A32A4}" type="datetime1"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7/1/2014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3087"/>
                </a:solidFill>
                <a:latin typeface="Helvetica" pitchFamily="123" charset="0"/>
              </a:rPr>
              <a:t>Geelhoed Soha Reimer APT - Switchyard External Beamlines </a:t>
            </a:r>
            <a:endParaRPr lang="en-US" altLang="en-US" sz="900" b="1" smtClean="0">
              <a:solidFill>
                <a:srgbClr val="003087"/>
              </a:solidFill>
              <a:latin typeface="Helvetica" pitchFamily="123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B59EF54E-6A56-4CA2-B171-E87ED1001825}" type="slidenum">
              <a:rPr lang="en-US" altLang="en-US" sz="900">
                <a:solidFill>
                  <a:srgbClr val="003087"/>
                </a:solidFill>
                <a:latin typeface="Helvetica" pitchFamily="123" charset="0"/>
              </a:rPr>
              <a:pPr eaLnBrk="1" hangingPunct="1"/>
              <a:t>9</a:t>
            </a:fld>
            <a:endParaRPr lang="en-US" altLang="en-US" sz="900">
              <a:solidFill>
                <a:srgbClr val="003087"/>
              </a:solidFill>
              <a:latin typeface="Helvetica" pitchFamily="123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20175153">
            <a:off x="873198" y="522937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38600" y="2819400"/>
            <a:ext cx="457200" cy="1524000"/>
          </a:xfrm>
          <a:prstGeom prst="arc">
            <a:avLst>
              <a:gd name="adj1" fmla="val 16200000"/>
              <a:gd name="adj2" fmla="val 162516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88637" y="36421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Switchyard’s History – Begins with </a:t>
            </a:r>
            <a:r>
              <a:rPr lang="en-US" dirty="0" err="1" smtClean="0"/>
              <a:t>Fermilab’s</a:t>
            </a:r>
            <a:r>
              <a:rPr lang="en-US" dirty="0" smtClean="0"/>
              <a:t> History</a:t>
            </a:r>
            <a:endParaRPr lang="en-US" altLang="en-US" dirty="0" smtClean="0">
              <a:latin typeface="Helvetica" pitchFamily="12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56" y="1680445"/>
            <a:ext cx="4962732" cy="3152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387" y="1289215"/>
            <a:ext cx="32182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breaks ground Dec 1</a:t>
            </a:r>
            <a:r>
              <a:rPr lang="en-US" baseline="30000" dirty="0" smtClean="0"/>
              <a:t>st</a:t>
            </a:r>
            <a:r>
              <a:rPr lang="en-US" dirty="0" smtClean="0"/>
              <a:t>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beam (1970)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Booster beam (1971)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Main Ring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Proton 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Neutrino </a:t>
            </a:r>
            <a:r>
              <a:rPr lang="en-US" dirty="0"/>
              <a:t>(1972)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NAL </a:t>
            </a:r>
            <a:r>
              <a:rPr lang="en-US" dirty="0"/>
              <a:t>became FNAL May 11</a:t>
            </a:r>
            <a:r>
              <a:rPr lang="en-US" baseline="30000" dirty="0"/>
              <a:t>th</a:t>
            </a:r>
            <a:r>
              <a:rPr lang="en-US" dirty="0"/>
              <a:t> 1974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66722" y="483325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Distinguished guests dedicate </a:t>
            </a:r>
            <a:r>
              <a:rPr lang="en-US" sz="1200" dirty="0" err="1"/>
              <a:t>Fermilab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62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Magenta}{&#10;\[&#10;\bar 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0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Magenta}{&#10;\[&#10;\bar 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0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Blue}{&#10;\[&#10;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75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+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7"/>
  <p:tag name="PICTUREFILESIZE" val="29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-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5"/>
  <p:tag name="PICTUREFILESIZE" val="26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[usenames]{color}&#10;\begin{document}&#10;$\mu^-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13"/>
  <p:tag name="PICTUREFILESIZE" val="14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[usenames]{color}&#10;\begin{document}&#10;$\mu^+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13"/>
  <p:tag name="PICTUREFILESIZE" val="16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[usenames]{color}&#10;\begin{document}&#10;\color{Magenta}$\bar 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5"/>
  <p:tag name="PICTUREFILESIZE" val="13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[usenames]{color}&#10;\begin{document}&#10;\color{Blue}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383"/>
  <p:tag name="BOXFONT" val="12"/>
  <p:tag name="BOXWRAP" val="False"/>
  <p:tag name="WORKAROUNDTRANSPARENCYBUG" val="False"/>
  <p:tag name="ALLOWFONTSUBSTITUTION" val="False"/>
  <p:tag name="BITMAPFORMAT" val="png256"/>
  <p:tag name="ORIGWIDTH" val="5"/>
  <p:tag name="PICTUREFILESIZE" val="1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color{Blue}{&#10;\[&#10;q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7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+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7"/>
  <p:tag name="PICTUREFILESIZE" val="29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{&#10;\[&#10;\mu^-&#10;\]&#10;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04"/>
  <p:tag name="BOXHEIGHT" val="340"/>
  <p:tag name="BOXFONT" val="10"/>
  <p:tag name="BOXWRAP" val="False"/>
  <p:tag name="WORKAROUNDTRANSPARENCYBUG" val="False"/>
  <p:tag name="ALLOWFONTSUBSTITUTION" val="False"/>
  <p:tag name="BITMAPFORMAT" val="png256"/>
  <p:tag name="ORIGWIDTH" val="25"/>
  <p:tag name="PICTUREFILESIZE" val="2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int_0^1 \left[\bar d(x) - \bar u(x)\right] dx \ne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05"/>
  <p:tag name="PICTUREFILESIZE" val="94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 &gt; \bar u$ at $x = 0.18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28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 &gt; \bar u$ at $x = 0.18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28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$\bar d(x)/\bar u(x)$ for $0.015 \le x \le 0.35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5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&#10;\int_0^1 \left[\bar d(x) - \bar u(x)\right] dx \ne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6"/>
  <p:tag name="BOXHEIGHT" val="302"/>
  <p:tag name="BOXFONT" val="10"/>
  <p:tag name="BOXWRAP" val="False"/>
  <p:tag name="WORKAROUNDTRANSPARENCYBUG" val="False"/>
  <p:tag name="ALLOWFONTSUBSTITUTION" val="False"/>
  <p:tag name="BITMAPFORMAT" val="png256"/>
  <p:tag name="ORIGWIDTH" val="105"/>
  <p:tag name="PICTUREFILESIZE" val="9471"/>
</p:tagLst>
</file>

<file path=ppt/theme/theme1.xml><?xml version="1.0" encoding="utf-8"?>
<a:theme xmlns:a="http://schemas.openxmlformats.org/drawingml/2006/main" name="FermilabTemplatePC_041414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FermilabTemplatePC_041414</Template>
  <TotalTime>3486</TotalTime>
  <Words>2798</Words>
  <Application>Microsoft Office PowerPoint</Application>
  <PresentationFormat>On-screen Show (4:3)</PresentationFormat>
  <Paragraphs>633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FermilabTemplatePC_041414</vt:lpstr>
      <vt:lpstr>Fermilab: Footer Only</vt:lpstr>
      <vt:lpstr>Switchyard External Beamlines   From the past to the present</vt:lpstr>
      <vt:lpstr>Switchyard External Beamlines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History – Begins with Fermilab’s History</vt:lpstr>
      <vt:lpstr>Switchyard’s Present – Begins with Change</vt:lpstr>
      <vt:lpstr>Switchyard’s Present – Begins with Change</vt:lpstr>
      <vt:lpstr>Switchyard’s Present</vt:lpstr>
      <vt:lpstr>Switchyard’s Present</vt:lpstr>
      <vt:lpstr>Switchyard’s Delivery</vt:lpstr>
      <vt:lpstr>Switchyard’s Delivery</vt:lpstr>
      <vt:lpstr>Switchyard’s Delivery</vt:lpstr>
      <vt:lpstr>Switchyard’s Delivery</vt:lpstr>
      <vt:lpstr>Switchyard’s Present</vt:lpstr>
      <vt:lpstr>Switchyard’s User – FTBF Location</vt:lpstr>
      <vt:lpstr>Switchyard’s User – FTBF Users</vt:lpstr>
      <vt:lpstr>Switchyard’s User –FTBF Weekly Usage</vt:lpstr>
      <vt:lpstr>Switchyard’s User – FTBF 2014 Experiments</vt:lpstr>
      <vt:lpstr>Switchyard’s User – FTBF Facility Layout</vt:lpstr>
      <vt:lpstr>Switchyard’s User – FTBF Rooms</vt:lpstr>
      <vt:lpstr>Switchyard’s User – FTBF Infrastructure</vt:lpstr>
      <vt:lpstr>Switchyard’s User – FTBF Facility Instrumentation</vt:lpstr>
      <vt:lpstr>Switchyard’s User – FTBF High Rate Tracking Area</vt:lpstr>
      <vt:lpstr>Switchyard’s User – MTest Particles and Energies</vt:lpstr>
      <vt:lpstr>Switchyard’s User – FTBF Summary</vt:lpstr>
      <vt:lpstr>Switchyard’s User – MCenter Summary</vt:lpstr>
      <vt:lpstr>Switchyard’s User - SeaQuest</vt:lpstr>
      <vt:lpstr>Switchyard’s User - SeaQuest</vt:lpstr>
      <vt:lpstr>Switchyard’s User – SeaQuest The Proton’s Sea</vt:lpstr>
      <vt:lpstr>Switchyard’s User – SeaQuest The Proton’s Sea</vt:lpstr>
      <vt:lpstr>Switchyard’s User – SeaQuest Light Antiquark Flavor Asymmetry:</vt:lpstr>
      <vt:lpstr>Switchyard’s User – SeaQuest Light Antiquark Flavor Asymmetry:</vt:lpstr>
      <vt:lpstr>Switchyard’s User – SeaQuest Light Antiquark Flavor Asymmetry:</vt:lpstr>
      <vt:lpstr>Switchyard’s User – SeaQuest Early Pair Data</vt:lpstr>
      <vt:lpstr>Switchyard’s User – SeaQuest Drell-Yen</vt:lpstr>
      <vt:lpstr>Switchyard’s User – SeaQuest Extracting d-bar/u-bar</vt:lpstr>
      <vt:lpstr>Switchyard’s User – SeaQuest Spectrometer Guiding Principles</vt:lpstr>
      <vt:lpstr>Switchyard’s User – SeaQuest Event Reconstruction</vt:lpstr>
      <vt:lpstr>Switchyard’s User – SeaQuest </vt:lpstr>
      <vt:lpstr>Switchyard’s User – SeaQuest Event Display and Trigger </vt:lpstr>
      <vt:lpstr>Switchyard’s User – SeaQuest Event Display and Trigger </vt:lpstr>
      <vt:lpstr>Switchyard’s User – SeaQuest Event Display and Trigger </vt:lpstr>
      <vt:lpstr>Switchyard’s User – SeaQuest Proton spectra within a spill </vt:lpstr>
      <vt:lpstr>Switchyard’s User – SeaQuest </vt:lpstr>
      <vt:lpstr>Switchyard’s User – SeaQuest Duty Factor </vt:lpstr>
      <vt:lpstr>Switchyard’s User – SeaQuest </vt:lpstr>
      <vt:lpstr>Switchyard’s User – SeaQuest Summary </vt:lpstr>
      <vt:lpstr>Switchyard External Beamlines</vt:lpstr>
      <vt:lpstr>Switchyard External Beamlines</vt:lpstr>
      <vt:lpstr>Slow Extraction to MTest – Running Modes</vt:lpstr>
      <vt:lpstr>Switchyard’s Present – Begins with Change</vt:lpstr>
      <vt:lpstr>Switchyard’s Pictures</vt:lpstr>
      <vt:lpstr>Slow Extraction to MTest – Running Modes</vt:lpstr>
      <vt:lpstr>Switchyard’s Delivery</vt:lpstr>
      <vt:lpstr>MCenter Beamline</vt:lpstr>
      <vt:lpstr>Experiments</vt:lpstr>
      <vt:lpstr>2014 Institutions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 to MTest</dc:title>
  <dc:creator>Mike Geelhoed x4829 14409N</dc:creator>
  <cp:lastModifiedBy>Mike Geelhoed x4829 14409N</cp:lastModifiedBy>
  <cp:revision>108</cp:revision>
  <cp:lastPrinted>2014-01-20T19:40:21Z</cp:lastPrinted>
  <dcterms:created xsi:type="dcterms:W3CDTF">2014-04-17T12:44:36Z</dcterms:created>
  <dcterms:modified xsi:type="dcterms:W3CDTF">2014-07-01T20:40:57Z</dcterms:modified>
</cp:coreProperties>
</file>