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58" r:id="rId4"/>
    <p:sldId id="259" r:id="rId5"/>
    <p:sldId id="262" r:id="rId6"/>
    <p:sldId id="260"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1B24-9E29-4A44-B868-767355D8719E}" type="datetimeFigureOut">
              <a:rPr lang="en-US" smtClean="0"/>
              <a:t>8/18/2014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978C8-FFA1-416E-877A-A0B1DDDB78D3}" type="slidenum">
              <a:rPr lang="en-US" smtClean="0"/>
              <a:t>‹#›</a:t>
            </a:fld>
            <a:endParaRPr lang="en-US"/>
          </a:p>
        </p:txBody>
      </p:sp>
    </p:spTree>
    <p:extLst>
      <p:ext uri="{BB962C8B-B14F-4D97-AF65-F5344CB8AC3E}">
        <p14:creationId xmlns:p14="http://schemas.microsoft.com/office/powerpoint/2010/main" val="290804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
        <p:nvSpPr>
          <p:cNvPr id="6" name="Slide Number Placeholder 5"/>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161116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
        <p:nvSpPr>
          <p:cNvPr id="6" name="Slide Number Placeholder 5"/>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233782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
        <p:nvSpPr>
          <p:cNvPr id="6" name="Slide Number Placeholder 5"/>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399609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
        <p:nvSpPr>
          <p:cNvPr id="6" name="Slide Number Placeholder 5"/>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179718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
        <p:nvSpPr>
          <p:cNvPr id="6" name="Slide Number Placeholder 5"/>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395841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8/18/2014</a:t>
            </a:r>
            <a:endParaRPr lang="en-US"/>
          </a:p>
        </p:txBody>
      </p:sp>
      <p:sp>
        <p:nvSpPr>
          <p:cNvPr id="6" name="Footer Placeholder 5"/>
          <p:cNvSpPr>
            <a:spLocks noGrp="1"/>
          </p:cNvSpPr>
          <p:nvPr>
            <p:ph type="ftr" sz="quarter" idx="11"/>
          </p:nvPr>
        </p:nvSpPr>
        <p:spPr/>
        <p:txBody>
          <a:bodyPr/>
          <a:lstStyle/>
          <a:p>
            <a:r>
              <a:rPr lang="en-US" smtClean="0"/>
              <a:t>David B. Augustine Benjamin Ogert Jr.</a:t>
            </a:r>
            <a:endParaRPr lang="en-US"/>
          </a:p>
        </p:txBody>
      </p:sp>
      <p:sp>
        <p:nvSpPr>
          <p:cNvPr id="7" name="Slide Number Placeholder 6"/>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303472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8/18/2014</a:t>
            </a:r>
            <a:endParaRPr lang="en-US"/>
          </a:p>
        </p:txBody>
      </p:sp>
      <p:sp>
        <p:nvSpPr>
          <p:cNvPr id="8" name="Footer Placeholder 7"/>
          <p:cNvSpPr>
            <a:spLocks noGrp="1"/>
          </p:cNvSpPr>
          <p:nvPr>
            <p:ph type="ftr" sz="quarter" idx="11"/>
          </p:nvPr>
        </p:nvSpPr>
        <p:spPr/>
        <p:txBody>
          <a:bodyPr/>
          <a:lstStyle/>
          <a:p>
            <a:r>
              <a:rPr lang="en-US" smtClean="0"/>
              <a:t>David B. Augustine Benjamin Ogert Jr.</a:t>
            </a:r>
            <a:endParaRPr lang="en-US"/>
          </a:p>
        </p:txBody>
      </p:sp>
      <p:sp>
        <p:nvSpPr>
          <p:cNvPr id="9" name="Slide Number Placeholder 8"/>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232283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8/18/2014</a:t>
            </a:r>
            <a:endParaRPr lang="en-US"/>
          </a:p>
        </p:txBody>
      </p:sp>
      <p:sp>
        <p:nvSpPr>
          <p:cNvPr id="4" name="Footer Placeholder 3"/>
          <p:cNvSpPr>
            <a:spLocks noGrp="1"/>
          </p:cNvSpPr>
          <p:nvPr>
            <p:ph type="ftr" sz="quarter" idx="11"/>
          </p:nvPr>
        </p:nvSpPr>
        <p:spPr/>
        <p:txBody>
          <a:bodyPr/>
          <a:lstStyle/>
          <a:p>
            <a:r>
              <a:rPr lang="en-US" smtClean="0"/>
              <a:t>David B. Augustine Benjamin Ogert Jr.</a:t>
            </a:r>
            <a:endParaRPr lang="en-US"/>
          </a:p>
        </p:txBody>
      </p:sp>
      <p:sp>
        <p:nvSpPr>
          <p:cNvPr id="5" name="Slide Number Placeholder 4"/>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191260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
        <p:nvSpPr>
          <p:cNvPr id="4" name="Slide Number Placeholder 3"/>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3180248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8/18/2014</a:t>
            </a:r>
            <a:endParaRPr lang="en-US"/>
          </a:p>
        </p:txBody>
      </p:sp>
      <p:sp>
        <p:nvSpPr>
          <p:cNvPr id="6" name="Footer Placeholder 5"/>
          <p:cNvSpPr>
            <a:spLocks noGrp="1"/>
          </p:cNvSpPr>
          <p:nvPr>
            <p:ph type="ftr" sz="quarter" idx="11"/>
          </p:nvPr>
        </p:nvSpPr>
        <p:spPr/>
        <p:txBody>
          <a:bodyPr/>
          <a:lstStyle/>
          <a:p>
            <a:r>
              <a:rPr lang="en-US" smtClean="0"/>
              <a:t>David B. Augustine Benjamin Ogert Jr.</a:t>
            </a:r>
            <a:endParaRPr lang="en-US"/>
          </a:p>
        </p:txBody>
      </p:sp>
      <p:sp>
        <p:nvSpPr>
          <p:cNvPr id="7" name="Slide Number Placeholder 6"/>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12645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8/18/2014</a:t>
            </a:r>
            <a:endParaRPr lang="en-US"/>
          </a:p>
        </p:txBody>
      </p:sp>
      <p:sp>
        <p:nvSpPr>
          <p:cNvPr id="6" name="Footer Placeholder 5"/>
          <p:cNvSpPr>
            <a:spLocks noGrp="1"/>
          </p:cNvSpPr>
          <p:nvPr>
            <p:ph type="ftr" sz="quarter" idx="11"/>
          </p:nvPr>
        </p:nvSpPr>
        <p:spPr/>
        <p:txBody>
          <a:bodyPr/>
          <a:lstStyle/>
          <a:p>
            <a:r>
              <a:rPr lang="en-US" smtClean="0"/>
              <a:t>David B. Augustine Benjamin Ogert Jr.</a:t>
            </a:r>
            <a:endParaRPr lang="en-US"/>
          </a:p>
        </p:txBody>
      </p:sp>
      <p:sp>
        <p:nvSpPr>
          <p:cNvPr id="7" name="Slide Number Placeholder 6"/>
          <p:cNvSpPr>
            <a:spLocks noGrp="1"/>
          </p:cNvSpPr>
          <p:nvPr>
            <p:ph type="sldNum" sz="quarter" idx="12"/>
          </p:nvPr>
        </p:nvSpPr>
        <p:spPr/>
        <p:txBody>
          <a:bodyPr/>
          <a:lstStyle/>
          <a:p>
            <a:fld id="{57EE2CC3-2AA8-428E-994B-0AA52A2094D8}" type="slidenum">
              <a:rPr lang="en-US" smtClean="0"/>
              <a:t>‹#›</a:t>
            </a:fld>
            <a:endParaRPr lang="en-US"/>
          </a:p>
        </p:txBody>
      </p:sp>
    </p:spTree>
    <p:extLst>
      <p:ext uri="{BB962C8B-B14F-4D97-AF65-F5344CB8AC3E}">
        <p14:creationId xmlns:p14="http://schemas.microsoft.com/office/powerpoint/2010/main" val="392812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8/18/2014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David B. Augustine Benjamin Ogert Jr.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E2CC3-2AA8-428E-994B-0AA52A2094D8}" type="slidenum">
              <a:rPr lang="en-US" smtClean="0"/>
              <a:t>‹#›</a:t>
            </a:fld>
            <a:endParaRPr lang="en-US"/>
          </a:p>
        </p:txBody>
      </p:sp>
    </p:spTree>
    <p:extLst>
      <p:ext uri="{BB962C8B-B14F-4D97-AF65-F5344CB8AC3E}">
        <p14:creationId xmlns:p14="http://schemas.microsoft.com/office/powerpoint/2010/main" val="190870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Source Task Shutdown 2014</a:t>
            </a:r>
            <a:endParaRPr lang="en-US" dirty="0"/>
          </a:p>
        </p:txBody>
      </p:sp>
      <p:sp>
        <p:nvSpPr>
          <p:cNvPr id="3" name="Content Placeholder 2"/>
          <p:cNvSpPr>
            <a:spLocks noGrp="1"/>
          </p:cNvSpPr>
          <p:nvPr>
            <p:ph idx="1"/>
          </p:nvPr>
        </p:nvSpPr>
        <p:spPr/>
        <p:txBody>
          <a:bodyPr>
            <a:normAutofit lnSpcReduction="10000"/>
          </a:bodyPr>
          <a:lstStyle/>
          <a:p>
            <a:r>
              <a:rPr lang="en-US" dirty="0" smtClean="0"/>
              <a:t>RFQ Injection </a:t>
            </a:r>
            <a:r>
              <a:rPr lang="en-US" dirty="0" err="1" smtClean="0"/>
              <a:t>Linac</a:t>
            </a:r>
            <a:endParaRPr lang="en-US" dirty="0" smtClean="0"/>
          </a:p>
          <a:p>
            <a:r>
              <a:rPr lang="en-US" dirty="0" smtClean="0"/>
              <a:t>Tank 1 to 2 </a:t>
            </a:r>
            <a:r>
              <a:rPr lang="en-US" dirty="0" err="1" smtClean="0"/>
              <a:t>emmittance</a:t>
            </a:r>
            <a:r>
              <a:rPr lang="en-US" dirty="0" smtClean="0"/>
              <a:t> </a:t>
            </a:r>
            <a:r>
              <a:rPr lang="en-US" dirty="0" smtClean="0"/>
              <a:t>probe and Collimator</a:t>
            </a:r>
            <a:endParaRPr lang="en-US" dirty="0" smtClean="0"/>
          </a:p>
          <a:p>
            <a:r>
              <a:rPr lang="en-US" dirty="0" smtClean="0"/>
              <a:t>NTF Beam Line Repair</a:t>
            </a:r>
          </a:p>
          <a:p>
            <a:r>
              <a:rPr lang="en-US" dirty="0" smtClean="0"/>
              <a:t>400 MeV Turbo Station Replacement</a:t>
            </a:r>
          </a:p>
          <a:p>
            <a:r>
              <a:rPr lang="en-US" dirty="0" smtClean="0"/>
              <a:t>RIL and </a:t>
            </a:r>
            <a:r>
              <a:rPr lang="en-US" dirty="0" err="1" smtClean="0"/>
              <a:t>Linac</a:t>
            </a:r>
            <a:r>
              <a:rPr lang="en-US" dirty="0" smtClean="0"/>
              <a:t> General Maintenance</a:t>
            </a:r>
          </a:p>
          <a:p>
            <a:r>
              <a:rPr lang="en-US" dirty="0" smtClean="0"/>
              <a:t>Booster Turbo Pump Replacement</a:t>
            </a:r>
          </a:p>
          <a:p>
            <a:r>
              <a:rPr lang="en-US" dirty="0" smtClean="0"/>
              <a:t>Booster Vacuum Gate Valve Replacement</a:t>
            </a:r>
          </a:p>
          <a:p>
            <a:r>
              <a:rPr lang="en-US" dirty="0" smtClean="0"/>
              <a:t>Booster General Maintenance</a:t>
            </a:r>
            <a:endParaRPr lang="en-US" dirty="0"/>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150449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Concerns</a:t>
            </a:r>
            <a:endParaRPr lang="en-US" dirty="0"/>
          </a:p>
        </p:txBody>
      </p:sp>
      <p:sp>
        <p:nvSpPr>
          <p:cNvPr id="3" name="Content Placeholder 2"/>
          <p:cNvSpPr>
            <a:spLocks noGrp="1"/>
          </p:cNvSpPr>
          <p:nvPr>
            <p:ph idx="1"/>
          </p:nvPr>
        </p:nvSpPr>
        <p:spPr/>
        <p:txBody>
          <a:bodyPr/>
          <a:lstStyle/>
          <a:p>
            <a:r>
              <a:rPr lang="en-US" dirty="0" smtClean="0"/>
              <a:t>Too much work for the time </a:t>
            </a:r>
            <a:r>
              <a:rPr lang="en-US" dirty="0" err="1" smtClean="0"/>
              <a:t>alloted</a:t>
            </a:r>
            <a:endParaRPr lang="en-US" dirty="0" smtClean="0"/>
          </a:p>
          <a:p>
            <a:r>
              <a:rPr lang="en-US" dirty="0" smtClean="0"/>
              <a:t>3.5 weeks in RIL and </a:t>
            </a:r>
            <a:r>
              <a:rPr lang="en-US" dirty="0" err="1" smtClean="0"/>
              <a:t>Linac</a:t>
            </a:r>
            <a:endParaRPr lang="en-US" dirty="0" smtClean="0"/>
          </a:p>
          <a:p>
            <a:r>
              <a:rPr lang="en-US" dirty="0" smtClean="0"/>
              <a:t>2.5 weeks in Booster</a:t>
            </a:r>
          </a:p>
          <a:p>
            <a:r>
              <a:rPr lang="en-US" dirty="0" smtClean="0"/>
              <a:t>Any slippage will end up in week 7</a:t>
            </a:r>
            <a:endParaRPr lang="en-US" dirty="0"/>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824904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 for your attention</a:t>
            </a:r>
            <a:endParaRPr lang="en-US" dirty="0"/>
          </a:p>
        </p:txBody>
      </p:sp>
      <p:sp>
        <p:nvSpPr>
          <p:cNvPr id="5" name="Date Placeholder 4"/>
          <p:cNvSpPr>
            <a:spLocks noGrp="1"/>
          </p:cNvSpPr>
          <p:nvPr>
            <p:ph type="dt" sz="half" idx="10"/>
          </p:nvPr>
        </p:nvSpPr>
        <p:spPr/>
        <p:txBody>
          <a:bodyPr/>
          <a:lstStyle/>
          <a:p>
            <a:r>
              <a:rPr lang="en-US" smtClean="0"/>
              <a:t>8/18/2014</a:t>
            </a:r>
            <a:endParaRPr lang="en-US"/>
          </a:p>
        </p:txBody>
      </p:sp>
      <p:sp>
        <p:nvSpPr>
          <p:cNvPr id="6" name="Footer Placeholder 5"/>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3004148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RFQ Injection Line</a:t>
            </a:r>
            <a:endParaRPr lang="en-US" dirty="0"/>
          </a:p>
        </p:txBody>
      </p:sp>
      <p:sp>
        <p:nvSpPr>
          <p:cNvPr id="5" name="Content Placeholder 4"/>
          <p:cNvSpPr>
            <a:spLocks noGrp="1"/>
          </p:cNvSpPr>
          <p:nvPr>
            <p:ph idx="1"/>
          </p:nvPr>
        </p:nvSpPr>
        <p:spPr/>
        <p:txBody>
          <a:bodyPr/>
          <a:lstStyle/>
          <a:p>
            <a:r>
              <a:rPr lang="en-US" dirty="0" smtClean="0"/>
              <a:t>Install </a:t>
            </a:r>
            <a:r>
              <a:rPr lang="en-US" dirty="0"/>
              <a:t>isolation valve between RIL and Tank </a:t>
            </a:r>
            <a:r>
              <a:rPr lang="en-US" dirty="0" smtClean="0"/>
              <a:t>1</a:t>
            </a:r>
            <a:endParaRPr lang="en-US" dirty="0" smtClean="0"/>
          </a:p>
          <a:p>
            <a:r>
              <a:rPr lang="en-US" dirty="0" smtClean="0"/>
              <a:t>Install </a:t>
            </a:r>
            <a:r>
              <a:rPr lang="en-US" dirty="0" smtClean="0"/>
              <a:t>Laser </a:t>
            </a:r>
            <a:r>
              <a:rPr lang="en-US" dirty="0" err="1" smtClean="0"/>
              <a:t>Notcher</a:t>
            </a:r>
            <a:endParaRPr lang="en-US" dirty="0" smtClean="0"/>
          </a:p>
          <a:p>
            <a:r>
              <a:rPr lang="en-US" dirty="0" smtClean="0"/>
              <a:t>Replace turbo </a:t>
            </a:r>
            <a:r>
              <a:rPr lang="en-US" dirty="0" smtClean="0"/>
              <a:t>pump</a:t>
            </a:r>
          </a:p>
          <a:p>
            <a:r>
              <a:rPr lang="en-US" dirty="0" smtClean="0"/>
              <a:t>Replace </a:t>
            </a:r>
            <a:r>
              <a:rPr lang="en-US" dirty="0" err="1" smtClean="0"/>
              <a:t>Einzel</a:t>
            </a:r>
            <a:r>
              <a:rPr lang="en-US" dirty="0" smtClean="0"/>
              <a:t> Lens</a:t>
            </a:r>
          </a:p>
          <a:p>
            <a:r>
              <a:rPr lang="en-US" dirty="0" smtClean="0"/>
              <a:t>Re-locate </a:t>
            </a:r>
            <a:r>
              <a:rPr lang="en-US" dirty="0" err="1" smtClean="0"/>
              <a:t>Einsel</a:t>
            </a:r>
            <a:r>
              <a:rPr lang="en-US" dirty="0" smtClean="0"/>
              <a:t> Lens Switch</a:t>
            </a:r>
            <a:endParaRPr lang="en-US" dirty="0" smtClean="0"/>
          </a:p>
          <a:p>
            <a:r>
              <a:rPr lang="en-US" dirty="0" smtClean="0"/>
              <a:t>We think this is 1 week of </a:t>
            </a:r>
            <a:r>
              <a:rPr lang="en-US" dirty="0" smtClean="0"/>
              <a:t>work but it will be ultimately driven by shop time.</a:t>
            </a:r>
          </a:p>
          <a:p>
            <a:endParaRPr lang="en-US" dirty="0"/>
          </a:p>
        </p:txBody>
      </p:sp>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1472236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NTF Beam Line</a:t>
            </a:r>
            <a:endParaRPr lang="en-US" dirty="0"/>
          </a:p>
        </p:txBody>
      </p:sp>
      <p:sp>
        <p:nvSpPr>
          <p:cNvPr id="6" name="Content Placeholder 5"/>
          <p:cNvSpPr>
            <a:spLocks noGrp="1"/>
          </p:cNvSpPr>
          <p:nvPr>
            <p:ph idx="1"/>
          </p:nvPr>
        </p:nvSpPr>
        <p:spPr/>
        <p:txBody>
          <a:bodyPr/>
          <a:lstStyle/>
          <a:p>
            <a:r>
              <a:rPr lang="en-US" dirty="0" smtClean="0"/>
              <a:t>A video was recently taken of the NTF Beam Line. It looks as if we understand how to dis-assemble the Beam Line and remove it. Every thing up to the 58⁰ magnet will have to be removed. Once the vacuum is disconnected at each end the beam line can be slide out of place in sections. The cables and hoses will be replaced on the way in. We think this is a 1.5 week </a:t>
            </a:r>
            <a:r>
              <a:rPr lang="en-US" dirty="0" smtClean="0"/>
              <a:t>task.</a:t>
            </a:r>
            <a:endParaRPr lang="en-US" dirty="0"/>
          </a:p>
        </p:txBody>
      </p:sp>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377112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400 MeV Turbo Stations</a:t>
            </a:r>
            <a:endParaRPr lang="en-US" dirty="0"/>
          </a:p>
        </p:txBody>
      </p:sp>
      <p:sp>
        <p:nvSpPr>
          <p:cNvPr id="5" name="Content Placeholder 4"/>
          <p:cNvSpPr>
            <a:spLocks noGrp="1"/>
          </p:cNvSpPr>
          <p:nvPr>
            <p:ph idx="1"/>
          </p:nvPr>
        </p:nvSpPr>
        <p:spPr/>
        <p:txBody>
          <a:bodyPr/>
          <a:lstStyle/>
          <a:p>
            <a:r>
              <a:rPr lang="en-US" dirty="0" smtClean="0"/>
              <a:t>The parts are in the manufacturing or delivery process. We anticipate having all parts in hand by the end of August.  We think this is a week long task.</a:t>
            </a:r>
            <a:endParaRPr lang="en-US" dirty="0"/>
          </a:p>
        </p:txBody>
      </p:sp>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3199764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Linac</a:t>
            </a:r>
            <a:r>
              <a:rPr lang="en-US" dirty="0" smtClean="0"/>
              <a:t> General Maintenance</a:t>
            </a:r>
            <a:endParaRPr lang="en-US" dirty="0"/>
          </a:p>
        </p:txBody>
      </p:sp>
      <p:sp>
        <p:nvSpPr>
          <p:cNvPr id="3" name="Content Placeholder 2"/>
          <p:cNvSpPr>
            <a:spLocks noGrp="1"/>
          </p:cNvSpPr>
          <p:nvPr>
            <p:ph idx="1"/>
          </p:nvPr>
        </p:nvSpPr>
        <p:spPr/>
        <p:txBody>
          <a:bodyPr/>
          <a:lstStyle/>
          <a:p>
            <a:r>
              <a:rPr lang="en-US" dirty="0" smtClean="0"/>
              <a:t>Replace Stem box cover pumps from oil sealed to Scroll type.</a:t>
            </a:r>
          </a:p>
          <a:p>
            <a:r>
              <a:rPr lang="en-US" dirty="0" smtClean="0"/>
              <a:t>Change oil other oil sealed vacuum pumps.</a:t>
            </a:r>
          </a:p>
          <a:p>
            <a:r>
              <a:rPr lang="en-US" dirty="0" smtClean="0"/>
              <a:t>This is fill in work</a:t>
            </a:r>
            <a:endParaRPr lang="en-US" dirty="0"/>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1517300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Booster Turbo Stations</a:t>
            </a:r>
            <a:endParaRPr lang="en-US" dirty="0"/>
          </a:p>
        </p:txBody>
      </p:sp>
      <p:sp>
        <p:nvSpPr>
          <p:cNvPr id="5" name="Content Placeholder 4"/>
          <p:cNvSpPr>
            <a:spLocks noGrp="1"/>
          </p:cNvSpPr>
          <p:nvPr>
            <p:ph idx="1"/>
          </p:nvPr>
        </p:nvSpPr>
        <p:spPr/>
        <p:txBody>
          <a:bodyPr/>
          <a:lstStyle/>
          <a:p>
            <a:r>
              <a:rPr lang="en-US" dirty="0" smtClean="0"/>
              <a:t>The goal is to replace turbo pumps in quadrants of the machine. The turbo pump replacement is a couple hour task. The cable pull is two days. In each case </a:t>
            </a:r>
            <a:r>
              <a:rPr lang="en-US" dirty="0" smtClean="0"/>
              <a:t>the cable </a:t>
            </a:r>
            <a:r>
              <a:rPr lang="en-US" dirty="0" smtClean="0"/>
              <a:t>penetration has to be emptied and then re-filled. Priority should be given to turbo pump replacement in </a:t>
            </a:r>
            <a:r>
              <a:rPr lang="en-US" dirty="0" smtClean="0"/>
              <a:t>the </a:t>
            </a:r>
            <a:r>
              <a:rPr lang="en-US" dirty="0" smtClean="0"/>
              <a:t>RF sections. The cables for one quadrant, 6 turbo pumps, is 12 days. The turbo pump replacement is 3 </a:t>
            </a:r>
            <a:r>
              <a:rPr lang="en-US" dirty="0" smtClean="0"/>
              <a:t>days.</a:t>
            </a:r>
            <a:endParaRPr lang="en-US" dirty="0"/>
          </a:p>
        </p:txBody>
      </p:sp>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93121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Booster Vacuum Valves</a:t>
            </a:r>
            <a:endParaRPr lang="en-US" dirty="0"/>
          </a:p>
        </p:txBody>
      </p:sp>
      <p:sp>
        <p:nvSpPr>
          <p:cNvPr id="5" name="Content Placeholder 4"/>
          <p:cNvSpPr>
            <a:spLocks noGrp="1"/>
          </p:cNvSpPr>
          <p:nvPr>
            <p:ph idx="1"/>
          </p:nvPr>
        </p:nvSpPr>
        <p:spPr/>
        <p:txBody>
          <a:bodyPr/>
          <a:lstStyle/>
          <a:p>
            <a:r>
              <a:rPr lang="en-US" dirty="0" smtClean="0"/>
              <a:t>Four out of seven  vacuum </a:t>
            </a:r>
            <a:r>
              <a:rPr lang="en-US" dirty="0" smtClean="0"/>
              <a:t>valves are </a:t>
            </a:r>
            <a:r>
              <a:rPr lang="en-US" dirty="0" smtClean="0"/>
              <a:t>replaced.</a:t>
            </a:r>
          </a:p>
          <a:p>
            <a:r>
              <a:rPr lang="en-US" dirty="0" smtClean="0"/>
              <a:t>We will continue this process until finished. </a:t>
            </a:r>
            <a:r>
              <a:rPr lang="en-US" dirty="0" err="1" smtClean="0"/>
              <a:t>Approximatey</a:t>
            </a:r>
            <a:r>
              <a:rPr lang="en-US" dirty="0" smtClean="0"/>
              <a:t> </a:t>
            </a:r>
            <a:r>
              <a:rPr lang="en-US" dirty="0" smtClean="0"/>
              <a:t>1 day </a:t>
            </a:r>
            <a:r>
              <a:rPr lang="en-US" dirty="0" smtClean="0"/>
              <a:t>to replace and leak check each valve and vacuum system. About a week.</a:t>
            </a:r>
            <a:endParaRPr lang="en-US" dirty="0"/>
          </a:p>
        </p:txBody>
      </p:sp>
      <p:sp>
        <p:nvSpPr>
          <p:cNvPr id="2" name="Date Placeholder 1"/>
          <p:cNvSpPr>
            <a:spLocks noGrp="1"/>
          </p:cNvSpPr>
          <p:nvPr>
            <p:ph type="dt" sz="half" idx="10"/>
          </p:nvPr>
        </p:nvSpPr>
        <p:spPr/>
        <p:txBody>
          <a:bodyPr/>
          <a:lstStyle/>
          <a:p>
            <a:r>
              <a:rPr lang="en-US" smtClean="0"/>
              <a:t>8/18/2014</a:t>
            </a:r>
            <a:endParaRPr lang="en-US"/>
          </a:p>
        </p:txBody>
      </p:sp>
      <p:sp>
        <p:nvSpPr>
          <p:cNvPr id="3" name="Footer Placeholder 2"/>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3147453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Booster Correctors</a:t>
            </a:r>
            <a:endParaRPr lang="en-US" dirty="0"/>
          </a:p>
        </p:txBody>
      </p:sp>
      <p:sp>
        <p:nvSpPr>
          <p:cNvPr id="3" name="Content Placeholder 2"/>
          <p:cNvSpPr>
            <a:spLocks noGrp="1"/>
          </p:cNvSpPr>
          <p:nvPr>
            <p:ph idx="1"/>
          </p:nvPr>
        </p:nvSpPr>
        <p:spPr/>
        <p:txBody>
          <a:bodyPr/>
          <a:lstStyle/>
          <a:p>
            <a:r>
              <a:rPr lang="en-US" dirty="0" smtClean="0"/>
              <a:t>Replace leaking corrector Long 1. Involves cutting and welding.</a:t>
            </a:r>
          </a:p>
          <a:p>
            <a:r>
              <a:rPr lang="en-US" dirty="0" smtClean="0"/>
              <a:t>Replace Short 12 corrector and beam tube. </a:t>
            </a:r>
          </a:p>
          <a:p>
            <a:r>
              <a:rPr lang="en-US" dirty="0" smtClean="0"/>
              <a:t>Best guess 3 days</a:t>
            </a:r>
            <a:endParaRPr lang="en-US" dirty="0"/>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1545604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Booster General Maintenance</a:t>
            </a:r>
            <a:endParaRPr lang="en-US" dirty="0"/>
          </a:p>
        </p:txBody>
      </p:sp>
      <p:sp>
        <p:nvSpPr>
          <p:cNvPr id="3" name="Content Placeholder 2"/>
          <p:cNvSpPr>
            <a:spLocks noGrp="1"/>
          </p:cNvSpPr>
          <p:nvPr>
            <p:ph idx="1"/>
          </p:nvPr>
        </p:nvSpPr>
        <p:spPr/>
        <p:txBody>
          <a:bodyPr/>
          <a:lstStyle/>
          <a:p>
            <a:r>
              <a:rPr lang="en-US" dirty="0" smtClean="0"/>
              <a:t>Leak check periods 3, 4, 5 and 6.</a:t>
            </a:r>
          </a:p>
          <a:p>
            <a:r>
              <a:rPr lang="en-US" dirty="0" smtClean="0"/>
              <a:t>Support RF work as needed. Higher priority.</a:t>
            </a:r>
          </a:p>
          <a:p>
            <a:r>
              <a:rPr lang="en-US" dirty="0" smtClean="0"/>
              <a:t>May have ion pumps to change.</a:t>
            </a:r>
            <a:endParaRPr lang="en-US" dirty="0"/>
          </a:p>
        </p:txBody>
      </p:sp>
      <p:sp>
        <p:nvSpPr>
          <p:cNvPr id="4" name="Date Placeholder 3"/>
          <p:cNvSpPr>
            <a:spLocks noGrp="1"/>
          </p:cNvSpPr>
          <p:nvPr>
            <p:ph type="dt" sz="half" idx="10"/>
          </p:nvPr>
        </p:nvSpPr>
        <p:spPr/>
        <p:txBody>
          <a:bodyPr/>
          <a:lstStyle/>
          <a:p>
            <a:r>
              <a:rPr lang="en-US" smtClean="0"/>
              <a:t>8/18/2014</a:t>
            </a:r>
            <a:endParaRPr lang="en-US"/>
          </a:p>
        </p:txBody>
      </p:sp>
      <p:sp>
        <p:nvSpPr>
          <p:cNvPr id="5" name="Footer Placeholder 4"/>
          <p:cNvSpPr>
            <a:spLocks noGrp="1"/>
          </p:cNvSpPr>
          <p:nvPr>
            <p:ph type="ftr" sz="quarter" idx="11"/>
          </p:nvPr>
        </p:nvSpPr>
        <p:spPr/>
        <p:txBody>
          <a:bodyPr/>
          <a:lstStyle/>
          <a:p>
            <a:r>
              <a:rPr lang="en-US" smtClean="0"/>
              <a:t>David B. Augustine Benjamin Ogert Jr.</a:t>
            </a:r>
            <a:endParaRPr lang="en-US"/>
          </a:p>
        </p:txBody>
      </p:sp>
    </p:spTree>
    <p:extLst>
      <p:ext uri="{BB962C8B-B14F-4D97-AF65-F5344CB8AC3E}">
        <p14:creationId xmlns:p14="http://schemas.microsoft.com/office/powerpoint/2010/main" val="2296932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539</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Proton Source Task Shutdown 2014</vt:lpstr>
      <vt:lpstr>RFQ Injection Line</vt:lpstr>
      <vt:lpstr>NTF Beam Line</vt:lpstr>
      <vt:lpstr>400 MeV Turbo Stations</vt:lpstr>
      <vt:lpstr>Linac General Maintenance</vt:lpstr>
      <vt:lpstr>Booster Turbo Stations</vt:lpstr>
      <vt:lpstr>Booster Vacuum Valves</vt:lpstr>
      <vt:lpstr>Booster Correctors</vt:lpstr>
      <vt:lpstr>Booster General Maintenance</vt:lpstr>
      <vt:lpstr>Time Concerns</vt:lpstr>
      <vt:lpstr>Thank you for your attention</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Augustine x4451 03375N</dc:creator>
  <cp:lastModifiedBy>David B. Augustine x4451 03375N</cp:lastModifiedBy>
  <cp:revision>15</cp:revision>
  <dcterms:created xsi:type="dcterms:W3CDTF">2014-08-18T00:40:49Z</dcterms:created>
  <dcterms:modified xsi:type="dcterms:W3CDTF">2014-08-18T18:59:25Z</dcterms:modified>
</cp:coreProperties>
</file>