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6" r:id="rId4"/>
    <p:sldId id="262" r:id="rId5"/>
    <p:sldId id="263" r:id="rId6"/>
    <p:sldId id="261" r:id="rId7"/>
    <p:sldId id="257" r:id="rId8"/>
    <p:sldId id="258" r:id="rId9"/>
    <p:sldId id="259"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0E340-36A8-4E32-B199-21B3376234E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101617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0E340-36A8-4E32-B199-21B3376234E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100328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0E340-36A8-4E32-B199-21B3376234E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398167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0E340-36A8-4E32-B199-21B3376234E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19355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0E340-36A8-4E32-B199-21B3376234E9}"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308670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C0E340-36A8-4E32-B199-21B3376234E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406803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C0E340-36A8-4E32-B199-21B3376234E9}"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20243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C0E340-36A8-4E32-B199-21B3376234E9}"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351279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0E340-36A8-4E32-B199-21B3376234E9}"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420546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0E340-36A8-4E32-B199-21B3376234E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353516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0E340-36A8-4E32-B199-21B3376234E9}"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46055-2452-4506-87B3-7DBA7E6E6ED2}" type="slidenum">
              <a:rPr lang="en-US" smtClean="0"/>
              <a:t>‹#›</a:t>
            </a:fld>
            <a:endParaRPr lang="en-US"/>
          </a:p>
        </p:txBody>
      </p:sp>
    </p:spTree>
    <p:extLst>
      <p:ext uri="{BB962C8B-B14F-4D97-AF65-F5344CB8AC3E}">
        <p14:creationId xmlns:p14="http://schemas.microsoft.com/office/powerpoint/2010/main" val="118022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0E340-36A8-4E32-B199-21B3376234E9}" type="datetimeFigureOut">
              <a:rPr lang="en-US" smtClean="0"/>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46055-2452-4506-87B3-7DBA7E6E6ED2}" type="slidenum">
              <a:rPr lang="en-US" smtClean="0"/>
              <a:t>‹#›</a:t>
            </a:fld>
            <a:endParaRPr lang="en-US"/>
          </a:p>
        </p:txBody>
      </p:sp>
    </p:spTree>
    <p:extLst>
      <p:ext uri="{BB962C8B-B14F-4D97-AF65-F5344CB8AC3E}">
        <p14:creationId xmlns:p14="http://schemas.microsoft.com/office/powerpoint/2010/main" val="89542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Linac </a:t>
            </a:r>
            <a:r>
              <a:rPr lang="en-US" dirty="0" smtClean="0"/>
              <a:t>Marx </a:t>
            </a:r>
            <a:r>
              <a:rPr lang="en-US" dirty="0" smtClean="0"/>
              <a:t>Modulator Update</a:t>
            </a:r>
            <a:endParaRPr lang="en-US" dirty="0"/>
          </a:p>
        </p:txBody>
      </p:sp>
      <p:sp>
        <p:nvSpPr>
          <p:cNvPr id="3" name="Subtitle 2"/>
          <p:cNvSpPr>
            <a:spLocks noGrp="1"/>
          </p:cNvSpPr>
          <p:nvPr>
            <p:ph type="subTitle" idx="1"/>
          </p:nvPr>
        </p:nvSpPr>
        <p:spPr/>
        <p:txBody>
          <a:bodyPr/>
          <a:lstStyle/>
          <a:p>
            <a:r>
              <a:rPr lang="en-US" dirty="0" smtClean="0"/>
              <a:t>Trevor Butler</a:t>
            </a:r>
          </a:p>
          <a:p>
            <a:r>
              <a:rPr lang="en-US" dirty="0" smtClean="0"/>
              <a:t>10/29/2014</a:t>
            </a:r>
            <a:endParaRPr lang="en-US" dirty="0"/>
          </a:p>
        </p:txBody>
      </p:sp>
    </p:spTree>
    <p:extLst>
      <p:ext uri="{BB962C8B-B14F-4D97-AF65-F5344CB8AC3E}">
        <p14:creationId xmlns:p14="http://schemas.microsoft.com/office/powerpoint/2010/main" val="117415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Modulator Summary</a:t>
            </a:r>
            <a:endParaRPr lang="en-US"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US" dirty="0" smtClean="0"/>
              <a:t>25 cell Marx labor requirements</a:t>
            </a:r>
          </a:p>
          <a:p>
            <a:pPr lvl="1"/>
            <a:r>
              <a:rPr lang="en-US" dirty="0" smtClean="0"/>
              <a:t>Engineering (Howie) – 13 weeks</a:t>
            </a:r>
          </a:p>
          <a:p>
            <a:pPr lvl="1"/>
            <a:r>
              <a:rPr lang="en-US" dirty="0"/>
              <a:t>Schematics (Jim B</a:t>
            </a:r>
            <a:r>
              <a:rPr lang="en-US" dirty="0" smtClean="0"/>
              <a:t>.) – 6 weeks</a:t>
            </a:r>
            <a:endParaRPr lang="en-US" dirty="0"/>
          </a:p>
          <a:p>
            <a:pPr lvl="1"/>
            <a:r>
              <a:rPr lang="en-US" dirty="0" smtClean="0"/>
              <a:t>Elec. Tech. (Nick) – 24 weeks</a:t>
            </a:r>
          </a:p>
          <a:p>
            <a:pPr lvl="1"/>
            <a:r>
              <a:rPr lang="en-US" dirty="0" smtClean="0"/>
              <a:t>Mech. Tech. (Kevin) – 10 weeks</a:t>
            </a:r>
          </a:p>
          <a:p>
            <a:pPr lvl="2"/>
            <a:r>
              <a:rPr lang="en-US" dirty="0" smtClean="0"/>
              <a:t>Could also aid Nick in building cells</a:t>
            </a:r>
          </a:p>
          <a:p>
            <a:pPr lvl="1"/>
            <a:r>
              <a:rPr lang="en-US" dirty="0" smtClean="0"/>
              <a:t>Layout Drafting (Nick or EE Support Drafting) – 24 </a:t>
            </a:r>
            <a:r>
              <a:rPr lang="en-US" dirty="0" smtClean="0"/>
              <a:t>weeks</a:t>
            </a:r>
          </a:p>
          <a:p>
            <a:pPr lvl="1"/>
            <a:r>
              <a:rPr lang="en-US" dirty="0" smtClean="0"/>
              <a:t>Board Assembly – 2 weeks</a:t>
            </a:r>
            <a:endParaRPr lang="en-US" dirty="0" smtClean="0"/>
          </a:p>
          <a:p>
            <a:r>
              <a:rPr lang="en-US" dirty="0" smtClean="0"/>
              <a:t>53 </a:t>
            </a:r>
            <a:r>
              <a:rPr lang="en-US" dirty="0"/>
              <a:t>cell </a:t>
            </a:r>
            <a:r>
              <a:rPr lang="en-US" dirty="0" smtClean="0"/>
              <a:t>Marx labor </a:t>
            </a:r>
            <a:r>
              <a:rPr lang="en-US" dirty="0"/>
              <a:t>requirements</a:t>
            </a:r>
          </a:p>
          <a:p>
            <a:pPr lvl="1"/>
            <a:r>
              <a:rPr lang="en-US" dirty="0"/>
              <a:t>Engineering (Howie) – </a:t>
            </a:r>
            <a:r>
              <a:rPr lang="en-US" dirty="0" smtClean="0"/>
              <a:t>7 </a:t>
            </a:r>
            <a:r>
              <a:rPr lang="en-US" dirty="0"/>
              <a:t>weeks</a:t>
            </a:r>
          </a:p>
          <a:p>
            <a:pPr lvl="1"/>
            <a:r>
              <a:rPr lang="en-US" dirty="0" smtClean="0"/>
              <a:t>Elec</a:t>
            </a:r>
            <a:r>
              <a:rPr lang="en-US" dirty="0"/>
              <a:t>. Tech. (Nick) – </a:t>
            </a:r>
            <a:r>
              <a:rPr lang="en-US" dirty="0" smtClean="0"/>
              <a:t>18 </a:t>
            </a:r>
            <a:r>
              <a:rPr lang="en-US" dirty="0"/>
              <a:t>weeks</a:t>
            </a:r>
          </a:p>
          <a:p>
            <a:pPr lvl="2"/>
            <a:r>
              <a:rPr lang="en-US" dirty="0"/>
              <a:t>Could </a:t>
            </a:r>
            <a:r>
              <a:rPr lang="en-US" dirty="0" smtClean="0"/>
              <a:t>be supplemented with additional technical support</a:t>
            </a:r>
          </a:p>
          <a:p>
            <a:pPr lvl="1"/>
            <a:r>
              <a:rPr lang="en-US" dirty="0" smtClean="0"/>
              <a:t>Mech</a:t>
            </a:r>
            <a:r>
              <a:rPr lang="en-US" dirty="0"/>
              <a:t>. Tech. (Kevin) – </a:t>
            </a:r>
            <a:r>
              <a:rPr lang="en-US" dirty="0" smtClean="0"/>
              <a:t>4 </a:t>
            </a:r>
            <a:r>
              <a:rPr lang="en-US" dirty="0"/>
              <a:t>weeks</a:t>
            </a:r>
          </a:p>
          <a:p>
            <a:pPr lvl="2"/>
            <a:r>
              <a:rPr lang="en-US" dirty="0"/>
              <a:t>Could also aid Nick in building </a:t>
            </a:r>
            <a:r>
              <a:rPr lang="en-US" dirty="0" smtClean="0"/>
              <a:t>cells</a:t>
            </a:r>
          </a:p>
          <a:p>
            <a:r>
              <a:rPr lang="en-US" dirty="0"/>
              <a:t>Plan to increase rate of development</a:t>
            </a:r>
            <a:endParaRPr lang="en-US" dirty="0" smtClean="0"/>
          </a:p>
          <a:p>
            <a:pPr lvl="1"/>
            <a:r>
              <a:rPr lang="en-US" dirty="0" smtClean="0"/>
              <a:t>Work </a:t>
            </a:r>
            <a:r>
              <a:rPr lang="en-US" dirty="0"/>
              <a:t>with EE Support to emphasize the priority of the Marx modulator with PIP for the division, which is second behind operations</a:t>
            </a:r>
          </a:p>
          <a:p>
            <a:pPr lvl="1"/>
            <a:r>
              <a:rPr lang="en-US" dirty="0"/>
              <a:t>Determine if and when support from EE Support Drafting can aid in creating layout</a:t>
            </a:r>
          </a:p>
          <a:p>
            <a:pPr lvl="1"/>
            <a:r>
              <a:rPr lang="en-US" dirty="0"/>
              <a:t>Determine if additional electrical and mechanical technical support staff is available to assist in building the 25 cell </a:t>
            </a:r>
            <a:r>
              <a:rPr lang="en-US" dirty="0" smtClean="0"/>
              <a:t>modulator. This </a:t>
            </a:r>
            <a:r>
              <a:rPr lang="en-US" dirty="0"/>
              <a:t>help could come from outside EE Support </a:t>
            </a:r>
            <a:r>
              <a:rPr lang="en-US" dirty="0" smtClean="0"/>
              <a:t>Department</a:t>
            </a:r>
          </a:p>
          <a:p>
            <a:pPr lvl="1"/>
            <a:r>
              <a:rPr lang="en-US" dirty="0" smtClean="0"/>
              <a:t>Update WBS to </a:t>
            </a:r>
            <a:r>
              <a:rPr lang="en-US" smtClean="0"/>
              <a:t>adequately represent the labor listed above </a:t>
            </a:r>
            <a:endParaRPr lang="en-US" dirty="0" smtClean="0"/>
          </a:p>
          <a:p>
            <a:pPr lvl="1"/>
            <a:endParaRPr lang="en-US" dirty="0"/>
          </a:p>
        </p:txBody>
      </p:sp>
    </p:spTree>
    <p:extLst>
      <p:ext uri="{BB962C8B-B14F-4D97-AF65-F5344CB8AC3E}">
        <p14:creationId xmlns:p14="http://schemas.microsoft.com/office/powerpoint/2010/main" val="218625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57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Status</a:t>
            </a:r>
            <a:endParaRPr lang="en-US" dirty="0"/>
          </a:p>
        </p:txBody>
      </p:sp>
      <p:sp>
        <p:nvSpPr>
          <p:cNvPr id="3" name="Content Placeholder 2"/>
          <p:cNvSpPr>
            <a:spLocks noGrp="1"/>
          </p:cNvSpPr>
          <p:nvPr>
            <p:ph idx="1"/>
          </p:nvPr>
        </p:nvSpPr>
        <p:spPr>
          <a:xfrm>
            <a:off x="609600" y="1371600"/>
            <a:ext cx="8305800" cy="5410199"/>
          </a:xfrm>
        </p:spPr>
        <p:txBody>
          <a:bodyPr>
            <a:normAutofit fontScale="55000" lnSpcReduction="20000"/>
          </a:bodyPr>
          <a:lstStyle/>
          <a:p>
            <a:r>
              <a:rPr lang="en-US" dirty="0" smtClean="0"/>
              <a:t>25 Cell Modulator</a:t>
            </a:r>
          </a:p>
          <a:p>
            <a:pPr lvl="1"/>
            <a:r>
              <a:rPr lang="en-US" dirty="0" smtClean="0"/>
              <a:t>Many parts to make 25 cell modulator have arrived except;</a:t>
            </a:r>
          </a:p>
          <a:p>
            <a:pPr lvl="2"/>
            <a:r>
              <a:rPr lang="en-US" dirty="0" smtClean="0"/>
              <a:t>Heat sinks (in machine shop)</a:t>
            </a:r>
          </a:p>
          <a:p>
            <a:pPr lvl="2"/>
            <a:r>
              <a:rPr lang="en-US" dirty="0" smtClean="0"/>
              <a:t>New modifications (to be describe later)</a:t>
            </a:r>
          </a:p>
          <a:p>
            <a:pPr lvl="2"/>
            <a:r>
              <a:rPr lang="en-US" dirty="0" smtClean="0"/>
              <a:t>Control System (presently being designed)</a:t>
            </a:r>
          </a:p>
          <a:p>
            <a:pPr lvl="2"/>
            <a:r>
              <a:rPr lang="en-US" dirty="0" smtClean="0"/>
              <a:t>Enclosure (Expected to be delivered soon)</a:t>
            </a:r>
          </a:p>
          <a:p>
            <a:r>
              <a:rPr lang="en-US" dirty="0" smtClean="0"/>
              <a:t>53 Cell – All parts except the Main Storage Capacitors and IGBT’s</a:t>
            </a:r>
          </a:p>
          <a:p>
            <a:pPr lvl="1"/>
            <a:r>
              <a:rPr lang="en-US" dirty="0" smtClean="0"/>
              <a:t>35 </a:t>
            </a:r>
            <a:r>
              <a:rPr lang="en-US" dirty="0"/>
              <a:t>main storage </a:t>
            </a:r>
            <a:r>
              <a:rPr lang="en-US" dirty="0" smtClean="0"/>
              <a:t>capacitors (expected 2/1/15)</a:t>
            </a:r>
          </a:p>
          <a:p>
            <a:pPr lvl="1"/>
            <a:r>
              <a:rPr lang="en-US" dirty="0" smtClean="0"/>
              <a:t>40 IGBT switches (expected 1/1/15)</a:t>
            </a:r>
          </a:p>
          <a:p>
            <a:r>
              <a:rPr lang="en-US" dirty="0" smtClean="0"/>
              <a:t>The project WBS has to major upcoming milestones</a:t>
            </a:r>
          </a:p>
          <a:p>
            <a:pPr lvl="1"/>
            <a:r>
              <a:rPr lang="en-US" dirty="0" smtClean="0"/>
              <a:t>25 cell modulator completed 7/9/15</a:t>
            </a:r>
          </a:p>
          <a:p>
            <a:pPr lvl="1"/>
            <a:r>
              <a:rPr lang="en-US" dirty="0" smtClean="0"/>
              <a:t>53 </a:t>
            </a:r>
            <a:r>
              <a:rPr lang="en-US" dirty="0"/>
              <a:t>cell modulator completed </a:t>
            </a:r>
            <a:r>
              <a:rPr lang="en-US" dirty="0" smtClean="0"/>
              <a:t>9/4/15</a:t>
            </a:r>
          </a:p>
          <a:p>
            <a:r>
              <a:rPr lang="en-US" dirty="0" smtClean="0"/>
              <a:t>Desire to commit funds on complete design by FY15Q4</a:t>
            </a:r>
          </a:p>
          <a:p>
            <a:r>
              <a:rPr lang="en-US" dirty="0" smtClean="0"/>
              <a:t>The have been significant delays to developing the modulator</a:t>
            </a:r>
          </a:p>
          <a:p>
            <a:pPr lvl="1"/>
            <a:r>
              <a:rPr lang="en-US" dirty="0" smtClean="0"/>
              <a:t>Short Circuit Current (more details to follow)</a:t>
            </a:r>
          </a:p>
          <a:p>
            <a:pPr lvl="1"/>
            <a:r>
              <a:rPr lang="en-US" dirty="0"/>
              <a:t>Shutdown </a:t>
            </a:r>
            <a:r>
              <a:rPr lang="en-US" dirty="0" smtClean="0"/>
              <a:t>Activities (minor slowdown</a:t>
            </a:r>
            <a:r>
              <a:rPr lang="en-US" dirty="0" smtClean="0"/>
              <a:t>)</a:t>
            </a:r>
          </a:p>
          <a:p>
            <a:pPr lvl="1"/>
            <a:r>
              <a:rPr lang="en-US" dirty="0" smtClean="0"/>
              <a:t>Underestimate of required resources (control cards drafting and layout)</a:t>
            </a:r>
            <a:endParaRPr lang="en-US" dirty="0"/>
          </a:p>
          <a:p>
            <a:pPr lvl="1"/>
            <a:r>
              <a:rPr lang="en-US" dirty="0" smtClean="0"/>
              <a:t>Personal Availability</a:t>
            </a:r>
          </a:p>
          <a:p>
            <a:pPr lvl="2"/>
            <a:r>
              <a:rPr lang="en-US" dirty="0" smtClean="0"/>
              <a:t>Presently have small percentage of Howie’s time (lead engineer)</a:t>
            </a:r>
          </a:p>
          <a:p>
            <a:pPr lvl="2"/>
            <a:r>
              <a:rPr lang="en-US" dirty="0" smtClean="0"/>
              <a:t>Have majority of both Nick Gurley (electrical tech) and Kevin Roon (mechanical tech)</a:t>
            </a:r>
          </a:p>
          <a:p>
            <a:pPr lvl="2"/>
            <a:r>
              <a:rPr lang="en-US" dirty="0" smtClean="0"/>
              <a:t>Need</a:t>
            </a:r>
          </a:p>
          <a:p>
            <a:pPr lvl="3"/>
            <a:r>
              <a:rPr lang="en-US" dirty="0" smtClean="0"/>
              <a:t>More engineering time from Howie</a:t>
            </a:r>
          </a:p>
          <a:p>
            <a:pPr lvl="3"/>
            <a:r>
              <a:rPr lang="en-US" dirty="0" smtClean="0"/>
              <a:t>Drafting time from EE Support ORCAD drafters</a:t>
            </a:r>
          </a:p>
          <a:p>
            <a:pPr lvl="3"/>
            <a:r>
              <a:rPr lang="en-US" dirty="0" smtClean="0"/>
              <a:t>Additional electrical tech to aid in assembly</a:t>
            </a:r>
          </a:p>
          <a:p>
            <a:endParaRPr lang="en-US" dirty="0" smtClean="0"/>
          </a:p>
        </p:txBody>
      </p:sp>
    </p:spTree>
    <p:extLst>
      <p:ext uri="{BB962C8B-B14F-4D97-AF65-F5344CB8AC3E}">
        <p14:creationId xmlns:p14="http://schemas.microsoft.com/office/powerpoint/2010/main" val="105771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Marx Modulator Cabinet for Cells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609600"/>
            <a:ext cx="4038600" cy="302895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609600"/>
            <a:ext cx="4038600" cy="3028950"/>
          </a:xfrm>
        </p:spPr>
      </p:pic>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752850"/>
            <a:ext cx="4038600" cy="3028950"/>
          </a:xfrm>
          <a:prstGeom prst="rect">
            <a:avLst/>
          </a:prstGeom>
        </p:spPr>
      </p:pic>
      <p:pic>
        <p:nvPicPr>
          <p:cNvPr id="10"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3752850"/>
            <a:ext cx="4038600" cy="3028950"/>
          </a:xfrm>
          <a:prstGeom prst="rect">
            <a:avLst/>
          </a:prstGeom>
        </p:spPr>
      </p:pic>
    </p:spTree>
    <p:extLst>
      <p:ext uri="{BB962C8B-B14F-4D97-AF65-F5344CB8AC3E}">
        <p14:creationId xmlns:p14="http://schemas.microsoft.com/office/powerpoint/2010/main" val="171948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Circuit Problems</a:t>
            </a:r>
            <a:endParaRPr lang="en-US" dirty="0"/>
          </a:p>
        </p:txBody>
      </p:sp>
      <p:sp>
        <p:nvSpPr>
          <p:cNvPr id="3" name="Content Placeholder 2"/>
          <p:cNvSpPr>
            <a:spLocks noGrp="1"/>
          </p:cNvSpPr>
          <p:nvPr>
            <p:ph idx="1"/>
          </p:nvPr>
        </p:nvSpPr>
        <p:spPr>
          <a:xfrm>
            <a:off x="457200" y="1295400"/>
            <a:ext cx="8458200" cy="5486400"/>
          </a:xfrm>
        </p:spPr>
        <p:txBody>
          <a:bodyPr>
            <a:normAutofit fontScale="55000" lnSpcReduction="20000"/>
          </a:bodyPr>
          <a:lstStyle/>
          <a:p>
            <a:r>
              <a:rPr lang="en-US" b="1" i="1" dirty="0" smtClean="0"/>
              <a:t>Gate Driver Circuit Board </a:t>
            </a:r>
          </a:p>
          <a:p>
            <a:pPr lvl="1"/>
            <a:r>
              <a:rPr lang="en-US" dirty="0" smtClean="0"/>
              <a:t>Controls the firing of the main IGBT to create the modulator waveform</a:t>
            </a:r>
          </a:p>
          <a:p>
            <a:pPr lvl="1"/>
            <a:r>
              <a:rPr lang="en-US" dirty="0" smtClean="0"/>
              <a:t>25 Gate Drive Boards have already been built</a:t>
            </a:r>
          </a:p>
          <a:p>
            <a:pPr lvl="1"/>
            <a:r>
              <a:rPr lang="en-US" dirty="0" smtClean="0"/>
              <a:t>Automatically reduces the drive level in slow and controlled manor during short circuit conditions to protect the IGBT</a:t>
            </a:r>
          </a:p>
          <a:p>
            <a:r>
              <a:rPr lang="en-US" dirty="0" smtClean="0"/>
              <a:t>Snubber capacitors</a:t>
            </a:r>
          </a:p>
          <a:p>
            <a:pPr lvl="1"/>
            <a:r>
              <a:rPr lang="en-US" dirty="0" smtClean="0"/>
              <a:t>Rated </a:t>
            </a:r>
            <a:r>
              <a:rPr lang="en-US" dirty="0" smtClean="0"/>
              <a:t>to withstand 1500 peak Amps</a:t>
            </a:r>
          </a:p>
          <a:p>
            <a:pPr lvl="1"/>
            <a:r>
              <a:rPr lang="en-US" dirty="0" smtClean="0"/>
              <a:t>Measure peak current during short circuit as 2500 amps</a:t>
            </a:r>
          </a:p>
          <a:p>
            <a:pPr lvl="1"/>
            <a:r>
              <a:rPr lang="en-US" dirty="0" smtClean="0"/>
              <a:t>Snubber capacitors where being destroyed on the 9 cell prototype due to this excess current, causing excessive ripple due to change in capacitance after failure</a:t>
            </a:r>
          </a:p>
          <a:p>
            <a:r>
              <a:rPr lang="en-US" b="1" i="1" dirty="0" smtClean="0"/>
              <a:t>Made two changes to reduce the short circuit current </a:t>
            </a:r>
            <a:r>
              <a:rPr lang="en-US" dirty="0" smtClean="0"/>
              <a:t>to half of the rated value</a:t>
            </a:r>
          </a:p>
          <a:p>
            <a:pPr lvl="1"/>
            <a:r>
              <a:rPr lang="en-US" dirty="0"/>
              <a:t>Add dual parallel capacitors </a:t>
            </a:r>
            <a:r>
              <a:rPr lang="en-US" dirty="0" smtClean="0"/>
              <a:t>for the snubber network (made low inductance strip line)</a:t>
            </a:r>
          </a:p>
          <a:p>
            <a:pPr lvl="1"/>
            <a:r>
              <a:rPr lang="en-US" dirty="0" smtClean="0"/>
              <a:t>Reduce the gate drive on the IGBT from the Gate Driver</a:t>
            </a:r>
          </a:p>
          <a:p>
            <a:pPr lvl="2"/>
            <a:r>
              <a:rPr lang="en-US" dirty="0" smtClean="0"/>
              <a:t>Miller </a:t>
            </a:r>
            <a:r>
              <a:rPr lang="en-US" dirty="0"/>
              <a:t>Capacitance (a parasitic capacitance between the gate and drain on the main </a:t>
            </a:r>
            <a:r>
              <a:rPr lang="en-US" dirty="0" smtClean="0"/>
              <a:t>IGBT) </a:t>
            </a:r>
            <a:r>
              <a:rPr lang="en-US" dirty="0"/>
              <a:t>was causing extra drive voltage on the IGBT gate during a </a:t>
            </a:r>
            <a:r>
              <a:rPr lang="en-US" dirty="0" smtClean="0"/>
              <a:t>spark</a:t>
            </a:r>
          </a:p>
          <a:p>
            <a:pPr lvl="2"/>
            <a:r>
              <a:rPr lang="en-US" dirty="0" smtClean="0"/>
              <a:t>Excess </a:t>
            </a:r>
            <a:r>
              <a:rPr lang="en-US" dirty="0"/>
              <a:t>gate voltage was then driving the IGBT harder, increasing the current drawing during a short </a:t>
            </a:r>
            <a:r>
              <a:rPr lang="en-US" dirty="0" smtClean="0"/>
              <a:t>circuit</a:t>
            </a:r>
          </a:p>
          <a:p>
            <a:pPr lvl="2"/>
            <a:r>
              <a:rPr lang="en-US" b="1" i="1" dirty="0" smtClean="0"/>
              <a:t>Solution: add fast FET switch</a:t>
            </a:r>
            <a:r>
              <a:rPr lang="en-US" dirty="0" smtClean="0"/>
              <a:t>, driven by B-dot coil, to  clamp the IGBT to lower voltage, reducing </a:t>
            </a:r>
            <a:r>
              <a:rPr lang="en-US" dirty="0"/>
              <a:t>the short circuit </a:t>
            </a:r>
            <a:r>
              <a:rPr lang="en-US" dirty="0" smtClean="0"/>
              <a:t>current.  Set the clamp voltage level to reduce the current.</a:t>
            </a:r>
            <a:endParaRPr lang="en-US" dirty="0"/>
          </a:p>
          <a:p>
            <a:r>
              <a:rPr lang="en-US" dirty="0" smtClean="0"/>
              <a:t>Reduced short circuit current across the capacitors from 2500 Amps to 800-900 Amps, giving the desired overhead</a:t>
            </a:r>
          </a:p>
          <a:p>
            <a:r>
              <a:rPr lang="en-US" dirty="0" smtClean="0"/>
              <a:t>Still need to run the ring test, where the cell is fired at the full loading conditions to verify the reduction in surge current during spark at full loading current.</a:t>
            </a:r>
          </a:p>
          <a:p>
            <a:pPr lvl="1"/>
            <a:r>
              <a:rPr lang="en-US" dirty="0" smtClean="0"/>
              <a:t>Once </a:t>
            </a:r>
            <a:r>
              <a:rPr lang="en-US" dirty="0"/>
              <a:t>the modification passes the full load test, more gate driver boards could be ordered and the boards we have already have made could be modified.  </a:t>
            </a:r>
            <a:endParaRPr lang="en-US" dirty="0" smtClean="0"/>
          </a:p>
        </p:txBody>
      </p:sp>
    </p:spTree>
    <p:extLst>
      <p:ext uri="{BB962C8B-B14F-4D97-AF65-F5344CB8AC3E}">
        <p14:creationId xmlns:p14="http://schemas.microsoft.com/office/powerpoint/2010/main" val="204171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Cell Short Circuit Test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1676401"/>
            <a:ext cx="4470399" cy="33527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925" y="1524000"/>
            <a:ext cx="3714750" cy="4953000"/>
          </a:xfrm>
          <a:prstGeom prst="rect">
            <a:avLst/>
          </a:prstGeom>
        </p:spPr>
      </p:pic>
    </p:spTree>
    <p:extLst>
      <p:ext uri="{BB962C8B-B14F-4D97-AF65-F5344CB8AC3E}">
        <p14:creationId xmlns:p14="http://schemas.microsoft.com/office/powerpoint/2010/main" val="40146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822" y="4267200"/>
            <a:ext cx="4154578" cy="2415452"/>
          </a:xfrm>
          <a:prstGeom prst="rect">
            <a:avLst/>
          </a:prstGeom>
        </p:spPr>
      </p:pic>
      <p:sp>
        <p:nvSpPr>
          <p:cNvPr id="2" name="Title 1"/>
          <p:cNvSpPr>
            <a:spLocks noGrp="1"/>
          </p:cNvSpPr>
          <p:nvPr>
            <p:ph type="title"/>
          </p:nvPr>
        </p:nvSpPr>
        <p:spPr/>
        <p:txBody>
          <a:bodyPr/>
          <a:lstStyle/>
          <a:p>
            <a:r>
              <a:rPr lang="en-US" dirty="0" smtClean="0"/>
              <a:t>Single Cell Short Circuit Test</a:t>
            </a:r>
            <a:endParaRPr lang="en-US" dirty="0"/>
          </a:p>
        </p:txBody>
      </p:sp>
      <p:sp>
        <p:nvSpPr>
          <p:cNvPr id="5" name="Text Placeholder 4"/>
          <p:cNvSpPr>
            <a:spLocks noGrp="1"/>
          </p:cNvSpPr>
          <p:nvPr>
            <p:ph type="body" idx="1"/>
          </p:nvPr>
        </p:nvSpPr>
        <p:spPr>
          <a:xfrm>
            <a:off x="76200" y="1600199"/>
            <a:ext cx="3581400" cy="423095"/>
          </a:xfrm>
        </p:spPr>
        <p:txBody>
          <a:bodyPr>
            <a:normAutofit fontScale="85000" lnSpcReduction="10000"/>
          </a:bodyPr>
          <a:lstStyle/>
          <a:p>
            <a:r>
              <a:rPr lang="en-US" dirty="0" smtClean="0"/>
              <a:t>Without Clamping (2500 Amps)</a:t>
            </a:r>
            <a:endParaRPr lang="en-US" dirty="0"/>
          </a:p>
        </p:txBody>
      </p:sp>
      <p:sp>
        <p:nvSpPr>
          <p:cNvPr id="7" name="Text Placeholder 6"/>
          <p:cNvSpPr>
            <a:spLocks noGrp="1"/>
          </p:cNvSpPr>
          <p:nvPr>
            <p:ph type="body" sz="quarter" idx="3"/>
          </p:nvPr>
        </p:nvSpPr>
        <p:spPr>
          <a:xfrm>
            <a:off x="5486400" y="1600200"/>
            <a:ext cx="3733800" cy="411162"/>
          </a:xfrm>
        </p:spPr>
        <p:txBody>
          <a:bodyPr>
            <a:normAutofit fontScale="77500" lnSpcReduction="20000"/>
          </a:bodyPr>
          <a:lstStyle/>
          <a:p>
            <a:r>
              <a:rPr lang="en-US" dirty="0" smtClean="0"/>
              <a:t>With Clamping Circuit (1700 Amps)</a:t>
            </a:r>
            <a:endParaRPr lang="en-US" dirty="0"/>
          </a:p>
        </p:txBody>
      </p:sp>
      <p:pic>
        <p:nvPicPr>
          <p:cNvPr id="1026" name="Picture 2" descr="SCRN1107"/>
          <p:cNvPicPr>
            <a:picLocks noChangeAspect="1" noChangeArrowheads="1"/>
          </p:cNvPicPr>
          <p:nvPr/>
        </p:nvPicPr>
        <p:blipFill>
          <a:blip r:embed="rId3">
            <a:extLst>
              <a:ext uri="{28A0092B-C50C-407E-A947-70E740481C1C}">
                <a14:useLocalDpi xmlns:a14="http://schemas.microsoft.com/office/drawing/2010/main" val="0"/>
              </a:ext>
            </a:extLst>
          </a:blip>
          <a:srcRect r="17796" b="565"/>
          <a:stretch>
            <a:fillRect/>
          </a:stretch>
        </p:blipFill>
        <p:spPr bwMode="auto">
          <a:xfrm>
            <a:off x="152400" y="2023296"/>
            <a:ext cx="3277004" cy="297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Rectangle 3"/>
          <p:cNvSpPr/>
          <p:nvPr/>
        </p:nvSpPr>
        <p:spPr>
          <a:xfrm>
            <a:off x="3525089" y="2258822"/>
            <a:ext cx="2186612" cy="1754326"/>
          </a:xfrm>
          <a:prstGeom prst="rect">
            <a:avLst/>
          </a:prstGeom>
        </p:spPr>
        <p:txBody>
          <a:bodyPr wrap="square">
            <a:spAutoFit/>
          </a:bodyPr>
          <a:lstStyle/>
          <a:p>
            <a:r>
              <a:rPr lang="en-US" dirty="0"/>
              <a:t>Ch.2 </a:t>
            </a:r>
            <a:r>
              <a:rPr lang="en-US" dirty="0" err="1"/>
              <a:t>Vcap</a:t>
            </a:r>
            <a:endParaRPr lang="en-US" dirty="0"/>
          </a:p>
          <a:p>
            <a:r>
              <a:rPr lang="en-US" dirty="0"/>
              <a:t>Ch.3 Load IGBT output voltage</a:t>
            </a:r>
          </a:p>
          <a:p>
            <a:r>
              <a:rPr lang="en-US" dirty="0"/>
              <a:t>Ch.4 Load Current (100A/V)</a:t>
            </a:r>
          </a:p>
          <a:p>
            <a:r>
              <a:rPr lang="en-US" dirty="0"/>
              <a:t> </a:t>
            </a:r>
          </a:p>
        </p:txBody>
      </p:sp>
      <p:pic>
        <p:nvPicPr>
          <p:cNvPr id="1027" name="Picture 3" descr="SCRN1108"/>
          <p:cNvPicPr>
            <a:picLocks noChangeAspect="1" noChangeArrowheads="1"/>
          </p:cNvPicPr>
          <p:nvPr/>
        </p:nvPicPr>
        <p:blipFill>
          <a:blip r:embed="rId4">
            <a:extLst>
              <a:ext uri="{28A0092B-C50C-407E-A947-70E740481C1C}">
                <a14:useLocalDpi xmlns:a14="http://schemas.microsoft.com/office/drawing/2010/main" val="0"/>
              </a:ext>
            </a:extLst>
          </a:blip>
          <a:srcRect r="18169" b="1126"/>
          <a:stretch>
            <a:fillRect/>
          </a:stretch>
        </p:blipFill>
        <p:spPr bwMode="auto">
          <a:xfrm>
            <a:off x="5711701" y="2023296"/>
            <a:ext cx="3279899" cy="297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67632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715000"/>
          </a:xfrm>
        </p:spPr>
        <p:txBody>
          <a:bodyPr>
            <a:normAutofit fontScale="62500" lnSpcReduction="20000"/>
          </a:bodyPr>
          <a:lstStyle/>
          <a:p>
            <a:r>
              <a:rPr lang="en-US" dirty="0" smtClean="0"/>
              <a:t>Finish Individual Cell Development</a:t>
            </a:r>
          </a:p>
          <a:p>
            <a:pPr lvl="1"/>
            <a:r>
              <a:rPr lang="en-US" dirty="0" smtClean="0"/>
              <a:t>Finish full current short circuit test (1 weeks engineering &amp; 1 week elec. tech.)</a:t>
            </a:r>
          </a:p>
          <a:p>
            <a:pPr lvl="1"/>
            <a:r>
              <a:rPr lang="en-US" dirty="0" smtClean="0"/>
              <a:t>Design circuit board incorporating changes (2 week elec. tech.)</a:t>
            </a:r>
          </a:p>
          <a:p>
            <a:pPr lvl="1"/>
            <a:r>
              <a:rPr lang="en-US" dirty="0" smtClean="0"/>
              <a:t>Order Components (2 – 6 week delivery)</a:t>
            </a:r>
          </a:p>
          <a:p>
            <a:pPr lvl="1"/>
            <a:r>
              <a:rPr lang="en-US" dirty="0" smtClean="0"/>
              <a:t>Build circuit boards (2 weeks of </a:t>
            </a:r>
            <a:r>
              <a:rPr lang="en-US" dirty="0"/>
              <a:t>elec. tech</a:t>
            </a:r>
            <a:r>
              <a:rPr lang="en-US" dirty="0" smtClean="0"/>
              <a:t>. + 2 weeks of board assembly)</a:t>
            </a:r>
            <a:endParaRPr lang="en-US" dirty="0" smtClean="0"/>
          </a:p>
          <a:p>
            <a:r>
              <a:rPr lang="en-US" dirty="0" smtClean="0"/>
              <a:t>Design Charging Supply System (1.2 kV, 100 kW, $165k)</a:t>
            </a:r>
          </a:p>
          <a:p>
            <a:pPr lvl="1"/>
            <a:r>
              <a:rPr lang="en-US" dirty="0" smtClean="0"/>
              <a:t>Design system to meet 15 Hz, full power conditions (2 month of engineering)</a:t>
            </a:r>
          </a:p>
          <a:p>
            <a:pPr lvl="1"/>
            <a:r>
              <a:rPr lang="en-US" dirty="0" smtClean="0"/>
              <a:t>Draw Schematics (3 weeks schematics)</a:t>
            </a:r>
          </a:p>
          <a:p>
            <a:pPr lvl="1"/>
            <a:r>
              <a:rPr lang="en-US" dirty="0" smtClean="0"/>
              <a:t>Order components (3 days of </a:t>
            </a:r>
            <a:r>
              <a:rPr lang="en-US" dirty="0"/>
              <a:t>elec. tech</a:t>
            </a:r>
            <a:r>
              <a:rPr lang="en-US" dirty="0" smtClean="0"/>
              <a:t>., followed by 2-6 weeks delivery, assuming no long lead time items)</a:t>
            </a:r>
          </a:p>
          <a:p>
            <a:pPr lvl="1"/>
            <a:r>
              <a:rPr lang="en-US" dirty="0" smtClean="0"/>
              <a:t>Build charging supply (3 weeks </a:t>
            </a:r>
            <a:r>
              <a:rPr lang="en-US" dirty="0"/>
              <a:t>elec. tech.)</a:t>
            </a:r>
            <a:endParaRPr lang="en-US" dirty="0" smtClean="0"/>
          </a:p>
          <a:p>
            <a:pPr lvl="1"/>
            <a:r>
              <a:rPr lang="en-US" dirty="0" smtClean="0"/>
              <a:t>Test charging supply (1 week </a:t>
            </a:r>
            <a:r>
              <a:rPr lang="en-US" dirty="0"/>
              <a:t>elec. tech.)</a:t>
            </a:r>
            <a:endParaRPr lang="en-US" dirty="0" smtClean="0"/>
          </a:p>
          <a:p>
            <a:pPr lvl="1"/>
            <a:r>
              <a:rPr lang="en-US" b="1" i="1" dirty="0" smtClean="0"/>
              <a:t>This should not hold up 25 cell testing</a:t>
            </a:r>
          </a:p>
          <a:p>
            <a:pPr lvl="2"/>
            <a:r>
              <a:rPr lang="en-US" dirty="0" smtClean="0"/>
              <a:t>Could either purchase a lower power unit and test the cells at a lower repetition rate</a:t>
            </a:r>
          </a:p>
          <a:p>
            <a:pPr lvl="3"/>
            <a:r>
              <a:rPr lang="en-US" dirty="0" smtClean="0"/>
              <a:t>Running at 1 Hz reduces the power required to 7kW</a:t>
            </a:r>
          </a:p>
          <a:p>
            <a:pPr lvl="2"/>
            <a:r>
              <a:rPr lang="en-US" dirty="0" smtClean="0"/>
              <a:t>Another option is to use one of the cap chargers we already have</a:t>
            </a:r>
          </a:p>
          <a:p>
            <a:pPr lvl="3"/>
            <a:r>
              <a:rPr lang="en-US" dirty="0" smtClean="0"/>
              <a:t>For example, the charging supply for the Klystron Vernier could be used</a:t>
            </a:r>
          </a:p>
          <a:p>
            <a:pPr lvl="3"/>
            <a:r>
              <a:rPr lang="en-US" dirty="0" smtClean="0"/>
              <a:t>Limited to pulsing every 2-10 seconds for testing</a:t>
            </a:r>
          </a:p>
          <a:p>
            <a:pPr lvl="1"/>
            <a:r>
              <a:rPr lang="en-US" dirty="0" smtClean="0"/>
              <a:t>Would also need to build a higher power dummy load to run at full rep. rate.</a:t>
            </a:r>
          </a:p>
          <a:p>
            <a:pPr lvl="2"/>
            <a:r>
              <a:rPr lang="en-US" dirty="0" smtClean="0"/>
              <a:t>Could test the 25 cell in RF7 as load to save cost and test the system in actual load</a:t>
            </a:r>
          </a:p>
          <a:p>
            <a:pPr lvl="1"/>
            <a:endParaRPr lang="en-US" dirty="0" smtClean="0"/>
          </a:p>
          <a:p>
            <a:pPr lvl="2"/>
            <a:endParaRPr lang="en-US" dirty="0"/>
          </a:p>
          <a:p>
            <a:pPr lvl="2"/>
            <a:endParaRPr lang="en-US" dirty="0" smtClean="0"/>
          </a:p>
          <a:p>
            <a:pPr lvl="1"/>
            <a:endParaRPr lang="en-US" dirty="0" smtClean="0"/>
          </a:p>
        </p:txBody>
      </p:sp>
      <p:sp>
        <p:nvSpPr>
          <p:cNvPr id="5" name="Title 1"/>
          <p:cNvSpPr txBox="1">
            <a:spLocks/>
          </p:cNvSpPr>
          <p:nvPr/>
        </p:nvSpPr>
        <p:spPr>
          <a:xfrm>
            <a:off x="457200" y="152400"/>
            <a:ext cx="82296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Work to build 25 Cell Modulator (1)</a:t>
            </a:r>
            <a:endParaRPr lang="en-US" dirty="0"/>
          </a:p>
        </p:txBody>
      </p:sp>
    </p:spTree>
    <p:extLst>
      <p:ext uri="{BB962C8B-B14F-4D97-AF65-F5344CB8AC3E}">
        <p14:creationId xmlns:p14="http://schemas.microsoft.com/office/powerpoint/2010/main" val="317631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a:t>Work to build 25 Cell </a:t>
            </a:r>
            <a:r>
              <a:rPr lang="en-US" dirty="0" smtClean="0"/>
              <a:t>Modulator (2)</a:t>
            </a:r>
            <a:endParaRPr lang="en-US" dirty="0"/>
          </a:p>
        </p:txBody>
      </p:sp>
      <p:sp>
        <p:nvSpPr>
          <p:cNvPr id="3" name="Content Placeholder 2"/>
          <p:cNvSpPr>
            <a:spLocks noGrp="1"/>
          </p:cNvSpPr>
          <p:nvPr>
            <p:ph idx="1"/>
          </p:nvPr>
        </p:nvSpPr>
        <p:spPr>
          <a:xfrm>
            <a:off x="152400" y="914400"/>
            <a:ext cx="8839200" cy="5867400"/>
          </a:xfrm>
        </p:spPr>
        <p:txBody>
          <a:bodyPr>
            <a:normAutofit fontScale="55000" lnSpcReduction="20000"/>
          </a:bodyPr>
          <a:lstStyle/>
          <a:p>
            <a:r>
              <a:rPr lang="en-US" dirty="0" smtClean="0"/>
              <a:t>Layout Marx Control Cards (7 Cards + 1 Backplane)</a:t>
            </a:r>
          </a:p>
          <a:p>
            <a:pPr lvl="1"/>
            <a:r>
              <a:rPr lang="en-US" dirty="0" smtClean="0"/>
              <a:t>Initially thought a 25 cell kludged together modulator control system could be built, but it was decided to start development on the full 53 cell version so it could be tested on both the 25 and 53 cell version, saving both time and money</a:t>
            </a:r>
          </a:p>
          <a:p>
            <a:pPr lvl="1"/>
            <a:r>
              <a:rPr lang="en-US" dirty="0" smtClean="0"/>
              <a:t>Schematics nearing completion, layout done on 2 boards so far over past few months</a:t>
            </a:r>
          </a:p>
          <a:p>
            <a:pPr lvl="1"/>
            <a:r>
              <a:rPr lang="en-US" dirty="0" smtClean="0"/>
              <a:t>Charge </a:t>
            </a:r>
            <a:r>
              <a:rPr lang="en-US" dirty="0"/>
              <a:t>Control Board is presently being laid </a:t>
            </a:r>
            <a:r>
              <a:rPr lang="en-US" dirty="0" smtClean="0"/>
              <a:t>out (4 weeks layout)</a:t>
            </a:r>
          </a:p>
          <a:p>
            <a:pPr lvl="1"/>
            <a:r>
              <a:rPr lang="en-US" dirty="0" smtClean="0"/>
              <a:t>Layout Remaining </a:t>
            </a:r>
            <a:r>
              <a:rPr lang="en-US" dirty="0" smtClean="0"/>
              <a:t>Boards 4 board (4 weeks layout each (16 weeks total))</a:t>
            </a:r>
          </a:p>
          <a:p>
            <a:pPr lvl="1"/>
            <a:r>
              <a:rPr lang="en-US" dirty="0" smtClean="0"/>
              <a:t>Design Chassis (3 weeks mech. tech.)</a:t>
            </a:r>
          </a:p>
          <a:p>
            <a:pPr lvl="1"/>
            <a:r>
              <a:rPr lang="en-US" dirty="0" smtClean="0"/>
              <a:t>Fabricate Chassis (3 weeks mech. tech.)</a:t>
            </a:r>
          </a:p>
          <a:p>
            <a:pPr lvl="1"/>
            <a:r>
              <a:rPr lang="en-US" dirty="0" smtClean="0"/>
              <a:t>Design and Layout Backplane (3 weeks for schematic, 4 weeks for layout)</a:t>
            </a:r>
          </a:p>
          <a:p>
            <a:r>
              <a:rPr lang="en-US" dirty="0" smtClean="0"/>
              <a:t>Mechanically Assemble 25 cell and related interconnection bus work in Cabinet</a:t>
            </a:r>
          </a:p>
          <a:p>
            <a:pPr lvl="1"/>
            <a:r>
              <a:rPr lang="en-US" dirty="0" smtClean="0"/>
              <a:t>Presently waiting for heat sinks from machine shop.  Delay due to equipment failure.  Act as the backplane for the construction of each cell.</a:t>
            </a:r>
          </a:p>
          <a:p>
            <a:pPr lvl="1"/>
            <a:r>
              <a:rPr lang="en-US" dirty="0" smtClean="0"/>
              <a:t>Collect parts (2 days)</a:t>
            </a:r>
          </a:p>
          <a:p>
            <a:pPr lvl="1"/>
            <a:r>
              <a:rPr lang="en-US" dirty="0" smtClean="0"/>
              <a:t>Modify 25 Gate cards with modification (</a:t>
            </a:r>
            <a:r>
              <a:rPr lang="en-US" dirty="0"/>
              <a:t>1 week elec. tech</a:t>
            </a:r>
            <a:r>
              <a:rPr lang="en-US" dirty="0" smtClean="0"/>
              <a:t>.).  Gate cards are already stuffed.</a:t>
            </a:r>
          </a:p>
          <a:p>
            <a:pPr lvl="1"/>
            <a:r>
              <a:rPr lang="en-US" dirty="0" smtClean="0"/>
              <a:t>Build 25 cells (8 weeks </a:t>
            </a:r>
            <a:r>
              <a:rPr lang="en-US" dirty="0"/>
              <a:t>or elec. tech.)</a:t>
            </a:r>
            <a:endParaRPr lang="en-US" dirty="0" smtClean="0"/>
          </a:p>
          <a:p>
            <a:pPr lvl="1"/>
            <a:r>
              <a:rPr lang="en-US" dirty="0" smtClean="0"/>
              <a:t>Assemble Cells in Cabinet enclosure. (4 weeks of mech. tech.)</a:t>
            </a:r>
          </a:p>
          <a:p>
            <a:r>
              <a:rPr lang="en-US" dirty="0" smtClean="0"/>
              <a:t>Test 25 cell modulator</a:t>
            </a:r>
          </a:p>
          <a:p>
            <a:pPr lvl="1"/>
            <a:r>
              <a:rPr lang="en-US" dirty="0" smtClean="0"/>
              <a:t>Test in lab at low repetition rate if using same load as 9 cell test</a:t>
            </a:r>
          </a:p>
          <a:p>
            <a:pPr lvl="2"/>
            <a:r>
              <a:rPr lang="en-US" dirty="0" smtClean="0"/>
              <a:t> (2 </a:t>
            </a:r>
            <a:r>
              <a:rPr lang="en-US" dirty="0"/>
              <a:t>weeks elec. </a:t>
            </a:r>
            <a:r>
              <a:rPr lang="en-US" dirty="0" smtClean="0"/>
              <a:t>tech. &amp; engineering )</a:t>
            </a:r>
          </a:p>
          <a:p>
            <a:pPr lvl="1"/>
            <a:r>
              <a:rPr lang="en-US" dirty="0" smtClean="0"/>
              <a:t>Test at 15 Hz with charging supply at full current</a:t>
            </a:r>
          </a:p>
          <a:p>
            <a:pPr lvl="2"/>
            <a:r>
              <a:rPr lang="en-US" dirty="0"/>
              <a:t> </a:t>
            </a:r>
            <a:r>
              <a:rPr lang="en-US" dirty="0" smtClean="0"/>
              <a:t>(1 </a:t>
            </a:r>
            <a:r>
              <a:rPr lang="en-US" dirty="0"/>
              <a:t>weeks elec. </a:t>
            </a:r>
            <a:r>
              <a:rPr lang="en-US" dirty="0" smtClean="0"/>
              <a:t>tech. &amp; </a:t>
            </a:r>
            <a:r>
              <a:rPr lang="en-US" dirty="0"/>
              <a:t>engineering )</a:t>
            </a:r>
          </a:p>
          <a:p>
            <a:pPr lvl="1"/>
            <a:r>
              <a:rPr lang="en-US" dirty="0" smtClean="0"/>
              <a:t>Test at LRF7 for testing into 7835 with </a:t>
            </a:r>
            <a:r>
              <a:rPr lang="en-US" dirty="0" err="1" smtClean="0"/>
              <a:t>feedforward</a:t>
            </a:r>
            <a:r>
              <a:rPr lang="en-US" dirty="0" smtClean="0"/>
              <a:t> loop. (2 weeks)</a:t>
            </a:r>
          </a:p>
          <a:p>
            <a:pPr lvl="2"/>
            <a:r>
              <a:rPr lang="en-US" dirty="0"/>
              <a:t> (2 weeks elec. tech. &amp; engineering )</a:t>
            </a:r>
          </a:p>
          <a:p>
            <a:pPr lvl="1"/>
            <a:r>
              <a:rPr lang="en-US" dirty="0" smtClean="0"/>
              <a:t>Test in LRF1 to verify </a:t>
            </a:r>
            <a:r>
              <a:rPr lang="en-US" dirty="0" err="1" smtClean="0"/>
              <a:t>feedforward</a:t>
            </a:r>
            <a:r>
              <a:rPr lang="en-US" dirty="0" smtClean="0"/>
              <a:t> operation into accelerating cavity</a:t>
            </a:r>
          </a:p>
          <a:p>
            <a:pPr lvl="2"/>
            <a:r>
              <a:rPr lang="en-US" dirty="0"/>
              <a:t> (2 weeks elec. tech. &amp; engineering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29427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to build </a:t>
            </a:r>
            <a:r>
              <a:rPr lang="en-US" dirty="0" smtClean="0"/>
              <a:t>53 </a:t>
            </a:r>
            <a:r>
              <a:rPr lang="en-US" dirty="0"/>
              <a:t>Cell Modulator</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dirty="0" smtClean="0"/>
              <a:t>Receive remaining parts to build cells</a:t>
            </a:r>
          </a:p>
          <a:p>
            <a:pPr lvl="1"/>
            <a:r>
              <a:rPr lang="en-US" dirty="0" smtClean="0"/>
              <a:t>Main Storage Capacitors</a:t>
            </a:r>
          </a:p>
          <a:p>
            <a:pPr lvl="2"/>
            <a:r>
              <a:rPr lang="en-US" dirty="0" smtClean="0"/>
              <a:t>35 remain to be delivered</a:t>
            </a:r>
          </a:p>
          <a:p>
            <a:pPr lvl="2"/>
            <a:r>
              <a:rPr lang="en-US" dirty="0" smtClean="0"/>
              <a:t>Expected by 2/1/15</a:t>
            </a:r>
          </a:p>
          <a:p>
            <a:pPr lvl="1"/>
            <a:r>
              <a:rPr lang="en-US" dirty="0" smtClean="0"/>
              <a:t>IGBT switches</a:t>
            </a:r>
          </a:p>
          <a:p>
            <a:pPr lvl="2"/>
            <a:r>
              <a:rPr lang="en-US" dirty="0" smtClean="0"/>
              <a:t>40 remain to be delivered</a:t>
            </a:r>
          </a:p>
          <a:p>
            <a:pPr lvl="2"/>
            <a:r>
              <a:rPr lang="en-US" dirty="0" smtClean="0"/>
              <a:t>Expected by 1/1/15</a:t>
            </a:r>
          </a:p>
          <a:p>
            <a:r>
              <a:rPr lang="en-US" dirty="0"/>
              <a:t>Mechanically Assemble </a:t>
            </a:r>
            <a:r>
              <a:rPr lang="en-US" dirty="0" smtClean="0"/>
              <a:t>28 additional cells </a:t>
            </a:r>
            <a:r>
              <a:rPr lang="en-US" dirty="0"/>
              <a:t>and </a:t>
            </a:r>
            <a:r>
              <a:rPr lang="en-US" dirty="0" smtClean="0"/>
              <a:t>bus </a:t>
            </a:r>
            <a:r>
              <a:rPr lang="en-US" dirty="0"/>
              <a:t>work in Cabinet</a:t>
            </a:r>
          </a:p>
          <a:p>
            <a:pPr lvl="1"/>
            <a:r>
              <a:rPr lang="en-US" dirty="0" smtClean="0"/>
              <a:t>Collect </a:t>
            </a:r>
            <a:r>
              <a:rPr lang="en-US" dirty="0"/>
              <a:t>parts (2 days)</a:t>
            </a:r>
          </a:p>
          <a:p>
            <a:pPr lvl="1"/>
            <a:r>
              <a:rPr lang="en-US" dirty="0" smtClean="0"/>
              <a:t>Build 28 Gate cards with modification (3 weeks elec. tech.)</a:t>
            </a:r>
          </a:p>
          <a:p>
            <a:pPr lvl="1"/>
            <a:r>
              <a:rPr lang="en-US" dirty="0" smtClean="0"/>
              <a:t>Build 25 cells (8 weeks elec. tech.)</a:t>
            </a:r>
          </a:p>
          <a:p>
            <a:pPr lvl="1"/>
            <a:r>
              <a:rPr lang="en-US" dirty="0" smtClean="0"/>
              <a:t>Assemble </a:t>
            </a:r>
            <a:r>
              <a:rPr lang="en-US" dirty="0"/>
              <a:t>Cells in Cabinet enclosure. </a:t>
            </a:r>
            <a:r>
              <a:rPr lang="en-US" dirty="0" smtClean="0"/>
              <a:t>(4 </a:t>
            </a:r>
            <a:r>
              <a:rPr lang="en-US" dirty="0"/>
              <a:t>weeks of </a:t>
            </a:r>
            <a:r>
              <a:rPr lang="en-US" dirty="0" smtClean="0"/>
              <a:t>mech. tech.)</a:t>
            </a:r>
            <a:endParaRPr lang="en-US" dirty="0"/>
          </a:p>
          <a:p>
            <a:r>
              <a:rPr lang="en-US" dirty="0"/>
              <a:t>Test </a:t>
            </a:r>
            <a:r>
              <a:rPr lang="en-US" dirty="0" smtClean="0"/>
              <a:t>53 </a:t>
            </a:r>
            <a:r>
              <a:rPr lang="en-US" dirty="0"/>
              <a:t>cell modulator</a:t>
            </a:r>
          </a:p>
          <a:p>
            <a:pPr lvl="1"/>
            <a:r>
              <a:rPr lang="en-US" dirty="0"/>
              <a:t>Test in lab at low repetition rate if using same load as 9 cell test</a:t>
            </a:r>
          </a:p>
          <a:p>
            <a:pPr lvl="2"/>
            <a:r>
              <a:rPr lang="en-US" dirty="0"/>
              <a:t> (2 weeks elec. tech. &amp; engineering )</a:t>
            </a:r>
          </a:p>
          <a:p>
            <a:pPr lvl="1"/>
            <a:r>
              <a:rPr lang="en-US" dirty="0"/>
              <a:t>Test at 15 Hz with charging supply at full current</a:t>
            </a:r>
          </a:p>
          <a:p>
            <a:pPr lvl="2"/>
            <a:r>
              <a:rPr lang="en-US" dirty="0"/>
              <a:t> (1 weeks elec. tech. &amp; engineering )</a:t>
            </a:r>
          </a:p>
          <a:p>
            <a:pPr lvl="1"/>
            <a:r>
              <a:rPr lang="en-US" dirty="0"/>
              <a:t>Test at LRF7 for testing into 7835 with </a:t>
            </a:r>
            <a:r>
              <a:rPr lang="en-US" dirty="0" err="1"/>
              <a:t>feedforward</a:t>
            </a:r>
            <a:r>
              <a:rPr lang="en-US" dirty="0"/>
              <a:t> loop. (2 weeks)</a:t>
            </a:r>
          </a:p>
          <a:p>
            <a:pPr lvl="2"/>
            <a:r>
              <a:rPr lang="en-US" dirty="0"/>
              <a:t> (2 weeks elec. tech. &amp; engineering )</a:t>
            </a:r>
          </a:p>
          <a:p>
            <a:pPr lvl="1"/>
            <a:r>
              <a:rPr lang="en-US" dirty="0"/>
              <a:t>Test in </a:t>
            </a:r>
            <a:r>
              <a:rPr lang="en-US" dirty="0" smtClean="0"/>
              <a:t>LRF5 </a:t>
            </a:r>
            <a:r>
              <a:rPr lang="en-US" dirty="0"/>
              <a:t>to verify </a:t>
            </a:r>
            <a:r>
              <a:rPr lang="en-US" dirty="0" err="1"/>
              <a:t>feedforward</a:t>
            </a:r>
            <a:r>
              <a:rPr lang="en-US" dirty="0"/>
              <a:t> operation into accelerating cavity</a:t>
            </a:r>
          </a:p>
          <a:p>
            <a:pPr lvl="2"/>
            <a:r>
              <a:rPr lang="en-US" dirty="0"/>
              <a:t> (2 weeks elec. tech. &amp; engineering )</a:t>
            </a:r>
          </a:p>
          <a:p>
            <a:pPr marL="457200" lvl="1" indent="0">
              <a:buNone/>
            </a:pPr>
            <a:endParaRPr lang="en-US" dirty="0" smtClean="0"/>
          </a:p>
        </p:txBody>
      </p:sp>
    </p:spTree>
    <p:extLst>
      <p:ext uri="{BB962C8B-B14F-4D97-AF65-F5344CB8AC3E}">
        <p14:creationId xmlns:p14="http://schemas.microsoft.com/office/powerpoint/2010/main" val="292627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1481</Words>
  <Application>Microsoft Office PowerPoint</Application>
  <PresentationFormat>On-screen Show (4:3)</PresentationFormat>
  <Paragraphs>144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Linac Marx Modulator Update</vt:lpstr>
      <vt:lpstr>Overall Status</vt:lpstr>
      <vt:lpstr>Marx Modulator Cabinet for Cells</vt:lpstr>
      <vt:lpstr>Short Circuit Problems</vt:lpstr>
      <vt:lpstr>Single Cell Short Circuit Test</vt:lpstr>
      <vt:lpstr>Single Cell Short Circuit Test</vt:lpstr>
      <vt:lpstr>PowerPoint Presentation</vt:lpstr>
      <vt:lpstr>Work to build 25 Cell Modulator (2)</vt:lpstr>
      <vt:lpstr>Work to build 53 Cell Modulator</vt:lpstr>
      <vt:lpstr>Marx Modulator Summary</vt:lpstr>
      <vt:lpstr>PowerPoint Presentation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Linac PIP Modulator Update</dc:title>
  <dc:creator>Trevor Butler</dc:creator>
  <cp:lastModifiedBy>Trevor Butler</cp:lastModifiedBy>
  <cp:revision>28</cp:revision>
  <cp:lastPrinted>2014-10-28T15:13:52Z</cp:lastPrinted>
  <dcterms:created xsi:type="dcterms:W3CDTF">2014-10-28T00:07:21Z</dcterms:created>
  <dcterms:modified xsi:type="dcterms:W3CDTF">2014-10-29T15:09:45Z</dcterms:modified>
</cp:coreProperties>
</file>