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5" r:id="rId5"/>
    <p:sldId id="284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Oct 29</a:t>
            </a:r>
            <a:r>
              <a:rPr lang="en-US" baseline="30000" dirty="0" smtClean="0"/>
              <a:t>th</a:t>
            </a:r>
            <a:r>
              <a:rPr lang="en-US" dirty="0" smtClean="0"/>
              <a:t>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sz="2400" dirty="0" smtClean="0"/>
              <a:t>Current Activities</a:t>
            </a:r>
          </a:p>
          <a:p>
            <a:pPr lvl="1"/>
            <a:r>
              <a:rPr lang="en-US" sz="2400" dirty="0" smtClean="0"/>
              <a:t>Updates</a:t>
            </a:r>
          </a:p>
          <a:p>
            <a:pPr lvl="1"/>
            <a:r>
              <a:rPr lang="en-US" sz="2400" dirty="0" smtClean="0"/>
              <a:t>Additional Meetings/Notes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Update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40000" lnSpcReduction="20000"/>
          </a:bodyPr>
          <a:lstStyle/>
          <a:p>
            <a:pPr marL="457200" lvl="1" indent="0">
              <a:buNone/>
            </a:pPr>
            <a:endParaRPr lang="en-US" sz="3400" dirty="0" smtClean="0"/>
          </a:p>
          <a:p>
            <a:pPr lvl="1"/>
            <a:r>
              <a:rPr lang="en-US" sz="3300" b="1" dirty="0" smtClean="0"/>
              <a:t>Linac SBK</a:t>
            </a:r>
            <a:r>
              <a:rPr lang="en-US" sz="3300" dirty="0" smtClean="0"/>
              <a:t>: Progressing – working on agreement with SLAC for certification testing</a:t>
            </a:r>
            <a:endParaRPr lang="en-US" sz="3300" dirty="0"/>
          </a:p>
          <a:p>
            <a:pPr lvl="1"/>
            <a:r>
              <a:rPr lang="en-US" sz="3300" b="1" dirty="0" smtClean="0"/>
              <a:t>Linac LN: </a:t>
            </a:r>
            <a:r>
              <a:rPr lang="en-US" sz="3300" dirty="0" smtClean="0"/>
              <a:t>Final Amp still being worked on – Early Nov delivery date</a:t>
            </a:r>
          </a:p>
          <a:p>
            <a:pPr lvl="1"/>
            <a:r>
              <a:rPr lang="en-US" sz="3300" b="1" dirty="0" smtClean="0"/>
              <a:t>Linac Modulator</a:t>
            </a:r>
            <a:r>
              <a:rPr lang="en-US" sz="3300" dirty="0" smtClean="0"/>
              <a:t>: </a:t>
            </a:r>
          </a:p>
          <a:p>
            <a:pPr lvl="2"/>
            <a:r>
              <a:rPr lang="en-US" sz="3300" dirty="0" smtClean="0"/>
              <a:t>Parts for 53 are arriving – all except caps (talk by Trevor)</a:t>
            </a:r>
          </a:p>
          <a:p>
            <a:pPr lvl="1"/>
            <a:r>
              <a:rPr lang="en-US" sz="3300" b="1" dirty="0" err="1" smtClean="0"/>
              <a:t>Linac</a:t>
            </a:r>
            <a:r>
              <a:rPr lang="en-US" sz="3300" b="1" dirty="0" smtClean="0"/>
              <a:t> Utilities: </a:t>
            </a:r>
          </a:p>
          <a:p>
            <a:pPr lvl="2"/>
            <a:r>
              <a:rPr lang="en-US" sz="2900" dirty="0" smtClean="0"/>
              <a:t>Duel Temp replacement work continues – preparing to install duct work (Roof work on  Nov 14</a:t>
            </a:r>
            <a:r>
              <a:rPr lang="en-US" sz="2900" baseline="30000" dirty="0" smtClean="0"/>
              <a:t>th</a:t>
            </a:r>
            <a:r>
              <a:rPr lang="en-US" sz="2900" dirty="0" smtClean="0"/>
              <a:t>) AC units  in Dec.</a:t>
            </a:r>
          </a:p>
          <a:p>
            <a:pPr lvl="2"/>
            <a:r>
              <a:rPr lang="en-US" sz="2900" dirty="0" smtClean="0"/>
              <a:t>55 LCW pump – Piping complete, still cleaning up  -  waiting for electricians (2 days)</a:t>
            </a:r>
          </a:p>
          <a:p>
            <a:pPr lvl="2"/>
            <a:r>
              <a:rPr lang="en-US" sz="3300" b="1" dirty="0" smtClean="0"/>
              <a:t>Injector</a:t>
            </a:r>
            <a:r>
              <a:rPr lang="en-US" sz="3300" dirty="0" smtClean="0"/>
              <a:t>: Still tuning up – new fiber interface, new DTI extractor switches, </a:t>
            </a:r>
            <a:r>
              <a:rPr lang="en-US" sz="3300" dirty="0" err="1" smtClean="0"/>
              <a:t>Elens</a:t>
            </a:r>
            <a:r>
              <a:rPr lang="en-US" sz="3300" dirty="0" smtClean="0"/>
              <a:t> redesign underway</a:t>
            </a:r>
          </a:p>
          <a:p>
            <a:pPr lvl="1"/>
            <a:r>
              <a:rPr lang="en-US" sz="3300" b="1" dirty="0" smtClean="0"/>
              <a:t>Booster Beam</a:t>
            </a:r>
            <a:r>
              <a:rPr lang="en-US" sz="3300" dirty="0" smtClean="0"/>
              <a:t>:  </a:t>
            </a:r>
          </a:p>
          <a:p>
            <a:pPr lvl="2"/>
            <a:r>
              <a:rPr lang="en-US" sz="3300" dirty="0" smtClean="0"/>
              <a:t>Cogging – starting studies again</a:t>
            </a:r>
            <a:endParaRPr lang="en-US" sz="3300" b="1" dirty="0" smtClean="0"/>
          </a:p>
          <a:p>
            <a:pPr lvl="2"/>
            <a:r>
              <a:rPr lang="en-US" sz="3300" dirty="0" smtClean="0"/>
              <a:t>Booster optics software – still need to tune on higher intensity with new tunes and beta corrections</a:t>
            </a:r>
          </a:p>
          <a:p>
            <a:pPr lvl="2"/>
            <a:r>
              <a:rPr lang="en-US" sz="3300" dirty="0" smtClean="0"/>
              <a:t>Booster Longitudinal dampers  - Looking to start some studies – (meeting N Eddy)</a:t>
            </a:r>
          </a:p>
          <a:p>
            <a:pPr lvl="2"/>
            <a:r>
              <a:rPr lang="en-US" sz="3300" dirty="0" smtClean="0"/>
              <a:t>Booster BPMs – Need to understand plane – (meeting N Eddy, P Prieto..)</a:t>
            </a:r>
          </a:p>
          <a:p>
            <a:pPr lvl="1"/>
            <a:r>
              <a:rPr lang="en-US" sz="3300" b="1" dirty="0" smtClean="0"/>
              <a:t>Booster RF:</a:t>
            </a:r>
          </a:p>
          <a:p>
            <a:pPr lvl="2"/>
            <a:r>
              <a:rPr lang="en-US" sz="3300" dirty="0" smtClean="0"/>
              <a:t>Booster RF9 shipped last week</a:t>
            </a:r>
          </a:p>
          <a:p>
            <a:pPr lvl="2"/>
            <a:r>
              <a:rPr lang="en-US" sz="3300" dirty="0" smtClean="0"/>
              <a:t>Booster RF5 in test stand – should start testing today?</a:t>
            </a:r>
          </a:p>
          <a:p>
            <a:pPr lvl="2"/>
            <a:r>
              <a:rPr lang="en-US" sz="3300" dirty="0" smtClean="0"/>
              <a:t>Booster RF2 just off mill – ready for tuners</a:t>
            </a:r>
          </a:p>
          <a:p>
            <a:pPr lvl="2"/>
            <a:r>
              <a:rPr lang="en-US" sz="3300" dirty="0" smtClean="0"/>
              <a:t>Cavity </a:t>
            </a:r>
            <a:r>
              <a:rPr lang="en-US" sz="3300" dirty="0"/>
              <a:t>20 </a:t>
            </a:r>
            <a:r>
              <a:rPr lang="en-US" sz="3300" dirty="0" smtClean="0"/>
              <a:t>– prep work done for install of upstairs hardware – need to start upstairs work?</a:t>
            </a:r>
          </a:p>
          <a:p>
            <a:pPr lvl="2"/>
            <a:r>
              <a:rPr lang="en-US" sz="3300" dirty="0" smtClean="0"/>
              <a:t>15 Hz testing of Station 2 continues – will be switching all East gallery stations to 15Hz soon</a:t>
            </a:r>
          </a:p>
          <a:p>
            <a:pPr lvl="2"/>
            <a:r>
              <a:rPr lang="en-US" sz="3300" dirty="0" smtClean="0"/>
              <a:t>Perpendicular Cavities – working on design – having regular  meetings</a:t>
            </a:r>
          </a:p>
          <a:p>
            <a:pPr lvl="2"/>
            <a:r>
              <a:rPr lang="en-US" sz="3300" dirty="0" smtClean="0"/>
              <a:t>Booster </a:t>
            </a:r>
            <a:r>
              <a:rPr lang="en-US" sz="3300" dirty="0"/>
              <a:t>Anode Supplies </a:t>
            </a:r>
            <a:r>
              <a:rPr lang="en-US" sz="3300" dirty="0" smtClean="0"/>
              <a:t>–  housing finally arrived two weeks ago – Ryan C </a:t>
            </a:r>
          </a:p>
          <a:p>
            <a:pPr lvl="2"/>
            <a:r>
              <a:rPr lang="en-US" sz="3300" dirty="0" smtClean="0"/>
              <a:t>Booster </a:t>
            </a:r>
            <a:r>
              <a:rPr lang="en-US" sz="3300" dirty="0"/>
              <a:t>Bias supplies </a:t>
            </a:r>
            <a:r>
              <a:rPr lang="en-US" sz="3300" dirty="0" smtClean="0"/>
              <a:t>– Not sure where we are with this task- labor back from shutdown?</a:t>
            </a:r>
          </a:p>
          <a:p>
            <a:pPr lvl="2"/>
            <a:r>
              <a:rPr lang="en-US" sz="3300" dirty="0" smtClean="0"/>
              <a:t>New Cavities – details are being worked on – PIP II/PIP III </a:t>
            </a:r>
          </a:p>
          <a:p>
            <a:pPr lvl="1"/>
            <a:r>
              <a:rPr lang="en-US" sz="3700" b="1" dirty="0" smtClean="0"/>
              <a:t>Booster Shielding: </a:t>
            </a:r>
            <a:r>
              <a:rPr lang="en-US" sz="3700" dirty="0"/>
              <a:t> </a:t>
            </a:r>
            <a:r>
              <a:rPr lang="en-US" sz="3700" dirty="0" smtClean="0"/>
              <a:t>TLM installed and collecting data – modules being built and will be installed</a:t>
            </a:r>
          </a:p>
          <a:p>
            <a:pPr lvl="1"/>
            <a:r>
              <a:rPr lang="en-US" sz="3700" dirty="0" smtClean="0"/>
              <a:t>Booster Transformer: What is the plan to finish the </a:t>
            </a:r>
            <a:r>
              <a:rPr lang="en-US" sz="3700" smtClean="0"/>
              <a:t>East install?</a:t>
            </a:r>
            <a:endParaRPr lang="en-US" sz="3700" dirty="0" smtClean="0"/>
          </a:p>
          <a:p>
            <a:pPr lvl="1"/>
            <a:r>
              <a:rPr lang="en-US" sz="3300" b="1" dirty="0" smtClean="0"/>
              <a:t>Booster Absorber/Kicker:</a:t>
            </a:r>
            <a:endParaRPr lang="en-US" sz="3300" dirty="0" smtClean="0"/>
          </a:p>
          <a:p>
            <a:pPr lvl="2"/>
            <a:r>
              <a:rPr lang="en-US" sz="2900" dirty="0" smtClean="0"/>
              <a:t>Running on new short kickers</a:t>
            </a:r>
          </a:p>
          <a:p>
            <a:pPr lvl="2"/>
            <a:r>
              <a:rPr lang="en-US" sz="2900" dirty="0" smtClean="0"/>
              <a:t>Absorber has new upstream insert</a:t>
            </a:r>
          </a:p>
          <a:p>
            <a:pPr lvl="2"/>
            <a:r>
              <a:rPr lang="en-US" sz="2900" dirty="0" smtClean="0"/>
              <a:t>Looking at loss profile and tuning – will need to have meeting  when we have collected operational data</a:t>
            </a:r>
            <a:r>
              <a:rPr lang="en-US" sz="2900" dirty="0"/>
              <a:t>   </a:t>
            </a: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23710" y="6606540"/>
            <a:ext cx="23182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Updated October 7, </a:t>
            </a:r>
            <a:r>
              <a:rPr lang="en-US" sz="1000" dirty="0" smtClean="0"/>
              <a:t>2014 by K Gollwitzer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85750"/>
            <a:ext cx="866775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324600" y="1981200"/>
            <a:ext cx="609600" cy="76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75633" y="1600200"/>
            <a:ext cx="252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one in two </a:t>
            </a:r>
            <a:r>
              <a:rPr lang="en-US" dirty="0" err="1" smtClean="0"/>
              <a:t>vweeks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457200"/>
            <a:ext cx="9144000" cy="640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FY15 </a:t>
            </a:r>
            <a:r>
              <a:rPr lang="en-US" dirty="0" smtClean="0"/>
              <a:t>Budget: </a:t>
            </a:r>
          </a:p>
          <a:p>
            <a:pPr lvl="2"/>
            <a:r>
              <a:rPr lang="en-US" dirty="0" smtClean="0"/>
              <a:t>No issues with spending $$ now</a:t>
            </a:r>
          </a:p>
          <a:p>
            <a:pPr lvl="2"/>
            <a:r>
              <a:rPr lang="en-US" dirty="0" smtClean="0"/>
              <a:t>Lab upload should be complete</a:t>
            </a:r>
          </a:p>
          <a:p>
            <a:pPr lvl="2"/>
            <a:r>
              <a:rPr lang="en-US" dirty="0" smtClean="0"/>
              <a:t>PIP working on RLS and making Task allocations corrections</a:t>
            </a:r>
          </a:p>
          <a:p>
            <a:r>
              <a:rPr lang="en-US" dirty="0"/>
              <a:t>Update of RLS – Some Booster items </a:t>
            </a:r>
            <a:r>
              <a:rPr lang="en-US" dirty="0" smtClean="0"/>
              <a:t>remain</a:t>
            </a:r>
          </a:p>
          <a:p>
            <a:pPr lvl="1"/>
            <a:r>
              <a:rPr lang="en-US" dirty="0" smtClean="0"/>
              <a:t>Mostly cavities related</a:t>
            </a:r>
            <a:endParaRPr lang="en-US" dirty="0"/>
          </a:p>
          <a:p>
            <a:r>
              <a:rPr lang="en-US" dirty="0" smtClean="0"/>
              <a:t>Meetings to discuss transition PIP to PIP-II </a:t>
            </a:r>
            <a:r>
              <a:rPr lang="en-US" dirty="0" smtClean="0"/>
              <a:t>continue\</a:t>
            </a:r>
          </a:p>
          <a:p>
            <a:r>
              <a:rPr lang="en-US" dirty="0" smtClean="0"/>
              <a:t>DOE REVIEW of PIP in Jan!!  Managers may give talks</a:t>
            </a:r>
            <a:endParaRPr lang="en-US" dirty="0" smtClean="0"/>
          </a:p>
          <a:p>
            <a:r>
              <a:rPr lang="en-US" dirty="0" smtClean="0"/>
              <a:t>AAC review </a:t>
            </a:r>
          </a:p>
          <a:p>
            <a:pPr marL="0" indent="0">
              <a:buNone/>
            </a:pPr>
            <a:r>
              <a:rPr lang="en-US" sz="2800" dirty="0"/>
              <a:t>The AAC finds the goals, deliverables and plans for PIP to be well understood and achievable, and endorses the plans to address the Linac and Booster vulnerabilities. The Booster cavities </a:t>
            </a:r>
            <a:r>
              <a:rPr lang="en-US" sz="2800" dirty="0" smtClean="0"/>
              <a:t>refurbishing </a:t>
            </a:r>
            <a:r>
              <a:rPr lang="en-US" sz="2800" dirty="0"/>
              <a:t>plan proceeds well, and is likely on track for </a:t>
            </a:r>
            <a:r>
              <a:rPr lang="en-US" sz="2800" b="1" dirty="0"/>
              <a:t>July 2015 15 Hz </a:t>
            </a:r>
            <a:r>
              <a:rPr lang="en-US" sz="2800" dirty="0"/>
              <a:t>Booster operation with all refurbished cavities (before long SD). Booster losses need to be understood in order to support operation at high beam power levels.  </a:t>
            </a:r>
          </a:p>
          <a:p>
            <a:pPr marL="457200" lvl="1" indent="0"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Salah Chaurize – Notch system operations</a:t>
            </a:r>
          </a:p>
          <a:p>
            <a:r>
              <a:rPr lang="en-US" dirty="0" smtClean="0"/>
              <a:t>Keith/Tony – TLM install and operations</a:t>
            </a:r>
          </a:p>
          <a:p>
            <a:r>
              <a:rPr lang="en-US" dirty="0" smtClean="0"/>
              <a:t>Nathan </a:t>
            </a:r>
            <a:r>
              <a:rPr lang="en-US" dirty="0"/>
              <a:t>Eddy / Alexei Semenov - Longitudinal Dampers </a:t>
            </a:r>
            <a:endParaRPr lang="en-US" dirty="0" smtClean="0"/>
          </a:p>
          <a:p>
            <a:r>
              <a:rPr lang="en-US" dirty="0" smtClean="0"/>
              <a:t>New Cavities(plans)</a:t>
            </a:r>
          </a:p>
          <a:p>
            <a:r>
              <a:rPr lang="en-US" dirty="0" smtClean="0"/>
              <a:t>Install of Cavity 21 and 22 (plans)</a:t>
            </a:r>
          </a:p>
          <a:p>
            <a:r>
              <a:rPr lang="en-US" dirty="0" smtClean="0"/>
              <a:t>15 Hz testing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4382</TotalTime>
  <Words>538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PIP Update</vt:lpstr>
      <vt:lpstr>Agenda</vt:lpstr>
      <vt:lpstr>Update</vt:lpstr>
      <vt:lpstr>PowerPoint Presentation</vt:lpstr>
      <vt:lpstr>Recent PIP Budget/News</vt:lpstr>
      <vt:lpstr>Upcoming Talks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295</cp:revision>
  <dcterms:created xsi:type="dcterms:W3CDTF">2012-05-23T14:14:44Z</dcterms:created>
  <dcterms:modified xsi:type="dcterms:W3CDTF">2014-10-29T14:32:43Z</dcterms:modified>
</cp:coreProperties>
</file>