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6" r:id="rId3"/>
    <p:sldId id="262" r:id="rId4"/>
    <p:sldId id="263" r:id="rId5"/>
    <p:sldId id="258" r:id="rId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2" autoAdjust="0"/>
    <p:restoredTop sz="94660"/>
  </p:normalViewPr>
  <p:slideViewPr>
    <p:cSldViewPr>
      <p:cViewPr varScale="1">
        <p:scale>
          <a:sx n="111" d="100"/>
          <a:sy n="111" d="100"/>
        </p:scale>
        <p:origin x="-7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37980761967192"/>
          <c:y val="5.1400554097404488E-2"/>
          <c:w val="0.64479692211208284"/>
          <c:h val="0.77715986434029816"/>
        </c:manualLayout>
      </c:layout>
      <c:scatterChart>
        <c:scatterStyle val="smoothMarker"/>
        <c:varyColors val="0"/>
        <c:ser>
          <c:idx val="0"/>
          <c:order val="0"/>
          <c:tx>
            <c:v>Frequency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'Inv_F(Isol)'!$A$5:$A$20</c:f>
              <c:numCache>
                <c:formatCode>General</c:formatCode>
                <c:ptCount val="16"/>
                <c:pt idx="0">
                  <c:v>230</c:v>
                </c:pt>
                <c:pt idx="1">
                  <c:v>240</c:v>
                </c:pt>
                <c:pt idx="2">
                  <c:v>250</c:v>
                </c:pt>
                <c:pt idx="3">
                  <c:v>300</c:v>
                </c:pt>
                <c:pt idx="4">
                  <c:v>350</c:v>
                </c:pt>
                <c:pt idx="5">
                  <c:v>450</c:v>
                </c:pt>
                <c:pt idx="6">
                  <c:v>550</c:v>
                </c:pt>
                <c:pt idx="7">
                  <c:v>700</c:v>
                </c:pt>
                <c:pt idx="8">
                  <c:v>825</c:v>
                </c:pt>
                <c:pt idx="9">
                  <c:v>950</c:v>
                </c:pt>
              </c:numCache>
            </c:numRef>
          </c:xVal>
          <c:yVal>
            <c:numRef>
              <c:f>'Inv_F(Isol)'!$B$5:$B$20</c:f>
              <c:numCache>
                <c:formatCode>General</c:formatCode>
                <c:ptCount val="16"/>
                <c:pt idx="0">
                  <c:v>76.253</c:v>
                </c:pt>
                <c:pt idx="1">
                  <c:v>77.308000000000007</c:v>
                </c:pt>
                <c:pt idx="2">
                  <c:v>78.319999999999993</c:v>
                </c:pt>
                <c:pt idx="3">
                  <c:v>82.76</c:v>
                </c:pt>
                <c:pt idx="4">
                  <c:v>86.43</c:v>
                </c:pt>
                <c:pt idx="5">
                  <c:v>92.16</c:v>
                </c:pt>
                <c:pt idx="6">
                  <c:v>96.44</c:v>
                </c:pt>
                <c:pt idx="7">
                  <c:v>101.16</c:v>
                </c:pt>
                <c:pt idx="8">
                  <c:v>104.1</c:v>
                </c:pt>
                <c:pt idx="9">
                  <c:v>106.4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72576"/>
        <c:axId val="59766272"/>
      </c:scatterChart>
      <c:scatterChart>
        <c:scatterStyle val="smoothMarker"/>
        <c:varyColors val="0"/>
        <c:ser>
          <c:idx val="1"/>
          <c:order val="1"/>
          <c:tx>
            <c:v>Loss density</c:v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'Inv_F(Isol)'!$A$5:$A$14</c:f>
              <c:numCache>
                <c:formatCode>General</c:formatCode>
                <c:ptCount val="10"/>
                <c:pt idx="0">
                  <c:v>230</c:v>
                </c:pt>
                <c:pt idx="1">
                  <c:v>240</c:v>
                </c:pt>
                <c:pt idx="2">
                  <c:v>250</c:v>
                </c:pt>
                <c:pt idx="3">
                  <c:v>300</c:v>
                </c:pt>
                <c:pt idx="4">
                  <c:v>350</c:v>
                </c:pt>
                <c:pt idx="5">
                  <c:v>450</c:v>
                </c:pt>
                <c:pt idx="6">
                  <c:v>550</c:v>
                </c:pt>
                <c:pt idx="7">
                  <c:v>700</c:v>
                </c:pt>
                <c:pt idx="8">
                  <c:v>825</c:v>
                </c:pt>
                <c:pt idx="9">
                  <c:v>950</c:v>
                </c:pt>
              </c:numCache>
            </c:numRef>
          </c:xVal>
          <c:yVal>
            <c:numRef>
              <c:f>'Inv_F(Isol)'!$L$5:$L$14</c:f>
              <c:numCache>
                <c:formatCode>General</c:formatCode>
                <c:ptCount val="10"/>
                <c:pt idx="0">
                  <c:v>93.769678608941419</c:v>
                </c:pt>
                <c:pt idx="1">
                  <c:v>89.258233302554643</c:v>
                </c:pt>
                <c:pt idx="2">
                  <c:v>85.909798889943559</c:v>
                </c:pt>
                <c:pt idx="3">
                  <c:v>69.335478036291533</c:v>
                </c:pt>
                <c:pt idx="4">
                  <c:v>57.18264819902415</c:v>
                </c:pt>
                <c:pt idx="5">
                  <c:v>42.186890184759385</c:v>
                </c:pt>
                <c:pt idx="6">
                  <c:v>31.719728453537424</c:v>
                </c:pt>
                <c:pt idx="7">
                  <c:v>22.360805967286677</c:v>
                </c:pt>
                <c:pt idx="8">
                  <c:v>19.503750990211074</c:v>
                </c:pt>
                <c:pt idx="9">
                  <c:v>17.040183299337329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849216"/>
        <c:axId val="59768192"/>
      </c:scatterChart>
      <c:valAx>
        <c:axId val="57272576"/>
        <c:scaling>
          <c:orientation val="minMax"/>
          <c:min val="2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Bias current, 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9766272"/>
        <c:crosses val="autoZero"/>
        <c:crossBetween val="midCat"/>
      </c:valAx>
      <c:valAx>
        <c:axId val="59766272"/>
        <c:scaling>
          <c:orientation val="minMax"/>
          <c:min val="7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F, MHz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7272576"/>
        <c:crosses val="autoZero"/>
        <c:crossBetween val="midCat"/>
      </c:valAx>
      <c:valAx>
        <c:axId val="59768192"/>
        <c:scaling>
          <c:orientation val="minMax"/>
          <c:max val="110"/>
          <c:min val="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Loss density, W/cm^3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87849216"/>
        <c:crosses val="max"/>
        <c:crossBetween val="midCat"/>
        <c:majorUnit val="15"/>
        <c:minorUnit val="5"/>
      </c:valAx>
      <c:valAx>
        <c:axId val="87849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7681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5825319067940939"/>
          <c:y val="0.38874112960781698"/>
          <c:w val="0.28732543928192184"/>
          <c:h val="0.17646133002210707"/>
        </c:manualLayout>
      </c:layout>
      <c:overlay val="1"/>
      <c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</c:spPr>
    </c:legend>
    <c:plotVisOnly val="1"/>
    <c:dispBlanksAs val="gap"/>
    <c:showDLblsOverMax val="0"/>
  </c:chart>
  <c:spPr>
    <a:ln>
      <a:solidFill>
        <a:srgbClr val="7030A0"/>
      </a:solidFill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97928331657989"/>
          <c:y val="5.1400554097404488E-2"/>
          <c:w val="0.71447389178688003"/>
          <c:h val="0.78169364246135897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'Inv_F(Isol)'!$F$37:$F$41</c:f>
              <c:numCache>
                <c:formatCode>General</c:formatCode>
                <c:ptCount val="5"/>
                <c:pt idx="0">
                  <c:v>130</c:v>
                </c:pt>
                <c:pt idx="1">
                  <c:v>120</c:v>
                </c:pt>
                <c:pt idx="2">
                  <c:v>110</c:v>
                </c:pt>
                <c:pt idx="3">
                  <c:v>100</c:v>
                </c:pt>
                <c:pt idx="4">
                  <c:v>90</c:v>
                </c:pt>
              </c:numCache>
            </c:numRef>
          </c:xVal>
          <c:yVal>
            <c:numRef>
              <c:f>'Inv_F(Isol)'!$G$37:$G$41</c:f>
              <c:numCache>
                <c:formatCode>General</c:formatCode>
                <c:ptCount val="5"/>
                <c:pt idx="0">
                  <c:v>93.8</c:v>
                </c:pt>
                <c:pt idx="1">
                  <c:v>83.85</c:v>
                </c:pt>
                <c:pt idx="2">
                  <c:v>83.5</c:v>
                </c:pt>
                <c:pt idx="3">
                  <c:v>93</c:v>
                </c:pt>
                <c:pt idx="4">
                  <c:v>106.7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09120"/>
        <c:axId val="56711424"/>
      </c:scatterChart>
      <c:valAx>
        <c:axId val="56709120"/>
        <c:scaling>
          <c:orientation val="minMax"/>
          <c:min val="8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Ferrite length,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6711424"/>
        <c:crosses val="autoZero"/>
        <c:crossBetween val="midCat"/>
      </c:valAx>
      <c:valAx>
        <c:axId val="56711424"/>
        <c:scaling>
          <c:orientation val="minMax"/>
          <c:min val="7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Loss density, W/cm^3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6709120"/>
        <c:crosses val="autoZero"/>
        <c:crossBetween val="midCat"/>
      </c:valAx>
    </c:plotArea>
    <c:plotVisOnly val="1"/>
    <c:dispBlanksAs val="gap"/>
    <c:showDLblsOverMax val="0"/>
  </c:chart>
  <c:spPr>
    <a:ln>
      <a:solidFill>
        <a:srgbClr val="7030A0"/>
      </a:solidFill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174688057041"/>
          <c:y val="5.1400554097404488E-2"/>
          <c:w val="0.74434937611408203"/>
          <c:h val="0.74928623505395164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'Inv_F(Isol)'!$A$30:$A$34</c:f>
              <c:numCache>
                <c:formatCode>General</c:formatCode>
                <c:ptCount val="5"/>
                <c:pt idx="0">
                  <c:v>130</c:v>
                </c:pt>
                <c:pt idx="1">
                  <c:v>120</c:v>
                </c:pt>
                <c:pt idx="2">
                  <c:v>110</c:v>
                </c:pt>
                <c:pt idx="3">
                  <c:v>100</c:v>
                </c:pt>
                <c:pt idx="4">
                  <c:v>90</c:v>
                </c:pt>
              </c:numCache>
            </c:numRef>
          </c:xVal>
          <c:yVal>
            <c:numRef>
              <c:f>'Inv_F(Isol)'!$B$30:$B$34</c:f>
              <c:numCache>
                <c:formatCode>General</c:formatCode>
                <c:ptCount val="5"/>
                <c:pt idx="0">
                  <c:v>405</c:v>
                </c:pt>
                <c:pt idx="1">
                  <c:v>481.35</c:v>
                </c:pt>
                <c:pt idx="2">
                  <c:v>529.5</c:v>
                </c:pt>
                <c:pt idx="3">
                  <c:v>561.30999999999995</c:v>
                </c:pt>
                <c:pt idx="4">
                  <c:v>584.46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053568"/>
        <c:axId val="59765120"/>
      </c:scatterChart>
      <c:valAx>
        <c:axId val="59053568"/>
        <c:scaling>
          <c:orientation val="minMax"/>
          <c:min val="8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Ferrite length,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9765120"/>
        <c:crosses val="autoZero"/>
        <c:crossBetween val="midCat"/>
      </c:valAx>
      <c:valAx>
        <c:axId val="59765120"/>
        <c:scaling>
          <c:orientation val="minMax"/>
          <c:min val="4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L_coax, mm</a:t>
                </a:r>
              </a:p>
            </c:rich>
          </c:tx>
          <c:layout>
            <c:manualLayout>
              <c:xMode val="edge"/>
              <c:yMode val="edge"/>
              <c:x val="5.5962678667527974E-3"/>
              <c:y val="0.227019749086226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9053568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accent1">
          <a:shade val="50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510826615752114"/>
          <c:y val="5.1400554097404488E-2"/>
          <c:w val="0.68545636163817325"/>
          <c:h val="0.74564719870377638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'Inv_F(Isol)'!$F$37:$F$41</c:f>
              <c:numCache>
                <c:formatCode>General</c:formatCode>
                <c:ptCount val="5"/>
                <c:pt idx="0">
                  <c:v>130</c:v>
                </c:pt>
                <c:pt idx="1">
                  <c:v>120</c:v>
                </c:pt>
                <c:pt idx="2">
                  <c:v>110</c:v>
                </c:pt>
                <c:pt idx="3">
                  <c:v>100</c:v>
                </c:pt>
                <c:pt idx="4">
                  <c:v>90</c:v>
                </c:pt>
              </c:numCache>
            </c:numRef>
          </c:xVal>
          <c:yVal>
            <c:numRef>
              <c:f>'Inv_F(Isol)'!$H$37:$H$41</c:f>
              <c:numCache>
                <c:formatCode>General</c:formatCode>
                <c:ptCount val="5"/>
                <c:pt idx="0">
                  <c:v>238</c:v>
                </c:pt>
                <c:pt idx="1">
                  <c:v>220</c:v>
                </c:pt>
                <c:pt idx="2">
                  <c:v>213.5</c:v>
                </c:pt>
                <c:pt idx="3">
                  <c:v>217</c:v>
                </c:pt>
                <c:pt idx="4">
                  <c:v>222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723136"/>
        <c:axId val="143729792"/>
      </c:scatterChart>
      <c:valAx>
        <c:axId val="143723136"/>
        <c:scaling>
          <c:orientation val="minMax"/>
          <c:min val="8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Ferrite length, mm</a:t>
                </a:r>
              </a:p>
            </c:rich>
          </c:tx>
          <c:layout>
            <c:manualLayout>
              <c:xMode val="edge"/>
              <c:yMode val="edge"/>
              <c:x val="0.36374437119110636"/>
              <c:y val="0.911522799336863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43729792"/>
        <c:crosses val="autoZero"/>
        <c:crossBetween val="midCat"/>
      </c:valAx>
      <c:valAx>
        <c:axId val="143729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 losses in ferrite, kW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43723136"/>
        <c:crosses val="autoZero"/>
        <c:crossBetween val="midCat"/>
      </c:valAx>
    </c:plotArea>
    <c:plotVisOnly val="1"/>
    <c:dispBlanksAs val="gap"/>
    <c:showDLblsOverMax val="0"/>
  </c:chart>
  <c:spPr>
    <a:noFill/>
    <a:ln>
      <a:solidFill>
        <a:srgbClr val="7030A0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'Inv_F(Oe)'!$A$4:$A$19</c:f>
              <c:numCache>
                <c:formatCode>General</c:formatCode>
                <c:ptCount val="16"/>
                <c:pt idx="0">
                  <c:v>400</c:v>
                </c:pt>
                <c:pt idx="1">
                  <c:v>450</c:v>
                </c:pt>
                <c:pt idx="2">
                  <c:v>500</c:v>
                </c:pt>
                <c:pt idx="3">
                  <c:v>600</c:v>
                </c:pt>
                <c:pt idx="4">
                  <c:v>700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  <c:pt idx="8">
                  <c:v>1100</c:v>
                </c:pt>
                <c:pt idx="9">
                  <c:v>1300</c:v>
                </c:pt>
                <c:pt idx="10">
                  <c:v>1500</c:v>
                </c:pt>
                <c:pt idx="11">
                  <c:v>1700</c:v>
                </c:pt>
                <c:pt idx="12">
                  <c:v>1900</c:v>
                </c:pt>
                <c:pt idx="13">
                  <c:v>2100</c:v>
                </c:pt>
                <c:pt idx="14">
                  <c:v>2300</c:v>
                </c:pt>
                <c:pt idx="15">
                  <c:v>2500</c:v>
                </c:pt>
              </c:numCache>
            </c:numRef>
          </c:xVal>
          <c:yVal>
            <c:numRef>
              <c:f>'Inv_F(Oe)'!$B$4:$B$18</c:f>
              <c:numCache>
                <c:formatCode>General</c:formatCode>
                <c:ptCount val="15"/>
                <c:pt idx="0">
                  <c:v>76.111999999999995</c:v>
                </c:pt>
                <c:pt idx="1">
                  <c:v>78.954999999999998</c:v>
                </c:pt>
                <c:pt idx="2">
                  <c:v>81.5</c:v>
                </c:pt>
                <c:pt idx="3">
                  <c:v>85.712999999999994</c:v>
                </c:pt>
                <c:pt idx="4">
                  <c:v>89.18</c:v>
                </c:pt>
                <c:pt idx="5">
                  <c:v>92.05</c:v>
                </c:pt>
                <c:pt idx="6">
                  <c:v>94.5</c:v>
                </c:pt>
                <c:pt idx="7">
                  <c:v>96.6</c:v>
                </c:pt>
                <c:pt idx="8">
                  <c:v>98.38</c:v>
                </c:pt>
                <c:pt idx="9">
                  <c:v>101.35</c:v>
                </c:pt>
                <c:pt idx="10">
                  <c:v>103.69</c:v>
                </c:pt>
                <c:pt idx="11">
                  <c:v>105.59</c:v>
                </c:pt>
                <c:pt idx="12">
                  <c:v>107.16</c:v>
                </c:pt>
                <c:pt idx="13">
                  <c:v>108.47</c:v>
                </c:pt>
                <c:pt idx="14">
                  <c:v>109.58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944512"/>
        <c:axId val="58952320"/>
      </c:scatterChart>
      <c:valAx>
        <c:axId val="5894451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H_internal, Oe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8952320"/>
        <c:crosses val="autoZero"/>
        <c:crossBetween val="midCat"/>
      </c:valAx>
      <c:valAx>
        <c:axId val="58952320"/>
        <c:scaling>
          <c:orientation val="minMax"/>
          <c:min val="7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 MHz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894451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rgbClr val="7030A0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'Inv_F(Oe)'!$A$4:$A$18</c:f>
              <c:numCache>
                <c:formatCode>General</c:formatCode>
                <c:ptCount val="15"/>
                <c:pt idx="0">
                  <c:v>400</c:v>
                </c:pt>
                <c:pt idx="1">
                  <c:v>450</c:v>
                </c:pt>
                <c:pt idx="2">
                  <c:v>500</c:v>
                </c:pt>
                <c:pt idx="3">
                  <c:v>600</c:v>
                </c:pt>
                <c:pt idx="4">
                  <c:v>700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  <c:pt idx="8">
                  <c:v>1100</c:v>
                </c:pt>
                <c:pt idx="9">
                  <c:v>1300</c:v>
                </c:pt>
                <c:pt idx="10">
                  <c:v>1500</c:v>
                </c:pt>
                <c:pt idx="11">
                  <c:v>1700</c:v>
                </c:pt>
                <c:pt idx="12">
                  <c:v>1900</c:v>
                </c:pt>
                <c:pt idx="13">
                  <c:v>2100</c:v>
                </c:pt>
                <c:pt idx="14">
                  <c:v>2300</c:v>
                </c:pt>
              </c:numCache>
            </c:numRef>
          </c:xVal>
          <c:yVal>
            <c:numRef>
              <c:f>'Inv_F(Oe)'!$C$4:$C$18</c:f>
              <c:numCache>
                <c:formatCode>General</c:formatCode>
                <c:ptCount val="15"/>
                <c:pt idx="0">
                  <c:v>0.55000000000000004</c:v>
                </c:pt>
                <c:pt idx="1">
                  <c:v>0.44</c:v>
                </c:pt>
                <c:pt idx="2">
                  <c:v>0.37</c:v>
                </c:pt>
                <c:pt idx="3">
                  <c:v>0.23</c:v>
                </c:pt>
                <c:pt idx="4">
                  <c:v>0.13</c:v>
                </c:pt>
                <c:pt idx="5">
                  <c:v>0.11</c:v>
                </c:pt>
                <c:pt idx="6">
                  <c:v>0.14000000000000001</c:v>
                </c:pt>
                <c:pt idx="7">
                  <c:v>0.221</c:v>
                </c:pt>
                <c:pt idx="8">
                  <c:v>0.30099999999999999</c:v>
                </c:pt>
                <c:pt idx="9">
                  <c:v>0.43</c:v>
                </c:pt>
                <c:pt idx="10">
                  <c:v>0.52400000000000002</c:v>
                </c:pt>
                <c:pt idx="11">
                  <c:v>0.59</c:v>
                </c:pt>
                <c:pt idx="12">
                  <c:v>0.63</c:v>
                </c:pt>
                <c:pt idx="13">
                  <c:v>0.66900000000000004</c:v>
                </c:pt>
                <c:pt idx="14">
                  <c:v>0.70099999999999996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950272"/>
        <c:axId val="64953344"/>
      </c:scatterChart>
      <c:valAx>
        <c:axId val="6495027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H_internal, Oe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64953344"/>
        <c:crosses val="autoZero"/>
        <c:crossBetween val="midCat"/>
      </c:valAx>
      <c:valAx>
        <c:axId val="64953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S11, linear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6495027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rgbClr val="7030A0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5465C1F-1E68-496F-9A4A-5B6B81E3643E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47819D5-2A6D-46C6-BE21-2EEC13D7D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1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E3DF-96B5-4E82-B44E-E093CB79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5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E3DF-96B5-4E82-B44E-E093CB79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1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E3DF-96B5-4E82-B44E-E093CB79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7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E3DF-96B5-4E82-B44E-E093CB79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5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E3DF-96B5-4E82-B44E-E093CB79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6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E3DF-96B5-4E82-B44E-E093CB79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9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E3DF-96B5-4E82-B44E-E093CB79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7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E3DF-96B5-4E82-B44E-E093CB79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3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E3DF-96B5-4E82-B44E-E093CB79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0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E3DF-96B5-4E82-B44E-E093CB79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E3DF-96B5-4E82-B44E-E093CB79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3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E3DF-96B5-4E82-B44E-E093CB79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2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Booster 2nd harmonic cavity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Loss density in ferrite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Gennady Romanov</a:t>
            </a:r>
          </a:p>
          <a:p>
            <a:r>
              <a:rPr lang="en-US" dirty="0" smtClean="0"/>
              <a:t>November 11,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4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3" r="21447"/>
          <a:stretch/>
        </p:blipFill>
        <p:spPr bwMode="auto">
          <a:xfrm>
            <a:off x="833845" y="595121"/>
            <a:ext cx="778714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28474" y="5334000"/>
            <a:ext cx="4480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Current dimensions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Ferrite: R = 170 mm; r = 105 mm; L = 130 mm;</a:t>
            </a:r>
          </a:p>
          <a:p>
            <a:r>
              <a:rPr lang="en-US" sz="1200" dirty="0" err="1" smtClean="0"/>
              <a:t>L_total</a:t>
            </a:r>
            <a:r>
              <a:rPr lang="en-US" sz="1200" dirty="0" smtClean="0"/>
              <a:t> = 555 mm; </a:t>
            </a:r>
            <a:r>
              <a:rPr lang="en-US" sz="1200" dirty="0" err="1" smtClean="0"/>
              <a:t>L_coax</a:t>
            </a:r>
            <a:r>
              <a:rPr lang="en-US" sz="1200" dirty="0"/>
              <a:t> </a:t>
            </a:r>
            <a:r>
              <a:rPr lang="en-US" sz="1200" dirty="0" smtClean="0"/>
              <a:t>= 355 mm; </a:t>
            </a:r>
            <a:r>
              <a:rPr lang="en-US" sz="1200" dirty="0" err="1" smtClean="0"/>
              <a:t>L_tuner</a:t>
            </a:r>
            <a:r>
              <a:rPr lang="en-US" sz="1200" dirty="0" smtClean="0"/>
              <a:t>= 200 mm; </a:t>
            </a:r>
            <a:r>
              <a:rPr lang="en-US" sz="1200" dirty="0" err="1" smtClean="0"/>
              <a:t>R_drift_tube</a:t>
            </a:r>
            <a:r>
              <a:rPr lang="en-US" sz="1200" dirty="0" smtClean="0"/>
              <a:t> = 45 mm;</a:t>
            </a:r>
          </a:p>
          <a:p>
            <a:r>
              <a:rPr lang="en-US" sz="1200" dirty="0" err="1" smtClean="0"/>
              <a:t>R_coax</a:t>
            </a:r>
            <a:r>
              <a:rPr lang="en-US" sz="1200" dirty="0" smtClean="0"/>
              <a:t> = 128 mm</a:t>
            </a:r>
            <a:r>
              <a:rPr lang="en-US" sz="1200" dirty="0" smtClean="0"/>
              <a:t>; Aperture=70 mm (2.76”)</a:t>
            </a:r>
            <a:endParaRPr lang="en-US" sz="1200" dirty="0"/>
          </a:p>
        </p:txBody>
      </p:sp>
      <p:sp>
        <p:nvSpPr>
          <p:cNvPr id="6" name="Line Callout 1 5"/>
          <p:cNvSpPr/>
          <p:nvPr/>
        </p:nvSpPr>
        <p:spPr>
          <a:xfrm>
            <a:off x="6011608" y="595121"/>
            <a:ext cx="914400" cy="306324"/>
          </a:xfrm>
          <a:prstGeom prst="borderCallout1">
            <a:avLst>
              <a:gd name="adj1" fmla="val 18750"/>
              <a:gd name="adj2" fmla="val -8333"/>
              <a:gd name="adj3" fmla="val 201119"/>
              <a:gd name="adj4" fmla="val -2039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011607" y="1055369"/>
            <a:ext cx="2289838" cy="377952"/>
          </a:xfrm>
          <a:prstGeom prst="borderCallout1">
            <a:avLst>
              <a:gd name="adj1" fmla="val 18750"/>
              <a:gd name="adj2" fmla="val -8333"/>
              <a:gd name="adj3" fmla="val 106264"/>
              <a:gd name="adj4" fmla="val -10630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Coil, 30 </a:t>
            </a:r>
            <a:r>
              <a:rPr lang="en-US" dirty="0" err="1" smtClean="0">
                <a:solidFill>
                  <a:schemeClr val="tx1"/>
                </a:solidFill>
              </a:rPr>
              <a:t>kA</a:t>
            </a:r>
            <a:r>
              <a:rPr lang="en-US" dirty="0" err="1" smtClean="0">
                <a:solidFill>
                  <a:schemeClr val="tx1"/>
                </a:solidFill>
                <a:latin typeface="Calibri"/>
              </a:rPr>
              <a:t>·turns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 max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011607" y="1585721"/>
            <a:ext cx="1542818" cy="306324"/>
          </a:xfrm>
          <a:prstGeom prst="borderCallout1">
            <a:avLst>
              <a:gd name="adj1" fmla="val 18750"/>
              <a:gd name="adj2" fmla="val -8333"/>
              <a:gd name="adj3" fmla="val 131156"/>
              <a:gd name="adj4" fmla="val -22130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Garnet Al800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5432734" y="4114800"/>
            <a:ext cx="2986547" cy="381000"/>
          </a:xfrm>
          <a:prstGeom prst="borderCallout1">
            <a:avLst>
              <a:gd name="adj1" fmla="val 18750"/>
              <a:gd name="adj2" fmla="val -8333"/>
              <a:gd name="adj3" fmla="val -21267"/>
              <a:gd name="adj4" fmla="val -9156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Magnetic shielding (optional)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29045" y="5497076"/>
            <a:ext cx="914400" cy="584353"/>
          </a:xfrm>
          <a:prstGeom prst="borderCallout1">
            <a:avLst>
              <a:gd name="adj1" fmla="val 93"/>
              <a:gd name="adj2" fmla="val 46355"/>
              <a:gd name="adj3" fmla="val -323331"/>
              <a:gd name="adj4" fmla="val 14291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cooling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228600" y="738281"/>
            <a:ext cx="2095500" cy="634175"/>
          </a:xfrm>
          <a:prstGeom prst="borderCallout1">
            <a:avLst>
              <a:gd name="adj1" fmla="val 102705"/>
              <a:gd name="adj2" fmla="val 52604"/>
              <a:gd name="adj3" fmla="val 217100"/>
              <a:gd name="adj4" fmla="val 10638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Copper cooling cylinder (optional)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76200"/>
            <a:ext cx="460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(no changes since last meeting)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E3DF-96B5-4E82-B44E-E093CB793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E3DF-96B5-4E82-B44E-E093CB793F17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9216" y="685800"/>
            <a:ext cx="2822750" cy="2301529"/>
            <a:chOff x="319216" y="685800"/>
            <a:chExt cx="2822750" cy="23015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16" r="23979"/>
            <a:stretch/>
          </p:blipFill>
          <p:spPr bwMode="auto">
            <a:xfrm>
              <a:off x="319216" y="685800"/>
              <a:ext cx="2811864" cy="2294998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562751" y="2156332"/>
              <a:ext cx="1579215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Coil length = 190 mm</a:t>
              </a:r>
            </a:p>
            <a:p>
              <a:r>
                <a:rPr lang="en-US" sz="1200" dirty="0" smtClean="0"/>
                <a:t>Coil outer R = 283 mm</a:t>
              </a:r>
            </a:p>
            <a:p>
              <a:r>
                <a:rPr lang="en-US" sz="1200" dirty="0" smtClean="0"/>
                <a:t>Coil inner R = 183 mm</a:t>
              </a:r>
            </a:p>
            <a:p>
              <a:r>
                <a:rPr lang="en-US" sz="1200" dirty="0" smtClean="0"/>
                <a:t>Number of turns = 30</a:t>
              </a:r>
              <a:endParaRPr lang="en-US" sz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16622" y="76200"/>
            <a:ext cx="411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with solenoid. Volume loss density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334300"/>
              </p:ext>
            </p:extLst>
          </p:nvPr>
        </p:nvGraphicFramePr>
        <p:xfrm>
          <a:off x="4343400" y="3498056"/>
          <a:ext cx="3992880" cy="275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5" b="19467"/>
          <a:stretch/>
        </p:blipFill>
        <p:spPr bwMode="auto">
          <a:xfrm>
            <a:off x="299621" y="3276600"/>
            <a:ext cx="2558511" cy="110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6" b="24660"/>
          <a:stretch/>
        </p:blipFill>
        <p:spPr bwMode="auto">
          <a:xfrm>
            <a:off x="290651" y="4885509"/>
            <a:ext cx="2608327" cy="105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4398319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|H|-field distribution in ferrite at bias 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230 A (µ≈3)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5943600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loss density distribution in ferrite at bias 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230 A (µ≈3)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r="18602" b="8262"/>
          <a:stretch/>
        </p:blipFill>
        <p:spPr bwMode="auto">
          <a:xfrm>
            <a:off x="4606184" y="1970460"/>
            <a:ext cx="2597922" cy="122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r="18785" b="8688"/>
          <a:stretch/>
        </p:blipFill>
        <p:spPr bwMode="auto">
          <a:xfrm>
            <a:off x="4606184" y="546874"/>
            <a:ext cx="2597921" cy="122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05200" y="1707761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|H|-field distribution in ferrite at bias current 950 A (µ≈1.5)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86798" y="3184266"/>
            <a:ext cx="4357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loss density distribution in ferrite at bias  current 950 A (µ≈1.5)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5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E3DF-96B5-4E82-B44E-E093CB793F1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073693"/>
              </p:ext>
            </p:extLst>
          </p:nvPr>
        </p:nvGraphicFramePr>
        <p:xfrm>
          <a:off x="4419600" y="3505200"/>
          <a:ext cx="3276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454521"/>
              </p:ext>
            </p:extLst>
          </p:nvPr>
        </p:nvGraphicFramePr>
        <p:xfrm>
          <a:off x="281240" y="3505200"/>
          <a:ext cx="3209103" cy="269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07948" y="551573"/>
            <a:ext cx="3525852" cy="2353278"/>
            <a:chOff x="586455" y="685800"/>
            <a:chExt cx="4105542" cy="26952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20609" r="24001"/>
            <a:stretch/>
          </p:blipFill>
          <p:spPr>
            <a:xfrm>
              <a:off x="586455" y="685800"/>
              <a:ext cx="3907402" cy="2684639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7" name="Right Arrow 6"/>
            <p:cNvSpPr/>
            <p:nvPr/>
          </p:nvSpPr>
          <p:spPr>
            <a:xfrm rot="21029184">
              <a:off x="820280" y="1336503"/>
              <a:ext cx="395100" cy="183972"/>
            </a:xfrm>
            <a:prstGeom prst="rightArrow">
              <a:avLst/>
            </a:prstGeom>
            <a:solidFill>
              <a:srgbClr val="FF0000"/>
            </a:solidFill>
            <a:scene3d>
              <a:camera prst="orthographicFront">
                <a:rot lat="0" lon="0" rev="2157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1447800" y="1551862"/>
              <a:ext cx="152400" cy="35313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 Arrow 9"/>
            <p:cNvSpPr/>
            <p:nvPr/>
          </p:nvSpPr>
          <p:spPr>
            <a:xfrm>
              <a:off x="1425830" y="838200"/>
              <a:ext cx="174370" cy="30480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2590800" y="838200"/>
              <a:ext cx="152400" cy="505537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>
              <a:spLocks noChangeAspect="1"/>
            </p:cNvSpPr>
            <p:nvPr/>
          </p:nvSpPr>
          <p:spPr>
            <a:xfrm>
              <a:off x="2057400" y="2887534"/>
              <a:ext cx="2634597" cy="493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Changes that reduce losses. The most effective is the ferrite stack length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905000" y="2438400"/>
              <a:ext cx="1981200" cy="228600"/>
            </a:xfrm>
            <a:prstGeom prst="straightConnector1">
              <a:avLst/>
            </a:prstGeom>
            <a:ln w="22225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1250002">
              <a:off x="2581034" y="2243492"/>
              <a:ext cx="663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L_coax</a:t>
              </a:r>
              <a:endParaRPr lang="en-US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994500"/>
              </p:ext>
            </p:extLst>
          </p:nvPr>
        </p:nvGraphicFramePr>
        <p:xfrm>
          <a:off x="4224684" y="588584"/>
          <a:ext cx="3471518" cy="2316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44617" y="152400"/>
            <a:ext cx="236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Decreasing loss density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948" y="2978458"/>
            <a:ext cx="8738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Decreasing of ferrite length -&gt;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R_sh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up, ferrite volume down, µ`` and losses up, cavity length increases.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1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09" r="24001"/>
          <a:stretch/>
        </p:blipFill>
        <p:spPr>
          <a:xfrm>
            <a:off x="386185" y="763504"/>
            <a:ext cx="3907402" cy="268463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TextBox 6"/>
          <p:cNvSpPr txBox="1"/>
          <p:nvPr/>
        </p:nvSpPr>
        <p:spPr>
          <a:xfrm>
            <a:off x="2218240" y="3174874"/>
            <a:ext cx="2068259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Ferrite: R=170, r=105, L=130 mm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126309"/>
            <a:ext cx="308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Tuning curve with uniform bias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43055"/>
            <a:ext cx="3941420" cy="3005088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923423"/>
              </p:ext>
            </p:extLst>
          </p:nvPr>
        </p:nvGraphicFramePr>
        <p:xfrm>
          <a:off x="201742" y="3581400"/>
          <a:ext cx="4032995" cy="2837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796931"/>
              </p:ext>
            </p:extLst>
          </p:nvPr>
        </p:nvGraphicFramePr>
        <p:xfrm>
          <a:off x="4370578" y="3581400"/>
          <a:ext cx="4066642" cy="284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6185" y="455727"/>
            <a:ext cx="18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coupler is matched</a:t>
            </a:r>
            <a:endParaRPr lang="en-US" sz="1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11/11/2014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Gennady Romanov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E3DF-96B5-4E82-B44E-E093CB793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308</Words>
  <Application>Microsoft Office PowerPoint</Application>
  <PresentationFormat>On-screen Show (4:3)</PresentationFormat>
  <Paragraphs>57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Booster 2nd harmonic cavity  Loss density in ferrite</vt:lpstr>
      <vt:lpstr>PowerPoint Presentation</vt:lpstr>
      <vt:lpstr>PowerPoint Presentation</vt:lpstr>
      <vt:lpstr>PowerPoint Presentation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Gennady Romanov x6766 12815N</dc:creator>
  <cp:lastModifiedBy>Gennady Romanov x6766 12815N</cp:lastModifiedBy>
  <cp:revision>44</cp:revision>
  <cp:lastPrinted>2014-10-22T16:42:53Z</cp:lastPrinted>
  <dcterms:created xsi:type="dcterms:W3CDTF">2014-10-07T14:49:29Z</dcterms:created>
  <dcterms:modified xsi:type="dcterms:W3CDTF">2014-11-11T20:11:38Z</dcterms:modified>
</cp:coreProperties>
</file>