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8" r:id="rId3"/>
    <p:sldId id="259" r:id="rId4"/>
    <p:sldId id="256" r:id="rId5"/>
    <p:sldId id="272" r:id="rId6"/>
    <p:sldId id="261" r:id="rId7"/>
    <p:sldId id="267" r:id="rId8"/>
    <p:sldId id="270" r:id="rId9"/>
    <p:sldId id="271" r:id="rId10"/>
    <p:sldId id="269" r:id="rId11"/>
    <p:sldId id="273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amssrv1\madrak$\Booster\HarmonicCav\ModelCav\compare_newcav_nogap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amssrv1\madrak$\Booster\HarmonicCav\ModelCav\compare_newcav_nogap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00240594925634"/>
          <c:y val="8.3807961504811887E-2"/>
          <c:w val="0.76894969378827638"/>
          <c:h val="0.71592957130358703"/>
        </c:manualLayout>
      </c:layout>
      <c:scatterChart>
        <c:scatterStyle val="lineMarker"/>
        <c:varyColors val="0"/>
        <c:ser>
          <c:idx val="0"/>
          <c:order val="0"/>
          <c:tx>
            <c:v>Real cavity with garnet</c:v>
          </c:tx>
          <c:spPr>
            <a:ln w="28575">
              <a:solidFill>
                <a:srgbClr val="0000FF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onetwo!$A$8:$A$17</c:f>
              <c:numCache>
                <c:formatCode>General</c:formatCode>
                <c:ptCount val="10"/>
                <c:pt idx="0">
                  <c:v>77.879159999999999</c:v>
                </c:pt>
                <c:pt idx="1">
                  <c:v>153.08569</c:v>
                </c:pt>
                <c:pt idx="2">
                  <c:v>283.45109000000002</c:v>
                </c:pt>
                <c:pt idx="3">
                  <c:v>403.07171</c:v>
                </c:pt>
                <c:pt idx="4">
                  <c:v>488.58031</c:v>
                </c:pt>
                <c:pt idx="5">
                  <c:v>632.35748999999998</c:v>
                </c:pt>
                <c:pt idx="6">
                  <c:v>710.81575999999995</c:v>
                </c:pt>
                <c:pt idx="7">
                  <c:v>752.95690999999999</c:v>
                </c:pt>
                <c:pt idx="8">
                  <c:v>837.59271000000001</c:v>
                </c:pt>
                <c:pt idx="9">
                  <c:v>940.44485999999995</c:v>
                </c:pt>
              </c:numCache>
            </c:numRef>
          </c:xVal>
          <c:yVal>
            <c:numRef>
              <c:f>onetwo!$D$8:$D$17</c:f>
              <c:numCache>
                <c:formatCode>General</c:formatCode>
                <c:ptCount val="10"/>
                <c:pt idx="0">
                  <c:v>48.58</c:v>
                </c:pt>
                <c:pt idx="1">
                  <c:v>142.26999999999998</c:v>
                </c:pt>
                <c:pt idx="2">
                  <c:v>7.6339999999999995</c:v>
                </c:pt>
                <c:pt idx="3">
                  <c:v>62.459999999999994</c:v>
                </c:pt>
                <c:pt idx="4">
                  <c:v>9.0219999999999985</c:v>
                </c:pt>
                <c:pt idx="5">
                  <c:v>14.227</c:v>
                </c:pt>
                <c:pt idx="6">
                  <c:v>22.207999999999998</c:v>
                </c:pt>
                <c:pt idx="7">
                  <c:v>0.34699999999999998</c:v>
                </c:pt>
                <c:pt idx="8">
                  <c:v>7.2869999999999999</c:v>
                </c:pt>
                <c:pt idx="9">
                  <c:v>15.961999999999996</c:v>
                </c:pt>
              </c:numCache>
            </c:numRef>
          </c:yVal>
          <c:smooth val="0"/>
        </c:ser>
        <c:ser>
          <c:idx val="1"/>
          <c:order val="1"/>
          <c:tx>
            <c:v>Model - NO GAP</c:v>
          </c:tx>
          <c:spPr>
            <a:ln w="28575"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onetwo!$A$27:$A$35</c:f>
              <c:numCache>
                <c:formatCode>General</c:formatCode>
                <c:ptCount val="9"/>
                <c:pt idx="0">
                  <c:v>77.869560000000007</c:v>
                </c:pt>
                <c:pt idx="1">
                  <c:v>161.74028000000001</c:v>
                </c:pt>
                <c:pt idx="2">
                  <c:v>280.10284999999999</c:v>
                </c:pt>
                <c:pt idx="3">
                  <c:v>413.77695</c:v>
                </c:pt>
                <c:pt idx="4">
                  <c:v>499.62941999999998</c:v>
                </c:pt>
                <c:pt idx="5">
                  <c:v>618.89458999999999</c:v>
                </c:pt>
                <c:pt idx="6">
                  <c:v>730.76117999999997</c:v>
                </c:pt>
                <c:pt idx="7">
                  <c:v>842.85073</c:v>
                </c:pt>
                <c:pt idx="8">
                  <c:v>928.91791999999998</c:v>
                </c:pt>
              </c:numCache>
            </c:numRef>
          </c:xVal>
          <c:yVal>
            <c:numRef>
              <c:f>onetwo!$D$27:$D$35</c:f>
              <c:numCache>
                <c:formatCode>General</c:formatCode>
                <c:ptCount val="9"/>
                <c:pt idx="0">
                  <c:v>32.869999999999997</c:v>
                </c:pt>
                <c:pt idx="1">
                  <c:v>122.17</c:v>
                </c:pt>
                <c:pt idx="2">
                  <c:v>8.36</c:v>
                </c:pt>
                <c:pt idx="3">
                  <c:v>23.75</c:v>
                </c:pt>
                <c:pt idx="4">
                  <c:v>20.900000000000002</c:v>
                </c:pt>
                <c:pt idx="5">
                  <c:v>11.209999999999999</c:v>
                </c:pt>
                <c:pt idx="6">
                  <c:v>9.5000000000000018</c:v>
                </c:pt>
                <c:pt idx="7">
                  <c:v>23.939999999999998</c:v>
                </c:pt>
                <c:pt idx="8">
                  <c:v>6.65</c:v>
                </c:pt>
              </c:numCache>
            </c:numRef>
          </c:yVal>
          <c:smooth val="0"/>
        </c:ser>
        <c:ser>
          <c:idx val="2"/>
          <c:order val="2"/>
          <c:tx>
            <c:v>Model - WITH GAP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'Z:\Booster\HarmonicCav\ModelCav\[compare_newcav.xlsx]onetwo'!$A$27:$A$35</c:f>
              <c:numCache>
                <c:formatCode>General</c:formatCode>
                <c:ptCount val="9"/>
                <c:pt idx="0">
                  <c:v>77.873739999999998</c:v>
                </c:pt>
                <c:pt idx="1">
                  <c:v>155.13389000000001</c:v>
                </c:pt>
                <c:pt idx="2">
                  <c:v>305.65928000000002</c:v>
                </c:pt>
                <c:pt idx="3">
                  <c:v>392.14657</c:v>
                </c:pt>
                <c:pt idx="4">
                  <c:v>528.44659999999999</c:v>
                </c:pt>
                <c:pt idx="5">
                  <c:v>628.54733999999996</c:v>
                </c:pt>
                <c:pt idx="6">
                  <c:v>752.32167000000004</c:v>
                </c:pt>
                <c:pt idx="7">
                  <c:v>859.09817999999996</c:v>
                </c:pt>
                <c:pt idx="8">
                  <c:v>985.01018999999997</c:v>
                </c:pt>
              </c:numCache>
            </c:numRef>
          </c:xVal>
          <c:yVal>
            <c:numRef>
              <c:f>'Z:\Booster\HarmonicCav\ModelCav\[compare_newcav.xlsx]onetwo'!$D$27:$D$35</c:f>
              <c:numCache>
                <c:formatCode>General</c:formatCode>
                <c:ptCount val="9"/>
                <c:pt idx="0">
                  <c:v>93.879000000000019</c:v>
                </c:pt>
                <c:pt idx="1">
                  <c:v>64.507499999999993</c:v>
                </c:pt>
                <c:pt idx="2">
                  <c:v>37.606500000000011</c:v>
                </c:pt>
                <c:pt idx="3">
                  <c:v>28.548000000000002</c:v>
                </c:pt>
                <c:pt idx="4">
                  <c:v>22.509</c:v>
                </c:pt>
                <c:pt idx="5">
                  <c:v>28.822500000000002</c:v>
                </c:pt>
                <c:pt idx="6">
                  <c:v>12.077999999999999</c:v>
                </c:pt>
                <c:pt idx="7">
                  <c:v>37.881000000000007</c:v>
                </c:pt>
                <c:pt idx="8">
                  <c:v>6.3135000000000003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24736"/>
        <c:axId val="47960064"/>
      </c:scatterChart>
      <c:valAx>
        <c:axId val="47924736"/>
        <c:scaling>
          <c:orientation val="minMax"/>
          <c:max val="50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f(MHz)</a:t>
                </a:r>
              </a:p>
            </c:rich>
          </c:tx>
          <c:layout>
            <c:manualLayout>
              <c:xMode val="edge"/>
              <c:yMode val="edge"/>
              <c:x val="0.49535914260717412"/>
              <c:y val="0.887939632545931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960064"/>
        <c:crosses val="autoZero"/>
        <c:crossBetween val="midCat"/>
      </c:valAx>
      <c:valAx>
        <c:axId val="4796006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Rshunt(kOhm)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84550524934383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924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234317585301838"/>
          <c:y val="0.10747981502312209"/>
          <c:w val="0.36048643919510065"/>
          <c:h val="0.17536299707819542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00240594925634"/>
          <c:y val="8.3807961504811887E-2"/>
          <c:w val="0.76894969378827638"/>
          <c:h val="0.71592957130358703"/>
        </c:manualLayout>
      </c:layout>
      <c:scatterChart>
        <c:scatterStyle val="lineMarker"/>
        <c:varyColors val="0"/>
        <c:ser>
          <c:idx val="0"/>
          <c:order val="0"/>
          <c:tx>
            <c:v>Real cavity with garnet</c:v>
          </c:tx>
          <c:spPr>
            <a:ln w="28575">
              <a:solidFill>
                <a:srgbClr val="0000FF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onetwo!$A$8:$A$17</c:f>
              <c:numCache>
                <c:formatCode>General</c:formatCode>
                <c:ptCount val="10"/>
                <c:pt idx="0">
                  <c:v>77.879159999999999</c:v>
                </c:pt>
                <c:pt idx="1">
                  <c:v>153.08569</c:v>
                </c:pt>
                <c:pt idx="2">
                  <c:v>283.45109000000002</c:v>
                </c:pt>
                <c:pt idx="3">
                  <c:v>403.07171</c:v>
                </c:pt>
                <c:pt idx="4">
                  <c:v>488.58031</c:v>
                </c:pt>
                <c:pt idx="5">
                  <c:v>632.35748999999998</c:v>
                </c:pt>
                <c:pt idx="6">
                  <c:v>710.81575999999995</c:v>
                </c:pt>
                <c:pt idx="7">
                  <c:v>752.95690999999999</c:v>
                </c:pt>
                <c:pt idx="8">
                  <c:v>837.59271000000001</c:v>
                </c:pt>
                <c:pt idx="9">
                  <c:v>940.44485999999995</c:v>
                </c:pt>
              </c:numCache>
            </c:numRef>
          </c:xVal>
          <c:yVal>
            <c:numRef>
              <c:f>onetwo!$C$8:$C$17</c:f>
              <c:numCache>
                <c:formatCode>General</c:formatCode>
                <c:ptCount val="10"/>
                <c:pt idx="0">
                  <c:v>1278.76</c:v>
                </c:pt>
                <c:pt idx="1">
                  <c:v>2994.6</c:v>
                </c:pt>
                <c:pt idx="2">
                  <c:v>1277.95</c:v>
                </c:pt>
                <c:pt idx="3">
                  <c:v>3156.67</c:v>
                </c:pt>
                <c:pt idx="4">
                  <c:v>1468.34</c:v>
                </c:pt>
                <c:pt idx="5">
                  <c:v>1829.75</c:v>
                </c:pt>
                <c:pt idx="6">
                  <c:v>2282.33</c:v>
                </c:pt>
                <c:pt idx="7">
                  <c:v>1099.83</c:v>
                </c:pt>
                <c:pt idx="8">
                  <c:v>1615.34</c:v>
                </c:pt>
                <c:pt idx="9">
                  <c:v>2280.0500000000002</c:v>
                </c:pt>
              </c:numCache>
            </c:numRef>
          </c:yVal>
          <c:smooth val="0"/>
        </c:ser>
        <c:ser>
          <c:idx val="1"/>
          <c:order val="1"/>
          <c:tx>
            <c:v>Model - NO GAP</c:v>
          </c:tx>
          <c:spPr>
            <a:ln w="28575"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onetwo!$A$27:$A$35</c:f>
              <c:numCache>
                <c:formatCode>General</c:formatCode>
                <c:ptCount val="9"/>
                <c:pt idx="0">
                  <c:v>77.869560000000007</c:v>
                </c:pt>
                <c:pt idx="1">
                  <c:v>161.74028000000001</c:v>
                </c:pt>
                <c:pt idx="2">
                  <c:v>280.10284999999999</c:v>
                </c:pt>
                <c:pt idx="3">
                  <c:v>413.77695</c:v>
                </c:pt>
                <c:pt idx="4">
                  <c:v>499.62941999999998</c:v>
                </c:pt>
                <c:pt idx="5">
                  <c:v>618.89458999999999</c:v>
                </c:pt>
                <c:pt idx="6">
                  <c:v>730.76117999999997</c:v>
                </c:pt>
                <c:pt idx="7">
                  <c:v>842.85073</c:v>
                </c:pt>
                <c:pt idx="8">
                  <c:v>928.91791999999998</c:v>
                </c:pt>
              </c:numCache>
            </c:numRef>
          </c:xVal>
          <c:yVal>
            <c:numRef>
              <c:f>onetwo!$C$27:$C$35</c:f>
              <c:numCache>
                <c:formatCode>General</c:formatCode>
                <c:ptCount val="9"/>
                <c:pt idx="0">
                  <c:v>969.97699999999998</c:v>
                </c:pt>
                <c:pt idx="1">
                  <c:v>2429.37</c:v>
                </c:pt>
                <c:pt idx="2">
                  <c:v>1165.8900000000001</c:v>
                </c:pt>
                <c:pt idx="3">
                  <c:v>1784.06</c:v>
                </c:pt>
                <c:pt idx="4">
                  <c:v>1733.97</c:v>
                </c:pt>
                <c:pt idx="5">
                  <c:v>1630.18</c:v>
                </c:pt>
                <c:pt idx="6">
                  <c:v>1596.05</c:v>
                </c:pt>
                <c:pt idx="7">
                  <c:v>2321.8200000000002</c:v>
                </c:pt>
                <c:pt idx="8">
                  <c:v>1592.37</c:v>
                </c:pt>
              </c:numCache>
            </c:numRef>
          </c:yVal>
          <c:smooth val="0"/>
        </c:ser>
        <c:ser>
          <c:idx val="2"/>
          <c:order val="2"/>
          <c:tx>
            <c:v>Model - WITH GAP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'Z:\Booster\HarmonicCav\ModelCav\[compare_newcav.xlsx]onetwo'!$A$27:$A$35</c:f>
              <c:numCache>
                <c:formatCode>General</c:formatCode>
                <c:ptCount val="9"/>
                <c:pt idx="0">
                  <c:v>77.873739999999998</c:v>
                </c:pt>
                <c:pt idx="1">
                  <c:v>155.13389000000001</c:v>
                </c:pt>
                <c:pt idx="2">
                  <c:v>305.65928000000002</c:v>
                </c:pt>
                <c:pt idx="3">
                  <c:v>392.14657</c:v>
                </c:pt>
                <c:pt idx="4">
                  <c:v>528.44659999999999</c:v>
                </c:pt>
                <c:pt idx="5">
                  <c:v>628.54733999999996</c:v>
                </c:pt>
                <c:pt idx="6">
                  <c:v>752.32167000000004</c:v>
                </c:pt>
                <c:pt idx="7">
                  <c:v>859.09817999999996</c:v>
                </c:pt>
                <c:pt idx="8">
                  <c:v>985.01018999999997</c:v>
                </c:pt>
              </c:numCache>
            </c:numRef>
          </c:xVal>
          <c:yVal>
            <c:numRef>
              <c:f>'Z:\Booster\HarmonicCav\ModelCav\[compare_newcav.xlsx]onetwo'!$C$27:$C$35</c:f>
              <c:numCache>
                <c:formatCode>General</c:formatCode>
                <c:ptCount val="9"/>
                <c:pt idx="0">
                  <c:v>1574.42</c:v>
                </c:pt>
                <c:pt idx="1">
                  <c:v>2271.92</c:v>
                </c:pt>
                <c:pt idx="2">
                  <c:v>2317.5700000000002</c:v>
                </c:pt>
                <c:pt idx="3">
                  <c:v>2312</c:v>
                </c:pt>
                <c:pt idx="4">
                  <c:v>2449.91</c:v>
                </c:pt>
                <c:pt idx="5">
                  <c:v>2838.47</c:v>
                </c:pt>
                <c:pt idx="6">
                  <c:v>2185.83</c:v>
                </c:pt>
                <c:pt idx="7">
                  <c:v>3969.58</c:v>
                </c:pt>
                <c:pt idx="8">
                  <c:v>1921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85792"/>
        <c:axId val="47988096"/>
      </c:scatterChart>
      <c:valAx>
        <c:axId val="47985792"/>
        <c:scaling>
          <c:orientation val="minMax"/>
          <c:max val="5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f(MHz)</a:t>
                </a:r>
              </a:p>
            </c:rich>
          </c:tx>
          <c:layout>
            <c:manualLayout>
              <c:xMode val="edge"/>
              <c:yMode val="edge"/>
              <c:x val="0.49535914260717412"/>
              <c:y val="0.887939632545931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988096"/>
        <c:crosses val="autoZero"/>
        <c:crossBetween val="midCat"/>
      </c:valAx>
      <c:valAx>
        <c:axId val="4798809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</a:t>
                </a:r>
              </a:p>
            </c:rich>
          </c:tx>
          <c:layout>
            <c:manualLayout>
              <c:xMode val="edge"/>
              <c:yMode val="edge"/>
              <c:x val="1.1436527190021813E-2"/>
              <c:y val="0.42426021541428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9857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753094284768188"/>
          <c:y val="0.10428783293611318"/>
          <c:w val="0.3860030035879391"/>
          <c:h val="0.18589758311461069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0480-4637-40D3-AAC9-3042D68BA9D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AA06-74AD-4894-B1DC-CD1F224C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AA06-74AD-4894-B1DC-CD1F224C70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9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1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4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7C25-DEE0-45DC-BBC2-05D54771926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2E31-99FC-4BE1-9E5A-E69DD3D0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on Model/Mock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Robyn Madrak</a:t>
            </a:r>
          </a:p>
          <a:p>
            <a:r>
              <a:rPr lang="en-US" dirty="0" smtClean="0"/>
              <a:t>02/03/2015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7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5379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a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Ferrite is 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thinking about how to implement the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Slides (not shown)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2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>
            <a:spLocks noChangeAspect="1"/>
          </p:cNvSpPr>
          <p:nvPr/>
        </p:nvSpPr>
        <p:spPr>
          <a:xfrm>
            <a:off x="5788152" y="5056632"/>
            <a:ext cx="1741573" cy="1612101"/>
          </a:xfrm>
          <a:prstGeom prst="ellipse">
            <a:avLst/>
          </a:prstGeom>
          <a:solidFill>
            <a:srgbClr val="FFFF99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madrak\Desktop\heba\Heba_pics\IM001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0" y="367596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drak\Desktop\heba\Heba_pics\IM001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094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Examples of Other Model Cavities: RR Model Cavity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64476" y="3121544"/>
            <a:ext cx="114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Inner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conductor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297" y="3095241"/>
            <a:ext cx="114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conductor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255" y="74103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Sheet metal, connected with screws and nuts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070" y="4344191"/>
            <a:ext cx="39035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Seams along length of cavity (direction of current flow, does not decrease Q)</a:t>
            </a:r>
            <a:endParaRPr lang="en-US" dirty="0"/>
          </a:p>
        </p:txBody>
      </p:sp>
      <p:pic>
        <p:nvPicPr>
          <p:cNvPr id="4100" name="Picture 4" descr="C:\Users\madrak\Desktop\heba\Heba_pics\IM001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18" y="58941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3706" y="1103274"/>
            <a:ext cx="17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insulation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24918" y="1472606"/>
            <a:ext cx="279400" cy="891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32618" y="376787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inner and outer were connected with</a:t>
            </a:r>
          </a:p>
          <a:p>
            <a:r>
              <a:rPr lang="en-US" dirty="0" smtClean="0"/>
              <a:t>a donut shaped piece of home insulation and a very large hose clamp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3282" y="2772075"/>
            <a:ext cx="114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Inner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conductor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413596" y="4729001"/>
            <a:ext cx="2443766" cy="2120615"/>
          </a:xfrm>
          <a:custGeom>
            <a:avLst/>
            <a:gdLst>
              <a:gd name="connsiteX0" fmla="*/ 653717 w 2443766"/>
              <a:gd name="connsiteY0" fmla="*/ 133455 h 2120615"/>
              <a:gd name="connsiteX1" fmla="*/ 19016 w 2443766"/>
              <a:gd name="connsiteY1" fmla="*/ 875733 h 2120615"/>
              <a:gd name="connsiteX2" fmla="*/ 234169 w 2443766"/>
              <a:gd name="connsiteY2" fmla="*/ 1661041 h 2120615"/>
              <a:gd name="connsiteX3" fmla="*/ 922658 w 2443766"/>
              <a:gd name="connsiteY3" fmla="*/ 2069832 h 2120615"/>
              <a:gd name="connsiteX4" fmla="*/ 2116757 w 2443766"/>
              <a:gd name="connsiteY4" fmla="*/ 1983771 h 2120615"/>
              <a:gd name="connsiteX5" fmla="*/ 2439486 w 2443766"/>
              <a:gd name="connsiteY5" fmla="*/ 897248 h 2120615"/>
              <a:gd name="connsiteX6" fmla="*/ 2224333 w 2443766"/>
              <a:gd name="connsiteY6" fmla="*/ 294820 h 2120615"/>
              <a:gd name="connsiteX7" fmla="*/ 1234630 w 2443766"/>
              <a:gd name="connsiteY7" fmla="*/ 25879 h 2120615"/>
              <a:gd name="connsiteX8" fmla="*/ 987204 w 2443766"/>
              <a:gd name="connsiteY8" fmla="*/ 25879 h 212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3766" h="2120615">
                <a:moveTo>
                  <a:pt x="653717" y="133455"/>
                </a:moveTo>
                <a:cubicBezTo>
                  <a:pt x="371329" y="377295"/>
                  <a:pt x="88941" y="621135"/>
                  <a:pt x="19016" y="875733"/>
                </a:cubicBezTo>
                <a:cubicBezTo>
                  <a:pt x="-50909" y="1130331"/>
                  <a:pt x="83562" y="1462025"/>
                  <a:pt x="234169" y="1661041"/>
                </a:cubicBezTo>
                <a:cubicBezTo>
                  <a:pt x="384776" y="1860057"/>
                  <a:pt x="608893" y="2016044"/>
                  <a:pt x="922658" y="2069832"/>
                </a:cubicBezTo>
                <a:cubicBezTo>
                  <a:pt x="1236423" y="2123620"/>
                  <a:pt x="1863952" y="2179202"/>
                  <a:pt x="2116757" y="1983771"/>
                </a:cubicBezTo>
                <a:cubicBezTo>
                  <a:pt x="2369562" y="1788340"/>
                  <a:pt x="2421557" y="1178740"/>
                  <a:pt x="2439486" y="897248"/>
                </a:cubicBezTo>
                <a:cubicBezTo>
                  <a:pt x="2457415" y="615756"/>
                  <a:pt x="2425142" y="440048"/>
                  <a:pt x="2224333" y="294820"/>
                </a:cubicBezTo>
                <a:cubicBezTo>
                  <a:pt x="2023524" y="149592"/>
                  <a:pt x="1440818" y="70702"/>
                  <a:pt x="1234630" y="25879"/>
                </a:cubicBezTo>
                <a:cubicBezTo>
                  <a:pt x="1028442" y="-18945"/>
                  <a:pt x="1007823" y="3467"/>
                  <a:pt x="987204" y="25879"/>
                </a:cubicBezTo>
              </a:path>
            </a:pathLst>
          </a:custGeom>
          <a:noFill/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072230" y="5410089"/>
            <a:ext cx="69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32618" y="4764860"/>
            <a:ext cx="88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Hose clamp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43400" y="6158640"/>
            <a:ext cx="148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insulation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81600" y="5088025"/>
            <a:ext cx="457200" cy="169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1"/>
          </p:cNvCxnSpPr>
          <p:nvPr/>
        </p:nvCxnSpPr>
        <p:spPr>
          <a:xfrm flipH="1">
            <a:off x="7586962" y="5594755"/>
            <a:ext cx="485268" cy="194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10200" y="5979511"/>
            <a:ext cx="1014718" cy="421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14302" y="4990522"/>
            <a:ext cx="1872659" cy="1733442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50383" y="4515416"/>
            <a:ext cx="1542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 end cover</a:t>
            </a:r>
          </a:p>
          <a:p>
            <a:r>
              <a:rPr lang="en-US" dirty="0" smtClean="0"/>
              <a:t>Tabs bend out</a:t>
            </a:r>
            <a:endParaRPr lang="en-US" dirty="0"/>
          </a:p>
        </p:txBody>
      </p:sp>
      <p:cxnSp>
        <p:nvCxnSpPr>
          <p:cNvPr id="34" name="Straight Arrow Connector 33"/>
          <p:cNvCxnSpPr>
            <a:endCxn id="32" idx="7"/>
          </p:cNvCxnSpPr>
          <p:nvPr/>
        </p:nvCxnSpPr>
        <p:spPr>
          <a:xfrm flipH="1">
            <a:off x="7274678" y="5005411"/>
            <a:ext cx="485990" cy="287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84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38094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Examples of Other Model Cavities: Joe </a:t>
            </a:r>
            <a:r>
              <a:rPr lang="en-US" sz="2800" dirty="0" err="1" smtClean="0"/>
              <a:t>Dey’s</a:t>
            </a:r>
            <a:endParaRPr lang="en-US" sz="2800" dirty="0"/>
          </a:p>
        </p:txBody>
      </p:sp>
      <p:pic>
        <p:nvPicPr>
          <p:cNvPr id="5122" name="Picture 2" descr="C:\Users\madrak\Desktop\IMAG0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" y="762000"/>
            <a:ext cx="5372100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drak\Desktop\IMAG0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3808194"/>
            <a:ext cx="5243513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drak\Desktop\IMAG0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53" y="2743200"/>
            <a:ext cx="32766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990600"/>
            <a:ext cx="3506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Made out of copper sheet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Supported by 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Joints are soldered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895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Examples of Other Model Cavities: Dave Wildman’s old cavity</a:t>
            </a:r>
            <a:endParaRPr lang="en-US" sz="2400" dirty="0"/>
          </a:p>
        </p:txBody>
      </p:sp>
      <p:pic>
        <p:nvPicPr>
          <p:cNvPr id="6147" name="Picture 3" descr="C:\Users\madrak\Desktop\IMAG1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914400"/>
            <a:ext cx="3655060" cy="57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drak\Desktop\IMAG1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673600" cy="43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3568" y="945931"/>
            <a:ext cx="5318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Copper sheet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soldered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Presumably some support was used while soldering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895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Examples of Other Model Cavities: Using standard coax hardline</a:t>
            </a:r>
            <a:endParaRPr lang="en-US" sz="2400" dirty="0"/>
          </a:p>
        </p:txBody>
      </p:sp>
      <p:pic>
        <p:nvPicPr>
          <p:cNvPr id="7170" name="Picture 2" descr="C:\Users\madrak\Desktop\IMAG0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674"/>
            <a:ext cx="35052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drak\Desktop\IMAG0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2577"/>
            <a:ext cx="35052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2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ak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423505" cy="56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6143066"/>
            <a:ext cx="44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superfish</a:t>
            </a:r>
            <a:r>
              <a:rPr lang="en-US" dirty="0" smtClean="0"/>
              <a:t> model of the MODEL  cavity</a:t>
            </a:r>
            <a:endParaRPr lang="en-US" dirty="0"/>
          </a:p>
        </p:txBody>
      </p:sp>
      <p:pic>
        <p:nvPicPr>
          <p:cNvPr id="8195" name="Picture 3" descr="C:\Users\madrak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1904999"/>
            <a:ext cx="7754112" cy="20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981200"/>
            <a:ext cx="418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superfish</a:t>
            </a:r>
            <a:r>
              <a:rPr lang="en-US" dirty="0" smtClean="0"/>
              <a:t> model of the REAL cavity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19200" y="2776744"/>
            <a:ext cx="0" cy="2272583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3300133"/>
            <a:ext cx="374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Ratio of OD/ID in this region the same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19812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1520" y="5181600"/>
            <a:ext cx="2362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57984" y="1905000"/>
            <a:ext cx="0" cy="1004017"/>
          </a:xfrm>
          <a:prstGeom prst="line">
            <a:avLst/>
          </a:prstGeom>
          <a:ln w="19050">
            <a:solidFill>
              <a:srgbClr val="CC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59340" y="162910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l1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81226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l1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78608" y="1803258"/>
            <a:ext cx="500176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80376" y="1629104"/>
            <a:ext cx="0" cy="1279913"/>
          </a:xfrm>
          <a:prstGeom prst="line">
            <a:avLst/>
          </a:prstGeom>
          <a:ln w="19050">
            <a:solidFill>
              <a:srgbClr val="CC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577538" y="4267200"/>
            <a:ext cx="0" cy="914402"/>
          </a:xfrm>
          <a:prstGeom prst="line">
            <a:avLst/>
          </a:prstGeom>
          <a:ln w="19050">
            <a:solidFill>
              <a:srgbClr val="CC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02885" y="144443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l2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29584" y="4325006"/>
            <a:ext cx="404469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02885" y="396996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l2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081" y="6488668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L1:  13.000  </a:t>
            </a:r>
            <a:r>
              <a:rPr lang="en-US" b="1" dirty="0" smtClean="0">
                <a:latin typeface="Bradley Hand ITC" panose="03070402050302030203" pitchFamily="66" charset="0"/>
                <a:cs typeface="Arial"/>
              </a:rPr>
              <a:t>→  19.685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3720" y="6456402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L2:  47.400  </a:t>
            </a:r>
            <a:r>
              <a:rPr lang="en-US" b="1" dirty="0" smtClean="0">
                <a:latin typeface="Bradley Hand ITC" panose="03070402050302030203" pitchFamily="66" charset="0"/>
                <a:cs typeface="Arial"/>
              </a:rPr>
              <a:t>→  39.915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578608" y="1496426"/>
            <a:ext cx="0" cy="1004017"/>
          </a:xfrm>
          <a:prstGeom prst="line">
            <a:avLst/>
          </a:prstGeom>
          <a:ln w="19050">
            <a:solidFill>
              <a:srgbClr val="CC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529584" y="4140340"/>
            <a:ext cx="0" cy="1329276"/>
          </a:xfrm>
          <a:prstGeom prst="line">
            <a:avLst/>
          </a:prstGeom>
          <a:ln w="19050">
            <a:solidFill>
              <a:srgbClr val="CC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7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drak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38" y="1019006"/>
            <a:ext cx="5849938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4372304" y="568412"/>
            <a:ext cx="1799897" cy="1036201"/>
          </a:xfrm>
          <a:custGeom>
            <a:avLst/>
            <a:gdLst>
              <a:gd name="connsiteX0" fmla="*/ 0 w 2039006"/>
              <a:gd name="connsiteY0" fmla="*/ 397685 h 397685"/>
              <a:gd name="connsiteX1" fmla="*/ 935420 w 2039006"/>
              <a:gd name="connsiteY1" fmla="*/ 50844 h 397685"/>
              <a:gd name="connsiteX2" fmla="*/ 2039006 w 2039006"/>
              <a:gd name="connsiteY2" fmla="*/ 8802 h 39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006" h="397685">
                <a:moveTo>
                  <a:pt x="0" y="397685"/>
                </a:moveTo>
                <a:cubicBezTo>
                  <a:pt x="297793" y="256671"/>
                  <a:pt x="595586" y="115658"/>
                  <a:pt x="935420" y="50844"/>
                </a:cubicBezTo>
                <a:cubicBezTo>
                  <a:pt x="1275254" y="-13970"/>
                  <a:pt x="1657130" y="-2584"/>
                  <a:pt x="2039006" y="8802"/>
                </a:cubicBezTo>
              </a:path>
            </a:pathLst>
          </a:custGeom>
          <a:noFill/>
          <a:ln>
            <a:solidFill>
              <a:srgbClr val="FF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1" y="383746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“outer conductor”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00334" y="830839"/>
            <a:ext cx="1604866" cy="1269074"/>
          </a:xfrm>
          <a:custGeom>
            <a:avLst/>
            <a:gdLst>
              <a:gd name="connsiteX0" fmla="*/ 1513490 w 1604866"/>
              <a:gd name="connsiteY0" fmla="*/ 1269074 h 1269074"/>
              <a:gd name="connsiteX1" fmla="*/ 1439918 w 1604866"/>
              <a:gd name="connsiteY1" fmla="*/ 144468 h 1269074"/>
              <a:gd name="connsiteX2" fmla="*/ 0 w 1604866"/>
              <a:gd name="connsiteY2" fmla="*/ 49874 h 12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4866" h="1269074">
                <a:moveTo>
                  <a:pt x="1513490" y="1269074"/>
                </a:moveTo>
                <a:cubicBezTo>
                  <a:pt x="1602828" y="808371"/>
                  <a:pt x="1692166" y="347668"/>
                  <a:pt x="1439918" y="144468"/>
                </a:cubicBezTo>
                <a:cubicBezTo>
                  <a:pt x="1187670" y="-58732"/>
                  <a:pt x="593835" y="-4429"/>
                  <a:pt x="0" y="49874"/>
                </a:cubicBezTo>
              </a:path>
            </a:pathLst>
          </a:custGeom>
          <a:noFill/>
          <a:ln>
            <a:solidFill>
              <a:schemeClr val="tx1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68412"/>
            <a:ext cx="187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“inner conductor”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1219200" y="4443726"/>
            <a:ext cx="914400" cy="1879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453" y="510992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solenoid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76400" y="3200400"/>
            <a:ext cx="1828800" cy="19095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0233" y="2286000"/>
            <a:ext cx="1829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Garnet</a:t>
            </a:r>
          </a:p>
          <a:p>
            <a:r>
              <a:rPr lang="en-US" dirty="0" smtClean="0"/>
              <a:t>(ferrite)</a:t>
            </a:r>
          </a:p>
          <a:p>
            <a:r>
              <a:rPr lang="en-US" dirty="0" smtClean="0"/>
              <a:t>0.43” Stack of 10:</a:t>
            </a:r>
          </a:p>
          <a:p>
            <a:r>
              <a:rPr lang="en-US" dirty="0" smtClean="0"/>
              <a:t> 3” OD,</a:t>
            </a:r>
          </a:p>
          <a:p>
            <a:r>
              <a:rPr lang="en-US" dirty="0" smtClean="0"/>
              <a:t>1.853” ID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72201" y="1230868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dimensions for RF:</a:t>
            </a:r>
          </a:p>
          <a:p>
            <a:r>
              <a:rPr lang="en-US" dirty="0" smtClean="0"/>
              <a:t>Generally, the volume enclosed between the outer and inner conductors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Inside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OD of outer 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 of inner 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Geometry in the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OD/ID/length of ferrite</a:t>
            </a:r>
          </a:p>
        </p:txBody>
      </p:sp>
      <p:sp>
        <p:nvSpPr>
          <p:cNvPr id="5" name="Oval 4"/>
          <p:cNvSpPr/>
          <p:nvPr/>
        </p:nvSpPr>
        <p:spPr>
          <a:xfrm>
            <a:off x="2849702" y="1109313"/>
            <a:ext cx="1311166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21994" y="788275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gap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05200" y="5644055"/>
            <a:ext cx="3773214" cy="503069"/>
          </a:xfrm>
          <a:custGeom>
            <a:avLst/>
            <a:gdLst>
              <a:gd name="connsiteX0" fmla="*/ 0 w 3773214"/>
              <a:gd name="connsiteY0" fmla="*/ 189186 h 503069"/>
              <a:gd name="connsiteX1" fmla="*/ 1671145 w 3773214"/>
              <a:gd name="connsiteY1" fmla="*/ 472966 h 503069"/>
              <a:gd name="connsiteX2" fmla="*/ 3142593 w 3773214"/>
              <a:gd name="connsiteY2" fmla="*/ 441435 h 503069"/>
              <a:gd name="connsiteX3" fmla="*/ 3773214 w 3773214"/>
              <a:gd name="connsiteY3" fmla="*/ 0 h 50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214" h="503069">
                <a:moveTo>
                  <a:pt x="0" y="189186"/>
                </a:moveTo>
                <a:cubicBezTo>
                  <a:pt x="573690" y="310055"/>
                  <a:pt x="1147380" y="430925"/>
                  <a:pt x="1671145" y="472966"/>
                </a:cubicBezTo>
                <a:cubicBezTo>
                  <a:pt x="2194910" y="515007"/>
                  <a:pt x="2792248" y="520263"/>
                  <a:pt x="3142593" y="441435"/>
                </a:cubicBezTo>
                <a:cubicBezTo>
                  <a:pt x="3492938" y="362607"/>
                  <a:pt x="3633076" y="181303"/>
                  <a:pt x="3773214" y="0"/>
                </a:cubicBezTo>
              </a:path>
            </a:pathLst>
          </a:custGeom>
          <a:noFill/>
          <a:ln>
            <a:solidFill>
              <a:srgbClr val="FF0000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6787" y="4443726"/>
            <a:ext cx="191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“shorted end”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Inner conductor is connected 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outer conductor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776" y="6449844"/>
            <a:ext cx="426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uses solenoid as a support (sits on 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6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drak\Pictures\Nova\2013_04\2013-04-17_10-25-06_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85" y="76200"/>
            <a:ext cx="349758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970954"/>
            <a:ext cx="366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solenoid we need to use: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(spare solenoid from RR cavity tuner</a:t>
            </a:r>
            <a:r>
              <a:rPr lang="en-US" dirty="0" smtClean="0"/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38600" y="4572000"/>
            <a:ext cx="32004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adrak\Desktop\IMAG0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5336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1187" y="1066800"/>
            <a:ext cx="3582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Tuner: </a:t>
            </a:r>
          </a:p>
          <a:p>
            <a:r>
              <a:rPr lang="en-US" dirty="0" smtClean="0"/>
              <a:t>1 goes inside of 2 (center and outer)</a:t>
            </a:r>
          </a:p>
          <a:p>
            <a:r>
              <a:rPr lang="en-US" dirty="0" smtClean="0"/>
              <a:t>2 goes inside of 3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9358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2351" y="40677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5739" y="40677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24037" y="3733800"/>
            <a:ext cx="4495963" cy="386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67994" y="2299186"/>
            <a:ext cx="413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is shrink fit with LN2 to fit in ferrite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600" y="2668518"/>
            <a:ext cx="609600" cy="106528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drak\Desktop\MockModel_v4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620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96334"/>
            <a:ext cx="453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scale, assuming Bob Wilson was 6 feet tall: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6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28" y="1761530"/>
            <a:ext cx="8229600" cy="1143000"/>
          </a:xfrm>
        </p:spPr>
        <p:txBody>
          <a:bodyPr/>
          <a:lstStyle/>
          <a:p>
            <a:r>
              <a:rPr lang="en-US" dirty="0" smtClean="0"/>
              <a:t>Issues (Kevin is working on)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386" y="2667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material for the center and outer conductors : copper? Aluminum? </a:t>
            </a:r>
            <a:r>
              <a:rPr lang="en-US" dirty="0"/>
              <a:t>/</a:t>
            </a:r>
            <a:r>
              <a:rPr lang="en-US" dirty="0" smtClean="0"/>
              <a:t>tubing? Sheet metal?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attach various pieces (bolts? Brazing/welding/soldering? copper  tape?)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fit the center conductor in the garnet and the garnet in the outer </a:t>
            </a:r>
            <a:r>
              <a:rPr lang="en-US" dirty="0" err="1" smtClean="0"/>
              <a:t>conduc</a:t>
            </a:r>
            <a:r>
              <a:rPr lang="en-US" dirty="0" smtClean="0"/>
              <a:t> tor minimizing any gaps (it changes the results)…shrink fit for inner?....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attach the HOM coupler/ how to model the HOM coupler?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6407" y="464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good part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141" y="5867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low power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6407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Strategy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838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measure fundamental, HOM’s, effect of (model) HOM coupler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Later – add input coupler (or make additional mock cavity)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2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3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Effect of gaps for clearance in garnet part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37001"/>
            <a:ext cx="8026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gaps =&gt; no gaps at all</a:t>
            </a:r>
          </a:p>
          <a:p>
            <a:r>
              <a:rPr lang="en-US" dirty="0" smtClean="0"/>
              <a:t>With gaps =&gt; outer conductor (3.027”)  is 0.027” bigger in diameter than ferrite OD;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inner conductor (1.818”) is 0.035” smaller in diameter than ferrite ID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696003"/>
              </p:ext>
            </p:extLst>
          </p:nvPr>
        </p:nvGraphicFramePr>
        <p:xfrm>
          <a:off x="76201" y="2057400"/>
          <a:ext cx="4572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7250"/>
              </p:ext>
            </p:extLst>
          </p:nvPr>
        </p:nvGraphicFramePr>
        <p:xfrm>
          <a:off x="4572000" y="2362200"/>
          <a:ext cx="433814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31" y="5943600"/>
            <a:ext cx="896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in the past done a shrink fit on using one solid piece of ferrite for inner 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Outer conductor – wrap around and clamp?</a:t>
            </a:r>
          </a:p>
        </p:txBody>
      </p:sp>
    </p:spTree>
    <p:extLst>
      <p:ext uri="{BB962C8B-B14F-4D97-AF65-F5344CB8AC3E}">
        <p14:creationId xmlns:p14="http://schemas.microsoft.com/office/powerpoint/2010/main" val="39260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326626"/>
              </p:ext>
            </p:extLst>
          </p:nvPr>
        </p:nvGraphicFramePr>
        <p:xfrm>
          <a:off x="204161" y="314552"/>
          <a:ext cx="10751400" cy="635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AutoCAD Drawing" r:id="rId3" imgW="14335200" imgH="8477280" progId="AutoCAD.Drawing.18">
                  <p:embed/>
                </p:oleObj>
              </mc:Choice>
              <mc:Fallback>
                <p:oleObj name="AutoCAD Drawing" r:id="rId3" imgW="14335200" imgH="847728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161" y="314552"/>
                        <a:ext cx="10751400" cy="635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634593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Regions 1 and 3:air,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e=1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438400" y="4941332"/>
            <a:ext cx="1630680" cy="14046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581400" y="5510260"/>
            <a:ext cx="487680" cy="835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551026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Region 2: ferrite;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 err="1" smtClean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 ~ 14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05200" y="4267200"/>
            <a:ext cx="1168672" cy="140933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88943" y="1233544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(cm)  (d1 = 1.818”)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88943" y="18288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r2(cm)  (d2 = 1.853”)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9861" y="259080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 (cm) (d3 = 3”)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21615" y="312420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r4 (cm) (d4=3.024”)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5468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Viewed as 3 cylindrical capacitors in series, where  C (capacitance/length)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C1=2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pe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/ln(d2/d1) = 2.92 </a:t>
            </a:r>
            <a:r>
              <a:rPr lang="en-US" dirty="0" err="1" smtClean="0">
                <a:solidFill>
                  <a:srgbClr val="FF0000"/>
                </a:solidFill>
              </a:rPr>
              <a:t>nF</a:t>
            </a:r>
            <a:r>
              <a:rPr lang="en-US" dirty="0" smtClean="0">
                <a:solidFill>
                  <a:srgbClr val="FF0000"/>
                </a:solidFill>
              </a:rPr>
              <a:t>/m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C2=2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pe</a:t>
            </a:r>
            <a:r>
              <a:rPr lang="en-US" baseline="-25000" dirty="0" smtClean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/ln(d3/d2) = 1.62 </a:t>
            </a:r>
            <a:r>
              <a:rPr lang="en-US" dirty="0" err="1" smtClean="0">
                <a:solidFill>
                  <a:srgbClr val="0070C0"/>
                </a:solidFill>
              </a:rPr>
              <a:t>nF</a:t>
            </a:r>
            <a:r>
              <a:rPr lang="en-US" dirty="0" smtClean="0">
                <a:solidFill>
                  <a:srgbClr val="0070C0"/>
                </a:solidFill>
              </a:rPr>
              <a:t>/m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C3=2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pe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/ln(d4/d3) = 6.98 </a:t>
            </a:r>
            <a:r>
              <a:rPr lang="en-US" dirty="0" err="1" smtClean="0">
                <a:solidFill>
                  <a:srgbClr val="FF0000"/>
                </a:solidFill>
              </a:rPr>
              <a:t>nF</a:t>
            </a:r>
            <a:r>
              <a:rPr lang="en-US" dirty="0" smtClean="0">
                <a:solidFill>
                  <a:srgbClr val="FF0000"/>
                </a:solidFill>
              </a:rPr>
              <a:t>/m</a:t>
            </a:r>
          </a:p>
          <a:p>
            <a:endParaRPr lang="en-US" dirty="0"/>
          </a:p>
          <a:p>
            <a:r>
              <a:rPr lang="en-US" dirty="0" smtClean="0"/>
              <a:t>Then </a:t>
            </a:r>
            <a:r>
              <a:rPr lang="en-US" dirty="0" err="1" smtClean="0"/>
              <a:t>Ctot</a:t>
            </a:r>
            <a:r>
              <a:rPr lang="en-US" dirty="0" smtClean="0"/>
              <a:t> = C1*C2*C3/(C1*C2+C1*C3+C2*C3) = 0.9 </a:t>
            </a:r>
            <a:r>
              <a:rPr lang="en-US" dirty="0" err="1" smtClean="0"/>
              <a:t>nF</a:t>
            </a:r>
            <a:r>
              <a:rPr lang="en-US" dirty="0" smtClean="0"/>
              <a:t>/m</a:t>
            </a:r>
          </a:p>
          <a:p>
            <a:endParaRPr lang="en-US" dirty="0"/>
          </a:p>
          <a:p>
            <a:r>
              <a:rPr lang="en-US" dirty="0" smtClean="0"/>
              <a:t>Then defining </a:t>
            </a:r>
            <a:r>
              <a:rPr lang="en-US" dirty="0" err="1" smtClean="0"/>
              <a:t>Ctot</a:t>
            </a:r>
            <a:r>
              <a:rPr lang="en-US" dirty="0" smtClean="0"/>
              <a:t> = 2</a:t>
            </a:r>
            <a:r>
              <a:rPr lang="en-US" dirty="0" smtClean="0">
                <a:latin typeface="Symbol" panose="05050102010706020507" pitchFamily="18" charset="2"/>
              </a:rPr>
              <a:t>pe</a:t>
            </a:r>
            <a:r>
              <a:rPr lang="en-US" baseline="-25000" dirty="0" smtClean="0"/>
              <a:t>eff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/ln(d4/d1)</a:t>
            </a:r>
          </a:p>
          <a:p>
            <a:endParaRPr lang="en-US" dirty="0"/>
          </a:p>
          <a:p>
            <a:r>
              <a:rPr lang="en-US" dirty="0" smtClean="0"/>
              <a:t>I can solve for an “effective epsilon” for the </a:t>
            </a:r>
            <a:r>
              <a:rPr lang="en-US" dirty="0" smtClean="0"/>
              <a:t>entire region </a:t>
            </a:r>
          </a:p>
          <a:p>
            <a:r>
              <a:rPr lang="en-US" dirty="0"/>
              <a:t>(</a:t>
            </a:r>
            <a:r>
              <a:rPr lang="en-US" dirty="0" smtClean="0"/>
              <a:t>between </a:t>
            </a:r>
            <a:r>
              <a:rPr lang="en-US" dirty="0" smtClean="0"/>
              <a:t>d4 and </a:t>
            </a:r>
            <a:r>
              <a:rPr lang="en-US" dirty="0" smtClean="0"/>
              <a:t>d1)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I set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= 14 and solve for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,</a:t>
            </a:r>
            <a:r>
              <a:rPr lang="en-US" dirty="0" smtClean="0"/>
              <a:t> I get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eff</a:t>
            </a:r>
            <a:r>
              <a:rPr lang="en-US" dirty="0" smtClean="0"/>
              <a:t> = 8.28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 we should pay attention to </a:t>
            </a:r>
            <a:r>
              <a:rPr lang="en-US" dirty="0" err="1" smtClean="0"/>
              <a:t>miminizing</a:t>
            </a:r>
            <a:r>
              <a:rPr lang="en-US" dirty="0" smtClean="0"/>
              <a:t> the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1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664</Words>
  <Application>Microsoft Office PowerPoint</Application>
  <PresentationFormat>On-screen Show (4:3)</PresentationFormat>
  <Paragraphs>120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AutoCAD Drawing</vt:lpstr>
      <vt:lpstr>Update on Model/Mock Cavity</vt:lpstr>
      <vt:lpstr>PowerPoint Presentation</vt:lpstr>
      <vt:lpstr>PowerPoint Presentation</vt:lpstr>
      <vt:lpstr>PowerPoint Presentation</vt:lpstr>
      <vt:lpstr>PowerPoint Presentation</vt:lpstr>
      <vt:lpstr>Issues (Kevin is working on)</vt:lpstr>
      <vt:lpstr>Effect of gaps for clearance in garnet part</vt:lpstr>
      <vt:lpstr>PowerPoint Presentation</vt:lpstr>
      <vt:lpstr>PowerPoint Presentation</vt:lpstr>
      <vt:lpstr>Progress</vt:lpstr>
      <vt:lpstr>Appendix Slides (not shown)</vt:lpstr>
      <vt:lpstr>Examples of Other Model Cavities: RR Model Cavity</vt:lpstr>
      <vt:lpstr>Examples of Other Model Cavities: Joe Dey’s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Madrak x6668,2169 14079N</dc:creator>
  <cp:lastModifiedBy>Robyn Madrak x6668,2169 14079N</cp:lastModifiedBy>
  <cp:revision>25</cp:revision>
  <dcterms:created xsi:type="dcterms:W3CDTF">2015-01-26T19:50:34Z</dcterms:created>
  <dcterms:modified xsi:type="dcterms:W3CDTF">2015-02-03T19:35:47Z</dcterms:modified>
</cp:coreProperties>
</file>